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452" r:id="rId3"/>
    <p:sldId id="529" r:id="rId4"/>
    <p:sldId id="553" r:id="rId5"/>
    <p:sldId id="555" r:id="rId6"/>
    <p:sldId id="562" r:id="rId7"/>
    <p:sldId id="551" r:id="rId8"/>
    <p:sldId id="552" r:id="rId9"/>
    <p:sldId id="563" r:id="rId10"/>
    <p:sldId id="564" r:id="rId11"/>
    <p:sldId id="554" r:id="rId12"/>
    <p:sldId id="460" r:id="rId13"/>
    <p:sldId id="476" r:id="rId14"/>
    <p:sldId id="557" r:id="rId15"/>
    <p:sldId id="566" r:id="rId16"/>
    <p:sldId id="500" r:id="rId17"/>
    <p:sldId id="558" r:id="rId18"/>
    <p:sldId id="559" r:id="rId19"/>
    <p:sldId id="486" r:id="rId20"/>
    <p:sldId id="488" r:id="rId21"/>
    <p:sldId id="396" r:id="rId22"/>
  </p:sldIdLst>
  <p:sldSz cx="9144000" cy="5143500" type="screen16x9"/>
  <p:notesSz cx="6858000" cy="9144000"/>
  <p:embeddedFontLst>
    <p:embeddedFont>
      <p:font typeface="Fira Sans Extra Condensed" panose="020B0503050000020004" pitchFamily="34" charset="0"/>
      <p:regular r:id="rId24"/>
      <p:bold r:id="rId25"/>
      <p:italic r:id="rId26"/>
      <p:boldItalic r:id="rId27"/>
    </p:embeddedFont>
    <p:embeddedFont>
      <p:font typeface="Fira Sans Extra Condensed SemiBold" panose="020B0604020202020204" charset="0"/>
      <p:regular r:id="rId28"/>
      <p:bold r:id="rId29"/>
      <p:italic r:id="rId30"/>
      <p:boldItalic r:id="rId31"/>
    </p:embeddedFont>
    <p:embeddedFont>
      <p:font typeface="Nunito"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jarwo Anggai" initials="SA" lastIdx="1" clrIdx="0">
    <p:extLst>
      <p:ext uri="{19B8F6BF-5375-455C-9EA6-DF929625EA0E}">
        <p15:presenceInfo xmlns:p15="http://schemas.microsoft.com/office/powerpoint/2012/main" userId="4e29d8884fff91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54" autoAdjust="0"/>
    <p:restoredTop sz="89633" autoAdjust="0"/>
  </p:normalViewPr>
  <p:slideViewPr>
    <p:cSldViewPr snapToGrid="0">
      <p:cViewPr varScale="1">
        <p:scale>
          <a:sx n="96" d="100"/>
          <a:sy n="96" d="100"/>
        </p:scale>
        <p:origin x="105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21DE2D-3F87-47DE-BCEE-B4F3763BD6DC}" type="doc">
      <dgm:prSet loTypeId="urn:microsoft.com/office/officeart/2005/8/layout/process1" loCatId="process" qsTypeId="urn:microsoft.com/office/officeart/2005/8/quickstyle/simple1" qsCatId="simple" csTypeId="urn:microsoft.com/office/officeart/2005/8/colors/colorful5" csCatId="colorful"/>
      <dgm:spPr/>
      <dgm:t>
        <a:bodyPr/>
        <a:lstStyle/>
        <a:p>
          <a:endParaRPr lang="id-ID"/>
        </a:p>
      </dgm:t>
    </dgm:pt>
    <dgm:pt modelId="{2D29B952-F8A6-47FB-96AE-54AB65474D02}">
      <dgm:prSet custT="1"/>
      <dgm:spPr/>
      <dgm:t>
        <a:bodyPr/>
        <a:lstStyle/>
        <a:p>
          <a:r>
            <a:rPr lang="id-ID" sz="1400" b="0" i="0"/>
            <a:t>Text Preprocessing</a:t>
          </a:r>
          <a:endParaRPr lang="id-ID" sz="1400"/>
        </a:p>
      </dgm:t>
    </dgm:pt>
    <dgm:pt modelId="{E158ACC5-50A6-47B4-BC54-63D4C1B0CE9D}" type="parTrans" cxnId="{F17AE2AE-31F5-460C-A521-CE3CD18A4839}">
      <dgm:prSet/>
      <dgm:spPr/>
      <dgm:t>
        <a:bodyPr/>
        <a:lstStyle/>
        <a:p>
          <a:endParaRPr lang="id-ID" sz="1400"/>
        </a:p>
      </dgm:t>
    </dgm:pt>
    <dgm:pt modelId="{E19113BD-C933-4838-8B44-E74CECB70062}" type="sibTrans" cxnId="{F17AE2AE-31F5-460C-A521-CE3CD18A4839}">
      <dgm:prSet custT="1"/>
      <dgm:spPr/>
      <dgm:t>
        <a:bodyPr/>
        <a:lstStyle/>
        <a:p>
          <a:endParaRPr lang="id-ID" sz="1400"/>
        </a:p>
      </dgm:t>
    </dgm:pt>
    <dgm:pt modelId="{D6D5EFF3-4B3D-4111-9843-2310499F8813}">
      <dgm:prSet custT="1"/>
      <dgm:spPr/>
      <dgm:t>
        <a:bodyPr/>
        <a:lstStyle/>
        <a:p>
          <a:r>
            <a:rPr lang="id-ID" sz="1400" b="0" i="0"/>
            <a:t>Feature Extraction</a:t>
          </a:r>
          <a:endParaRPr lang="id-ID" sz="1400"/>
        </a:p>
      </dgm:t>
    </dgm:pt>
    <dgm:pt modelId="{F3D3B283-A944-4CE7-8562-64771B15E4DD}" type="parTrans" cxnId="{C2451E0D-E04E-4929-92FC-8C939C7E5710}">
      <dgm:prSet/>
      <dgm:spPr/>
      <dgm:t>
        <a:bodyPr/>
        <a:lstStyle/>
        <a:p>
          <a:endParaRPr lang="id-ID" sz="1400"/>
        </a:p>
      </dgm:t>
    </dgm:pt>
    <dgm:pt modelId="{9C1824A3-2ECC-49CA-9016-DCC124CF1373}" type="sibTrans" cxnId="{C2451E0D-E04E-4929-92FC-8C939C7E5710}">
      <dgm:prSet custT="1"/>
      <dgm:spPr/>
      <dgm:t>
        <a:bodyPr/>
        <a:lstStyle/>
        <a:p>
          <a:endParaRPr lang="id-ID" sz="1400"/>
        </a:p>
      </dgm:t>
    </dgm:pt>
    <dgm:pt modelId="{39B0C329-4B03-4AB3-822A-E1C0115ACC96}">
      <dgm:prSet custT="1"/>
      <dgm:spPr/>
      <dgm:t>
        <a:bodyPr/>
        <a:lstStyle/>
        <a:p>
          <a:r>
            <a:rPr lang="id-ID" sz="1400" b="0" i="0"/>
            <a:t>Modeling </a:t>
          </a:r>
          <a:endParaRPr lang="id-ID" sz="1400"/>
        </a:p>
      </dgm:t>
    </dgm:pt>
    <dgm:pt modelId="{684068C9-2F75-42DC-8332-0089650AB5C7}" type="parTrans" cxnId="{4BA7D42E-290A-4A7B-B49F-49FA4FB84233}">
      <dgm:prSet/>
      <dgm:spPr/>
      <dgm:t>
        <a:bodyPr/>
        <a:lstStyle/>
        <a:p>
          <a:endParaRPr lang="id-ID" sz="1400"/>
        </a:p>
      </dgm:t>
    </dgm:pt>
    <dgm:pt modelId="{05D31EEB-762F-4174-A6AC-770531B48701}" type="sibTrans" cxnId="{4BA7D42E-290A-4A7B-B49F-49FA4FB84233}">
      <dgm:prSet custT="1"/>
      <dgm:spPr/>
      <dgm:t>
        <a:bodyPr/>
        <a:lstStyle/>
        <a:p>
          <a:endParaRPr lang="id-ID" sz="1400"/>
        </a:p>
      </dgm:t>
    </dgm:pt>
    <dgm:pt modelId="{326D70C5-BE07-41A0-954E-2F563E1AC3FF}">
      <dgm:prSet custT="1"/>
      <dgm:spPr/>
      <dgm:t>
        <a:bodyPr/>
        <a:lstStyle/>
        <a:p>
          <a:r>
            <a:rPr lang="id-ID" sz="1400" b="0" i="0"/>
            <a:t>Post-Processing</a:t>
          </a:r>
          <a:endParaRPr lang="id-ID" sz="1400"/>
        </a:p>
      </dgm:t>
    </dgm:pt>
    <dgm:pt modelId="{998CB260-2D4B-4CE9-BC16-53ABDA5A1FCB}" type="parTrans" cxnId="{ECD4528E-44B0-4398-9849-F239BA690E89}">
      <dgm:prSet/>
      <dgm:spPr/>
      <dgm:t>
        <a:bodyPr/>
        <a:lstStyle/>
        <a:p>
          <a:endParaRPr lang="id-ID" sz="1400"/>
        </a:p>
      </dgm:t>
    </dgm:pt>
    <dgm:pt modelId="{C4609887-A12C-42A1-836B-D5094BB8A176}" type="sibTrans" cxnId="{ECD4528E-44B0-4398-9849-F239BA690E89}">
      <dgm:prSet custT="1"/>
      <dgm:spPr/>
      <dgm:t>
        <a:bodyPr/>
        <a:lstStyle/>
        <a:p>
          <a:endParaRPr lang="id-ID" sz="1400"/>
        </a:p>
      </dgm:t>
    </dgm:pt>
    <dgm:pt modelId="{2245BA91-C5E7-43A8-98F8-605D7ACA4FC9}">
      <dgm:prSet custT="1"/>
      <dgm:spPr/>
      <dgm:t>
        <a:bodyPr/>
        <a:lstStyle/>
        <a:p>
          <a:r>
            <a:rPr lang="id-ID" sz="1400" b="0" i="0"/>
            <a:t>Deployment</a:t>
          </a:r>
          <a:endParaRPr lang="id-ID" sz="1400"/>
        </a:p>
      </dgm:t>
    </dgm:pt>
    <dgm:pt modelId="{8DDDB650-C3DA-4587-AF83-029BFF9D0E5C}" type="parTrans" cxnId="{5EC96A8A-54E6-4D9C-9CFC-A33CBEF22CF4}">
      <dgm:prSet/>
      <dgm:spPr/>
      <dgm:t>
        <a:bodyPr/>
        <a:lstStyle/>
        <a:p>
          <a:endParaRPr lang="id-ID" sz="1400"/>
        </a:p>
      </dgm:t>
    </dgm:pt>
    <dgm:pt modelId="{FBD375B6-E57C-453F-9878-14F886B71507}" type="sibTrans" cxnId="{5EC96A8A-54E6-4D9C-9CFC-A33CBEF22CF4}">
      <dgm:prSet/>
      <dgm:spPr/>
      <dgm:t>
        <a:bodyPr/>
        <a:lstStyle/>
        <a:p>
          <a:endParaRPr lang="id-ID" sz="1400"/>
        </a:p>
      </dgm:t>
    </dgm:pt>
    <dgm:pt modelId="{9BFFFEDB-5884-408B-BB36-3B8E9A039CB2}" type="pres">
      <dgm:prSet presAssocID="{CA21DE2D-3F87-47DE-BCEE-B4F3763BD6DC}" presName="Name0" presStyleCnt="0">
        <dgm:presLayoutVars>
          <dgm:dir/>
          <dgm:resizeHandles val="exact"/>
        </dgm:presLayoutVars>
      </dgm:prSet>
      <dgm:spPr/>
    </dgm:pt>
    <dgm:pt modelId="{13EFF42C-D956-4D0E-83AF-826E4D088443}" type="pres">
      <dgm:prSet presAssocID="{2D29B952-F8A6-47FB-96AE-54AB65474D02}" presName="node" presStyleLbl="node1" presStyleIdx="0" presStyleCnt="5">
        <dgm:presLayoutVars>
          <dgm:bulletEnabled val="1"/>
        </dgm:presLayoutVars>
      </dgm:prSet>
      <dgm:spPr/>
    </dgm:pt>
    <dgm:pt modelId="{52C1F015-568F-4AE9-883B-6D27CD0EFF84}" type="pres">
      <dgm:prSet presAssocID="{E19113BD-C933-4838-8B44-E74CECB70062}" presName="sibTrans" presStyleLbl="sibTrans2D1" presStyleIdx="0" presStyleCnt="4"/>
      <dgm:spPr/>
    </dgm:pt>
    <dgm:pt modelId="{09E55FEA-75D3-4D10-8F9E-0A524D2686EB}" type="pres">
      <dgm:prSet presAssocID="{E19113BD-C933-4838-8B44-E74CECB70062}" presName="connectorText" presStyleLbl="sibTrans2D1" presStyleIdx="0" presStyleCnt="4"/>
      <dgm:spPr/>
    </dgm:pt>
    <dgm:pt modelId="{4B0F12EA-2F55-493E-A4E8-E5E9454116CF}" type="pres">
      <dgm:prSet presAssocID="{D6D5EFF3-4B3D-4111-9843-2310499F8813}" presName="node" presStyleLbl="node1" presStyleIdx="1" presStyleCnt="5">
        <dgm:presLayoutVars>
          <dgm:bulletEnabled val="1"/>
        </dgm:presLayoutVars>
      </dgm:prSet>
      <dgm:spPr/>
    </dgm:pt>
    <dgm:pt modelId="{496F46E1-25F1-4416-A9AA-AB372508D760}" type="pres">
      <dgm:prSet presAssocID="{9C1824A3-2ECC-49CA-9016-DCC124CF1373}" presName="sibTrans" presStyleLbl="sibTrans2D1" presStyleIdx="1" presStyleCnt="4"/>
      <dgm:spPr/>
    </dgm:pt>
    <dgm:pt modelId="{1BE35538-7EB7-4F5F-91F7-44DE4A43DA00}" type="pres">
      <dgm:prSet presAssocID="{9C1824A3-2ECC-49CA-9016-DCC124CF1373}" presName="connectorText" presStyleLbl="sibTrans2D1" presStyleIdx="1" presStyleCnt="4"/>
      <dgm:spPr/>
    </dgm:pt>
    <dgm:pt modelId="{82F775E3-255B-415C-B705-09A00FD22F52}" type="pres">
      <dgm:prSet presAssocID="{39B0C329-4B03-4AB3-822A-E1C0115ACC96}" presName="node" presStyleLbl="node1" presStyleIdx="2" presStyleCnt="5">
        <dgm:presLayoutVars>
          <dgm:bulletEnabled val="1"/>
        </dgm:presLayoutVars>
      </dgm:prSet>
      <dgm:spPr/>
    </dgm:pt>
    <dgm:pt modelId="{4CAF6088-7561-4784-8A8E-58C1EC598CAC}" type="pres">
      <dgm:prSet presAssocID="{05D31EEB-762F-4174-A6AC-770531B48701}" presName="sibTrans" presStyleLbl="sibTrans2D1" presStyleIdx="2" presStyleCnt="4"/>
      <dgm:spPr/>
    </dgm:pt>
    <dgm:pt modelId="{B3D97ED5-FF25-478A-B95E-1C537A0ADF9A}" type="pres">
      <dgm:prSet presAssocID="{05D31EEB-762F-4174-A6AC-770531B48701}" presName="connectorText" presStyleLbl="sibTrans2D1" presStyleIdx="2" presStyleCnt="4"/>
      <dgm:spPr/>
    </dgm:pt>
    <dgm:pt modelId="{99AFDDFA-23CA-4491-B518-52369AC7BE84}" type="pres">
      <dgm:prSet presAssocID="{326D70C5-BE07-41A0-954E-2F563E1AC3FF}" presName="node" presStyleLbl="node1" presStyleIdx="3" presStyleCnt="5">
        <dgm:presLayoutVars>
          <dgm:bulletEnabled val="1"/>
        </dgm:presLayoutVars>
      </dgm:prSet>
      <dgm:spPr/>
    </dgm:pt>
    <dgm:pt modelId="{F266EB0A-B40A-4878-A316-CC93F6D79B97}" type="pres">
      <dgm:prSet presAssocID="{C4609887-A12C-42A1-836B-D5094BB8A176}" presName="sibTrans" presStyleLbl="sibTrans2D1" presStyleIdx="3" presStyleCnt="4"/>
      <dgm:spPr/>
    </dgm:pt>
    <dgm:pt modelId="{873D0BA5-BB19-4E4D-B2E2-E91289CF4ED2}" type="pres">
      <dgm:prSet presAssocID="{C4609887-A12C-42A1-836B-D5094BB8A176}" presName="connectorText" presStyleLbl="sibTrans2D1" presStyleIdx="3" presStyleCnt="4"/>
      <dgm:spPr/>
    </dgm:pt>
    <dgm:pt modelId="{3B1063E1-8DAB-4765-924C-6B34E82488C9}" type="pres">
      <dgm:prSet presAssocID="{2245BA91-C5E7-43A8-98F8-605D7ACA4FC9}" presName="node" presStyleLbl="node1" presStyleIdx="4" presStyleCnt="5">
        <dgm:presLayoutVars>
          <dgm:bulletEnabled val="1"/>
        </dgm:presLayoutVars>
      </dgm:prSet>
      <dgm:spPr/>
    </dgm:pt>
  </dgm:ptLst>
  <dgm:cxnLst>
    <dgm:cxn modelId="{03D9F50C-00CE-466A-BF6A-3BB98E96604C}" type="presOf" srcId="{9C1824A3-2ECC-49CA-9016-DCC124CF1373}" destId="{496F46E1-25F1-4416-A9AA-AB372508D760}" srcOrd="0" destOrd="0" presId="urn:microsoft.com/office/officeart/2005/8/layout/process1"/>
    <dgm:cxn modelId="{C2451E0D-E04E-4929-92FC-8C939C7E5710}" srcId="{CA21DE2D-3F87-47DE-BCEE-B4F3763BD6DC}" destId="{D6D5EFF3-4B3D-4111-9843-2310499F8813}" srcOrd="1" destOrd="0" parTransId="{F3D3B283-A944-4CE7-8562-64771B15E4DD}" sibTransId="{9C1824A3-2ECC-49CA-9016-DCC124CF1373}"/>
    <dgm:cxn modelId="{76129A17-41FF-4BF3-B248-DCE8008221D8}" type="presOf" srcId="{D6D5EFF3-4B3D-4111-9843-2310499F8813}" destId="{4B0F12EA-2F55-493E-A4E8-E5E9454116CF}" srcOrd="0" destOrd="0" presId="urn:microsoft.com/office/officeart/2005/8/layout/process1"/>
    <dgm:cxn modelId="{4BA7D42E-290A-4A7B-B49F-49FA4FB84233}" srcId="{CA21DE2D-3F87-47DE-BCEE-B4F3763BD6DC}" destId="{39B0C329-4B03-4AB3-822A-E1C0115ACC96}" srcOrd="2" destOrd="0" parTransId="{684068C9-2F75-42DC-8332-0089650AB5C7}" sibTransId="{05D31EEB-762F-4174-A6AC-770531B48701}"/>
    <dgm:cxn modelId="{F971A13D-9D28-4A70-891A-E4CA24C88C62}" type="presOf" srcId="{E19113BD-C933-4838-8B44-E74CECB70062}" destId="{52C1F015-568F-4AE9-883B-6D27CD0EFF84}" srcOrd="0" destOrd="0" presId="urn:microsoft.com/office/officeart/2005/8/layout/process1"/>
    <dgm:cxn modelId="{1082016E-CD0A-463C-B7CC-3736B5113C6C}" type="presOf" srcId="{2D29B952-F8A6-47FB-96AE-54AB65474D02}" destId="{13EFF42C-D956-4D0E-83AF-826E4D088443}" srcOrd="0" destOrd="0" presId="urn:microsoft.com/office/officeart/2005/8/layout/process1"/>
    <dgm:cxn modelId="{CB35D772-C374-4BB1-BC45-E65D748A16BC}" type="presOf" srcId="{C4609887-A12C-42A1-836B-D5094BB8A176}" destId="{873D0BA5-BB19-4E4D-B2E2-E91289CF4ED2}" srcOrd="1" destOrd="0" presId="urn:microsoft.com/office/officeart/2005/8/layout/process1"/>
    <dgm:cxn modelId="{9AE1E956-DB64-453B-93BE-78A10BD8B968}" type="presOf" srcId="{05D31EEB-762F-4174-A6AC-770531B48701}" destId="{4CAF6088-7561-4784-8A8E-58C1EC598CAC}" srcOrd="0" destOrd="0" presId="urn:microsoft.com/office/officeart/2005/8/layout/process1"/>
    <dgm:cxn modelId="{9607F385-498A-471B-B351-08079FB74D3D}" type="presOf" srcId="{E19113BD-C933-4838-8B44-E74CECB70062}" destId="{09E55FEA-75D3-4D10-8F9E-0A524D2686EB}" srcOrd="1" destOrd="0" presId="urn:microsoft.com/office/officeart/2005/8/layout/process1"/>
    <dgm:cxn modelId="{5EC96A8A-54E6-4D9C-9CFC-A33CBEF22CF4}" srcId="{CA21DE2D-3F87-47DE-BCEE-B4F3763BD6DC}" destId="{2245BA91-C5E7-43A8-98F8-605D7ACA4FC9}" srcOrd="4" destOrd="0" parTransId="{8DDDB650-C3DA-4587-AF83-029BFF9D0E5C}" sibTransId="{FBD375B6-E57C-453F-9878-14F886B71507}"/>
    <dgm:cxn modelId="{094CF28D-565B-44A1-AA4E-B752DE334BF9}" type="presOf" srcId="{CA21DE2D-3F87-47DE-BCEE-B4F3763BD6DC}" destId="{9BFFFEDB-5884-408B-BB36-3B8E9A039CB2}" srcOrd="0" destOrd="0" presId="urn:microsoft.com/office/officeart/2005/8/layout/process1"/>
    <dgm:cxn modelId="{ECD4528E-44B0-4398-9849-F239BA690E89}" srcId="{CA21DE2D-3F87-47DE-BCEE-B4F3763BD6DC}" destId="{326D70C5-BE07-41A0-954E-2F563E1AC3FF}" srcOrd="3" destOrd="0" parTransId="{998CB260-2D4B-4CE9-BC16-53ABDA5A1FCB}" sibTransId="{C4609887-A12C-42A1-836B-D5094BB8A176}"/>
    <dgm:cxn modelId="{F17AE2AE-31F5-460C-A521-CE3CD18A4839}" srcId="{CA21DE2D-3F87-47DE-BCEE-B4F3763BD6DC}" destId="{2D29B952-F8A6-47FB-96AE-54AB65474D02}" srcOrd="0" destOrd="0" parTransId="{E158ACC5-50A6-47B4-BC54-63D4C1B0CE9D}" sibTransId="{E19113BD-C933-4838-8B44-E74CECB70062}"/>
    <dgm:cxn modelId="{71A9A9B0-7727-4FFF-9DB3-11F770CE1F07}" type="presOf" srcId="{326D70C5-BE07-41A0-954E-2F563E1AC3FF}" destId="{99AFDDFA-23CA-4491-B518-52369AC7BE84}" srcOrd="0" destOrd="0" presId="urn:microsoft.com/office/officeart/2005/8/layout/process1"/>
    <dgm:cxn modelId="{93B285B1-4B4E-48BD-8016-45538D651D5E}" type="presOf" srcId="{05D31EEB-762F-4174-A6AC-770531B48701}" destId="{B3D97ED5-FF25-478A-B95E-1C537A0ADF9A}" srcOrd="1" destOrd="0" presId="urn:microsoft.com/office/officeart/2005/8/layout/process1"/>
    <dgm:cxn modelId="{F57236B7-BED3-44F4-8321-782CC7E2370A}" type="presOf" srcId="{C4609887-A12C-42A1-836B-D5094BB8A176}" destId="{F266EB0A-B40A-4878-A316-CC93F6D79B97}" srcOrd="0" destOrd="0" presId="urn:microsoft.com/office/officeart/2005/8/layout/process1"/>
    <dgm:cxn modelId="{167413BB-0231-4B63-B0C3-55F48B89C5CF}" type="presOf" srcId="{9C1824A3-2ECC-49CA-9016-DCC124CF1373}" destId="{1BE35538-7EB7-4F5F-91F7-44DE4A43DA00}" srcOrd="1" destOrd="0" presId="urn:microsoft.com/office/officeart/2005/8/layout/process1"/>
    <dgm:cxn modelId="{5E8CCAC8-4558-4519-BC5C-2FC5CF9DA114}" type="presOf" srcId="{39B0C329-4B03-4AB3-822A-E1C0115ACC96}" destId="{82F775E3-255B-415C-B705-09A00FD22F52}" srcOrd="0" destOrd="0" presId="urn:microsoft.com/office/officeart/2005/8/layout/process1"/>
    <dgm:cxn modelId="{6EA73BD3-EC7A-4467-85BC-A588934A29C0}" type="presOf" srcId="{2245BA91-C5E7-43A8-98F8-605D7ACA4FC9}" destId="{3B1063E1-8DAB-4765-924C-6B34E82488C9}" srcOrd="0" destOrd="0" presId="urn:microsoft.com/office/officeart/2005/8/layout/process1"/>
    <dgm:cxn modelId="{D6F63C41-7385-4EA6-B65E-1C8A277F9648}" type="presParOf" srcId="{9BFFFEDB-5884-408B-BB36-3B8E9A039CB2}" destId="{13EFF42C-D956-4D0E-83AF-826E4D088443}" srcOrd="0" destOrd="0" presId="urn:microsoft.com/office/officeart/2005/8/layout/process1"/>
    <dgm:cxn modelId="{418F13D0-4A30-4D77-A0F9-B2748D76D9E6}" type="presParOf" srcId="{9BFFFEDB-5884-408B-BB36-3B8E9A039CB2}" destId="{52C1F015-568F-4AE9-883B-6D27CD0EFF84}" srcOrd="1" destOrd="0" presId="urn:microsoft.com/office/officeart/2005/8/layout/process1"/>
    <dgm:cxn modelId="{E4777078-4709-4880-9C02-3E299BFAF51A}" type="presParOf" srcId="{52C1F015-568F-4AE9-883B-6D27CD0EFF84}" destId="{09E55FEA-75D3-4D10-8F9E-0A524D2686EB}" srcOrd="0" destOrd="0" presId="urn:microsoft.com/office/officeart/2005/8/layout/process1"/>
    <dgm:cxn modelId="{26DAD3E6-9B54-4969-B746-6B8634E2D91E}" type="presParOf" srcId="{9BFFFEDB-5884-408B-BB36-3B8E9A039CB2}" destId="{4B0F12EA-2F55-493E-A4E8-E5E9454116CF}" srcOrd="2" destOrd="0" presId="urn:microsoft.com/office/officeart/2005/8/layout/process1"/>
    <dgm:cxn modelId="{4E629411-38BB-4235-B465-B0D3EE4B3344}" type="presParOf" srcId="{9BFFFEDB-5884-408B-BB36-3B8E9A039CB2}" destId="{496F46E1-25F1-4416-A9AA-AB372508D760}" srcOrd="3" destOrd="0" presId="urn:microsoft.com/office/officeart/2005/8/layout/process1"/>
    <dgm:cxn modelId="{50EDB672-9561-4F0D-B57B-8D13D6955BCB}" type="presParOf" srcId="{496F46E1-25F1-4416-A9AA-AB372508D760}" destId="{1BE35538-7EB7-4F5F-91F7-44DE4A43DA00}" srcOrd="0" destOrd="0" presId="urn:microsoft.com/office/officeart/2005/8/layout/process1"/>
    <dgm:cxn modelId="{A4294601-AAC4-46A2-B35B-CB97AAB90FB2}" type="presParOf" srcId="{9BFFFEDB-5884-408B-BB36-3B8E9A039CB2}" destId="{82F775E3-255B-415C-B705-09A00FD22F52}" srcOrd="4" destOrd="0" presId="urn:microsoft.com/office/officeart/2005/8/layout/process1"/>
    <dgm:cxn modelId="{92776BBC-3BAA-436A-AB6D-D05349264112}" type="presParOf" srcId="{9BFFFEDB-5884-408B-BB36-3B8E9A039CB2}" destId="{4CAF6088-7561-4784-8A8E-58C1EC598CAC}" srcOrd="5" destOrd="0" presId="urn:microsoft.com/office/officeart/2005/8/layout/process1"/>
    <dgm:cxn modelId="{55BB9A8A-20DB-40B9-A259-1257761BB480}" type="presParOf" srcId="{4CAF6088-7561-4784-8A8E-58C1EC598CAC}" destId="{B3D97ED5-FF25-478A-B95E-1C537A0ADF9A}" srcOrd="0" destOrd="0" presId="urn:microsoft.com/office/officeart/2005/8/layout/process1"/>
    <dgm:cxn modelId="{223937EA-AD1B-409B-83CC-D050F4EC97F9}" type="presParOf" srcId="{9BFFFEDB-5884-408B-BB36-3B8E9A039CB2}" destId="{99AFDDFA-23CA-4491-B518-52369AC7BE84}" srcOrd="6" destOrd="0" presId="urn:microsoft.com/office/officeart/2005/8/layout/process1"/>
    <dgm:cxn modelId="{0B2B5226-8C61-45A4-8533-A5D65043E399}" type="presParOf" srcId="{9BFFFEDB-5884-408B-BB36-3B8E9A039CB2}" destId="{F266EB0A-B40A-4878-A316-CC93F6D79B97}" srcOrd="7" destOrd="0" presId="urn:microsoft.com/office/officeart/2005/8/layout/process1"/>
    <dgm:cxn modelId="{B3461958-A985-4184-B9B7-F8F783938383}" type="presParOf" srcId="{F266EB0A-B40A-4878-A316-CC93F6D79B97}" destId="{873D0BA5-BB19-4E4D-B2E2-E91289CF4ED2}" srcOrd="0" destOrd="0" presId="urn:microsoft.com/office/officeart/2005/8/layout/process1"/>
    <dgm:cxn modelId="{4B20A317-B4F3-4D13-9CC5-FB9F44BD286B}" type="presParOf" srcId="{9BFFFEDB-5884-408B-BB36-3B8E9A039CB2}" destId="{3B1063E1-8DAB-4765-924C-6B34E82488C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FF42C-D956-4D0E-83AF-826E4D088443}">
      <dsp:nvSpPr>
        <dsp:cNvPr id="0" name=""/>
        <dsp:cNvSpPr/>
      </dsp:nvSpPr>
      <dsp:spPr>
        <a:xfrm>
          <a:off x="4197" y="486462"/>
          <a:ext cx="1301282" cy="78076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d-ID" sz="1400" b="0" i="0" kern="1200"/>
            <a:t>Text Preprocessing</a:t>
          </a:r>
          <a:endParaRPr lang="id-ID" sz="1400" kern="1200"/>
        </a:p>
      </dsp:txBody>
      <dsp:txXfrm>
        <a:off x="27065" y="509330"/>
        <a:ext cx="1255546" cy="735033"/>
      </dsp:txXfrm>
    </dsp:sp>
    <dsp:sp modelId="{52C1F015-568F-4AE9-883B-6D27CD0EFF84}">
      <dsp:nvSpPr>
        <dsp:cNvPr id="0" name=""/>
        <dsp:cNvSpPr/>
      </dsp:nvSpPr>
      <dsp:spPr>
        <a:xfrm>
          <a:off x="1435608" y="715488"/>
          <a:ext cx="275871" cy="32271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d-ID" sz="1400" kern="1200"/>
        </a:p>
      </dsp:txBody>
      <dsp:txXfrm>
        <a:off x="1435608" y="780032"/>
        <a:ext cx="193110" cy="193630"/>
      </dsp:txXfrm>
    </dsp:sp>
    <dsp:sp modelId="{4B0F12EA-2F55-493E-A4E8-E5E9454116CF}">
      <dsp:nvSpPr>
        <dsp:cNvPr id="0" name=""/>
        <dsp:cNvSpPr/>
      </dsp:nvSpPr>
      <dsp:spPr>
        <a:xfrm>
          <a:off x="1825993" y="486462"/>
          <a:ext cx="1301282" cy="780769"/>
        </a:xfrm>
        <a:prstGeom prst="roundRect">
          <a:avLst>
            <a:gd name="adj" fmla="val 10000"/>
          </a:avLst>
        </a:prstGeom>
        <a:solidFill>
          <a:schemeClr val="accent5">
            <a:hueOff val="-2812777"/>
            <a:satOff val="7143"/>
            <a:lumOff val="15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d-ID" sz="1400" b="0" i="0" kern="1200"/>
            <a:t>Feature Extraction</a:t>
          </a:r>
          <a:endParaRPr lang="id-ID" sz="1400" kern="1200"/>
        </a:p>
      </dsp:txBody>
      <dsp:txXfrm>
        <a:off x="1848861" y="509330"/>
        <a:ext cx="1255546" cy="735033"/>
      </dsp:txXfrm>
    </dsp:sp>
    <dsp:sp modelId="{496F46E1-25F1-4416-A9AA-AB372508D760}">
      <dsp:nvSpPr>
        <dsp:cNvPr id="0" name=""/>
        <dsp:cNvSpPr/>
      </dsp:nvSpPr>
      <dsp:spPr>
        <a:xfrm>
          <a:off x="3257403" y="715488"/>
          <a:ext cx="275871" cy="322718"/>
        </a:xfrm>
        <a:prstGeom prst="rightArrow">
          <a:avLst>
            <a:gd name="adj1" fmla="val 60000"/>
            <a:gd name="adj2" fmla="val 50000"/>
          </a:avLst>
        </a:prstGeom>
        <a:solidFill>
          <a:schemeClr val="accent5">
            <a:hueOff val="-3750369"/>
            <a:satOff val="9524"/>
            <a:lumOff val="20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d-ID" sz="1400" kern="1200"/>
        </a:p>
      </dsp:txBody>
      <dsp:txXfrm>
        <a:off x="3257403" y="780032"/>
        <a:ext cx="193110" cy="193630"/>
      </dsp:txXfrm>
    </dsp:sp>
    <dsp:sp modelId="{82F775E3-255B-415C-B705-09A00FD22F52}">
      <dsp:nvSpPr>
        <dsp:cNvPr id="0" name=""/>
        <dsp:cNvSpPr/>
      </dsp:nvSpPr>
      <dsp:spPr>
        <a:xfrm>
          <a:off x="3647788" y="486462"/>
          <a:ext cx="1301282" cy="780769"/>
        </a:xfrm>
        <a:prstGeom prst="roundRect">
          <a:avLst>
            <a:gd name="adj" fmla="val 10000"/>
          </a:avLst>
        </a:prstGeom>
        <a:solidFill>
          <a:schemeClr val="accent5">
            <a:hueOff val="-5625554"/>
            <a:satOff val="14286"/>
            <a:lumOff val="30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d-ID" sz="1400" b="0" i="0" kern="1200"/>
            <a:t>Modeling </a:t>
          </a:r>
          <a:endParaRPr lang="id-ID" sz="1400" kern="1200"/>
        </a:p>
      </dsp:txBody>
      <dsp:txXfrm>
        <a:off x="3670656" y="509330"/>
        <a:ext cx="1255546" cy="735033"/>
      </dsp:txXfrm>
    </dsp:sp>
    <dsp:sp modelId="{4CAF6088-7561-4784-8A8E-58C1EC598CAC}">
      <dsp:nvSpPr>
        <dsp:cNvPr id="0" name=""/>
        <dsp:cNvSpPr/>
      </dsp:nvSpPr>
      <dsp:spPr>
        <a:xfrm>
          <a:off x="5079198" y="715488"/>
          <a:ext cx="275871" cy="322718"/>
        </a:xfrm>
        <a:prstGeom prst="rightArrow">
          <a:avLst>
            <a:gd name="adj1" fmla="val 60000"/>
            <a:gd name="adj2" fmla="val 50000"/>
          </a:avLst>
        </a:prstGeom>
        <a:solidFill>
          <a:schemeClr val="accent5">
            <a:hueOff val="-7500739"/>
            <a:satOff val="19048"/>
            <a:lumOff val="40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d-ID" sz="1400" kern="1200"/>
        </a:p>
      </dsp:txBody>
      <dsp:txXfrm>
        <a:off x="5079198" y="780032"/>
        <a:ext cx="193110" cy="193630"/>
      </dsp:txXfrm>
    </dsp:sp>
    <dsp:sp modelId="{99AFDDFA-23CA-4491-B518-52369AC7BE84}">
      <dsp:nvSpPr>
        <dsp:cNvPr id="0" name=""/>
        <dsp:cNvSpPr/>
      </dsp:nvSpPr>
      <dsp:spPr>
        <a:xfrm>
          <a:off x="5469583" y="486462"/>
          <a:ext cx="1301282" cy="780769"/>
        </a:xfrm>
        <a:prstGeom prst="roundRect">
          <a:avLst>
            <a:gd name="adj" fmla="val 10000"/>
          </a:avLst>
        </a:prstGeom>
        <a:solidFill>
          <a:schemeClr val="accent5">
            <a:hueOff val="-8438331"/>
            <a:satOff val="21429"/>
            <a:lumOff val="45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d-ID" sz="1400" b="0" i="0" kern="1200"/>
            <a:t>Post-Processing</a:t>
          </a:r>
          <a:endParaRPr lang="id-ID" sz="1400" kern="1200"/>
        </a:p>
      </dsp:txBody>
      <dsp:txXfrm>
        <a:off x="5492451" y="509330"/>
        <a:ext cx="1255546" cy="735033"/>
      </dsp:txXfrm>
    </dsp:sp>
    <dsp:sp modelId="{F266EB0A-B40A-4878-A316-CC93F6D79B97}">
      <dsp:nvSpPr>
        <dsp:cNvPr id="0" name=""/>
        <dsp:cNvSpPr/>
      </dsp:nvSpPr>
      <dsp:spPr>
        <a:xfrm>
          <a:off x="6900994" y="715488"/>
          <a:ext cx="275871" cy="322718"/>
        </a:xfrm>
        <a:prstGeom prst="rightArrow">
          <a:avLst>
            <a:gd name="adj1" fmla="val 60000"/>
            <a:gd name="adj2" fmla="val 50000"/>
          </a:avLst>
        </a:prstGeom>
        <a:solidFill>
          <a:schemeClr val="accent5">
            <a:hueOff val="-11251108"/>
            <a:satOff val="28572"/>
            <a:lumOff val="60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d-ID" sz="1400" kern="1200"/>
        </a:p>
      </dsp:txBody>
      <dsp:txXfrm>
        <a:off x="6900994" y="780032"/>
        <a:ext cx="193110" cy="193630"/>
      </dsp:txXfrm>
    </dsp:sp>
    <dsp:sp modelId="{3B1063E1-8DAB-4765-924C-6B34E82488C9}">
      <dsp:nvSpPr>
        <dsp:cNvPr id="0" name=""/>
        <dsp:cNvSpPr/>
      </dsp:nvSpPr>
      <dsp:spPr>
        <a:xfrm>
          <a:off x="7291378" y="486462"/>
          <a:ext cx="1301282" cy="780769"/>
        </a:xfrm>
        <a:prstGeom prst="roundRect">
          <a:avLst>
            <a:gd name="adj" fmla="val 10000"/>
          </a:avLst>
        </a:prstGeom>
        <a:solidFill>
          <a:schemeClr val="accent5">
            <a:hueOff val="-11251108"/>
            <a:satOff val="28572"/>
            <a:lumOff val="60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d-ID" sz="1400" b="0" i="0" kern="1200"/>
            <a:t>Deployment</a:t>
          </a:r>
          <a:endParaRPr lang="id-ID" sz="1400" kern="1200"/>
        </a:p>
      </dsp:txBody>
      <dsp:txXfrm>
        <a:off x="7314246" y="509330"/>
        <a:ext cx="1255546" cy="7350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A07FEF25-F6AD-8C72-D055-EEB4DFFD1D9A}"/>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36731130-EBE9-0EAA-6322-D2BB3D2D57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1AAEE7FF-E2A6-22FB-8E72-C43A6217A2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0898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9c73459845_0_5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9c73459845_0_5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FE7A4F88-C0A8-A150-6A6E-898D3032FAE9}"/>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B600D7B7-FF54-DE07-EC3B-CC9F568912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01A249B2-5A6C-6FF6-9E46-9B998A033C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1727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B51367A7-CD76-7F06-55BC-088F79A99047}"/>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4C44DF7E-8C13-BB60-E175-BD1016F24F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9D103EAD-0D53-71F2-2DD1-8CFB8E62F1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6130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9C654443-87FE-FAD6-9E75-2D801F10CEAD}"/>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C57A9B3A-877D-ACD7-F029-30384359B5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3330DB36-6F10-D6CF-80E4-2A0305D9A1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8040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9003658E-7390-56C1-1BDD-6174058D922D}"/>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FE450AF8-A065-9F23-9FAE-4F492B8FA7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EB8AFD96-1044-AC75-14AE-0286D58551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7159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74D0E3DB-6498-2A7D-BC34-1C33E3668FEA}"/>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184243C4-FCCA-39A9-5221-9F229024BD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8507E241-BA99-B1F8-36C1-BADE8358AA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7728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741FCC79-963C-CC4E-7048-EAEC3311D97E}"/>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28F42E48-C715-5EC0-C1DD-DAFC2C34BF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7B39E775-4E5D-40EA-A9CC-3BD3731A5A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0728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33CF3FF7-6532-AF6C-B803-47C2852A0E82}"/>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1AF79C98-40AD-643D-346C-624246830F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B54F9E00-A6A1-147C-9C1B-1761004114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4936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4E24085C-B829-5C9F-32FE-CB70B9D17C3B}"/>
            </a:ext>
          </a:extLst>
        </p:cNvPr>
        <p:cNvGrpSpPr/>
        <p:nvPr/>
      </p:nvGrpSpPr>
      <p:grpSpPr>
        <a:xfrm>
          <a:off x="0" y="0"/>
          <a:ext cx="0" cy="0"/>
          <a:chOff x="0" y="0"/>
          <a:chExt cx="0" cy="0"/>
        </a:xfrm>
      </p:grpSpPr>
      <p:sp>
        <p:nvSpPr>
          <p:cNvPr id="204" name="Google Shape;204;g98adbe683b_0_0:notes">
            <a:extLst>
              <a:ext uri="{FF2B5EF4-FFF2-40B4-BE49-F238E27FC236}">
                <a16:creationId xmlns:a16="http://schemas.microsoft.com/office/drawing/2014/main" id="{6C705EBF-C06B-7261-1BD8-F2EC400360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a:extLst>
              <a:ext uri="{FF2B5EF4-FFF2-40B4-BE49-F238E27FC236}">
                <a16:creationId xmlns:a16="http://schemas.microsoft.com/office/drawing/2014/main" id="{41EF35C1-9CE7-0600-8B57-84A1A89CA4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688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6836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panose="020B0503050000020004" pitchFamily="34" charset="0"/>
                <a:ea typeface="Fira Sans Extra Condensed" panose="020B0503050000020004" pitchFamily="34" charset="0"/>
                <a:cs typeface="Fira Sans Extra Condensed" panose="020B0503050000020004" pitchFamily="34" charset="0"/>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hyperlink" Target="https://www.dremio.com/wiki/sequence-models-in-nlp/" TargetMode="External"/><Relationship Id="rId3" Type="http://schemas.openxmlformats.org/officeDocument/2006/relationships/hyperlink" Target="https://en.wikipedia.org/wiki/Seq2seq" TargetMode="External"/><Relationship Id="rId7" Type="http://schemas.openxmlformats.org/officeDocument/2006/relationships/hyperlink" Target="https://www.youtube.com/watch?v=TKZkvqb-qpM" TargetMode="External"/><Relationship Id="rId2" Type="http://schemas.openxmlformats.org/officeDocument/2006/relationships/hyperlink" Target="https://pytorch.org/tutorials/intermediate/seq2seq_translation_tutorial.html" TargetMode="External"/><Relationship Id="rId1" Type="http://schemas.openxmlformats.org/officeDocument/2006/relationships/slideLayout" Target="../slideLayouts/slideLayout4.xml"/><Relationship Id="rId6" Type="http://schemas.openxmlformats.org/officeDocument/2006/relationships/hyperlink" Target="https://www.geeksforgeeks.org/seq2seq-model-in-machine-learning/" TargetMode="External"/><Relationship Id="rId5" Type="http://schemas.openxmlformats.org/officeDocument/2006/relationships/hyperlink" Target="https://www.analyticsvidhya.com/blog/2020/08/a-simple-introduction-to-sequence-to-sequence-models/" TargetMode="External"/><Relationship Id="rId4" Type="http://schemas.openxmlformats.org/officeDocument/2006/relationships/hyperlink" Target="https://huggingface.co/learn/nlp-course/chapter1/7"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hyperlink" Target="mailto:dosen02832@unpam.ac.i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7" name="Google Shape;58;p15">
            <a:extLst>
              <a:ext uri="{FF2B5EF4-FFF2-40B4-BE49-F238E27FC236}">
                <a16:creationId xmlns:a16="http://schemas.microsoft.com/office/drawing/2014/main" id="{3FFBE06A-C9A1-4E3B-1215-1AF75CFC83AE}"/>
              </a:ext>
            </a:extLst>
          </p:cNvPr>
          <p:cNvSpPr txBox="1">
            <a:spLocks noGrp="1"/>
          </p:cNvSpPr>
          <p:nvPr>
            <p:ph type="subTitle" idx="1"/>
          </p:nvPr>
        </p:nvSpPr>
        <p:spPr>
          <a:xfrm>
            <a:off x="811966" y="3998347"/>
            <a:ext cx="3607200" cy="692399"/>
          </a:xfrm>
          <a:prstGeom prst="rect">
            <a:avLst/>
          </a:prstGeom>
        </p:spPr>
        <p:txBody>
          <a:bodyPr spcFirstLastPara="1" wrap="square" lIns="91425" tIns="91425" rIns="91425" bIns="91425" anchor="t" anchorCtr="0">
            <a:noAutofit/>
          </a:bodyPr>
          <a:lstStyle/>
          <a:p>
            <a:pPr marL="0" indent="0">
              <a:spcAft>
                <a:spcPts val="1600"/>
              </a:spcAft>
            </a:pPr>
            <a:r>
              <a:rPr lang="en" dirty="0">
                <a:latin typeface="+mj-lt"/>
              </a:rPr>
              <a:t>Dr. Sajarwo Anggai, S.ST., M.T.</a:t>
            </a:r>
            <a:br>
              <a:rPr lang="en-US" dirty="0">
                <a:latin typeface="+mj-lt"/>
              </a:rPr>
            </a:br>
            <a:r>
              <a:rPr lang="en-US" sz="1600" dirty="0"/>
              <a:t>NIDN : 0421108703</a:t>
            </a:r>
          </a:p>
        </p:txBody>
      </p:sp>
      <p:sp>
        <p:nvSpPr>
          <p:cNvPr id="8" name="Google Shape;59;p15">
            <a:extLst>
              <a:ext uri="{FF2B5EF4-FFF2-40B4-BE49-F238E27FC236}">
                <a16:creationId xmlns:a16="http://schemas.microsoft.com/office/drawing/2014/main" id="{018A834A-A4C7-056B-B680-FDBC74286809}"/>
              </a:ext>
            </a:extLst>
          </p:cNvPr>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9" name="Google Shape;60;p15">
            <a:extLst>
              <a:ext uri="{FF2B5EF4-FFF2-40B4-BE49-F238E27FC236}">
                <a16:creationId xmlns:a16="http://schemas.microsoft.com/office/drawing/2014/main" id="{9FEC12CE-BEC5-B468-43FC-076DD3863613}"/>
              </a:ext>
            </a:extLst>
          </p:cNvPr>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10" name="Google Shape;61;p15">
            <a:extLst>
              <a:ext uri="{FF2B5EF4-FFF2-40B4-BE49-F238E27FC236}">
                <a16:creationId xmlns:a16="http://schemas.microsoft.com/office/drawing/2014/main" id="{A907F9EC-D840-5E8B-E6BE-FB7268FEAFBD}"/>
              </a:ext>
            </a:extLst>
          </p:cNvPr>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11" name="Google Shape;62;p15">
            <a:extLst>
              <a:ext uri="{FF2B5EF4-FFF2-40B4-BE49-F238E27FC236}">
                <a16:creationId xmlns:a16="http://schemas.microsoft.com/office/drawing/2014/main" id="{164DE8E5-503B-A24B-94FE-DBCD80775D21}"/>
              </a:ext>
            </a:extLst>
          </p:cNvPr>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12" name="Google Shape;63;p15">
            <a:extLst>
              <a:ext uri="{FF2B5EF4-FFF2-40B4-BE49-F238E27FC236}">
                <a16:creationId xmlns:a16="http://schemas.microsoft.com/office/drawing/2014/main" id="{8EB22D04-135D-F952-66E5-EC7125372085}"/>
              </a:ext>
            </a:extLst>
          </p:cNvPr>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p15">
            <a:extLst>
              <a:ext uri="{FF2B5EF4-FFF2-40B4-BE49-F238E27FC236}">
                <a16:creationId xmlns:a16="http://schemas.microsoft.com/office/drawing/2014/main" id="{CD8E4208-E438-DFE2-8F1F-255E95486EEE}"/>
              </a:ext>
            </a:extLst>
          </p:cNvPr>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NLP</a:t>
            </a:r>
            <a:endParaRPr sz="1900" b="1" dirty="0">
              <a:solidFill>
                <a:schemeClr val="dk1"/>
              </a:solidFill>
              <a:latin typeface="Fira Sans Extra Condensed"/>
              <a:ea typeface="Fira Sans Extra Condensed"/>
              <a:cs typeface="Fira Sans Extra Condensed"/>
              <a:sym typeface="Fira Sans Extra Condensed"/>
            </a:endParaRPr>
          </a:p>
        </p:txBody>
      </p:sp>
      <p:cxnSp>
        <p:nvCxnSpPr>
          <p:cNvPr id="14" name="Google Shape;73;p15">
            <a:extLst>
              <a:ext uri="{FF2B5EF4-FFF2-40B4-BE49-F238E27FC236}">
                <a16:creationId xmlns:a16="http://schemas.microsoft.com/office/drawing/2014/main" id="{1972F8BB-FE56-C23F-DE16-35C1B10C6615}"/>
              </a:ext>
            </a:extLst>
          </p:cNvPr>
          <p:cNvCxnSpPr>
            <a:stCxn id="12" idx="3"/>
            <a:endCxn id="11"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5" name="Google Shape;74;p15">
            <a:extLst>
              <a:ext uri="{FF2B5EF4-FFF2-40B4-BE49-F238E27FC236}">
                <a16:creationId xmlns:a16="http://schemas.microsoft.com/office/drawing/2014/main" id="{79E73E4C-915B-D039-BEB4-7B546FD70294}"/>
              </a:ext>
            </a:extLst>
          </p:cNvPr>
          <p:cNvCxnSpPr>
            <a:stCxn id="12" idx="3"/>
            <a:endCxn id="10"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6" name="Google Shape;75;p15">
            <a:extLst>
              <a:ext uri="{FF2B5EF4-FFF2-40B4-BE49-F238E27FC236}">
                <a16:creationId xmlns:a16="http://schemas.microsoft.com/office/drawing/2014/main" id="{451F7C24-69DD-2862-1EC2-B1B8A46FE8F5}"/>
              </a:ext>
            </a:extLst>
          </p:cNvPr>
          <p:cNvCxnSpPr>
            <a:stCxn id="12" idx="3"/>
            <a:endCxn id="9"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7" name="Google Shape;76;p15">
            <a:extLst>
              <a:ext uri="{FF2B5EF4-FFF2-40B4-BE49-F238E27FC236}">
                <a16:creationId xmlns:a16="http://schemas.microsoft.com/office/drawing/2014/main" id="{8295AF00-3CB5-8986-6B26-F90B706C7A7B}"/>
              </a:ext>
            </a:extLst>
          </p:cNvPr>
          <p:cNvCxnSpPr>
            <a:stCxn id="12" idx="3"/>
            <a:endCxn id="8"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18" name="Google Shape;77;p15">
            <a:extLst>
              <a:ext uri="{FF2B5EF4-FFF2-40B4-BE49-F238E27FC236}">
                <a16:creationId xmlns:a16="http://schemas.microsoft.com/office/drawing/2014/main" id="{56044678-8CAE-0B5F-ACD5-DE474E7BD281}"/>
              </a:ext>
            </a:extLst>
          </p:cNvPr>
          <p:cNvGrpSpPr/>
          <p:nvPr/>
        </p:nvGrpSpPr>
        <p:grpSpPr>
          <a:xfrm>
            <a:off x="5142093" y="3632583"/>
            <a:ext cx="351136" cy="365769"/>
            <a:chOff x="-65129950" y="2646800"/>
            <a:chExt cx="311125" cy="317425"/>
          </a:xfrm>
        </p:grpSpPr>
        <p:sp>
          <p:nvSpPr>
            <p:cNvPr id="19" name="Google Shape;78;p15">
              <a:extLst>
                <a:ext uri="{FF2B5EF4-FFF2-40B4-BE49-F238E27FC236}">
                  <a16:creationId xmlns:a16="http://schemas.microsoft.com/office/drawing/2014/main" id="{0141F368-983E-A514-1E60-F871BC2C4875}"/>
                </a:ext>
              </a:extLst>
            </p:cNvPr>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p15">
              <a:extLst>
                <a:ext uri="{FF2B5EF4-FFF2-40B4-BE49-F238E27FC236}">
                  <a16:creationId xmlns:a16="http://schemas.microsoft.com/office/drawing/2014/main" id="{CF9B92AB-376E-8902-231C-0268A6D46FAB}"/>
                </a:ext>
              </a:extLst>
            </p:cNvPr>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80;p15">
            <a:extLst>
              <a:ext uri="{FF2B5EF4-FFF2-40B4-BE49-F238E27FC236}">
                <a16:creationId xmlns:a16="http://schemas.microsoft.com/office/drawing/2014/main" id="{D0BCEF52-0E11-BDB4-F6D8-B91A8DC45216}"/>
              </a:ext>
            </a:extLst>
          </p:cNvPr>
          <p:cNvGrpSpPr/>
          <p:nvPr/>
        </p:nvGrpSpPr>
        <p:grpSpPr>
          <a:xfrm>
            <a:off x="5965703" y="3632603"/>
            <a:ext cx="365756" cy="365747"/>
            <a:chOff x="1412450" y="1954475"/>
            <a:chExt cx="297750" cy="296175"/>
          </a:xfrm>
        </p:grpSpPr>
        <p:sp>
          <p:nvSpPr>
            <p:cNvPr id="22" name="Google Shape;81;p15">
              <a:extLst>
                <a:ext uri="{FF2B5EF4-FFF2-40B4-BE49-F238E27FC236}">
                  <a16:creationId xmlns:a16="http://schemas.microsoft.com/office/drawing/2014/main" id="{442AB2B1-71C6-83D4-A9F3-0F917BA9261A}"/>
                </a:ext>
              </a:extLst>
            </p:cNvPr>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p15">
              <a:extLst>
                <a:ext uri="{FF2B5EF4-FFF2-40B4-BE49-F238E27FC236}">
                  <a16:creationId xmlns:a16="http://schemas.microsoft.com/office/drawing/2014/main" id="{D14CD7A4-316B-B226-0384-447E19A75F88}"/>
                </a:ext>
              </a:extLst>
            </p:cNvPr>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3;p15">
            <a:extLst>
              <a:ext uri="{FF2B5EF4-FFF2-40B4-BE49-F238E27FC236}">
                <a16:creationId xmlns:a16="http://schemas.microsoft.com/office/drawing/2014/main" id="{2234DFB1-6DD2-8552-3277-E998AA6D2E1A}"/>
              </a:ext>
            </a:extLst>
          </p:cNvPr>
          <p:cNvGrpSpPr/>
          <p:nvPr/>
        </p:nvGrpSpPr>
        <p:grpSpPr>
          <a:xfrm>
            <a:off x="6782916" y="3632592"/>
            <a:ext cx="393186" cy="365766"/>
            <a:chOff x="-62890750" y="2296300"/>
            <a:chExt cx="330825" cy="317450"/>
          </a:xfrm>
        </p:grpSpPr>
        <p:sp>
          <p:nvSpPr>
            <p:cNvPr id="25" name="Google Shape;84;p15">
              <a:extLst>
                <a:ext uri="{FF2B5EF4-FFF2-40B4-BE49-F238E27FC236}">
                  <a16:creationId xmlns:a16="http://schemas.microsoft.com/office/drawing/2014/main" id="{1401EB7B-B091-30F8-6F35-C238CB6A4BA3}"/>
                </a:ext>
              </a:extLst>
            </p:cNvPr>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5;p15">
              <a:extLst>
                <a:ext uri="{FF2B5EF4-FFF2-40B4-BE49-F238E27FC236}">
                  <a16:creationId xmlns:a16="http://schemas.microsoft.com/office/drawing/2014/main" id="{50EB913D-901B-6D82-3561-3E6A47E94C45}"/>
                </a:ext>
              </a:extLst>
            </p:cNvPr>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p15">
              <a:extLst>
                <a:ext uri="{FF2B5EF4-FFF2-40B4-BE49-F238E27FC236}">
                  <a16:creationId xmlns:a16="http://schemas.microsoft.com/office/drawing/2014/main" id="{F0323E84-DB61-BB63-2897-C66D8365D0BA}"/>
                </a:ext>
              </a:extLst>
            </p:cNvPr>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7;p15">
            <a:extLst>
              <a:ext uri="{FF2B5EF4-FFF2-40B4-BE49-F238E27FC236}">
                <a16:creationId xmlns:a16="http://schemas.microsoft.com/office/drawing/2014/main" id="{168D6A21-B8C7-423D-C918-8F64BA8F8952}"/>
              </a:ext>
            </a:extLst>
          </p:cNvPr>
          <p:cNvGrpSpPr/>
          <p:nvPr/>
        </p:nvGrpSpPr>
        <p:grpSpPr>
          <a:xfrm>
            <a:off x="7627546" y="3632577"/>
            <a:ext cx="365770" cy="365770"/>
            <a:chOff x="-3137650" y="2408950"/>
            <a:chExt cx="291450" cy="292125"/>
          </a:xfrm>
        </p:grpSpPr>
        <p:sp>
          <p:nvSpPr>
            <p:cNvPr id="29" name="Google Shape;88;p15">
              <a:extLst>
                <a:ext uri="{FF2B5EF4-FFF2-40B4-BE49-F238E27FC236}">
                  <a16:creationId xmlns:a16="http://schemas.microsoft.com/office/drawing/2014/main" id="{0E571537-EBFA-C6E8-9599-A11766B740AA}"/>
                </a:ext>
              </a:extLst>
            </p:cNvPr>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p15">
              <a:extLst>
                <a:ext uri="{FF2B5EF4-FFF2-40B4-BE49-F238E27FC236}">
                  <a16:creationId xmlns:a16="http://schemas.microsoft.com/office/drawing/2014/main" id="{0EE3365C-D0B7-CC15-90BB-54546D4E8832}"/>
                </a:ext>
              </a:extLst>
            </p:cNvPr>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p15">
              <a:extLst>
                <a:ext uri="{FF2B5EF4-FFF2-40B4-BE49-F238E27FC236}">
                  <a16:creationId xmlns:a16="http://schemas.microsoft.com/office/drawing/2014/main" id="{D0D7F7BD-11CB-C5AE-2EA9-8282FD443FA8}"/>
                </a:ext>
              </a:extLst>
            </p:cNvPr>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1;p15">
              <a:extLst>
                <a:ext uri="{FF2B5EF4-FFF2-40B4-BE49-F238E27FC236}">
                  <a16:creationId xmlns:a16="http://schemas.microsoft.com/office/drawing/2014/main" id="{86555385-4CC1-83DC-B897-CB5AE6B0A53B}"/>
                </a:ext>
              </a:extLst>
            </p:cNvPr>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2;p15">
              <a:extLst>
                <a:ext uri="{FF2B5EF4-FFF2-40B4-BE49-F238E27FC236}">
                  <a16:creationId xmlns:a16="http://schemas.microsoft.com/office/drawing/2014/main" id="{44BF13F4-9CF5-C3B4-532D-2D6CC82314F4}"/>
                </a:ext>
              </a:extLst>
            </p:cNvPr>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id="{557656B5-F1B6-9C85-02DA-607AC5A56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875" y="1036298"/>
            <a:ext cx="600229" cy="600229"/>
          </a:xfrm>
          <a:prstGeom prst="rect">
            <a:avLst/>
          </a:prstGeom>
          <a:noFill/>
          <a:extLst>
            <a:ext uri="{909E8E84-426E-40DD-AFC4-6F175D3DCCD1}">
              <a14:hiddenFill xmlns:a14="http://schemas.microsoft.com/office/drawing/2010/main">
                <a:solidFill>
                  <a:srgbClr val="FFFFFF"/>
                </a:solidFill>
              </a14:hiddenFill>
            </a:ext>
          </a:extLst>
        </p:spPr>
      </p:pic>
      <p:sp>
        <p:nvSpPr>
          <p:cNvPr id="35" name="Google Shape;57;p15">
            <a:extLst>
              <a:ext uri="{FF2B5EF4-FFF2-40B4-BE49-F238E27FC236}">
                <a16:creationId xmlns:a16="http://schemas.microsoft.com/office/drawing/2014/main" id="{8C84FDB3-0F3B-BA8B-476E-D3AAE29ADA3F}"/>
              </a:ext>
            </a:extLst>
          </p:cNvPr>
          <p:cNvSpPr txBox="1">
            <a:spLocks noGrp="1"/>
          </p:cNvSpPr>
          <p:nvPr>
            <p:ph type="ctrTitle"/>
          </p:nvPr>
        </p:nvSpPr>
        <p:spPr>
          <a:xfrm>
            <a:off x="637082" y="1629550"/>
            <a:ext cx="4429808" cy="1524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latin typeface="Fira Sans Extra Condensed" panose="020B0503050000020004" pitchFamily="34" charset="0"/>
              </a:rPr>
              <a:t>Advanced NLP</a:t>
            </a:r>
            <a:br>
              <a:rPr lang="en" dirty="0">
                <a:latin typeface="Fira Sans Extra Condensed" panose="020B0503050000020004" pitchFamily="34" charset="0"/>
              </a:rPr>
            </a:br>
            <a:r>
              <a:rPr lang="en" sz="2800" dirty="0">
                <a:latin typeface="Fira Sans Extra Condensed" panose="020B0503050000020004" pitchFamily="34" charset="0"/>
              </a:rPr>
              <a:t>(Sequence-to-Sequence)</a:t>
            </a:r>
            <a:endParaRPr dirty="0">
              <a:latin typeface="Fira Sans Extra Condensed" panose="020B05030500000200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79BAC362-FF33-F295-6391-B9533F629A94}"/>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B72FE450-16E6-C05D-40D5-7F00A9E756E1}"/>
              </a:ext>
            </a:extLst>
          </p:cNvPr>
          <p:cNvSpPr txBox="1">
            <a:spLocks noGrp="1"/>
          </p:cNvSpPr>
          <p:nvPr>
            <p:ph type="title"/>
          </p:nvPr>
        </p:nvSpPr>
        <p:spPr>
          <a:xfrm>
            <a:off x="457197" y="117624"/>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latin typeface="Nunito" pitchFamily="2" charset="0"/>
                <a:ea typeface="Calibri" panose="020F0502020204030204" pitchFamily="34" charset="0"/>
                <a:cs typeface="Calibri" panose="020F0502020204030204" pitchFamily="34" charset="0"/>
              </a:rPr>
              <a:t>Block Seq2Seq</a:t>
            </a:r>
            <a:endParaRPr dirty="0">
              <a:solidFill>
                <a:schemeClr val="dk1"/>
              </a:solidFill>
              <a:latin typeface="Nunito" pitchFamily="2"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96455E7F-4522-A72F-6158-994967A2267D}"/>
              </a:ext>
            </a:extLst>
          </p:cNvPr>
          <p:cNvSpPr txBox="1"/>
          <p:nvPr/>
        </p:nvSpPr>
        <p:spPr>
          <a:xfrm>
            <a:off x="553061" y="678924"/>
            <a:ext cx="8037871" cy="1323439"/>
          </a:xfrm>
          <a:prstGeom prst="rect">
            <a:avLst/>
          </a:prstGeom>
          <a:noFill/>
        </p:spPr>
        <p:txBody>
          <a:bodyPr wrap="square">
            <a:spAutoFit/>
          </a:bodyPr>
          <a:lstStyle/>
          <a:p>
            <a:pPr algn="just"/>
            <a:r>
              <a:rPr lang="en-GB" sz="2000" dirty="0">
                <a:latin typeface="Nunito" pitchFamily="2" charset="0"/>
              </a:rPr>
              <a:t>The entire process can be visualized as a bridge. The encoder takes the source language sentence and builds a bridge (context vector) representing its meaning. The decoder then uses this bridge to walk across, generating the target language sentence word by word.</a:t>
            </a:r>
            <a:endParaRPr lang="en-ID" sz="2000" dirty="0">
              <a:latin typeface="Nunito" pitchFamily="2" charset="0"/>
            </a:endParaRPr>
          </a:p>
        </p:txBody>
      </p:sp>
      <p:sp>
        <p:nvSpPr>
          <p:cNvPr id="3" name="TextBox 2">
            <a:extLst>
              <a:ext uri="{FF2B5EF4-FFF2-40B4-BE49-F238E27FC236}">
                <a16:creationId xmlns:a16="http://schemas.microsoft.com/office/drawing/2014/main" id="{2270974B-976E-E7A8-E1C5-09141F797675}"/>
              </a:ext>
            </a:extLst>
          </p:cNvPr>
          <p:cNvSpPr txBox="1"/>
          <p:nvPr/>
        </p:nvSpPr>
        <p:spPr>
          <a:xfrm>
            <a:off x="1006826" y="4697842"/>
            <a:ext cx="7130338" cy="253916"/>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de-DE" sz="1050" dirty="0">
                <a:solidFill>
                  <a:srgbClr val="242021"/>
                </a:solidFill>
                <a:latin typeface="+mj-lt"/>
              </a:rPr>
              <a:t>https://www.analyticsvidhya.com/blog/2024/05/sequence-to-sequence-models-for-language-translation/ </a:t>
            </a:r>
            <a:endParaRPr lang="en-US" sz="1050" dirty="0">
              <a:solidFill>
                <a:srgbClr val="242021"/>
              </a:solidFill>
              <a:latin typeface="+mj-lt"/>
            </a:endParaRPr>
          </a:p>
        </p:txBody>
      </p:sp>
      <p:pic>
        <p:nvPicPr>
          <p:cNvPr id="5" name="Picture 4">
            <a:extLst>
              <a:ext uri="{FF2B5EF4-FFF2-40B4-BE49-F238E27FC236}">
                <a16:creationId xmlns:a16="http://schemas.microsoft.com/office/drawing/2014/main" id="{0B673087-43D9-35FA-1125-ECD4DA04974F}"/>
              </a:ext>
            </a:extLst>
          </p:cNvPr>
          <p:cNvPicPr>
            <a:picLocks noChangeAspect="1"/>
          </p:cNvPicPr>
          <p:nvPr/>
        </p:nvPicPr>
        <p:blipFill>
          <a:blip r:embed="rId3"/>
          <a:stretch>
            <a:fillRect/>
          </a:stretch>
        </p:blipFill>
        <p:spPr>
          <a:xfrm>
            <a:off x="1714495" y="2100718"/>
            <a:ext cx="5715000" cy="2114550"/>
          </a:xfrm>
          <a:prstGeom prst="rect">
            <a:avLst/>
          </a:prstGeom>
        </p:spPr>
      </p:pic>
    </p:spTree>
    <p:extLst>
      <p:ext uri="{BB962C8B-B14F-4D97-AF65-F5344CB8AC3E}">
        <p14:creationId xmlns:p14="http://schemas.microsoft.com/office/powerpoint/2010/main" val="247864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81A0F2CE-8EE2-52ED-4D1A-301ADAB1FEAA}"/>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A1576BC4-54D5-9F38-8A1C-00D5C0DC77A7}"/>
              </a:ext>
            </a:extLst>
          </p:cNvPr>
          <p:cNvSpPr txBox="1">
            <a:spLocks noGrp="1"/>
          </p:cNvSpPr>
          <p:nvPr>
            <p:ph type="title"/>
          </p:nvPr>
        </p:nvSpPr>
        <p:spPr>
          <a:xfrm>
            <a:off x="457198" y="249998"/>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D" dirty="0" err="1">
                <a:solidFill>
                  <a:schemeClr val="dk1"/>
                </a:solidFill>
                <a:latin typeface="Nunito" pitchFamily="2" charset="0"/>
                <a:ea typeface="Calibri" panose="020F0502020204030204" pitchFamily="34" charset="0"/>
                <a:cs typeface="Calibri" panose="020F0502020204030204" pitchFamily="34" charset="0"/>
              </a:rPr>
              <a:t>Masalah</a:t>
            </a:r>
            <a:r>
              <a:rPr lang="en-ID" dirty="0">
                <a:solidFill>
                  <a:schemeClr val="dk1"/>
                </a:solidFill>
                <a:latin typeface="Nunito" pitchFamily="2" charset="0"/>
                <a:ea typeface="Calibri" panose="020F0502020204030204" pitchFamily="34" charset="0"/>
                <a:cs typeface="Calibri" panose="020F0502020204030204" pitchFamily="34" charset="0"/>
              </a:rPr>
              <a:t> </a:t>
            </a:r>
            <a:r>
              <a:rPr lang="en-ID" dirty="0" err="1">
                <a:solidFill>
                  <a:schemeClr val="dk1"/>
                </a:solidFill>
                <a:latin typeface="Nunito" pitchFamily="2" charset="0"/>
                <a:ea typeface="Calibri" panose="020F0502020204030204" pitchFamily="34" charset="0"/>
                <a:cs typeface="Calibri" panose="020F0502020204030204" pitchFamily="34" charset="0"/>
              </a:rPr>
              <a:t>dalam</a:t>
            </a:r>
            <a:r>
              <a:rPr lang="en-ID" dirty="0">
                <a:solidFill>
                  <a:schemeClr val="dk1"/>
                </a:solidFill>
                <a:latin typeface="Nunito" pitchFamily="2" charset="0"/>
                <a:ea typeface="Calibri" panose="020F0502020204030204" pitchFamily="34" charset="0"/>
                <a:cs typeface="Calibri" panose="020F0502020204030204" pitchFamily="34" charset="0"/>
              </a:rPr>
              <a:t> Seq2Seq </a:t>
            </a:r>
            <a:r>
              <a:rPr lang="en-ID" dirty="0" err="1">
                <a:solidFill>
                  <a:schemeClr val="dk1"/>
                </a:solidFill>
                <a:latin typeface="Nunito" pitchFamily="2" charset="0"/>
                <a:ea typeface="Calibri" panose="020F0502020204030204" pitchFamily="34" charset="0"/>
                <a:cs typeface="Calibri" panose="020F0502020204030204" pitchFamily="34" charset="0"/>
              </a:rPr>
              <a:t>Tradisional</a:t>
            </a:r>
            <a:endParaRPr dirty="0">
              <a:solidFill>
                <a:schemeClr val="dk1"/>
              </a:solidFill>
              <a:latin typeface="Nunito" pitchFamily="2"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5C57A7F-776A-6618-C134-A77EC678D7A8}"/>
              </a:ext>
            </a:extLst>
          </p:cNvPr>
          <p:cNvSpPr txBox="1"/>
          <p:nvPr/>
        </p:nvSpPr>
        <p:spPr>
          <a:xfrm>
            <a:off x="553064" y="773872"/>
            <a:ext cx="8037871" cy="3785652"/>
          </a:xfrm>
          <a:prstGeom prst="rect">
            <a:avLst/>
          </a:prstGeom>
          <a:noFill/>
        </p:spPr>
        <p:txBody>
          <a:bodyPr wrap="square">
            <a:spAutoFit/>
          </a:bodyPr>
          <a:lstStyle/>
          <a:p>
            <a:pPr algn="just"/>
            <a:r>
              <a:rPr lang="en-ID" sz="2400" dirty="0">
                <a:latin typeface="Nunito" pitchFamily="2" charset="0"/>
              </a:rPr>
              <a:t>Seq2Seq </a:t>
            </a:r>
            <a:r>
              <a:rPr lang="en-ID" sz="2400" dirty="0" err="1">
                <a:latin typeface="Nunito" pitchFamily="2" charset="0"/>
              </a:rPr>
              <a:t>tradisional</a:t>
            </a:r>
            <a:r>
              <a:rPr lang="en-ID" sz="2400" dirty="0">
                <a:latin typeface="Nunito" pitchFamily="2" charset="0"/>
              </a:rPr>
              <a:t>, </a:t>
            </a:r>
            <a:r>
              <a:rPr lang="en-ID" sz="2400" dirty="0" err="1">
                <a:latin typeface="Nunito" pitchFamily="2" charset="0"/>
              </a:rPr>
              <a:t>khususnya</a:t>
            </a:r>
            <a:r>
              <a:rPr lang="en-ID" sz="2400" dirty="0">
                <a:latin typeface="Nunito" pitchFamily="2" charset="0"/>
              </a:rPr>
              <a:t> yang </a:t>
            </a:r>
            <a:r>
              <a:rPr lang="en-ID" sz="2400" dirty="0" err="1">
                <a:latin typeface="Nunito" pitchFamily="2" charset="0"/>
              </a:rPr>
              <a:t>berbasis</a:t>
            </a:r>
            <a:r>
              <a:rPr lang="en-ID" sz="2400" dirty="0">
                <a:latin typeface="Nunito" pitchFamily="2" charset="0"/>
              </a:rPr>
              <a:t> RNN (Recurrent Neural Network), </a:t>
            </a:r>
            <a:r>
              <a:rPr lang="en-ID" sz="2400" dirty="0" err="1">
                <a:latin typeface="Nunito" pitchFamily="2" charset="0"/>
              </a:rPr>
              <a:t>menghadapi</a:t>
            </a:r>
            <a:r>
              <a:rPr lang="en-ID" sz="2400" dirty="0">
                <a:latin typeface="Nunito" pitchFamily="2" charset="0"/>
              </a:rPr>
              <a:t> </a:t>
            </a:r>
            <a:r>
              <a:rPr lang="en-ID" sz="2400" dirty="0" err="1">
                <a:latin typeface="Nunito" pitchFamily="2" charset="0"/>
              </a:rPr>
              <a:t>beberapa</a:t>
            </a:r>
            <a:r>
              <a:rPr lang="en-ID" sz="2400" dirty="0">
                <a:latin typeface="Nunito" pitchFamily="2" charset="0"/>
              </a:rPr>
              <a:t> </a:t>
            </a:r>
            <a:r>
              <a:rPr lang="en-ID" sz="2400" dirty="0" err="1">
                <a:latin typeface="Nunito" pitchFamily="2" charset="0"/>
              </a:rPr>
              <a:t>kendala</a:t>
            </a:r>
            <a:r>
              <a:rPr lang="en-ID" sz="2400" dirty="0">
                <a:latin typeface="Nunito" pitchFamily="2" charset="0"/>
              </a:rPr>
              <a:t> yang </a:t>
            </a:r>
            <a:r>
              <a:rPr lang="en-ID" sz="2400" dirty="0" err="1">
                <a:latin typeface="Nunito" pitchFamily="2" charset="0"/>
              </a:rPr>
              <a:t>membatasi</a:t>
            </a:r>
            <a:r>
              <a:rPr lang="en-ID" sz="2400" dirty="0">
                <a:latin typeface="Nunito" pitchFamily="2" charset="0"/>
              </a:rPr>
              <a:t> </a:t>
            </a:r>
            <a:r>
              <a:rPr lang="en-ID" sz="2400" dirty="0" err="1">
                <a:latin typeface="Nunito" pitchFamily="2" charset="0"/>
              </a:rPr>
              <a:t>performanya</a:t>
            </a:r>
            <a:r>
              <a:rPr lang="en-ID" sz="2400" dirty="0">
                <a:latin typeface="Nunito" pitchFamily="2" charset="0"/>
              </a:rPr>
              <a:t>, </a:t>
            </a:r>
            <a:r>
              <a:rPr lang="en-ID" sz="2400" dirty="0" err="1">
                <a:latin typeface="Nunito" pitchFamily="2" charset="0"/>
              </a:rPr>
              <a:t>terutama</a:t>
            </a:r>
            <a:r>
              <a:rPr lang="en-ID" sz="2400" dirty="0">
                <a:latin typeface="Nunito" pitchFamily="2" charset="0"/>
              </a:rPr>
              <a:t> </a:t>
            </a:r>
            <a:r>
              <a:rPr lang="en-ID" sz="2400" dirty="0" err="1">
                <a:latin typeface="Nunito" pitchFamily="2" charset="0"/>
              </a:rPr>
              <a:t>untuk</a:t>
            </a:r>
            <a:r>
              <a:rPr lang="en-ID" sz="2400" dirty="0">
                <a:latin typeface="Nunito" pitchFamily="2" charset="0"/>
              </a:rPr>
              <a:t> sequence </a:t>
            </a:r>
            <a:r>
              <a:rPr lang="en-ID" sz="2400" dirty="0" err="1">
                <a:latin typeface="Nunito" pitchFamily="2" charset="0"/>
              </a:rPr>
              <a:t>panjang</a:t>
            </a:r>
            <a:r>
              <a:rPr lang="en-ID" sz="2400" dirty="0">
                <a:latin typeface="Nunito" pitchFamily="2" charset="0"/>
              </a:rPr>
              <a:t>:</a:t>
            </a:r>
          </a:p>
          <a:p>
            <a:pPr algn="just"/>
            <a:endParaRPr lang="en-ID" sz="2400" dirty="0">
              <a:latin typeface="Nunito" pitchFamily="2" charset="0"/>
            </a:endParaRPr>
          </a:p>
          <a:p>
            <a:pPr marL="457200" indent="-457200" algn="just">
              <a:buAutoNum type="arabicPeriod"/>
            </a:pPr>
            <a:r>
              <a:rPr lang="en-ID" sz="2400" dirty="0">
                <a:latin typeface="Nunito" pitchFamily="2" charset="0"/>
              </a:rPr>
              <a:t>Computational Complexity.</a:t>
            </a:r>
          </a:p>
          <a:p>
            <a:pPr marL="457200" indent="-457200" algn="just">
              <a:buAutoNum type="arabicPeriod"/>
            </a:pPr>
            <a:r>
              <a:rPr lang="en-GB" sz="2400" dirty="0">
                <a:latin typeface="Nunito" pitchFamily="2" charset="0"/>
              </a:rPr>
              <a:t>Difficulty in Handling Long Sequences</a:t>
            </a:r>
          </a:p>
          <a:p>
            <a:pPr marL="457200" indent="-457200" algn="just">
              <a:buAutoNum type="arabicPeriod"/>
            </a:pPr>
            <a:r>
              <a:rPr lang="en-ID" sz="2400" dirty="0">
                <a:latin typeface="Nunito" pitchFamily="2" charset="0"/>
              </a:rPr>
              <a:t>Dependency on Large Datasets</a:t>
            </a:r>
          </a:p>
          <a:p>
            <a:pPr marL="457200" indent="-457200" algn="just">
              <a:buAutoNum type="arabicPeriod"/>
            </a:pPr>
            <a:r>
              <a:rPr lang="en-GB" sz="2400" dirty="0">
                <a:latin typeface="Nunito" pitchFamily="2" charset="0"/>
              </a:rPr>
              <a:t>Performance Variability with Architecture Choices</a:t>
            </a:r>
          </a:p>
          <a:p>
            <a:pPr marL="457200" indent="-457200" algn="just">
              <a:buAutoNum type="arabicPeriod"/>
            </a:pPr>
            <a:r>
              <a:rPr lang="en-ID" sz="2400" dirty="0">
                <a:latin typeface="Nunito" pitchFamily="2" charset="0"/>
              </a:rPr>
              <a:t>Emerging Competition from Transformers</a:t>
            </a:r>
          </a:p>
        </p:txBody>
      </p:sp>
      <p:sp>
        <p:nvSpPr>
          <p:cNvPr id="3" name="TextBox 2">
            <a:extLst>
              <a:ext uri="{FF2B5EF4-FFF2-40B4-BE49-F238E27FC236}">
                <a16:creationId xmlns:a16="http://schemas.microsoft.com/office/drawing/2014/main" id="{AED63CD1-E86C-8367-CA3A-2A1A012D4685}"/>
              </a:ext>
            </a:extLst>
          </p:cNvPr>
          <p:cNvSpPr txBox="1"/>
          <p:nvPr/>
        </p:nvSpPr>
        <p:spPr>
          <a:xfrm>
            <a:off x="842836" y="4766544"/>
            <a:ext cx="7458324" cy="253916"/>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de-DE" sz="1050" dirty="0">
                <a:solidFill>
                  <a:srgbClr val="242021"/>
                </a:solidFill>
                <a:latin typeface="+mj-lt"/>
              </a:rPr>
              <a:t>https://www.analyticsvidhya.com/blog/2020/08/a-simple-introduction-to-sequence-to-sequence-models/</a:t>
            </a:r>
            <a:endParaRPr lang="en-US" sz="1050" dirty="0">
              <a:solidFill>
                <a:srgbClr val="242021"/>
              </a:solidFill>
              <a:latin typeface="+mj-lt"/>
            </a:endParaRPr>
          </a:p>
        </p:txBody>
      </p:sp>
    </p:spTree>
    <p:extLst>
      <p:ext uri="{BB962C8B-B14F-4D97-AF65-F5344CB8AC3E}">
        <p14:creationId xmlns:p14="http://schemas.microsoft.com/office/powerpoint/2010/main" val="3135397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C16F-5D2A-AAC1-79CC-CB3C89A6C9EE}"/>
              </a:ext>
            </a:extLst>
          </p:cNvPr>
          <p:cNvSpPr>
            <a:spLocks noGrp="1"/>
          </p:cNvSpPr>
          <p:nvPr>
            <p:ph type="title"/>
          </p:nvPr>
        </p:nvSpPr>
        <p:spPr>
          <a:xfrm>
            <a:off x="457200" y="815237"/>
            <a:ext cx="8229600" cy="481500"/>
          </a:xfrm>
        </p:spPr>
        <p:txBody>
          <a:bodyPr/>
          <a:lstStyle/>
          <a:p>
            <a:r>
              <a:rPr lang="en-GB" sz="2800" dirty="0" err="1">
                <a:latin typeface="Nunito" pitchFamily="2" charset="0"/>
              </a:rPr>
              <a:t>Percobaan</a:t>
            </a:r>
            <a:r>
              <a:rPr lang="en-GB" sz="2800" dirty="0">
                <a:latin typeface="Nunito" pitchFamily="2" charset="0"/>
              </a:rPr>
              <a:t> Seq2Seq </a:t>
            </a:r>
            <a:r>
              <a:rPr lang="en-GB" sz="2800" dirty="0" err="1">
                <a:latin typeface="Nunito" pitchFamily="2" charset="0"/>
              </a:rPr>
              <a:t>untuk</a:t>
            </a:r>
            <a:r>
              <a:rPr lang="en-GB" sz="2800" dirty="0">
                <a:latin typeface="Nunito" pitchFamily="2" charset="0"/>
              </a:rPr>
              <a:t> Translator</a:t>
            </a:r>
            <a:br>
              <a:rPr lang="en-GB" sz="2800" dirty="0">
                <a:latin typeface="Nunito" pitchFamily="2" charset="0"/>
              </a:rPr>
            </a:br>
            <a:br>
              <a:rPr lang="en-GB" sz="2800" dirty="0">
                <a:latin typeface="Nunito" pitchFamily="2" charset="0"/>
              </a:rPr>
            </a:br>
            <a:r>
              <a:rPr lang="en-GB" sz="2800" dirty="0">
                <a:latin typeface="Nunito" pitchFamily="2" charset="0"/>
              </a:rPr>
              <a:t>1. Import Library dan data yang </a:t>
            </a:r>
            <a:r>
              <a:rPr lang="en-GB" sz="2800" dirty="0" err="1">
                <a:latin typeface="Nunito" pitchFamily="2" charset="0"/>
              </a:rPr>
              <a:t>akan</a:t>
            </a:r>
            <a:r>
              <a:rPr lang="en-GB" sz="2800" dirty="0">
                <a:latin typeface="Nunito" pitchFamily="2" charset="0"/>
              </a:rPr>
              <a:t> </a:t>
            </a:r>
            <a:r>
              <a:rPr lang="en-GB" sz="2800" dirty="0" err="1">
                <a:latin typeface="Nunito" pitchFamily="2" charset="0"/>
              </a:rPr>
              <a:t>digunakan</a:t>
            </a:r>
            <a:r>
              <a:rPr lang="en-GB" sz="2800" dirty="0">
                <a:latin typeface="Nunito" pitchFamily="2" charset="0"/>
              </a:rPr>
              <a:t> </a:t>
            </a:r>
            <a:br>
              <a:rPr lang="en-GB" sz="2800" dirty="0">
                <a:latin typeface="Nunito" pitchFamily="2" charset="0"/>
              </a:rPr>
            </a:br>
            <a:r>
              <a:rPr lang="en-GB" sz="2800" dirty="0">
                <a:latin typeface="Nunito" pitchFamily="2" charset="0"/>
              </a:rPr>
              <a:t>(</a:t>
            </a:r>
            <a:r>
              <a:rPr lang="en-GB" sz="2800" dirty="0" err="1">
                <a:latin typeface="Nunito" pitchFamily="2" charset="0"/>
              </a:rPr>
              <a:t>menggunakan</a:t>
            </a:r>
            <a:r>
              <a:rPr lang="en-GB" sz="2800" dirty="0">
                <a:latin typeface="Nunito" pitchFamily="2" charset="0"/>
              </a:rPr>
              <a:t> torch </a:t>
            </a:r>
            <a:r>
              <a:rPr lang="en-GB" sz="2800" dirty="0" err="1">
                <a:latin typeface="Nunito" pitchFamily="2" charset="0"/>
              </a:rPr>
              <a:t>sebagai</a:t>
            </a:r>
            <a:r>
              <a:rPr lang="en-GB" sz="2800" dirty="0">
                <a:latin typeface="Nunito" pitchFamily="2" charset="0"/>
              </a:rPr>
              <a:t> library)</a:t>
            </a:r>
            <a:endParaRPr lang="en-US" sz="2800" dirty="0">
              <a:latin typeface="Nunito" pitchFamily="2" charset="0"/>
            </a:endParaRPr>
          </a:p>
        </p:txBody>
      </p:sp>
      <p:sp>
        <p:nvSpPr>
          <p:cNvPr id="6" name="TextBox 5">
            <a:extLst>
              <a:ext uri="{FF2B5EF4-FFF2-40B4-BE49-F238E27FC236}">
                <a16:creationId xmlns:a16="http://schemas.microsoft.com/office/drawing/2014/main" id="{84421760-E32A-7121-9FE5-A09F63903C90}"/>
              </a:ext>
            </a:extLst>
          </p:cNvPr>
          <p:cNvSpPr txBox="1"/>
          <p:nvPr/>
        </p:nvSpPr>
        <p:spPr>
          <a:xfrm>
            <a:off x="457200" y="2211137"/>
            <a:ext cx="8229600" cy="258532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ID" sz="1800" b="0" dirty="0">
                <a:solidFill>
                  <a:schemeClr val="tx1"/>
                </a:solidFill>
                <a:effectLst/>
                <a:latin typeface="Courier New" panose="02070309020205020404" pitchFamily="49" charset="0"/>
              </a:rPr>
              <a:t>import torch</a:t>
            </a:r>
          </a:p>
          <a:p>
            <a:r>
              <a:rPr lang="en-ID" sz="1800" b="0" dirty="0">
                <a:solidFill>
                  <a:schemeClr val="tx1"/>
                </a:solidFill>
                <a:effectLst/>
                <a:latin typeface="Courier New" panose="02070309020205020404" pitchFamily="49" charset="0"/>
              </a:rPr>
              <a:t>import </a:t>
            </a:r>
            <a:r>
              <a:rPr lang="en-ID" sz="1800" b="0" dirty="0" err="1">
                <a:solidFill>
                  <a:schemeClr val="tx1"/>
                </a:solidFill>
                <a:effectLst/>
                <a:latin typeface="Courier New" panose="02070309020205020404" pitchFamily="49" charset="0"/>
              </a:rPr>
              <a:t>torch.nn</a:t>
            </a:r>
            <a:r>
              <a:rPr lang="en-ID" sz="1800" b="0" dirty="0">
                <a:solidFill>
                  <a:schemeClr val="tx1"/>
                </a:solidFill>
                <a:effectLst/>
                <a:latin typeface="Courier New" panose="02070309020205020404" pitchFamily="49" charset="0"/>
              </a:rPr>
              <a:t> as </a:t>
            </a:r>
            <a:r>
              <a:rPr lang="en-ID" sz="1800" b="0" dirty="0" err="1">
                <a:solidFill>
                  <a:schemeClr val="tx1"/>
                </a:solidFill>
                <a:effectLst/>
                <a:latin typeface="Courier New" panose="02070309020205020404" pitchFamily="49" charset="0"/>
              </a:rPr>
              <a:t>nn</a:t>
            </a:r>
            <a:endParaRPr lang="en-ID" sz="1800" b="0" dirty="0">
              <a:solidFill>
                <a:schemeClr val="tx1"/>
              </a:solidFill>
              <a:effectLst/>
              <a:latin typeface="Courier New" panose="02070309020205020404" pitchFamily="49" charset="0"/>
            </a:endParaRPr>
          </a:p>
          <a:p>
            <a:r>
              <a:rPr lang="en-ID" sz="1800" b="0" dirty="0">
                <a:solidFill>
                  <a:schemeClr val="tx1"/>
                </a:solidFill>
                <a:effectLst/>
                <a:latin typeface="Courier New" panose="02070309020205020404" pitchFamily="49" charset="0"/>
              </a:rPr>
              <a:t>import </a:t>
            </a:r>
            <a:r>
              <a:rPr lang="en-ID" sz="1800" b="0" dirty="0" err="1">
                <a:solidFill>
                  <a:schemeClr val="tx1"/>
                </a:solidFill>
                <a:effectLst/>
                <a:latin typeface="Courier New" panose="02070309020205020404" pitchFamily="49" charset="0"/>
              </a:rPr>
              <a:t>torch.optim</a:t>
            </a:r>
            <a:r>
              <a:rPr lang="en-ID" sz="1800" b="0" dirty="0">
                <a:solidFill>
                  <a:schemeClr val="tx1"/>
                </a:solidFill>
                <a:effectLst/>
                <a:latin typeface="Courier New" panose="02070309020205020404" pitchFamily="49" charset="0"/>
              </a:rPr>
              <a:t> as </a:t>
            </a:r>
            <a:r>
              <a:rPr lang="en-ID" sz="1800" b="0" dirty="0" err="1">
                <a:solidFill>
                  <a:schemeClr val="tx1"/>
                </a:solidFill>
                <a:effectLst/>
                <a:latin typeface="Courier New" panose="02070309020205020404" pitchFamily="49" charset="0"/>
              </a:rPr>
              <a:t>optim</a:t>
            </a:r>
            <a:endParaRPr lang="en-ID" sz="1800" b="0" dirty="0">
              <a:solidFill>
                <a:schemeClr val="tx1"/>
              </a:solidFill>
              <a:effectLst/>
              <a:latin typeface="Courier New" panose="02070309020205020404" pitchFamily="49" charset="0"/>
            </a:endParaRPr>
          </a:p>
          <a:p>
            <a:endParaRPr lang="en-ID" sz="1800" b="0" dirty="0">
              <a:solidFill>
                <a:schemeClr val="tx1"/>
              </a:solidFill>
              <a:effectLst/>
              <a:latin typeface="Courier New" panose="02070309020205020404" pitchFamily="49" charset="0"/>
            </a:endParaRPr>
          </a:p>
          <a:p>
            <a:r>
              <a:rPr lang="en-ID" sz="1800" b="0" dirty="0">
                <a:solidFill>
                  <a:schemeClr val="tx1"/>
                </a:solidFill>
                <a:effectLst/>
                <a:latin typeface="Courier New" panose="02070309020205020404" pitchFamily="49" charset="0"/>
              </a:rPr>
              <a:t># Dummy dataset</a:t>
            </a:r>
          </a:p>
          <a:p>
            <a:r>
              <a:rPr lang="en-ID" sz="1800" b="0" dirty="0" err="1">
                <a:solidFill>
                  <a:schemeClr val="tx1"/>
                </a:solidFill>
                <a:effectLst/>
                <a:latin typeface="Courier New" panose="02070309020205020404" pitchFamily="49" charset="0"/>
              </a:rPr>
              <a:t>english_sentences</a:t>
            </a:r>
            <a:r>
              <a:rPr lang="en-ID" sz="1800" b="0" dirty="0">
                <a:solidFill>
                  <a:schemeClr val="tx1"/>
                </a:solidFill>
                <a:effectLst/>
                <a:latin typeface="Courier New" panose="02070309020205020404" pitchFamily="49" charset="0"/>
              </a:rPr>
              <a:t> = ["How are you today?", "What is your name?"]</a:t>
            </a:r>
          </a:p>
          <a:p>
            <a:r>
              <a:rPr lang="en-ID" sz="1800" b="0" dirty="0" err="1">
                <a:solidFill>
                  <a:schemeClr val="tx1"/>
                </a:solidFill>
                <a:effectLst/>
                <a:latin typeface="Courier New" panose="02070309020205020404" pitchFamily="49" charset="0"/>
              </a:rPr>
              <a:t>french_sentences</a:t>
            </a:r>
            <a:r>
              <a:rPr lang="en-ID" sz="1800" b="0" dirty="0">
                <a:solidFill>
                  <a:schemeClr val="tx1"/>
                </a:solidFill>
                <a:effectLst/>
                <a:latin typeface="Courier New" panose="02070309020205020404" pitchFamily="49" charset="0"/>
              </a:rPr>
              <a:t> = ["Comment vas-</a:t>
            </a:r>
            <a:r>
              <a:rPr lang="en-ID" sz="1800" b="0" dirty="0" err="1">
                <a:solidFill>
                  <a:schemeClr val="tx1"/>
                </a:solidFill>
                <a:effectLst/>
                <a:latin typeface="Courier New" panose="02070309020205020404" pitchFamily="49" charset="0"/>
              </a:rPr>
              <a:t>tu</a:t>
            </a:r>
            <a:r>
              <a:rPr lang="en-ID" sz="1800" b="0" dirty="0">
                <a:solidFill>
                  <a:schemeClr val="tx1"/>
                </a:solidFill>
                <a:effectLst/>
                <a:latin typeface="Courier New" panose="02070309020205020404" pitchFamily="49" charset="0"/>
              </a:rPr>
              <a:t> </a:t>
            </a:r>
            <a:r>
              <a:rPr lang="en-ID" sz="1800" b="0" dirty="0" err="1">
                <a:solidFill>
                  <a:schemeClr val="tx1"/>
                </a:solidFill>
                <a:effectLst/>
                <a:latin typeface="Courier New" panose="02070309020205020404" pitchFamily="49" charset="0"/>
              </a:rPr>
              <a:t>aujourd'hui</a:t>
            </a:r>
            <a:r>
              <a:rPr lang="en-ID" sz="1800" b="0" dirty="0">
                <a:solidFill>
                  <a:schemeClr val="tx1"/>
                </a:solidFill>
                <a:effectLst/>
                <a:latin typeface="Courier New" panose="02070309020205020404" pitchFamily="49" charset="0"/>
              </a:rPr>
              <a:t> ?", "</a:t>
            </a:r>
            <a:r>
              <a:rPr lang="en-ID" sz="1800" b="0" dirty="0" err="1">
                <a:solidFill>
                  <a:schemeClr val="tx1"/>
                </a:solidFill>
                <a:effectLst/>
                <a:latin typeface="Courier New" panose="02070309020205020404" pitchFamily="49" charset="0"/>
              </a:rPr>
              <a:t>Quel</a:t>
            </a:r>
            <a:r>
              <a:rPr lang="en-ID" sz="1800" b="0" dirty="0">
                <a:solidFill>
                  <a:schemeClr val="tx1"/>
                </a:solidFill>
                <a:effectLst/>
                <a:latin typeface="Courier New" panose="02070309020205020404" pitchFamily="49" charset="0"/>
              </a:rPr>
              <a:t> </a:t>
            </a:r>
            <a:r>
              <a:rPr lang="en-ID" sz="1800" b="0" dirty="0" err="1">
                <a:solidFill>
                  <a:schemeClr val="tx1"/>
                </a:solidFill>
                <a:effectLst/>
                <a:latin typeface="Courier New" panose="02070309020205020404" pitchFamily="49" charset="0"/>
              </a:rPr>
              <a:t>est</a:t>
            </a:r>
            <a:r>
              <a:rPr lang="en-ID" sz="1800" b="0" dirty="0">
                <a:solidFill>
                  <a:schemeClr val="tx1"/>
                </a:solidFill>
                <a:effectLst/>
                <a:latin typeface="Courier New" panose="02070309020205020404" pitchFamily="49" charset="0"/>
              </a:rPr>
              <a:t> ton nom ?"]</a:t>
            </a:r>
          </a:p>
        </p:txBody>
      </p:sp>
    </p:spTree>
    <p:extLst>
      <p:ext uri="{BB962C8B-B14F-4D97-AF65-F5344CB8AC3E}">
        <p14:creationId xmlns:p14="http://schemas.microsoft.com/office/powerpoint/2010/main" val="3806079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539B-DFBD-1E00-2D3D-0D574A88363B}"/>
              </a:ext>
            </a:extLst>
          </p:cNvPr>
          <p:cNvSpPr>
            <a:spLocks noGrp="1"/>
          </p:cNvSpPr>
          <p:nvPr>
            <p:ph type="title"/>
          </p:nvPr>
        </p:nvSpPr>
        <p:spPr/>
        <p:txBody>
          <a:bodyPr/>
          <a:lstStyle/>
          <a:p>
            <a:r>
              <a:rPr lang="en-ID" dirty="0">
                <a:latin typeface="Nunito" pitchFamily="2" charset="0"/>
              </a:rPr>
              <a:t>2. </a:t>
            </a:r>
            <a:r>
              <a:rPr lang="en-ID" dirty="0" err="1">
                <a:latin typeface="Nunito" pitchFamily="2" charset="0"/>
              </a:rPr>
              <a:t>Prepocessing</a:t>
            </a:r>
            <a:r>
              <a:rPr lang="en-ID" dirty="0">
                <a:latin typeface="Nunito" pitchFamily="2" charset="0"/>
              </a:rPr>
              <a:t> – Dictionary – Data Tensor</a:t>
            </a:r>
            <a:br>
              <a:rPr lang="en-US" dirty="0">
                <a:latin typeface="Nunito" pitchFamily="2" charset="0"/>
              </a:rPr>
            </a:br>
            <a:endParaRPr lang="id-ID" dirty="0">
              <a:latin typeface="Nunito" pitchFamily="2" charset="0"/>
            </a:endParaRPr>
          </a:p>
        </p:txBody>
      </p:sp>
      <p:sp>
        <p:nvSpPr>
          <p:cNvPr id="4" name="TextBox 3">
            <a:extLst>
              <a:ext uri="{FF2B5EF4-FFF2-40B4-BE49-F238E27FC236}">
                <a16:creationId xmlns:a16="http://schemas.microsoft.com/office/drawing/2014/main" id="{67C1C59F-F60E-4ADA-D9B6-339AEF34F5C1}"/>
              </a:ext>
            </a:extLst>
          </p:cNvPr>
          <p:cNvSpPr txBox="1"/>
          <p:nvPr/>
        </p:nvSpPr>
        <p:spPr>
          <a:xfrm>
            <a:off x="356260" y="892975"/>
            <a:ext cx="8330540" cy="4062651"/>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r>
              <a:rPr lang="en-ID" sz="1200" b="0" dirty="0">
                <a:solidFill>
                  <a:schemeClr val="tx1"/>
                </a:solidFill>
                <a:effectLst/>
                <a:latin typeface="Courier New" panose="02070309020205020404" pitchFamily="49" charset="0"/>
              </a:rPr>
              <a:t># Tokenization</a:t>
            </a:r>
          </a:p>
          <a:p>
            <a:r>
              <a:rPr lang="en-ID" sz="1200" b="0" dirty="0" err="1">
                <a:solidFill>
                  <a:schemeClr val="tx1"/>
                </a:solidFill>
                <a:effectLst/>
                <a:latin typeface="Courier New" panose="02070309020205020404" pitchFamily="49" charset="0"/>
              </a:rPr>
              <a:t>english_vocab</a:t>
            </a:r>
            <a:r>
              <a:rPr lang="en-ID" sz="1200" b="0" dirty="0">
                <a:solidFill>
                  <a:schemeClr val="tx1"/>
                </a:solidFill>
                <a:effectLst/>
                <a:latin typeface="Courier New" panose="02070309020205020404" pitchFamily="49" charset="0"/>
              </a:rPr>
              <a:t> = set(' '.join(</a:t>
            </a:r>
            <a:r>
              <a:rPr lang="en-ID" sz="1200" b="0" dirty="0" err="1">
                <a:solidFill>
                  <a:schemeClr val="tx1"/>
                </a:solidFill>
                <a:effectLst/>
                <a:latin typeface="Courier New" panose="02070309020205020404" pitchFamily="49" charset="0"/>
              </a:rPr>
              <a:t>english_sentences</a:t>
            </a:r>
            <a:r>
              <a:rPr lang="en-ID" sz="1200" b="0" dirty="0">
                <a:solidFill>
                  <a:schemeClr val="tx1"/>
                </a:solidFill>
                <a:effectLst/>
                <a:latin typeface="Courier New" panose="02070309020205020404" pitchFamily="49" charset="0"/>
              </a:rPr>
              <a:t>).split())</a:t>
            </a:r>
          </a:p>
          <a:p>
            <a:r>
              <a:rPr lang="en-ID" sz="1200" b="0" dirty="0" err="1">
                <a:solidFill>
                  <a:schemeClr val="tx1"/>
                </a:solidFill>
                <a:effectLst/>
                <a:latin typeface="Courier New" panose="02070309020205020404" pitchFamily="49" charset="0"/>
              </a:rPr>
              <a:t>french_vocab</a:t>
            </a:r>
            <a:r>
              <a:rPr lang="en-ID" sz="1200" b="0" dirty="0">
                <a:solidFill>
                  <a:schemeClr val="tx1"/>
                </a:solidFill>
                <a:effectLst/>
                <a:latin typeface="Courier New" panose="02070309020205020404" pitchFamily="49" charset="0"/>
              </a:rPr>
              <a:t> = set(' '.join(</a:t>
            </a:r>
            <a:r>
              <a:rPr lang="en-ID" sz="1200" b="0" dirty="0" err="1">
                <a:solidFill>
                  <a:schemeClr val="tx1"/>
                </a:solidFill>
                <a:effectLst/>
                <a:latin typeface="Courier New" panose="02070309020205020404" pitchFamily="49" charset="0"/>
              </a:rPr>
              <a:t>french_sentences</a:t>
            </a:r>
            <a:r>
              <a:rPr lang="en-ID" sz="1200" b="0" dirty="0">
                <a:solidFill>
                  <a:schemeClr val="tx1"/>
                </a:solidFill>
                <a:effectLst/>
                <a:latin typeface="Courier New" panose="02070309020205020404" pitchFamily="49" charset="0"/>
              </a:rPr>
              <a:t>).split())</a:t>
            </a:r>
          </a:p>
          <a:p>
            <a:endParaRPr lang="en-ID" sz="1200" b="0" dirty="0">
              <a:solidFill>
                <a:schemeClr val="tx1"/>
              </a:solidFill>
              <a:effectLst/>
              <a:latin typeface="Courier New" panose="02070309020205020404" pitchFamily="49" charset="0"/>
            </a:endParaRPr>
          </a:p>
          <a:p>
            <a:r>
              <a:rPr lang="en-ID" sz="1200" b="0" dirty="0">
                <a:solidFill>
                  <a:schemeClr val="tx1"/>
                </a:solidFill>
                <a:effectLst/>
                <a:latin typeface="Courier New" panose="02070309020205020404" pitchFamily="49" charset="0"/>
              </a:rPr>
              <a:t># Create word-to-index and index-to-word dictionaries</a:t>
            </a:r>
          </a:p>
          <a:p>
            <a:r>
              <a:rPr lang="en-ID" sz="1200" b="0" dirty="0">
                <a:solidFill>
                  <a:schemeClr val="tx1"/>
                </a:solidFill>
                <a:effectLst/>
                <a:latin typeface="Courier New" panose="02070309020205020404" pitchFamily="49" charset="0"/>
              </a:rPr>
              <a:t>eng_word2index = {word: </a:t>
            </a:r>
            <a:r>
              <a:rPr lang="en-ID" sz="1200" b="0" dirty="0" err="1">
                <a:solidFill>
                  <a:schemeClr val="tx1"/>
                </a:solidFill>
                <a:effectLst/>
                <a:latin typeface="Courier New" panose="02070309020205020404" pitchFamily="49" charset="0"/>
              </a:rPr>
              <a:t>i</a:t>
            </a:r>
            <a:r>
              <a:rPr lang="en-ID" sz="1200" b="0" dirty="0">
                <a:solidFill>
                  <a:schemeClr val="tx1"/>
                </a:solidFill>
                <a:effectLst/>
                <a:latin typeface="Courier New" panose="02070309020205020404" pitchFamily="49" charset="0"/>
              </a:rPr>
              <a:t> for </a:t>
            </a:r>
            <a:r>
              <a:rPr lang="en-ID" sz="1200" b="0" dirty="0" err="1">
                <a:solidFill>
                  <a:schemeClr val="tx1"/>
                </a:solidFill>
                <a:effectLst/>
                <a:latin typeface="Courier New" panose="02070309020205020404" pitchFamily="49" charset="0"/>
              </a:rPr>
              <a:t>i</a:t>
            </a:r>
            <a:r>
              <a:rPr lang="en-ID" sz="1200" b="0" dirty="0">
                <a:solidFill>
                  <a:schemeClr val="tx1"/>
                </a:solidFill>
                <a:effectLst/>
                <a:latin typeface="Courier New" panose="02070309020205020404" pitchFamily="49" charset="0"/>
              </a:rPr>
              <a:t>, word in enumerate(</a:t>
            </a:r>
            <a:r>
              <a:rPr lang="en-ID" sz="1200" b="0" dirty="0" err="1">
                <a:solidFill>
                  <a:schemeClr val="tx1"/>
                </a:solidFill>
                <a:effectLst/>
                <a:latin typeface="Courier New" panose="02070309020205020404" pitchFamily="49" charset="0"/>
              </a:rPr>
              <a:t>english_vocab</a:t>
            </a:r>
            <a:r>
              <a:rPr lang="en-ID" sz="1200" b="0" dirty="0">
                <a:solidFill>
                  <a:schemeClr val="tx1"/>
                </a:solidFill>
                <a:effectLst/>
                <a:latin typeface="Courier New" panose="02070309020205020404" pitchFamily="49" charset="0"/>
              </a:rPr>
              <a:t>)}</a:t>
            </a:r>
          </a:p>
          <a:p>
            <a:r>
              <a:rPr lang="en-ID" sz="1200" b="0" dirty="0">
                <a:solidFill>
                  <a:schemeClr val="tx1"/>
                </a:solidFill>
                <a:effectLst/>
                <a:latin typeface="Courier New" panose="02070309020205020404" pitchFamily="49" charset="0"/>
              </a:rPr>
              <a:t>eng_index2word = {</a:t>
            </a:r>
            <a:r>
              <a:rPr lang="en-ID" sz="1200" b="0" dirty="0" err="1">
                <a:solidFill>
                  <a:schemeClr val="tx1"/>
                </a:solidFill>
                <a:effectLst/>
                <a:latin typeface="Courier New" panose="02070309020205020404" pitchFamily="49" charset="0"/>
              </a:rPr>
              <a:t>i</a:t>
            </a:r>
            <a:r>
              <a:rPr lang="en-ID" sz="1200" b="0" dirty="0">
                <a:solidFill>
                  <a:schemeClr val="tx1"/>
                </a:solidFill>
                <a:effectLst/>
                <a:latin typeface="Courier New" panose="02070309020205020404" pitchFamily="49" charset="0"/>
              </a:rPr>
              <a:t>: word for word, </a:t>
            </a:r>
            <a:r>
              <a:rPr lang="en-ID" sz="1200" b="0" dirty="0" err="1">
                <a:solidFill>
                  <a:schemeClr val="tx1"/>
                </a:solidFill>
                <a:effectLst/>
                <a:latin typeface="Courier New" panose="02070309020205020404" pitchFamily="49" charset="0"/>
              </a:rPr>
              <a:t>i</a:t>
            </a:r>
            <a:r>
              <a:rPr lang="en-ID" sz="1200" b="0" dirty="0">
                <a:solidFill>
                  <a:schemeClr val="tx1"/>
                </a:solidFill>
                <a:effectLst/>
                <a:latin typeface="Courier New" panose="02070309020205020404" pitchFamily="49" charset="0"/>
              </a:rPr>
              <a:t> in eng_word2index.items()}</a:t>
            </a:r>
          </a:p>
          <a:p>
            <a:r>
              <a:rPr lang="en-ID" sz="1200" b="0" dirty="0">
                <a:solidFill>
                  <a:schemeClr val="tx1"/>
                </a:solidFill>
                <a:effectLst/>
                <a:latin typeface="Courier New" panose="02070309020205020404" pitchFamily="49" charset="0"/>
              </a:rPr>
              <a:t>fre_word2index = {word: </a:t>
            </a:r>
            <a:r>
              <a:rPr lang="en-ID" sz="1200" b="0" dirty="0" err="1">
                <a:solidFill>
                  <a:schemeClr val="tx1"/>
                </a:solidFill>
                <a:effectLst/>
                <a:latin typeface="Courier New" panose="02070309020205020404" pitchFamily="49" charset="0"/>
              </a:rPr>
              <a:t>i</a:t>
            </a:r>
            <a:r>
              <a:rPr lang="en-ID" sz="1200" b="0" dirty="0">
                <a:solidFill>
                  <a:schemeClr val="tx1"/>
                </a:solidFill>
                <a:effectLst/>
                <a:latin typeface="Courier New" panose="02070309020205020404" pitchFamily="49" charset="0"/>
              </a:rPr>
              <a:t> for </a:t>
            </a:r>
            <a:r>
              <a:rPr lang="en-ID" sz="1200" b="0" dirty="0" err="1">
                <a:solidFill>
                  <a:schemeClr val="tx1"/>
                </a:solidFill>
                <a:effectLst/>
                <a:latin typeface="Courier New" panose="02070309020205020404" pitchFamily="49" charset="0"/>
              </a:rPr>
              <a:t>i</a:t>
            </a:r>
            <a:r>
              <a:rPr lang="en-ID" sz="1200" b="0" dirty="0">
                <a:solidFill>
                  <a:schemeClr val="tx1"/>
                </a:solidFill>
                <a:effectLst/>
                <a:latin typeface="Courier New" panose="02070309020205020404" pitchFamily="49" charset="0"/>
              </a:rPr>
              <a:t>, word in enumerate(</a:t>
            </a:r>
            <a:r>
              <a:rPr lang="en-ID" sz="1200" b="0" dirty="0" err="1">
                <a:solidFill>
                  <a:schemeClr val="tx1"/>
                </a:solidFill>
                <a:effectLst/>
                <a:latin typeface="Courier New" panose="02070309020205020404" pitchFamily="49" charset="0"/>
              </a:rPr>
              <a:t>french_vocab</a:t>
            </a:r>
            <a:r>
              <a:rPr lang="en-ID" sz="1200" b="0" dirty="0">
                <a:solidFill>
                  <a:schemeClr val="tx1"/>
                </a:solidFill>
                <a:effectLst/>
                <a:latin typeface="Courier New" panose="02070309020205020404" pitchFamily="49" charset="0"/>
              </a:rPr>
              <a:t>)}</a:t>
            </a:r>
          </a:p>
          <a:p>
            <a:r>
              <a:rPr lang="en-ID" sz="1200" b="0" dirty="0">
                <a:solidFill>
                  <a:schemeClr val="tx1"/>
                </a:solidFill>
                <a:effectLst/>
                <a:latin typeface="Courier New" panose="02070309020205020404" pitchFamily="49" charset="0"/>
              </a:rPr>
              <a:t>fre_index2word = {</a:t>
            </a:r>
            <a:r>
              <a:rPr lang="en-ID" sz="1200" b="0" dirty="0" err="1">
                <a:solidFill>
                  <a:schemeClr val="tx1"/>
                </a:solidFill>
                <a:effectLst/>
                <a:latin typeface="Courier New" panose="02070309020205020404" pitchFamily="49" charset="0"/>
              </a:rPr>
              <a:t>i</a:t>
            </a:r>
            <a:r>
              <a:rPr lang="en-ID" sz="1200" b="0" dirty="0">
                <a:solidFill>
                  <a:schemeClr val="tx1"/>
                </a:solidFill>
                <a:effectLst/>
                <a:latin typeface="Courier New" panose="02070309020205020404" pitchFamily="49" charset="0"/>
              </a:rPr>
              <a:t>: word for word, </a:t>
            </a:r>
            <a:r>
              <a:rPr lang="en-ID" sz="1200" b="0" dirty="0" err="1">
                <a:solidFill>
                  <a:schemeClr val="tx1"/>
                </a:solidFill>
                <a:effectLst/>
                <a:latin typeface="Courier New" panose="02070309020205020404" pitchFamily="49" charset="0"/>
              </a:rPr>
              <a:t>i</a:t>
            </a:r>
            <a:r>
              <a:rPr lang="en-ID" sz="1200" b="0" dirty="0">
                <a:solidFill>
                  <a:schemeClr val="tx1"/>
                </a:solidFill>
                <a:effectLst/>
                <a:latin typeface="Courier New" panose="02070309020205020404" pitchFamily="49" charset="0"/>
              </a:rPr>
              <a:t> in fre_word2index.items()}</a:t>
            </a:r>
          </a:p>
          <a:p>
            <a:endParaRPr lang="en-ID" sz="1200" b="0" dirty="0">
              <a:solidFill>
                <a:schemeClr val="tx1"/>
              </a:solidFill>
              <a:effectLst/>
              <a:latin typeface="Courier New" panose="02070309020205020404" pitchFamily="49" charset="0"/>
            </a:endParaRPr>
          </a:p>
          <a:p>
            <a:r>
              <a:rPr lang="en-ID" sz="1200" b="0" dirty="0">
                <a:solidFill>
                  <a:schemeClr val="tx1"/>
                </a:solidFill>
                <a:effectLst/>
                <a:latin typeface="Courier New" panose="02070309020205020404" pitchFamily="49" charset="0"/>
              </a:rPr>
              <a:t># Convert sentences to tensor sequences</a:t>
            </a:r>
          </a:p>
          <a:p>
            <a:r>
              <a:rPr lang="en-ID" sz="1200" b="0" dirty="0">
                <a:solidFill>
                  <a:schemeClr val="tx1"/>
                </a:solidFill>
                <a:effectLst/>
                <a:latin typeface="Courier New" panose="02070309020205020404" pitchFamily="49" charset="0"/>
              </a:rPr>
              <a:t>def </a:t>
            </a:r>
            <a:r>
              <a:rPr lang="en-ID" sz="1200" b="0" dirty="0" err="1">
                <a:solidFill>
                  <a:schemeClr val="tx1"/>
                </a:solidFill>
                <a:effectLst/>
                <a:latin typeface="Courier New" panose="02070309020205020404" pitchFamily="49" charset="0"/>
              </a:rPr>
              <a:t>sentence_to_tensor</a:t>
            </a:r>
            <a:r>
              <a:rPr lang="en-ID" sz="1200" b="0" dirty="0">
                <a:solidFill>
                  <a:schemeClr val="tx1"/>
                </a:solidFill>
                <a:effectLst/>
                <a:latin typeface="Courier New" panose="02070309020205020404" pitchFamily="49" charset="0"/>
              </a:rPr>
              <a:t>(sentence, vocab):</a:t>
            </a:r>
          </a:p>
          <a:p>
            <a:r>
              <a:rPr lang="en-ID" sz="1200" b="0" dirty="0">
                <a:solidFill>
                  <a:schemeClr val="tx1"/>
                </a:solidFill>
                <a:effectLst/>
                <a:latin typeface="Courier New" panose="02070309020205020404" pitchFamily="49" charset="0"/>
              </a:rPr>
              <a:t>    tensor = [vocab[word] for word in </a:t>
            </a:r>
            <a:r>
              <a:rPr lang="en-ID" sz="1200" b="0" dirty="0" err="1">
                <a:solidFill>
                  <a:schemeClr val="tx1"/>
                </a:solidFill>
                <a:effectLst/>
                <a:latin typeface="Courier New" panose="02070309020205020404" pitchFamily="49" charset="0"/>
              </a:rPr>
              <a:t>sentence.split</a:t>
            </a:r>
            <a:r>
              <a:rPr lang="en-ID" sz="1200" b="0" dirty="0">
                <a:solidFill>
                  <a:schemeClr val="tx1"/>
                </a:solidFill>
                <a:effectLst/>
                <a:latin typeface="Courier New" panose="02070309020205020404" pitchFamily="49" charset="0"/>
              </a:rPr>
              <a:t>()]</a:t>
            </a:r>
          </a:p>
          <a:p>
            <a:r>
              <a:rPr lang="en-ID" sz="1200" b="0" dirty="0">
                <a:solidFill>
                  <a:schemeClr val="tx1"/>
                </a:solidFill>
                <a:effectLst/>
                <a:latin typeface="Courier New" panose="02070309020205020404" pitchFamily="49" charset="0"/>
              </a:rPr>
              <a:t>    return </a:t>
            </a:r>
            <a:r>
              <a:rPr lang="en-ID" sz="1200" b="0" dirty="0" err="1">
                <a:solidFill>
                  <a:schemeClr val="tx1"/>
                </a:solidFill>
                <a:effectLst/>
                <a:latin typeface="Courier New" panose="02070309020205020404" pitchFamily="49" charset="0"/>
              </a:rPr>
              <a:t>torch.tensor</a:t>
            </a:r>
            <a:r>
              <a:rPr lang="en-ID" sz="1200" b="0" dirty="0">
                <a:solidFill>
                  <a:schemeClr val="tx1"/>
                </a:solidFill>
                <a:effectLst/>
                <a:latin typeface="Courier New" panose="02070309020205020404" pitchFamily="49" charset="0"/>
              </a:rPr>
              <a:t>(tensor, </a:t>
            </a:r>
            <a:r>
              <a:rPr lang="en-ID" sz="1200" b="0" dirty="0" err="1">
                <a:solidFill>
                  <a:schemeClr val="tx1"/>
                </a:solidFill>
                <a:effectLst/>
                <a:latin typeface="Courier New" panose="02070309020205020404" pitchFamily="49" charset="0"/>
              </a:rPr>
              <a:t>dtype</a:t>
            </a:r>
            <a:r>
              <a:rPr lang="en-ID" sz="1200" b="0" dirty="0">
                <a:solidFill>
                  <a:schemeClr val="tx1"/>
                </a:solidFill>
                <a:effectLst/>
                <a:latin typeface="Courier New" panose="02070309020205020404" pitchFamily="49" charset="0"/>
              </a:rPr>
              <a:t>=</a:t>
            </a:r>
            <a:r>
              <a:rPr lang="en-ID" sz="1200" b="0" dirty="0" err="1">
                <a:solidFill>
                  <a:schemeClr val="tx1"/>
                </a:solidFill>
                <a:effectLst/>
                <a:latin typeface="Courier New" panose="02070309020205020404" pitchFamily="49" charset="0"/>
              </a:rPr>
              <a:t>torch.long</a:t>
            </a:r>
            <a:r>
              <a:rPr lang="en-ID" sz="1200" b="0" dirty="0">
                <a:solidFill>
                  <a:schemeClr val="tx1"/>
                </a:solidFill>
                <a:effectLst/>
                <a:latin typeface="Courier New" panose="02070309020205020404" pitchFamily="49" charset="0"/>
              </a:rPr>
              <a:t>)</a:t>
            </a:r>
          </a:p>
          <a:p>
            <a:endParaRPr lang="en-ID" sz="1200" b="0" dirty="0">
              <a:solidFill>
                <a:schemeClr val="tx1"/>
              </a:solidFill>
              <a:effectLst/>
              <a:latin typeface="Courier New" panose="02070309020205020404" pitchFamily="49" charset="0"/>
            </a:endParaRPr>
          </a:p>
          <a:p>
            <a:r>
              <a:rPr lang="en-ID" sz="1200" b="0" dirty="0">
                <a:solidFill>
                  <a:schemeClr val="tx1"/>
                </a:solidFill>
                <a:effectLst/>
                <a:latin typeface="Courier New" panose="02070309020205020404" pitchFamily="49" charset="0"/>
              </a:rPr>
              <a:t>def </a:t>
            </a:r>
            <a:r>
              <a:rPr lang="en-ID" sz="1200" b="0" dirty="0" err="1">
                <a:solidFill>
                  <a:schemeClr val="tx1"/>
                </a:solidFill>
                <a:effectLst/>
                <a:latin typeface="Courier New" panose="02070309020205020404" pitchFamily="49" charset="0"/>
              </a:rPr>
              <a:t>sentences_to_tensor</a:t>
            </a:r>
            <a:r>
              <a:rPr lang="en-ID" sz="1200" b="0" dirty="0">
                <a:solidFill>
                  <a:schemeClr val="tx1"/>
                </a:solidFill>
                <a:effectLst/>
                <a:latin typeface="Courier New" panose="02070309020205020404" pitchFamily="49" charset="0"/>
              </a:rPr>
              <a:t>(sentences, vocab):</a:t>
            </a:r>
          </a:p>
          <a:p>
            <a:r>
              <a:rPr lang="en-ID" sz="1200" b="0" dirty="0">
                <a:solidFill>
                  <a:schemeClr val="tx1"/>
                </a:solidFill>
                <a:effectLst/>
                <a:latin typeface="Courier New" panose="02070309020205020404" pitchFamily="49" charset="0"/>
              </a:rPr>
              <a:t>    return [</a:t>
            </a:r>
            <a:r>
              <a:rPr lang="en-ID" sz="1200" b="0" dirty="0" err="1">
                <a:solidFill>
                  <a:schemeClr val="tx1"/>
                </a:solidFill>
                <a:effectLst/>
                <a:latin typeface="Courier New" panose="02070309020205020404" pitchFamily="49" charset="0"/>
              </a:rPr>
              <a:t>sentence_to_tensor</a:t>
            </a:r>
            <a:r>
              <a:rPr lang="en-ID" sz="1200" b="0" dirty="0">
                <a:solidFill>
                  <a:schemeClr val="tx1"/>
                </a:solidFill>
                <a:effectLst/>
                <a:latin typeface="Courier New" panose="02070309020205020404" pitchFamily="49" charset="0"/>
              </a:rPr>
              <a:t>(sentence, vocab) for sentence in sentences]</a:t>
            </a:r>
          </a:p>
          <a:p>
            <a:endParaRPr lang="en-ID" sz="1200" b="0" dirty="0">
              <a:solidFill>
                <a:schemeClr val="tx1"/>
              </a:solidFill>
              <a:effectLst/>
              <a:latin typeface="Courier New" panose="02070309020205020404" pitchFamily="49" charset="0"/>
            </a:endParaRPr>
          </a:p>
          <a:p>
            <a:r>
              <a:rPr lang="en-ID" sz="1200" b="0" dirty="0">
                <a:solidFill>
                  <a:schemeClr val="tx1"/>
                </a:solidFill>
                <a:effectLst/>
                <a:latin typeface="Courier New" panose="02070309020205020404" pitchFamily="49" charset="0"/>
              </a:rPr>
              <a:t># Prepare data tensors</a:t>
            </a:r>
          </a:p>
          <a:p>
            <a:r>
              <a:rPr lang="en-ID" sz="1200" b="0" dirty="0" err="1">
                <a:solidFill>
                  <a:schemeClr val="tx1"/>
                </a:solidFill>
                <a:effectLst/>
                <a:latin typeface="Courier New" panose="02070309020205020404" pitchFamily="49" charset="0"/>
              </a:rPr>
              <a:t>input_tensors</a:t>
            </a:r>
            <a:r>
              <a:rPr lang="en-ID" sz="1200" b="0" dirty="0">
                <a:solidFill>
                  <a:schemeClr val="tx1"/>
                </a:solidFill>
                <a:effectLst/>
                <a:latin typeface="Courier New" panose="02070309020205020404" pitchFamily="49" charset="0"/>
              </a:rPr>
              <a:t> = </a:t>
            </a:r>
            <a:r>
              <a:rPr lang="en-ID" sz="1200" b="0" dirty="0" err="1">
                <a:solidFill>
                  <a:schemeClr val="tx1"/>
                </a:solidFill>
                <a:effectLst/>
                <a:latin typeface="Courier New" panose="02070309020205020404" pitchFamily="49" charset="0"/>
              </a:rPr>
              <a:t>sentences_to_tensor</a:t>
            </a:r>
            <a:r>
              <a:rPr lang="en-ID" sz="1200" b="0" dirty="0">
                <a:solidFill>
                  <a:schemeClr val="tx1"/>
                </a:solidFill>
                <a:effectLst/>
                <a:latin typeface="Courier New" panose="02070309020205020404" pitchFamily="49" charset="0"/>
              </a:rPr>
              <a:t>(</a:t>
            </a:r>
            <a:r>
              <a:rPr lang="en-ID" sz="1200" b="0" dirty="0" err="1">
                <a:solidFill>
                  <a:schemeClr val="tx1"/>
                </a:solidFill>
                <a:effectLst/>
                <a:latin typeface="Courier New" panose="02070309020205020404" pitchFamily="49" charset="0"/>
              </a:rPr>
              <a:t>english_sentences</a:t>
            </a:r>
            <a:r>
              <a:rPr lang="en-ID" sz="1200" b="0" dirty="0">
                <a:solidFill>
                  <a:schemeClr val="tx1"/>
                </a:solidFill>
                <a:effectLst/>
                <a:latin typeface="Courier New" panose="02070309020205020404" pitchFamily="49" charset="0"/>
              </a:rPr>
              <a:t>, eng_word2index)</a:t>
            </a:r>
          </a:p>
          <a:p>
            <a:r>
              <a:rPr lang="en-ID" sz="1200" b="0" dirty="0" err="1">
                <a:solidFill>
                  <a:schemeClr val="tx1"/>
                </a:solidFill>
                <a:effectLst/>
                <a:latin typeface="Courier New" panose="02070309020205020404" pitchFamily="49" charset="0"/>
              </a:rPr>
              <a:t>target_tensors</a:t>
            </a:r>
            <a:r>
              <a:rPr lang="en-ID" sz="1200" b="0" dirty="0">
                <a:solidFill>
                  <a:schemeClr val="tx1"/>
                </a:solidFill>
                <a:effectLst/>
                <a:latin typeface="Courier New" panose="02070309020205020404" pitchFamily="49" charset="0"/>
              </a:rPr>
              <a:t> = </a:t>
            </a:r>
            <a:r>
              <a:rPr lang="en-ID" sz="1200" b="0" dirty="0" err="1">
                <a:solidFill>
                  <a:schemeClr val="tx1"/>
                </a:solidFill>
                <a:effectLst/>
                <a:latin typeface="Courier New" panose="02070309020205020404" pitchFamily="49" charset="0"/>
              </a:rPr>
              <a:t>sentences_to_tensor</a:t>
            </a:r>
            <a:r>
              <a:rPr lang="en-ID" sz="1200" b="0" dirty="0">
                <a:solidFill>
                  <a:schemeClr val="tx1"/>
                </a:solidFill>
                <a:effectLst/>
                <a:latin typeface="Courier New" panose="02070309020205020404" pitchFamily="49" charset="0"/>
              </a:rPr>
              <a:t>(</a:t>
            </a:r>
            <a:r>
              <a:rPr lang="en-ID" sz="1200" b="0" dirty="0" err="1">
                <a:solidFill>
                  <a:schemeClr val="tx1"/>
                </a:solidFill>
                <a:effectLst/>
                <a:latin typeface="Courier New" panose="02070309020205020404" pitchFamily="49" charset="0"/>
              </a:rPr>
              <a:t>french_sentences</a:t>
            </a:r>
            <a:r>
              <a:rPr lang="en-ID" sz="1200" b="0" dirty="0">
                <a:solidFill>
                  <a:schemeClr val="tx1"/>
                </a:solidFill>
                <a:effectLst/>
                <a:latin typeface="Courier New" panose="02070309020205020404" pitchFamily="49" charset="0"/>
              </a:rPr>
              <a:t>, fre_word2index)</a:t>
            </a:r>
          </a:p>
        </p:txBody>
      </p:sp>
    </p:spTree>
    <p:extLst>
      <p:ext uri="{BB962C8B-B14F-4D97-AF65-F5344CB8AC3E}">
        <p14:creationId xmlns:p14="http://schemas.microsoft.com/office/powerpoint/2010/main" val="1100396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7D450-B5EF-89A5-E5A7-05C7149F2B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DBB9C6-2C55-019A-B039-F201241177B1}"/>
              </a:ext>
            </a:extLst>
          </p:cNvPr>
          <p:cNvSpPr>
            <a:spLocks noGrp="1"/>
          </p:cNvSpPr>
          <p:nvPr>
            <p:ph type="title"/>
          </p:nvPr>
        </p:nvSpPr>
        <p:spPr/>
        <p:txBody>
          <a:bodyPr/>
          <a:lstStyle/>
          <a:p>
            <a:r>
              <a:rPr lang="en-ID" dirty="0">
                <a:latin typeface="Nunito" pitchFamily="2" charset="0"/>
              </a:rPr>
              <a:t>3. </a:t>
            </a:r>
            <a:r>
              <a:rPr lang="en-ID" dirty="0" err="1">
                <a:latin typeface="Nunito" pitchFamily="2" charset="0"/>
              </a:rPr>
              <a:t>Membuat</a:t>
            </a:r>
            <a:r>
              <a:rPr lang="en-ID" dirty="0">
                <a:latin typeface="Nunito" pitchFamily="2" charset="0"/>
              </a:rPr>
              <a:t> </a:t>
            </a:r>
            <a:r>
              <a:rPr lang="id-ID" dirty="0" err="1">
                <a:latin typeface="Nunito" pitchFamily="2" charset="0"/>
              </a:rPr>
              <a:t>Class</a:t>
            </a:r>
            <a:r>
              <a:rPr lang="id-ID" dirty="0">
                <a:latin typeface="Nunito" pitchFamily="2" charset="0"/>
              </a:rPr>
              <a:t> </a:t>
            </a:r>
            <a:r>
              <a:rPr lang="id-ID" dirty="0" err="1">
                <a:latin typeface="Nunito" pitchFamily="2" charset="0"/>
              </a:rPr>
              <a:t>SeqSeq</a:t>
            </a:r>
            <a:br>
              <a:rPr lang="en-US" dirty="0">
                <a:latin typeface="Nunito" pitchFamily="2" charset="0"/>
              </a:rPr>
            </a:br>
            <a:endParaRPr lang="id-ID" dirty="0">
              <a:latin typeface="Nunito" pitchFamily="2" charset="0"/>
            </a:endParaRPr>
          </a:p>
        </p:txBody>
      </p:sp>
      <p:sp>
        <p:nvSpPr>
          <p:cNvPr id="4" name="TextBox 3">
            <a:extLst>
              <a:ext uri="{FF2B5EF4-FFF2-40B4-BE49-F238E27FC236}">
                <a16:creationId xmlns:a16="http://schemas.microsoft.com/office/drawing/2014/main" id="{3B36C2C0-93A7-B928-CA11-262D88CB7AFF}"/>
              </a:ext>
            </a:extLst>
          </p:cNvPr>
          <p:cNvSpPr txBox="1"/>
          <p:nvPr/>
        </p:nvSpPr>
        <p:spPr>
          <a:xfrm>
            <a:off x="569528" y="666426"/>
            <a:ext cx="8229600" cy="4185761"/>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r>
              <a:rPr lang="en-ID" b="0" dirty="0">
                <a:solidFill>
                  <a:schemeClr val="tx1"/>
                </a:solidFill>
                <a:effectLst/>
                <a:latin typeface="Courier New" panose="02070309020205020404" pitchFamily="49" charset="0"/>
              </a:rPr>
              <a:t>class Seq2Seq(</a:t>
            </a:r>
            <a:r>
              <a:rPr lang="en-ID" b="0" dirty="0" err="1">
                <a:solidFill>
                  <a:schemeClr val="tx1"/>
                </a:solidFill>
                <a:effectLst/>
                <a:latin typeface="Courier New" panose="02070309020205020404" pitchFamily="49" charset="0"/>
              </a:rPr>
              <a:t>nn.Module</a:t>
            </a:r>
            <a:r>
              <a:rPr lang="en-ID" b="0" dirty="0">
                <a:solidFill>
                  <a:schemeClr val="tx1"/>
                </a:solidFill>
                <a:effectLst/>
                <a:latin typeface="Courier New" panose="02070309020205020404" pitchFamily="49" charset="0"/>
              </a:rPr>
              <a:t>):</a:t>
            </a:r>
          </a:p>
          <a:p>
            <a:r>
              <a:rPr lang="en-ID" b="0" dirty="0">
                <a:solidFill>
                  <a:schemeClr val="tx1"/>
                </a:solidFill>
                <a:effectLst/>
                <a:latin typeface="Courier New" panose="02070309020205020404" pitchFamily="49" charset="0"/>
              </a:rPr>
              <a:t>    def __</a:t>
            </a:r>
            <a:r>
              <a:rPr lang="en-ID" b="0" dirty="0" err="1">
                <a:solidFill>
                  <a:schemeClr val="tx1"/>
                </a:solidFill>
                <a:effectLst/>
                <a:latin typeface="Courier New" panose="02070309020205020404" pitchFamily="49" charset="0"/>
              </a:rPr>
              <a:t>init</a:t>
            </a:r>
            <a:r>
              <a:rPr lang="en-ID" b="0" dirty="0">
                <a:solidFill>
                  <a:schemeClr val="tx1"/>
                </a:solidFill>
                <a:effectLst/>
                <a:latin typeface="Courier New" panose="02070309020205020404" pitchFamily="49" charset="0"/>
              </a:rPr>
              <a:t>__(self, </a:t>
            </a:r>
            <a:r>
              <a:rPr lang="en-ID" b="0" dirty="0" err="1">
                <a:solidFill>
                  <a:schemeClr val="tx1"/>
                </a:solidFill>
                <a:effectLst/>
                <a:latin typeface="Courier New" panose="02070309020205020404" pitchFamily="49" charset="0"/>
              </a:rPr>
              <a:t>input_size</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output_size</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hidden_size</a:t>
            </a:r>
            <a:r>
              <a:rPr lang="en-ID" b="0" dirty="0">
                <a:solidFill>
                  <a:schemeClr val="tx1"/>
                </a:solidFill>
                <a:effectLst/>
                <a:latin typeface="Courier New" panose="02070309020205020404" pitchFamily="49" charset="0"/>
              </a:rPr>
              <a:t>):</a:t>
            </a:r>
          </a:p>
          <a:p>
            <a:r>
              <a:rPr lang="en-ID" b="0" dirty="0">
                <a:solidFill>
                  <a:schemeClr val="tx1"/>
                </a:solidFill>
                <a:effectLst/>
                <a:latin typeface="Courier New" panose="02070309020205020404" pitchFamily="49" charset="0"/>
              </a:rPr>
              <a:t>        super(Seq2Seq, self).__</a:t>
            </a:r>
            <a:r>
              <a:rPr lang="en-ID" b="0" dirty="0" err="1">
                <a:solidFill>
                  <a:schemeClr val="tx1"/>
                </a:solidFill>
                <a:effectLst/>
                <a:latin typeface="Courier New" panose="02070309020205020404" pitchFamily="49" charset="0"/>
              </a:rPr>
              <a:t>init</a:t>
            </a:r>
            <a:r>
              <a:rPr lang="en-ID" b="0" dirty="0">
                <a:solidFill>
                  <a:schemeClr val="tx1"/>
                </a:solidFill>
                <a:effectLst/>
                <a:latin typeface="Courier New" panose="02070309020205020404" pitchFamily="49" charset="0"/>
              </a:rPr>
              <a:t>__()</a:t>
            </a:r>
          </a:p>
          <a:p>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self.hidden_size</a:t>
            </a:r>
            <a:r>
              <a:rPr lang="en-ID" b="0" dirty="0">
                <a:solidFill>
                  <a:schemeClr val="tx1"/>
                </a:solidFill>
                <a:effectLst/>
                <a:latin typeface="Courier New" panose="02070309020205020404" pitchFamily="49" charset="0"/>
              </a:rPr>
              <a:t> = </a:t>
            </a:r>
            <a:r>
              <a:rPr lang="en-ID" b="0" dirty="0" err="1">
                <a:solidFill>
                  <a:schemeClr val="tx1"/>
                </a:solidFill>
                <a:effectLst/>
                <a:latin typeface="Courier New" panose="02070309020205020404" pitchFamily="49" charset="0"/>
              </a:rPr>
              <a:t>hidden_size</a:t>
            </a:r>
            <a:endParaRPr lang="en-ID" b="0" dirty="0">
              <a:solidFill>
                <a:schemeClr val="tx1"/>
              </a:solidFill>
              <a:effectLst/>
              <a:latin typeface="Courier New" panose="02070309020205020404" pitchFamily="49" charset="0"/>
            </a:endParaRPr>
          </a:p>
          <a:p>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self.encoder</a:t>
            </a:r>
            <a:r>
              <a:rPr lang="en-ID" b="0" dirty="0">
                <a:solidFill>
                  <a:schemeClr val="tx1"/>
                </a:solidFill>
                <a:effectLst/>
                <a:latin typeface="Courier New" panose="02070309020205020404" pitchFamily="49" charset="0"/>
              </a:rPr>
              <a:t> = </a:t>
            </a:r>
            <a:r>
              <a:rPr lang="en-ID" b="0" dirty="0" err="1">
                <a:solidFill>
                  <a:schemeClr val="tx1"/>
                </a:solidFill>
                <a:effectLst/>
                <a:latin typeface="Courier New" panose="02070309020205020404" pitchFamily="49" charset="0"/>
              </a:rPr>
              <a:t>nn.Embedding</a:t>
            </a:r>
            <a:r>
              <a:rPr lang="en-ID" b="0" dirty="0">
                <a:solidFill>
                  <a:schemeClr val="tx1"/>
                </a:solidFill>
                <a:effectLst/>
                <a:latin typeface="Courier New" panose="02070309020205020404" pitchFamily="49" charset="0"/>
              </a:rPr>
              <a:t>(</a:t>
            </a:r>
            <a:r>
              <a:rPr lang="en-ID" b="0" dirty="0" err="1">
                <a:solidFill>
                  <a:schemeClr val="tx1"/>
                </a:solidFill>
                <a:effectLst/>
                <a:latin typeface="Courier New" panose="02070309020205020404" pitchFamily="49" charset="0"/>
              </a:rPr>
              <a:t>input_size</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hidden_size</a:t>
            </a:r>
            <a:r>
              <a:rPr lang="en-ID" b="0" dirty="0">
                <a:solidFill>
                  <a:schemeClr val="tx1"/>
                </a:solidFill>
                <a:effectLst/>
                <a:latin typeface="Courier New" panose="02070309020205020404" pitchFamily="49" charset="0"/>
              </a:rPr>
              <a:t>)</a:t>
            </a:r>
          </a:p>
          <a:p>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self.decoder</a:t>
            </a:r>
            <a:r>
              <a:rPr lang="en-ID" b="0" dirty="0">
                <a:solidFill>
                  <a:schemeClr val="tx1"/>
                </a:solidFill>
                <a:effectLst/>
                <a:latin typeface="Courier New" panose="02070309020205020404" pitchFamily="49" charset="0"/>
              </a:rPr>
              <a:t> = </a:t>
            </a:r>
            <a:r>
              <a:rPr lang="en-ID" b="0" dirty="0" err="1">
                <a:solidFill>
                  <a:schemeClr val="tx1"/>
                </a:solidFill>
                <a:effectLst/>
                <a:latin typeface="Courier New" panose="02070309020205020404" pitchFamily="49" charset="0"/>
              </a:rPr>
              <a:t>nn.Embedding</a:t>
            </a:r>
            <a:r>
              <a:rPr lang="en-ID" b="0" dirty="0">
                <a:solidFill>
                  <a:schemeClr val="tx1"/>
                </a:solidFill>
                <a:effectLst/>
                <a:latin typeface="Courier New" panose="02070309020205020404" pitchFamily="49" charset="0"/>
              </a:rPr>
              <a:t>(</a:t>
            </a:r>
            <a:r>
              <a:rPr lang="en-ID" b="0" dirty="0" err="1">
                <a:solidFill>
                  <a:schemeClr val="tx1"/>
                </a:solidFill>
                <a:effectLst/>
                <a:latin typeface="Courier New" panose="02070309020205020404" pitchFamily="49" charset="0"/>
              </a:rPr>
              <a:t>output_size</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hidden_size</a:t>
            </a:r>
            <a:r>
              <a:rPr lang="en-ID" b="0" dirty="0">
                <a:solidFill>
                  <a:schemeClr val="tx1"/>
                </a:solidFill>
                <a:effectLst/>
                <a:latin typeface="Courier New" panose="02070309020205020404" pitchFamily="49" charset="0"/>
              </a:rPr>
              <a:t>)</a:t>
            </a:r>
          </a:p>
          <a:p>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self.rnn</a:t>
            </a:r>
            <a:r>
              <a:rPr lang="en-ID" b="0" dirty="0">
                <a:solidFill>
                  <a:schemeClr val="tx1"/>
                </a:solidFill>
                <a:effectLst/>
                <a:latin typeface="Courier New" panose="02070309020205020404" pitchFamily="49" charset="0"/>
              </a:rPr>
              <a:t> = </a:t>
            </a:r>
            <a:r>
              <a:rPr lang="en-ID" b="0" dirty="0" err="1">
                <a:solidFill>
                  <a:schemeClr val="tx1"/>
                </a:solidFill>
                <a:effectLst/>
                <a:latin typeface="Courier New" panose="02070309020205020404" pitchFamily="49" charset="0"/>
              </a:rPr>
              <a:t>nn.LSTM</a:t>
            </a:r>
            <a:r>
              <a:rPr lang="en-ID" b="0" dirty="0">
                <a:solidFill>
                  <a:schemeClr val="tx1"/>
                </a:solidFill>
                <a:effectLst/>
                <a:latin typeface="Courier New" panose="02070309020205020404" pitchFamily="49" charset="0"/>
              </a:rPr>
              <a:t>(</a:t>
            </a:r>
            <a:r>
              <a:rPr lang="en-ID" b="0" dirty="0" err="1">
                <a:solidFill>
                  <a:schemeClr val="tx1"/>
                </a:solidFill>
                <a:effectLst/>
                <a:latin typeface="Courier New" panose="02070309020205020404" pitchFamily="49" charset="0"/>
              </a:rPr>
              <a:t>hidden_size</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hidden_size</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batch_first</a:t>
            </a:r>
            <a:r>
              <a:rPr lang="en-ID" b="0" dirty="0">
                <a:solidFill>
                  <a:schemeClr val="tx1"/>
                </a:solidFill>
                <a:effectLst/>
                <a:latin typeface="Courier New" panose="02070309020205020404" pitchFamily="49" charset="0"/>
              </a:rPr>
              <a:t>=True)</a:t>
            </a:r>
          </a:p>
          <a:p>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self.fc</a:t>
            </a:r>
            <a:r>
              <a:rPr lang="en-ID" b="0" dirty="0">
                <a:solidFill>
                  <a:schemeClr val="tx1"/>
                </a:solidFill>
                <a:effectLst/>
                <a:latin typeface="Courier New" panose="02070309020205020404" pitchFamily="49" charset="0"/>
              </a:rPr>
              <a:t> = </a:t>
            </a:r>
            <a:r>
              <a:rPr lang="en-ID" b="0" dirty="0" err="1">
                <a:solidFill>
                  <a:schemeClr val="tx1"/>
                </a:solidFill>
                <a:effectLst/>
                <a:latin typeface="Courier New" panose="02070309020205020404" pitchFamily="49" charset="0"/>
              </a:rPr>
              <a:t>nn.Linear</a:t>
            </a:r>
            <a:r>
              <a:rPr lang="en-ID" b="0" dirty="0">
                <a:solidFill>
                  <a:schemeClr val="tx1"/>
                </a:solidFill>
                <a:effectLst/>
                <a:latin typeface="Courier New" panose="02070309020205020404" pitchFamily="49" charset="0"/>
              </a:rPr>
              <a:t>(</a:t>
            </a:r>
            <a:r>
              <a:rPr lang="en-ID" b="0" dirty="0" err="1">
                <a:solidFill>
                  <a:schemeClr val="tx1"/>
                </a:solidFill>
                <a:effectLst/>
                <a:latin typeface="Courier New" panose="02070309020205020404" pitchFamily="49" charset="0"/>
              </a:rPr>
              <a:t>hidden_size</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output_size</a:t>
            </a:r>
            <a:r>
              <a:rPr lang="en-ID" b="0" dirty="0">
                <a:solidFill>
                  <a:schemeClr val="tx1"/>
                </a:solidFill>
                <a:effectLst/>
                <a:latin typeface="Courier New" panose="02070309020205020404" pitchFamily="49" charset="0"/>
              </a:rPr>
              <a:t>)</a:t>
            </a:r>
          </a:p>
          <a:p>
            <a:endParaRPr lang="en-ID" b="0" dirty="0">
              <a:solidFill>
                <a:schemeClr val="tx1"/>
              </a:solidFill>
              <a:effectLst/>
              <a:latin typeface="Courier New" panose="02070309020205020404" pitchFamily="49" charset="0"/>
            </a:endParaRPr>
          </a:p>
          <a:p>
            <a:r>
              <a:rPr lang="en-ID" b="0" dirty="0">
                <a:solidFill>
                  <a:schemeClr val="tx1"/>
                </a:solidFill>
                <a:effectLst/>
                <a:latin typeface="Courier New" panose="02070309020205020404" pitchFamily="49" charset="0"/>
              </a:rPr>
              <a:t>    def forward(self, </a:t>
            </a:r>
            <a:r>
              <a:rPr lang="en-ID" b="0" dirty="0" err="1">
                <a:solidFill>
                  <a:schemeClr val="tx1"/>
                </a:solidFill>
                <a:effectLst/>
                <a:latin typeface="Courier New" panose="02070309020205020404" pitchFamily="49" charset="0"/>
              </a:rPr>
              <a:t>input_tensor</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target_tensor</a:t>
            </a:r>
            <a:r>
              <a:rPr lang="en-ID" b="0" dirty="0">
                <a:solidFill>
                  <a:schemeClr val="tx1"/>
                </a:solidFill>
                <a:effectLst/>
                <a:latin typeface="Courier New" panose="02070309020205020404" pitchFamily="49" charset="0"/>
              </a:rPr>
              <a:t>):</a:t>
            </a:r>
          </a:p>
          <a:p>
            <a:r>
              <a:rPr lang="en-ID" b="0" dirty="0">
                <a:solidFill>
                  <a:schemeClr val="tx1"/>
                </a:solidFill>
                <a:effectLst/>
                <a:latin typeface="Courier New" panose="02070309020205020404" pitchFamily="49" charset="0"/>
              </a:rPr>
              <a:t>        # Encoder</a:t>
            </a:r>
          </a:p>
          <a:p>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embedded_input</a:t>
            </a:r>
            <a:r>
              <a:rPr lang="en-ID" b="0" dirty="0">
                <a:solidFill>
                  <a:schemeClr val="tx1"/>
                </a:solidFill>
                <a:effectLst/>
                <a:latin typeface="Courier New" panose="02070309020205020404" pitchFamily="49" charset="0"/>
              </a:rPr>
              <a:t> = </a:t>
            </a:r>
            <a:r>
              <a:rPr lang="en-ID" b="0" dirty="0" err="1">
                <a:solidFill>
                  <a:schemeClr val="tx1"/>
                </a:solidFill>
                <a:effectLst/>
                <a:latin typeface="Courier New" panose="02070309020205020404" pitchFamily="49" charset="0"/>
              </a:rPr>
              <a:t>self.encoder</a:t>
            </a:r>
            <a:r>
              <a:rPr lang="en-ID" b="0" dirty="0">
                <a:solidFill>
                  <a:schemeClr val="tx1"/>
                </a:solidFill>
                <a:effectLst/>
                <a:latin typeface="Courier New" panose="02070309020205020404" pitchFamily="49" charset="0"/>
              </a:rPr>
              <a:t>(</a:t>
            </a:r>
            <a:r>
              <a:rPr lang="en-ID" b="0" dirty="0" err="1">
                <a:solidFill>
                  <a:schemeClr val="tx1"/>
                </a:solidFill>
                <a:effectLst/>
                <a:latin typeface="Courier New" panose="02070309020205020404" pitchFamily="49" charset="0"/>
              </a:rPr>
              <a:t>input_tensor</a:t>
            </a:r>
            <a:r>
              <a:rPr lang="en-ID" b="0" dirty="0">
                <a:solidFill>
                  <a:schemeClr val="tx1"/>
                </a:solidFill>
                <a:effectLst/>
                <a:latin typeface="Courier New" panose="02070309020205020404" pitchFamily="49" charset="0"/>
              </a:rPr>
              <a:t>)</a:t>
            </a:r>
          </a:p>
          <a:p>
            <a:r>
              <a:rPr lang="en-ID" b="0" dirty="0">
                <a:solidFill>
                  <a:schemeClr val="tx1"/>
                </a:solidFill>
                <a:effectLst/>
                <a:latin typeface="Courier New" panose="02070309020205020404" pitchFamily="49" charset="0"/>
              </a:rPr>
              <a:t>        _, (hidden, cell) = </a:t>
            </a:r>
            <a:r>
              <a:rPr lang="en-ID" b="0" dirty="0" err="1">
                <a:solidFill>
                  <a:schemeClr val="tx1"/>
                </a:solidFill>
                <a:effectLst/>
                <a:latin typeface="Courier New" panose="02070309020205020404" pitchFamily="49" charset="0"/>
              </a:rPr>
              <a:t>self.rnn</a:t>
            </a:r>
            <a:r>
              <a:rPr lang="en-ID" b="0" dirty="0">
                <a:solidFill>
                  <a:schemeClr val="tx1"/>
                </a:solidFill>
                <a:effectLst/>
                <a:latin typeface="Courier New" panose="02070309020205020404" pitchFamily="49" charset="0"/>
              </a:rPr>
              <a:t>(</a:t>
            </a:r>
            <a:r>
              <a:rPr lang="en-ID" b="0" dirty="0" err="1">
                <a:solidFill>
                  <a:schemeClr val="tx1"/>
                </a:solidFill>
                <a:effectLst/>
                <a:latin typeface="Courier New" panose="02070309020205020404" pitchFamily="49" charset="0"/>
              </a:rPr>
              <a:t>embedded_input</a:t>
            </a:r>
            <a:r>
              <a:rPr lang="en-ID" b="0" dirty="0">
                <a:solidFill>
                  <a:schemeClr val="tx1"/>
                </a:solidFill>
                <a:effectLst/>
                <a:latin typeface="Courier New" panose="02070309020205020404" pitchFamily="49" charset="0"/>
              </a:rPr>
              <a:t>)</a:t>
            </a:r>
          </a:p>
          <a:p>
            <a:endParaRPr lang="en-ID" b="0" dirty="0">
              <a:solidFill>
                <a:schemeClr val="tx1"/>
              </a:solidFill>
              <a:effectLst/>
              <a:latin typeface="Courier New" panose="02070309020205020404" pitchFamily="49" charset="0"/>
            </a:endParaRPr>
          </a:p>
          <a:p>
            <a:r>
              <a:rPr lang="en-ID" b="0" dirty="0">
                <a:solidFill>
                  <a:schemeClr val="tx1"/>
                </a:solidFill>
                <a:effectLst/>
                <a:latin typeface="Courier New" panose="02070309020205020404" pitchFamily="49" charset="0"/>
              </a:rPr>
              <a:t>        # Decoder</a:t>
            </a:r>
          </a:p>
          <a:p>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embedded_target</a:t>
            </a:r>
            <a:r>
              <a:rPr lang="en-ID" b="0" dirty="0">
                <a:solidFill>
                  <a:schemeClr val="tx1"/>
                </a:solidFill>
                <a:effectLst/>
                <a:latin typeface="Courier New" panose="02070309020205020404" pitchFamily="49" charset="0"/>
              </a:rPr>
              <a:t> = </a:t>
            </a:r>
            <a:r>
              <a:rPr lang="en-ID" b="0" dirty="0" err="1">
                <a:solidFill>
                  <a:schemeClr val="tx1"/>
                </a:solidFill>
                <a:effectLst/>
                <a:latin typeface="Courier New" panose="02070309020205020404" pitchFamily="49" charset="0"/>
              </a:rPr>
              <a:t>self.decoder</a:t>
            </a:r>
            <a:r>
              <a:rPr lang="en-ID" b="0" dirty="0">
                <a:solidFill>
                  <a:schemeClr val="tx1"/>
                </a:solidFill>
                <a:effectLst/>
                <a:latin typeface="Courier New" panose="02070309020205020404" pitchFamily="49" charset="0"/>
              </a:rPr>
              <a:t>(</a:t>
            </a:r>
            <a:r>
              <a:rPr lang="en-ID" b="0" dirty="0" err="1">
                <a:solidFill>
                  <a:schemeClr val="tx1"/>
                </a:solidFill>
                <a:effectLst/>
                <a:latin typeface="Courier New" panose="02070309020205020404" pitchFamily="49" charset="0"/>
              </a:rPr>
              <a:t>target_tensor</a:t>
            </a:r>
            <a:r>
              <a:rPr lang="en-ID" b="0" dirty="0">
                <a:solidFill>
                  <a:schemeClr val="tx1"/>
                </a:solidFill>
                <a:effectLst/>
                <a:latin typeface="Courier New" panose="02070309020205020404" pitchFamily="49" charset="0"/>
              </a:rPr>
              <a:t>)</a:t>
            </a:r>
          </a:p>
          <a:p>
            <a:r>
              <a:rPr lang="en-ID" b="0" dirty="0">
                <a:solidFill>
                  <a:schemeClr val="tx1"/>
                </a:solidFill>
                <a:effectLst/>
                <a:latin typeface="Courier New" panose="02070309020205020404" pitchFamily="49" charset="0"/>
              </a:rPr>
              <a:t>        output, _ = </a:t>
            </a:r>
            <a:r>
              <a:rPr lang="en-ID" b="0" dirty="0" err="1">
                <a:solidFill>
                  <a:schemeClr val="tx1"/>
                </a:solidFill>
                <a:effectLst/>
                <a:latin typeface="Courier New" panose="02070309020205020404" pitchFamily="49" charset="0"/>
              </a:rPr>
              <a:t>self.rnn</a:t>
            </a:r>
            <a:r>
              <a:rPr lang="en-ID" b="0" dirty="0">
                <a:solidFill>
                  <a:schemeClr val="tx1"/>
                </a:solidFill>
                <a:effectLst/>
                <a:latin typeface="Courier New" panose="02070309020205020404" pitchFamily="49" charset="0"/>
              </a:rPr>
              <a:t>(</a:t>
            </a:r>
            <a:r>
              <a:rPr lang="en-ID" b="0" dirty="0" err="1">
                <a:solidFill>
                  <a:schemeClr val="tx1"/>
                </a:solidFill>
                <a:effectLst/>
                <a:latin typeface="Courier New" panose="02070309020205020404" pitchFamily="49" charset="0"/>
              </a:rPr>
              <a:t>embedded_target</a:t>
            </a:r>
            <a:r>
              <a:rPr lang="en-ID" b="0" dirty="0">
                <a:solidFill>
                  <a:schemeClr val="tx1"/>
                </a:solidFill>
                <a:effectLst/>
                <a:latin typeface="Courier New" panose="02070309020205020404" pitchFamily="49" charset="0"/>
              </a:rPr>
              <a:t>, (hidden, cell))</a:t>
            </a:r>
          </a:p>
          <a:p>
            <a:r>
              <a:rPr lang="en-ID" b="0" dirty="0">
                <a:solidFill>
                  <a:schemeClr val="tx1"/>
                </a:solidFill>
                <a:effectLst/>
                <a:latin typeface="Courier New" panose="02070309020205020404" pitchFamily="49" charset="0"/>
              </a:rPr>
              <a:t>        output = </a:t>
            </a:r>
            <a:r>
              <a:rPr lang="en-ID" b="0" dirty="0" err="1">
                <a:solidFill>
                  <a:schemeClr val="tx1"/>
                </a:solidFill>
                <a:effectLst/>
                <a:latin typeface="Courier New" panose="02070309020205020404" pitchFamily="49" charset="0"/>
              </a:rPr>
              <a:t>self.fc</a:t>
            </a:r>
            <a:r>
              <a:rPr lang="en-ID" b="0" dirty="0">
                <a:solidFill>
                  <a:schemeClr val="tx1"/>
                </a:solidFill>
                <a:effectLst/>
                <a:latin typeface="Courier New" panose="02070309020205020404" pitchFamily="49" charset="0"/>
              </a:rPr>
              <a:t>(output)</a:t>
            </a:r>
          </a:p>
          <a:p>
            <a:r>
              <a:rPr lang="en-ID" b="0" dirty="0">
                <a:solidFill>
                  <a:schemeClr val="tx1"/>
                </a:solidFill>
                <a:effectLst/>
                <a:latin typeface="Courier New" panose="02070309020205020404" pitchFamily="49" charset="0"/>
              </a:rPr>
              <a:t>        return output</a:t>
            </a:r>
          </a:p>
        </p:txBody>
      </p:sp>
    </p:spTree>
    <p:extLst>
      <p:ext uri="{BB962C8B-B14F-4D97-AF65-F5344CB8AC3E}">
        <p14:creationId xmlns:p14="http://schemas.microsoft.com/office/powerpoint/2010/main" val="1220886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73D3E-9DC4-EE32-3D37-F7B8AD19A5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760C61-C8BF-4520-C0A1-394A08FAB6C2}"/>
              </a:ext>
            </a:extLst>
          </p:cNvPr>
          <p:cNvSpPr>
            <a:spLocks noGrp="1"/>
          </p:cNvSpPr>
          <p:nvPr>
            <p:ph type="title"/>
          </p:nvPr>
        </p:nvSpPr>
        <p:spPr/>
        <p:txBody>
          <a:bodyPr/>
          <a:lstStyle/>
          <a:p>
            <a:r>
              <a:rPr lang="id-ID" dirty="0">
                <a:latin typeface="Nunito" pitchFamily="2" charset="0"/>
              </a:rPr>
              <a:t>4</a:t>
            </a:r>
            <a:r>
              <a:rPr lang="en-ID" dirty="0">
                <a:latin typeface="Nunito" pitchFamily="2" charset="0"/>
              </a:rPr>
              <a:t>. </a:t>
            </a:r>
            <a:r>
              <a:rPr lang="en-ID" dirty="0" err="1">
                <a:latin typeface="Nunito" pitchFamily="2" charset="0"/>
              </a:rPr>
              <a:t>Membuat</a:t>
            </a:r>
            <a:r>
              <a:rPr lang="en-ID" dirty="0">
                <a:latin typeface="Nunito" pitchFamily="2" charset="0"/>
              </a:rPr>
              <a:t> Model</a:t>
            </a:r>
            <a:br>
              <a:rPr lang="en-US" dirty="0">
                <a:latin typeface="Nunito" pitchFamily="2" charset="0"/>
              </a:rPr>
            </a:br>
            <a:endParaRPr lang="id-ID" dirty="0">
              <a:latin typeface="Nunito" pitchFamily="2" charset="0"/>
            </a:endParaRPr>
          </a:p>
        </p:txBody>
      </p:sp>
      <p:sp>
        <p:nvSpPr>
          <p:cNvPr id="4" name="TextBox 3">
            <a:extLst>
              <a:ext uri="{FF2B5EF4-FFF2-40B4-BE49-F238E27FC236}">
                <a16:creationId xmlns:a16="http://schemas.microsoft.com/office/drawing/2014/main" id="{7EC919AE-C3EC-7ED8-CD5D-FF371D9DF2C3}"/>
              </a:ext>
            </a:extLst>
          </p:cNvPr>
          <p:cNvSpPr txBox="1"/>
          <p:nvPr/>
        </p:nvSpPr>
        <p:spPr>
          <a:xfrm>
            <a:off x="569528" y="666426"/>
            <a:ext cx="8229600" cy="2246769"/>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r>
              <a:rPr lang="en-ID" b="0" dirty="0">
                <a:solidFill>
                  <a:schemeClr val="tx1"/>
                </a:solidFill>
                <a:effectLst/>
                <a:latin typeface="Courier New" panose="02070309020205020404" pitchFamily="49" charset="0"/>
              </a:rPr>
              <a:t># Instantiate the model</a:t>
            </a:r>
          </a:p>
          <a:p>
            <a:r>
              <a:rPr lang="en-ID" b="0" dirty="0" err="1">
                <a:solidFill>
                  <a:schemeClr val="tx1"/>
                </a:solidFill>
                <a:effectLst/>
                <a:latin typeface="Courier New" panose="02070309020205020404" pitchFamily="49" charset="0"/>
              </a:rPr>
              <a:t>input_size</a:t>
            </a:r>
            <a:r>
              <a:rPr lang="en-ID" b="0" dirty="0">
                <a:solidFill>
                  <a:schemeClr val="tx1"/>
                </a:solidFill>
                <a:effectLst/>
                <a:latin typeface="Courier New" panose="02070309020205020404" pitchFamily="49" charset="0"/>
              </a:rPr>
              <a:t> = </a:t>
            </a:r>
            <a:r>
              <a:rPr lang="en-ID" b="0" dirty="0" err="1">
                <a:solidFill>
                  <a:schemeClr val="tx1"/>
                </a:solidFill>
                <a:effectLst/>
                <a:latin typeface="Courier New" panose="02070309020205020404" pitchFamily="49" charset="0"/>
              </a:rPr>
              <a:t>len</a:t>
            </a:r>
            <a:r>
              <a:rPr lang="en-ID" b="0" dirty="0">
                <a:solidFill>
                  <a:schemeClr val="tx1"/>
                </a:solidFill>
                <a:effectLst/>
                <a:latin typeface="Courier New" panose="02070309020205020404" pitchFamily="49" charset="0"/>
              </a:rPr>
              <a:t>(</a:t>
            </a:r>
            <a:r>
              <a:rPr lang="en-ID" b="0" dirty="0" err="1">
                <a:solidFill>
                  <a:schemeClr val="tx1"/>
                </a:solidFill>
                <a:effectLst/>
                <a:latin typeface="Courier New" panose="02070309020205020404" pitchFamily="49" charset="0"/>
              </a:rPr>
              <a:t>english_vocab</a:t>
            </a:r>
            <a:r>
              <a:rPr lang="en-ID" b="0" dirty="0">
                <a:solidFill>
                  <a:schemeClr val="tx1"/>
                </a:solidFill>
                <a:effectLst/>
                <a:latin typeface="Courier New" panose="02070309020205020404" pitchFamily="49" charset="0"/>
              </a:rPr>
              <a:t>)</a:t>
            </a:r>
          </a:p>
          <a:p>
            <a:r>
              <a:rPr lang="en-ID" b="0" dirty="0" err="1">
                <a:solidFill>
                  <a:schemeClr val="tx1"/>
                </a:solidFill>
                <a:effectLst/>
                <a:latin typeface="Courier New" panose="02070309020205020404" pitchFamily="49" charset="0"/>
              </a:rPr>
              <a:t>output_size</a:t>
            </a:r>
            <a:r>
              <a:rPr lang="en-ID" b="0" dirty="0">
                <a:solidFill>
                  <a:schemeClr val="tx1"/>
                </a:solidFill>
                <a:effectLst/>
                <a:latin typeface="Courier New" panose="02070309020205020404" pitchFamily="49" charset="0"/>
              </a:rPr>
              <a:t> = </a:t>
            </a:r>
            <a:r>
              <a:rPr lang="en-ID" b="0" dirty="0" err="1">
                <a:solidFill>
                  <a:schemeClr val="tx1"/>
                </a:solidFill>
                <a:effectLst/>
                <a:latin typeface="Courier New" panose="02070309020205020404" pitchFamily="49" charset="0"/>
              </a:rPr>
              <a:t>len</a:t>
            </a:r>
            <a:r>
              <a:rPr lang="en-ID" b="0" dirty="0">
                <a:solidFill>
                  <a:schemeClr val="tx1"/>
                </a:solidFill>
                <a:effectLst/>
                <a:latin typeface="Courier New" panose="02070309020205020404" pitchFamily="49" charset="0"/>
              </a:rPr>
              <a:t>(</a:t>
            </a:r>
            <a:r>
              <a:rPr lang="en-ID" b="0" dirty="0" err="1">
                <a:solidFill>
                  <a:schemeClr val="tx1"/>
                </a:solidFill>
                <a:effectLst/>
                <a:latin typeface="Courier New" panose="02070309020205020404" pitchFamily="49" charset="0"/>
              </a:rPr>
              <a:t>french_vocab</a:t>
            </a:r>
            <a:r>
              <a:rPr lang="en-ID" b="0" dirty="0">
                <a:solidFill>
                  <a:schemeClr val="tx1"/>
                </a:solidFill>
                <a:effectLst/>
                <a:latin typeface="Courier New" panose="02070309020205020404" pitchFamily="49" charset="0"/>
              </a:rPr>
              <a:t>)</a:t>
            </a:r>
          </a:p>
          <a:p>
            <a:r>
              <a:rPr lang="en-ID" b="0" dirty="0" err="1">
                <a:solidFill>
                  <a:schemeClr val="tx1"/>
                </a:solidFill>
                <a:effectLst/>
                <a:latin typeface="Courier New" panose="02070309020205020404" pitchFamily="49" charset="0"/>
              </a:rPr>
              <a:t>hidden_size</a:t>
            </a:r>
            <a:r>
              <a:rPr lang="en-ID" b="0" dirty="0">
                <a:solidFill>
                  <a:schemeClr val="tx1"/>
                </a:solidFill>
                <a:effectLst/>
                <a:latin typeface="Courier New" panose="02070309020205020404" pitchFamily="49" charset="0"/>
              </a:rPr>
              <a:t> = 256</a:t>
            </a:r>
          </a:p>
          <a:p>
            <a:r>
              <a:rPr lang="en-ID" b="0" dirty="0">
                <a:solidFill>
                  <a:schemeClr val="tx1"/>
                </a:solidFill>
                <a:effectLst/>
                <a:latin typeface="Courier New" panose="02070309020205020404" pitchFamily="49" charset="0"/>
              </a:rPr>
              <a:t>model = Seq2Seq(</a:t>
            </a:r>
            <a:r>
              <a:rPr lang="en-ID" b="0" dirty="0" err="1">
                <a:solidFill>
                  <a:schemeClr val="tx1"/>
                </a:solidFill>
                <a:effectLst/>
                <a:latin typeface="Courier New" panose="02070309020205020404" pitchFamily="49" charset="0"/>
              </a:rPr>
              <a:t>input_size</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output_size</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hidden_size</a:t>
            </a:r>
            <a:r>
              <a:rPr lang="en-ID" b="0" dirty="0">
                <a:solidFill>
                  <a:schemeClr val="tx1"/>
                </a:solidFill>
                <a:effectLst/>
                <a:latin typeface="Courier New" panose="02070309020205020404" pitchFamily="49" charset="0"/>
              </a:rPr>
              <a:t>)</a:t>
            </a:r>
          </a:p>
          <a:p>
            <a:endParaRPr lang="en-ID" b="0" dirty="0">
              <a:solidFill>
                <a:schemeClr val="tx1"/>
              </a:solidFill>
              <a:effectLst/>
              <a:latin typeface="Courier New" panose="02070309020205020404" pitchFamily="49" charset="0"/>
            </a:endParaRPr>
          </a:p>
          <a:p>
            <a:r>
              <a:rPr lang="en-ID" b="0" dirty="0">
                <a:solidFill>
                  <a:schemeClr val="tx1"/>
                </a:solidFill>
                <a:effectLst/>
                <a:latin typeface="Courier New" panose="02070309020205020404" pitchFamily="49" charset="0"/>
              </a:rPr>
              <a:t># Define loss function and optimizer</a:t>
            </a:r>
          </a:p>
          <a:p>
            <a:r>
              <a:rPr lang="en-ID" b="0" dirty="0">
                <a:solidFill>
                  <a:schemeClr val="tx1"/>
                </a:solidFill>
                <a:effectLst/>
                <a:latin typeface="Courier New" panose="02070309020205020404" pitchFamily="49" charset="0"/>
              </a:rPr>
              <a:t>criterion = </a:t>
            </a:r>
            <a:r>
              <a:rPr lang="en-ID" b="0" dirty="0" err="1">
                <a:solidFill>
                  <a:schemeClr val="tx1"/>
                </a:solidFill>
                <a:effectLst/>
                <a:latin typeface="Courier New" panose="02070309020205020404" pitchFamily="49" charset="0"/>
              </a:rPr>
              <a:t>nn.CrossEntropyLoss</a:t>
            </a:r>
            <a:r>
              <a:rPr lang="en-ID" b="0" dirty="0">
                <a:solidFill>
                  <a:schemeClr val="tx1"/>
                </a:solidFill>
                <a:effectLst/>
                <a:latin typeface="Courier New" panose="02070309020205020404" pitchFamily="49" charset="0"/>
              </a:rPr>
              <a:t>()</a:t>
            </a:r>
          </a:p>
          <a:p>
            <a:r>
              <a:rPr lang="en-ID" b="0" dirty="0">
                <a:solidFill>
                  <a:schemeClr val="tx1"/>
                </a:solidFill>
                <a:effectLst/>
                <a:latin typeface="Courier New" panose="02070309020205020404" pitchFamily="49" charset="0"/>
              </a:rPr>
              <a:t>optimizer = </a:t>
            </a:r>
            <a:r>
              <a:rPr lang="en-ID" b="0" dirty="0" err="1">
                <a:solidFill>
                  <a:schemeClr val="tx1"/>
                </a:solidFill>
                <a:effectLst/>
                <a:latin typeface="Courier New" panose="02070309020205020404" pitchFamily="49" charset="0"/>
              </a:rPr>
              <a:t>optim.Adam</a:t>
            </a:r>
            <a:r>
              <a:rPr lang="en-ID" b="0" dirty="0">
                <a:solidFill>
                  <a:schemeClr val="tx1"/>
                </a:solidFill>
                <a:effectLst/>
                <a:latin typeface="Courier New" panose="02070309020205020404" pitchFamily="49" charset="0"/>
              </a:rPr>
              <a:t>(</a:t>
            </a:r>
            <a:r>
              <a:rPr lang="en-ID" b="0" dirty="0" err="1">
                <a:solidFill>
                  <a:schemeClr val="tx1"/>
                </a:solidFill>
                <a:effectLst/>
                <a:latin typeface="Courier New" panose="02070309020205020404" pitchFamily="49" charset="0"/>
              </a:rPr>
              <a:t>model.parameters</a:t>
            </a:r>
            <a:r>
              <a:rPr lang="en-ID" b="0" dirty="0">
                <a:solidFill>
                  <a:schemeClr val="tx1"/>
                </a:solidFill>
                <a:effectLst/>
                <a:latin typeface="Courier New" panose="02070309020205020404" pitchFamily="49" charset="0"/>
              </a:rPr>
              <a:t>(), </a:t>
            </a:r>
            <a:r>
              <a:rPr lang="en-ID" b="0" dirty="0" err="1">
                <a:solidFill>
                  <a:schemeClr val="tx1"/>
                </a:solidFill>
                <a:effectLst/>
                <a:latin typeface="Courier New" panose="02070309020205020404" pitchFamily="49" charset="0"/>
              </a:rPr>
              <a:t>lr</a:t>
            </a:r>
            <a:r>
              <a:rPr lang="en-ID" b="0" dirty="0">
                <a:solidFill>
                  <a:schemeClr val="tx1"/>
                </a:solidFill>
                <a:effectLst/>
                <a:latin typeface="Courier New" panose="02070309020205020404" pitchFamily="49" charset="0"/>
              </a:rPr>
              <a:t>=0.001)</a:t>
            </a:r>
          </a:p>
          <a:p>
            <a:endParaRPr lang="en-ID" dirty="0">
              <a:solidFill>
                <a:schemeClr val="tx1"/>
              </a:solidFill>
              <a:latin typeface="Courier New" panose="02070309020205020404" pitchFamily="49" charset="0"/>
            </a:endParaRPr>
          </a:p>
        </p:txBody>
      </p:sp>
    </p:spTree>
    <p:extLst>
      <p:ext uri="{BB962C8B-B14F-4D97-AF65-F5344CB8AC3E}">
        <p14:creationId xmlns:p14="http://schemas.microsoft.com/office/powerpoint/2010/main" val="4045437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2A1DE-205C-2C20-F54E-A4CEB94C49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201754-12A7-B67F-C1C7-A25DCCE2EE58}"/>
              </a:ext>
            </a:extLst>
          </p:cNvPr>
          <p:cNvSpPr>
            <a:spLocks noGrp="1"/>
          </p:cNvSpPr>
          <p:nvPr>
            <p:ph type="title"/>
          </p:nvPr>
        </p:nvSpPr>
        <p:spPr>
          <a:xfrm>
            <a:off x="311700" y="88766"/>
            <a:ext cx="8520600" cy="572700"/>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0" u="none" strike="noStrike" kern="0" cap="none" spc="0" normalizeH="0" baseline="0" noProof="0" dirty="0" err="1">
                <a:ln>
                  <a:noFill/>
                </a:ln>
                <a:solidFill>
                  <a:srgbClr val="000000"/>
                </a:solidFill>
                <a:effectLst/>
                <a:uLnTx/>
                <a:uFillTx/>
                <a:latin typeface="Nunito" pitchFamily="2" charset="0"/>
                <a:cs typeface="Arial"/>
                <a:sym typeface="Arial"/>
              </a:rPr>
              <a:t>Penjelasan</a:t>
            </a:r>
            <a:r>
              <a:rPr kumimoji="0" lang="en-US" altLang="en-US" sz="2800" b="1" i="0" u="none" strike="noStrike" kern="0" cap="none" spc="0" normalizeH="0" baseline="0" noProof="0" dirty="0">
                <a:ln>
                  <a:noFill/>
                </a:ln>
                <a:solidFill>
                  <a:srgbClr val="000000"/>
                </a:solidFill>
                <a:effectLst/>
                <a:uLnTx/>
                <a:uFillTx/>
                <a:latin typeface="Nunito" pitchFamily="2" charset="0"/>
                <a:cs typeface="Arial"/>
                <a:sym typeface="Arial"/>
              </a:rPr>
              <a:t> Parameter</a:t>
            </a:r>
          </a:p>
        </p:txBody>
      </p:sp>
      <p:sp>
        <p:nvSpPr>
          <p:cNvPr id="7" name="Text Placeholder 6">
            <a:extLst>
              <a:ext uri="{FF2B5EF4-FFF2-40B4-BE49-F238E27FC236}">
                <a16:creationId xmlns:a16="http://schemas.microsoft.com/office/drawing/2014/main" id="{B0E853ED-0E5B-C553-0D1A-884342B84C92}"/>
              </a:ext>
            </a:extLst>
          </p:cNvPr>
          <p:cNvSpPr>
            <a:spLocks noGrp="1"/>
          </p:cNvSpPr>
          <p:nvPr>
            <p:ph type="body" idx="1"/>
          </p:nvPr>
        </p:nvSpPr>
        <p:spPr>
          <a:xfrm>
            <a:off x="311700" y="774784"/>
            <a:ext cx="8520600" cy="4279950"/>
          </a:xfrm>
        </p:spPr>
        <p:txBody>
          <a:bodyPr/>
          <a:lstStyle/>
          <a:p>
            <a:pPr marL="342900" marR="0" lvl="0" algn="just" defTabSz="914400" rtl="0" eaLnBrk="0" fontAlgn="base" latinLnBrk="0" hangingPunct="0">
              <a:lnSpc>
                <a:spcPct val="150000"/>
              </a:lnSpc>
              <a:spcBef>
                <a:spcPct val="0"/>
              </a:spcBef>
              <a:spcAft>
                <a:spcPct val="0"/>
              </a:spcAft>
              <a:buClrTx/>
              <a:buSzTx/>
              <a:buFont typeface="+mj-lt"/>
              <a:buAutoNum type="arabicPeriod"/>
              <a:tabLst/>
              <a:defRPr/>
            </a:pP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input_size</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Jumlah</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kosakata</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input. </a:t>
            </a:r>
          </a:p>
          <a:p>
            <a:pPr marL="342900" marR="0" lvl="0" algn="just" defTabSz="914400" rtl="0" eaLnBrk="0" fontAlgn="base" latinLnBrk="0" hangingPunct="0">
              <a:lnSpc>
                <a:spcPct val="150000"/>
              </a:lnSpc>
              <a:spcBef>
                <a:spcPct val="0"/>
              </a:spcBef>
              <a:spcAft>
                <a:spcPct val="0"/>
              </a:spcAft>
              <a:buClrTx/>
              <a:buSzTx/>
              <a:buFont typeface="+mj-lt"/>
              <a:buAutoNum type="arabicPeriod"/>
              <a:tabLst/>
              <a:defRPr/>
            </a:pP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output_size</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Jumlah</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kata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kosakata</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targer</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dalam</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bahasa</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Prancis</a:t>
            </a:r>
            <a:endPar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endParaRPr>
          </a:p>
          <a:p>
            <a:pPr marL="342900" marR="0" lvl="0" algn="just" defTabSz="914400" rtl="0" eaLnBrk="0" fontAlgn="base" latinLnBrk="0" hangingPunct="0">
              <a:lnSpc>
                <a:spcPct val="150000"/>
              </a:lnSpc>
              <a:spcBef>
                <a:spcPct val="0"/>
              </a:spcBef>
              <a:spcAft>
                <a:spcPct val="0"/>
              </a:spcAft>
              <a:buClrTx/>
              <a:buSzTx/>
              <a:buFont typeface="+mj-lt"/>
              <a:buAutoNum type="arabicPeriod"/>
              <a:tabLst/>
              <a:defRPr/>
            </a:pP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hidden_size</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 256 :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Jumlah</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unit (neuron)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dalam</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lapisan</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tersembunyi</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LSTM (encoder dan decoder).Parameter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ini</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mengontrol</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kapasitas</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model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dalam</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belajar</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representasi</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data. Nilai 256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adalah</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pilihan</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umum</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tetapi</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id-ID" altLang="en-US" sz="1600" i="0" u="none" strike="noStrike" kern="0" cap="none" spc="0" normalizeH="0" baseline="0" noProof="0">
                <a:ln>
                  <a:noFill/>
                </a:ln>
                <a:solidFill>
                  <a:srgbClr val="000000"/>
                </a:solidFill>
                <a:effectLst/>
                <a:uLnTx/>
                <a:uFillTx/>
                <a:latin typeface="Nunito" pitchFamily="2" charset="0"/>
                <a:cs typeface="Arial"/>
                <a:sym typeface="Arial"/>
              </a:rPr>
              <a:t>dapat</a:t>
            </a:r>
            <a:r>
              <a:rPr kumimoji="0" lang="en-US" altLang="en-US" sz="1600" i="0" u="none" strike="noStrike" kern="0" cap="none" spc="0" normalizeH="0" baseline="0" noProof="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disesuaikan</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sesuai</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kebutuhan</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a:t>
            </a:r>
          </a:p>
          <a:p>
            <a:pPr marL="342900" algn="just" eaLnBrk="0" fontAlgn="base" hangingPunct="0">
              <a:lnSpc>
                <a:spcPct val="150000"/>
              </a:lnSpc>
              <a:spcBef>
                <a:spcPct val="0"/>
              </a:spcBef>
              <a:spcAft>
                <a:spcPct val="0"/>
              </a:spcAft>
              <a:buClrTx/>
              <a:buSzTx/>
              <a:buFont typeface="+mj-lt"/>
              <a:buAutoNum type="arabicPeriod" startAt="4"/>
              <a:defRPr/>
            </a:pP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model = Seq2Seq(</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input_size</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output_size</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hidden_size</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Menginisialisasi</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model Seq2Seq yang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didefinisikan</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 </a:t>
            </a:r>
            <a:r>
              <a:rPr kumimoji="0" lang="en-US" altLang="en-US" sz="1600" i="0" u="none" strike="noStrike" kern="0" cap="none" spc="0" normalizeH="0" baseline="0" noProof="0" dirty="0" err="1">
                <a:ln>
                  <a:noFill/>
                </a:ln>
                <a:solidFill>
                  <a:srgbClr val="000000"/>
                </a:solidFill>
                <a:effectLst/>
                <a:uLnTx/>
                <a:uFillTx/>
                <a:latin typeface="Nunito" pitchFamily="2" charset="0"/>
                <a:cs typeface="Arial"/>
                <a:sym typeface="Arial"/>
              </a:rPr>
              <a:t>sebelumnya</a:t>
            </a:r>
            <a:r>
              <a:rPr kumimoji="0" lang="en-US" altLang="en-US" sz="1600" i="0" u="none" strike="noStrike" kern="0" cap="none" spc="0" normalizeH="0" baseline="0" noProof="0" dirty="0">
                <a:ln>
                  <a:noFill/>
                </a:ln>
                <a:solidFill>
                  <a:srgbClr val="000000"/>
                </a:solidFill>
                <a:effectLst/>
                <a:uLnTx/>
                <a:uFillTx/>
                <a:latin typeface="Nunito" pitchFamily="2" charset="0"/>
                <a:cs typeface="Arial"/>
                <a:sym typeface="Arial"/>
              </a:rPr>
              <a:t>.</a:t>
            </a:r>
          </a:p>
        </p:txBody>
      </p:sp>
    </p:spTree>
    <p:extLst>
      <p:ext uri="{BB962C8B-B14F-4D97-AF65-F5344CB8AC3E}">
        <p14:creationId xmlns:p14="http://schemas.microsoft.com/office/powerpoint/2010/main" val="1166201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C0103-0F0E-62D2-2BCD-AC3CE37701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DD293-A28B-B25A-F33D-8AA7680EBD7E}"/>
              </a:ext>
            </a:extLst>
          </p:cNvPr>
          <p:cNvSpPr>
            <a:spLocks noGrp="1"/>
          </p:cNvSpPr>
          <p:nvPr>
            <p:ph type="title"/>
          </p:nvPr>
        </p:nvSpPr>
        <p:spPr>
          <a:xfrm>
            <a:off x="311700" y="88766"/>
            <a:ext cx="8520600" cy="572700"/>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1" i="0" u="none" strike="noStrike" kern="0" cap="none" spc="0" normalizeH="0" baseline="0" noProof="0" dirty="0" err="1">
                <a:ln>
                  <a:noFill/>
                </a:ln>
                <a:solidFill>
                  <a:srgbClr val="000000"/>
                </a:solidFill>
                <a:effectLst/>
                <a:uLnTx/>
                <a:uFillTx/>
                <a:latin typeface="Nunito" pitchFamily="2" charset="0"/>
                <a:cs typeface="Arial"/>
                <a:sym typeface="Arial"/>
              </a:rPr>
              <a:t>Penjelasan</a:t>
            </a:r>
            <a:r>
              <a:rPr kumimoji="0" lang="en-US" altLang="en-US" sz="2800" b="1" i="0" u="none" strike="noStrike" kern="0" cap="none" spc="0" normalizeH="0" baseline="0" noProof="0" dirty="0">
                <a:ln>
                  <a:noFill/>
                </a:ln>
                <a:solidFill>
                  <a:srgbClr val="000000"/>
                </a:solidFill>
                <a:effectLst/>
                <a:uLnTx/>
                <a:uFillTx/>
                <a:latin typeface="Nunito" pitchFamily="2" charset="0"/>
                <a:cs typeface="Arial"/>
                <a:sym typeface="Arial"/>
              </a:rPr>
              <a:t> Parameter</a:t>
            </a:r>
          </a:p>
        </p:txBody>
      </p:sp>
      <p:sp>
        <p:nvSpPr>
          <p:cNvPr id="7" name="Text Placeholder 6">
            <a:extLst>
              <a:ext uri="{FF2B5EF4-FFF2-40B4-BE49-F238E27FC236}">
                <a16:creationId xmlns:a16="http://schemas.microsoft.com/office/drawing/2014/main" id="{6DFF7044-9299-1525-9626-A080FF25DEAE}"/>
              </a:ext>
            </a:extLst>
          </p:cNvPr>
          <p:cNvSpPr>
            <a:spLocks noGrp="1"/>
          </p:cNvSpPr>
          <p:nvPr>
            <p:ph type="body" idx="1"/>
          </p:nvPr>
        </p:nvSpPr>
        <p:spPr>
          <a:xfrm>
            <a:off x="311700" y="774784"/>
            <a:ext cx="8520600" cy="4279950"/>
          </a:xfrm>
        </p:spPr>
        <p:txBody>
          <a:bodyPr/>
          <a:lstStyle/>
          <a:p>
            <a:pPr marL="342900" marR="0" lvl="0" algn="just" defTabSz="914400" rtl="0" eaLnBrk="0" fontAlgn="base" latinLnBrk="0" hangingPunct="0">
              <a:lnSpc>
                <a:spcPct val="150000"/>
              </a:lnSpc>
              <a:spcBef>
                <a:spcPct val="0"/>
              </a:spcBef>
              <a:spcAft>
                <a:spcPct val="0"/>
              </a:spcAft>
              <a:buClrTx/>
              <a:buSzTx/>
              <a:buFont typeface="+mj-lt"/>
              <a:buAutoNum type="arabicPeriod" startAt="5"/>
              <a:tabLst/>
              <a:defRPr/>
            </a:pPr>
            <a:r>
              <a:rPr lang="en-US" altLang="en-US" sz="1600" dirty="0" err="1">
                <a:latin typeface="Nunito" pitchFamily="2" charset="0"/>
                <a:cs typeface="Arial"/>
                <a:sym typeface="Arial"/>
              </a:rPr>
              <a:t>Definisi</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Fungsi</a:t>
            </a:r>
            <a:r>
              <a:rPr lang="en-US" altLang="en-US" sz="1600" dirty="0">
                <a:latin typeface="Nunito" pitchFamily="2" charset="0"/>
                <a:cs typeface="Arial"/>
                <a:sym typeface="Arial"/>
              </a:rPr>
              <a:t> Loss </a:t>
            </a:r>
            <a:r>
              <a:rPr lang="en-US" altLang="en-US" sz="1600" u="sng" dirty="0">
                <a:latin typeface="Nunito" pitchFamily="2" charset="0"/>
                <a:cs typeface="Arial"/>
                <a:sym typeface="Arial"/>
              </a:rPr>
              <a:t>criterion = </a:t>
            </a:r>
            <a:r>
              <a:rPr lang="en-US" altLang="en-US" sz="1600" u="sng" dirty="0" err="1">
                <a:latin typeface="Nunito" pitchFamily="2" charset="0"/>
                <a:cs typeface="Arial"/>
                <a:sym typeface="Arial"/>
              </a:rPr>
              <a:t>nn.CrossEntropyLoss</a:t>
            </a:r>
            <a:r>
              <a:rPr lang="en-US" altLang="en-US" sz="1600" u="sng" dirty="0">
                <a:latin typeface="Nunito" pitchFamily="2" charset="0"/>
                <a:cs typeface="Arial"/>
                <a:sym typeface="Arial"/>
              </a:rPr>
              <a:t>() </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Fungsi</a:t>
            </a:r>
            <a:r>
              <a:rPr lang="en-US" altLang="en-US" sz="1600" dirty="0">
                <a:latin typeface="Nunito" pitchFamily="2" charset="0"/>
                <a:cs typeface="Arial"/>
                <a:sym typeface="Arial"/>
              </a:rPr>
              <a:t> loss yang </a:t>
            </a:r>
            <a:r>
              <a:rPr lang="en-US" altLang="en-US" sz="1600" dirty="0" err="1">
                <a:latin typeface="Nunito" pitchFamily="2" charset="0"/>
                <a:cs typeface="Arial"/>
                <a:sym typeface="Arial"/>
              </a:rPr>
              <a:t>digunakan</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untuk</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masalah</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klasifikasi</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termasuk</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tugas</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seperti</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prediksi</a:t>
            </a:r>
            <a:r>
              <a:rPr lang="en-US" altLang="en-US" sz="1600" dirty="0">
                <a:latin typeface="Nunito" pitchFamily="2" charset="0"/>
                <a:cs typeface="Arial"/>
                <a:sym typeface="Arial"/>
              </a:rPr>
              <a:t> kata </a:t>
            </a:r>
            <a:r>
              <a:rPr lang="en-US" altLang="en-US" sz="1600" dirty="0" err="1">
                <a:latin typeface="Nunito" pitchFamily="2" charset="0"/>
                <a:cs typeface="Arial"/>
                <a:sym typeface="Arial"/>
              </a:rPr>
              <a:t>berikutnya</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dalam</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pemodelan</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bahasa.Model</a:t>
            </a:r>
            <a:r>
              <a:rPr lang="en-US" altLang="en-US" sz="1600" dirty="0">
                <a:latin typeface="Nunito" pitchFamily="2" charset="0"/>
                <a:cs typeface="Arial"/>
                <a:sym typeface="Arial"/>
              </a:rPr>
              <a:t> Seq2Seq </a:t>
            </a:r>
            <a:r>
              <a:rPr lang="en-US" altLang="en-US" sz="1600" dirty="0" err="1">
                <a:latin typeface="Nunito" pitchFamily="2" charset="0"/>
                <a:cs typeface="Arial"/>
                <a:sym typeface="Arial"/>
              </a:rPr>
              <a:t>menghasilkan</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distribusi</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probabilitas</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untuk</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setiap</a:t>
            </a:r>
            <a:r>
              <a:rPr lang="en-US" altLang="en-US" sz="1600" dirty="0">
                <a:latin typeface="Nunito" pitchFamily="2" charset="0"/>
                <a:cs typeface="Arial"/>
                <a:sym typeface="Arial"/>
              </a:rPr>
              <a:t> kata </a:t>
            </a:r>
            <a:r>
              <a:rPr lang="en-US" altLang="en-US" sz="1600" dirty="0" err="1">
                <a:latin typeface="Nunito" pitchFamily="2" charset="0"/>
                <a:cs typeface="Arial"/>
                <a:sym typeface="Arial"/>
              </a:rPr>
              <a:t>dalam</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kosakata</a:t>
            </a:r>
            <a:r>
              <a:rPr lang="en-US" altLang="en-US" sz="1600" dirty="0">
                <a:latin typeface="Nunito" pitchFamily="2" charset="0"/>
                <a:cs typeface="Arial"/>
                <a:sym typeface="Arial"/>
              </a:rPr>
              <a:t> output. </a:t>
            </a:r>
            <a:r>
              <a:rPr lang="en-US" altLang="en-US" sz="1600" dirty="0" err="1">
                <a:latin typeface="Nunito" pitchFamily="2" charset="0"/>
                <a:cs typeface="Arial"/>
                <a:sym typeface="Arial"/>
              </a:rPr>
              <a:t>Fungsi</a:t>
            </a:r>
            <a:r>
              <a:rPr lang="en-US" altLang="en-US" sz="1600" dirty="0">
                <a:latin typeface="Nunito" pitchFamily="2" charset="0"/>
                <a:cs typeface="Arial"/>
                <a:sym typeface="Arial"/>
              </a:rPr>
              <a:t> loss </a:t>
            </a:r>
            <a:r>
              <a:rPr lang="en-US" altLang="en-US" sz="1600" dirty="0" err="1">
                <a:latin typeface="Nunito" pitchFamily="2" charset="0"/>
                <a:cs typeface="Arial"/>
                <a:sym typeface="Arial"/>
              </a:rPr>
              <a:t>ini</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menghitung</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perbedaan</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antara</a:t>
            </a:r>
            <a:r>
              <a:rPr lang="en-US" altLang="en-US" sz="1600" dirty="0">
                <a:latin typeface="Nunito" pitchFamily="2" charset="0"/>
                <a:cs typeface="Arial"/>
                <a:sym typeface="Arial"/>
              </a:rPr>
              <a:t> </a:t>
            </a:r>
            <a:r>
              <a:rPr lang="en-US" altLang="en-US" sz="1600" dirty="0" err="1">
                <a:latin typeface="Nunito" pitchFamily="2" charset="0"/>
                <a:cs typeface="Arial"/>
                <a:sym typeface="Arial"/>
              </a:rPr>
              <a:t>distribusi</a:t>
            </a:r>
            <a:r>
              <a:rPr lang="en-US" altLang="en-US" sz="1600" dirty="0">
                <a:latin typeface="Nunito" pitchFamily="2" charset="0"/>
                <a:cs typeface="Arial"/>
                <a:sym typeface="Arial"/>
              </a:rPr>
              <a:t> yang </a:t>
            </a:r>
            <a:r>
              <a:rPr lang="en-US" altLang="en-US" sz="1600" dirty="0" err="1">
                <a:latin typeface="Nunito" pitchFamily="2" charset="0"/>
                <a:cs typeface="Arial"/>
                <a:sym typeface="Arial"/>
              </a:rPr>
              <a:t>diprediksi</a:t>
            </a:r>
            <a:r>
              <a:rPr lang="en-US" altLang="en-US" sz="1600" dirty="0">
                <a:latin typeface="Nunito" pitchFamily="2" charset="0"/>
                <a:cs typeface="Arial"/>
                <a:sym typeface="Arial"/>
              </a:rPr>
              <a:t> dan label </a:t>
            </a:r>
            <a:r>
              <a:rPr lang="en-US" altLang="en-US" sz="1600" dirty="0" err="1">
                <a:latin typeface="Nunito" pitchFamily="2" charset="0"/>
                <a:cs typeface="Arial"/>
                <a:sym typeface="Arial"/>
              </a:rPr>
              <a:t>sebenarnya</a:t>
            </a:r>
            <a:r>
              <a:rPr lang="en-US" altLang="en-US" sz="1600" dirty="0">
                <a:latin typeface="Nunito" pitchFamily="2" charset="0"/>
                <a:cs typeface="Arial"/>
                <a:sym typeface="Arial"/>
              </a:rPr>
              <a:t>.</a:t>
            </a:r>
          </a:p>
          <a:p>
            <a:pPr marL="342900" marR="0" lvl="0" algn="just" defTabSz="914400" rtl="0" eaLnBrk="0" fontAlgn="base" latinLnBrk="0" hangingPunct="0">
              <a:lnSpc>
                <a:spcPct val="150000"/>
              </a:lnSpc>
              <a:spcBef>
                <a:spcPct val="0"/>
              </a:spcBef>
              <a:spcAft>
                <a:spcPct val="0"/>
              </a:spcAft>
              <a:buClrTx/>
              <a:buSzTx/>
              <a:buFont typeface="+mj-lt"/>
              <a:buAutoNum type="arabicPeriod" startAt="5"/>
              <a:tabLst/>
              <a:defRPr/>
            </a:pPr>
            <a:r>
              <a:rPr lang="en-US" altLang="en-US" sz="1600" dirty="0" err="1">
                <a:latin typeface="Nunito" pitchFamily="2" charset="0"/>
                <a:cs typeface="Arial"/>
                <a:sym typeface="Arial"/>
              </a:rPr>
              <a:t>Inisialisasi</a:t>
            </a:r>
            <a:r>
              <a:rPr lang="en-US" altLang="en-US" sz="1600" dirty="0">
                <a:latin typeface="Nunito" pitchFamily="2" charset="0"/>
                <a:cs typeface="Arial"/>
                <a:sym typeface="Arial"/>
              </a:rPr>
              <a:t> Optimizer : </a:t>
            </a:r>
            <a:r>
              <a:rPr lang="en-US" altLang="en-US" sz="1600" u="sng" dirty="0">
                <a:latin typeface="Nunito" pitchFamily="2" charset="0"/>
                <a:cs typeface="Arial"/>
                <a:sym typeface="Arial"/>
              </a:rPr>
              <a:t>optimizer = </a:t>
            </a:r>
            <a:r>
              <a:rPr lang="en-US" altLang="en-US" sz="1600" u="sng" dirty="0" err="1">
                <a:latin typeface="Nunito" pitchFamily="2" charset="0"/>
                <a:cs typeface="Arial"/>
                <a:sym typeface="Arial"/>
              </a:rPr>
              <a:t>optim.Adam</a:t>
            </a:r>
            <a:r>
              <a:rPr lang="en-US" altLang="en-US" sz="1600" u="sng" dirty="0">
                <a:latin typeface="Nunito" pitchFamily="2" charset="0"/>
                <a:cs typeface="Arial"/>
                <a:sym typeface="Arial"/>
              </a:rPr>
              <a:t>(</a:t>
            </a:r>
            <a:r>
              <a:rPr lang="en-US" altLang="en-US" sz="1600" u="sng" dirty="0" err="1">
                <a:latin typeface="Nunito" pitchFamily="2" charset="0"/>
                <a:cs typeface="Arial"/>
                <a:sym typeface="Arial"/>
              </a:rPr>
              <a:t>model.parameters</a:t>
            </a:r>
            <a:r>
              <a:rPr lang="en-US" altLang="en-US" sz="1600" u="sng" dirty="0">
                <a:latin typeface="Nunito" pitchFamily="2" charset="0"/>
                <a:cs typeface="Arial"/>
                <a:sym typeface="Arial"/>
              </a:rPr>
              <a:t>(), </a:t>
            </a:r>
            <a:r>
              <a:rPr lang="en-US" altLang="en-US" sz="1600" u="sng" dirty="0" err="1">
                <a:latin typeface="Nunito" pitchFamily="2" charset="0"/>
                <a:cs typeface="Arial"/>
                <a:sym typeface="Arial"/>
              </a:rPr>
              <a:t>lr</a:t>
            </a:r>
            <a:r>
              <a:rPr lang="en-US" altLang="en-US" sz="1600" u="sng" dirty="0">
                <a:latin typeface="Nunito" pitchFamily="2" charset="0"/>
                <a:cs typeface="Arial"/>
                <a:sym typeface="Arial"/>
              </a:rPr>
              <a:t>=0.001)</a:t>
            </a:r>
          </a:p>
        </p:txBody>
      </p:sp>
    </p:spTree>
    <p:extLst>
      <p:ext uri="{BB962C8B-B14F-4D97-AF65-F5344CB8AC3E}">
        <p14:creationId xmlns:p14="http://schemas.microsoft.com/office/powerpoint/2010/main" val="1501952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5B2A4-167F-1F35-D46F-E439664EC3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5CE873-BCF5-B5AA-BA86-5EEBB4ED0876}"/>
              </a:ext>
            </a:extLst>
          </p:cNvPr>
          <p:cNvSpPr>
            <a:spLocks noGrp="1"/>
          </p:cNvSpPr>
          <p:nvPr>
            <p:ph type="title"/>
          </p:nvPr>
        </p:nvSpPr>
        <p:spPr/>
        <p:txBody>
          <a:bodyPr/>
          <a:lstStyle/>
          <a:p>
            <a:r>
              <a:rPr lang="en-ID" dirty="0">
                <a:latin typeface="Nunito" pitchFamily="2" charset="0"/>
              </a:rPr>
              <a:t>4. </a:t>
            </a:r>
            <a:r>
              <a:rPr lang="en-ID" dirty="0" err="1">
                <a:latin typeface="Nunito" pitchFamily="2" charset="0"/>
              </a:rPr>
              <a:t>Percobaan</a:t>
            </a:r>
            <a:br>
              <a:rPr lang="en-US" dirty="0">
                <a:latin typeface="Nunito" pitchFamily="2" charset="0"/>
              </a:rPr>
            </a:br>
            <a:endParaRPr lang="id-ID" dirty="0">
              <a:latin typeface="Nunito" pitchFamily="2" charset="0"/>
            </a:endParaRPr>
          </a:p>
        </p:txBody>
      </p:sp>
      <p:sp>
        <p:nvSpPr>
          <p:cNvPr id="4" name="TextBox 3">
            <a:extLst>
              <a:ext uri="{FF2B5EF4-FFF2-40B4-BE49-F238E27FC236}">
                <a16:creationId xmlns:a16="http://schemas.microsoft.com/office/drawing/2014/main" id="{0C337C28-2DCF-D02F-7C9A-EC47D332ED9D}"/>
              </a:ext>
            </a:extLst>
          </p:cNvPr>
          <p:cNvSpPr txBox="1"/>
          <p:nvPr/>
        </p:nvSpPr>
        <p:spPr>
          <a:xfrm>
            <a:off x="557653" y="892975"/>
            <a:ext cx="8229600" cy="1169551"/>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r>
              <a:rPr lang="en-GB" b="0" dirty="0">
                <a:solidFill>
                  <a:schemeClr val="tx1"/>
                </a:solidFill>
                <a:effectLst/>
                <a:latin typeface="Courier New" panose="02070309020205020404" pitchFamily="49" charset="0"/>
              </a:rPr>
              <a:t># Test translation</a:t>
            </a:r>
          </a:p>
          <a:p>
            <a:r>
              <a:rPr lang="en-GB" b="0" dirty="0" err="1">
                <a:solidFill>
                  <a:schemeClr val="tx1"/>
                </a:solidFill>
                <a:effectLst/>
                <a:latin typeface="Courier New" panose="02070309020205020404" pitchFamily="49" charset="0"/>
              </a:rPr>
              <a:t>test_sentence</a:t>
            </a:r>
            <a:r>
              <a:rPr lang="en-GB" b="0" dirty="0">
                <a:solidFill>
                  <a:schemeClr val="tx1"/>
                </a:solidFill>
                <a:effectLst/>
                <a:latin typeface="Courier New" panose="02070309020205020404" pitchFamily="49" charset="0"/>
              </a:rPr>
              <a:t> = "How are you today?"</a:t>
            </a:r>
          </a:p>
          <a:p>
            <a:r>
              <a:rPr lang="en-GB" b="0" dirty="0" err="1">
                <a:solidFill>
                  <a:schemeClr val="tx1"/>
                </a:solidFill>
                <a:effectLst/>
                <a:latin typeface="Courier New" panose="02070309020205020404" pitchFamily="49" charset="0"/>
              </a:rPr>
              <a:t>translated_sentence</a:t>
            </a:r>
            <a:r>
              <a:rPr lang="en-GB" b="0" dirty="0">
                <a:solidFill>
                  <a:schemeClr val="tx1"/>
                </a:solidFill>
                <a:effectLst/>
                <a:latin typeface="Courier New" panose="02070309020205020404" pitchFamily="49" charset="0"/>
              </a:rPr>
              <a:t> = </a:t>
            </a:r>
            <a:r>
              <a:rPr lang="en-GB" b="0" dirty="0" err="1">
                <a:solidFill>
                  <a:schemeClr val="tx1"/>
                </a:solidFill>
                <a:effectLst/>
                <a:latin typeface="Courier New" panose="02070309020205020404" pitchFamily="49" charset="0"/>
              </a:rPr>
              <a:t>translate_sentence</a:t>
            </a:r>
            <a:r>
              <a:rPr lang="en-GB" b="0" dirty="0">
                <a:solidFill>
                  <a:schemeClr val="tx1"/>
                </a:solidFill>
                <a:effectLst/>
                <a:latin typeface="Courier New" panose="02070309020205020404" pitchFamily="49" charset="0"/>
              </a:rPr>
              <a:t>(</a:t>
            </a:r>
            <a:r>
              <a:rPr lang="en-GB" b="0" dirty="0" err="1">
                <a:solidFill>
                  <a:schemeClr val="tx1"/>
                </a:solidFill>
                <a:effectLst/>
                <a:latin typeface="Courier New" panose="02070309020205020404" pitchFamily="49" charset="0"/>
              </a:rPr>
              <a:t>test_sentence</a:t>
            </a:r>
            <a:r>
              <a:rPr lang="en-GB" b="0" dirty="0">
                <a:solidFill>
                  <a:schemeClr val="tx1"/>
                </a:solidFill>
                <a:effectLst/>
                <a:latin typeface="Courier New" panose="02070309020205020404" pitchFamily="49" charset="0"/>
              </a:rPr>
              <a:t>, model)</a:t>
            </a:r>
          </a:p>
          <a:p>
            <a:r>
              <a:rPr lang="en-GB" b="0" dirty="0">
                <a:solidFill>
                  <a:schemeClr val="tx1"/>
                </a:solidFill>
                <a:effectLst/>
                <a:latin typeface="Courier New" panose="02070309020205020404" pitchFamily="49" charset="0"/>
              </a:rPr>
              <a:t>print(</a:t>
            </a:r>
            <a:r>
              <a:rPr lang="en-GB" b="0" dirty="0" err="1">
                <a:solidFill>
                  <a:schemeClr val="tx1"/>
                </a:solidFill>
                <a:effectLst/>
                <a:latin typeface="Courier New" panose="02070309020205020404" pitchFamily="49" charset="0"/>
              </a:rPr>
              <a:t>f'English</a:t>
            </a:r>
            <a:r>
              <a:rPr lang="en-GB" b="0" dirty="0">
                <a:solidFill>
                  <a:schemeClr val="tx1"/>
                </a:solidFill>
                <a:effectLst/>
                <a:latin typeface="Courier New" panose="02070309020205020404" pitchFamily="49" charset="0"/>
              </a:rPr>
              <a:t>: {</a:t>
            </a:r>
            <a:r>
              <a:rPr lang="en-GB" b="0" dirty="0" err="1">
                <a:solidFill>
                  <a:schemeClr val="tx1"/>
                </a:solidFill>
                <a:effectLst/>
                <a:latin typeface="Courier New" panose="02070309020205020404" pitchFamily="49" charset="0"/>
              </a:rPr>
              <a:t>test_sentence</a:t>
            </a:r>
            <a:r>
              <a:rPr lang="en-GB" b="0" dirty="0">
                <a:solidFill>
                  <a:schemeClr val="tx1"/>
                </a:solidFill>
                <a:effectLst/>
                <a:latin typeface="Courier New" panose="02070309020205020404" pitchFamily="49" charset="0"/>
              </a:rPr>
              <a:t>}')</a:t>
            </a:r>
          </a:p>
          <a:p>
            <a:r>
              <a:rPr lang="en-GB" b="0" dirty="0">
                <a:solidFill>
                  <a:schemeClr val="tx1"/>
                </a:solidFill>
                <a:effectLst/>
                <a:latin typeface="Courier New" panose="02070309020205020404" pitchFamily="49" charset="0"/>
              </a:rPr>
              <a:t>print(</a:t>
            </a:r>
            <a:r>
              <a:rPr lang="en-GB" b="0" dirty="0" err="1">
                <a:solidFill>
                  <a:schemeClr val="tx1"/>
                </a:solidFill>
                <a:effectLst/>
                <a:latin typeface="Courier New" panose="02070309020205020404" pitchFamily="49" charset="0"/>
              </a:rPr>
              <a:t>f'French</a:t>
            </a:r>
            <a:r>
              <a:rPr lang="en-GB" b="0" dirty="0">
                <a:solidFill>
                  <a:schemeClr val="tx1"/>
                </a:solidFill>
                <a:effectLst/>
                <a:latin typeface="Courier New" panose="02070309020205020404" pitchFamily="49" charset="0"/>
              </a:rPr>
              <a:t>: {</a:t>
            </a:r>
            <a:r>
              <a:rPr lang="en-GB" b="0" dirty="0" err="1">
                <a:solidFill>
                  <a:schemeClr val="tx1"/>
                </a:solidFill>
                <a:effectLst/>
                <a:latin typeface="Courier New" panose="02070309020205020404" pitchFamily="49" charset="0"/>
              </a:rPr>
              <a:t>translated_sentence</a:t>
            </a:r>
            <a:r>
              <a:rPr lang="en-GB" b="0" dirty="0">
                <a:solidFill>
                  <a:schemeClr val="tx1"/>
                </a:solidFill>
                <a:effectLst/>
                <a:latin typeface="Courier New" panose="02070309020205020404" pitchFamily="49" charset="0"/>
              </a:rPr>
              <a:t>}')</a:t>
            </a:r>
            <a:endParaRPr lang="en-ID" b="0" dirty="0">
              <a:solidFill>
                <a:schemeClr val="tx1"/>
              </a:solidFill>
              <a:effectLst/>
              <a:latin typeface="Courier New" panose="02070309020205020404" pitchFamily="49" charset="0"/>
            </a:endParaRPr>
          </a:p>
        </p:txBody>
      </p:sp>
    </p:spTree>
    <p:extLst>
      <p:ext uri="{BB962C8B-B14F-4D97-AF65-F5344CB8AC3E}">
        <p14:creationId xmlns:p14="http://schemas.microsoft.com/office/powerpoint/2010/main" val="2918711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539B-DFBD-1E00-2D3D-0D574A88363B}"/>
              </a:ext>
            </a:extLst>
          </p:cNvPr>
          <p:cNvSpPr>
            <a:spLocks noGrp="1"/>
          </p:cNvSpPr>
          <p:nvPr>
            <p:ph type="title"/>
          </p:nvPr>
        </p:nvSpPr>
        <p:spPr/>
        <p:txBody>
          <a:bodyPr/>
          <a:lstStyle/>
          <a:p>
            <a:r>
              <a:rPr lang="en-US" dirty="0">
                <a:latin typeface="Nunito" pitchFamily="2" charset="0"/>
              </a:rPr>
              <a:t>Ref </a:t>
            </a:r>
            <a:r>
              <a:rPr lang="en-US" dirty="0" err="1">
                <a:latin typeface="Nunito" pitchFamily="2" charset="0"/>
              </a:rPr>
              <a:t>Tambahan</a:t>
            </a:r>
            <a:br>
              <a:rPr lang="en-US" dirty="0">
                <a:latin typeface="Nunito" pitchFamily="2" charset="0"/>
              </a:rPr>
            </a:br>
            <a:endParaRPr lang="id-ID" dirty="0">
              <a:latin typeface="Nunito" pitchFamily="2" charset="0"/>
            </a:endParaRPr>
          </a:p>
        </p:txBody>
      </p:sp>
      <p:sp>
        <p:nvSpPr>
          <p:cNvPr id="3" name="TextBox 2">
            <a:extLst>
              <a:ext uri="{FF2B5EF4-FFF2-40B4-BE49-F238E27FC236}">
                <a16:creationId xmlns:a16="http://schemas.microsoft.com/office/drawing/2014/main" id="{3E766376-851C-D90C-4F96-D7060C178383}"/>
              </a:ext>
            </a:extLst>
          </p:cNvPr>
          <p:cNvSpPr txBox="1"/>
          <p:nvPr/>
        </p:nvSpPr>
        <p:spPr>
          <a:xfrm>
            <a:off x="457200" y="1155489"/>
            <a:ext cx="8454452" cy="181588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wrap="square">
            <a:spAutoFit/>
          </a:bodyPr>
          <a:lstStyle/>
          <a:p>
            <a:pPr marL="285750" indent="-285750">
              <a:buFont typeface="Arial" panose="020B0604020202020204" pitchFamily="34" charset="0"/>
              <a:buChar char="•"/>
            </a:pPr>
            <a:r>
              <a:rPr lang="en-GB" b="0" dirty="0">
                <a:solidFill>
                  <a:srgbClr val="000000"/>
                </a:solidFill>
                <a:effectLst/>
                <a:latin typeface="Nunito" pitchFamily="2" charset="0"/>
                <a:hlinkClick r:id="rId2"/>
              </a:rPr>
              <a:t>https://pytorch.org/tutorials/intermediate/seq2seq_translation_tutorial.html</a:t>
            </a:r>
            <a:r>
              <a:rPr lang="id-ID" b="0" dirty="0">
                <a:solidFill>
                  <a:srgbClr val="000000"/>
                </a:solidFill>
                <a:effectLst/>
                <a:latin typeface="Nunito" pitchFamily="2" charset="0"/>
              </a:rPr>
              <a:t> </a:t>
            </a:r>
            <a:endParaRPr lang="en-GB" b="0" dirty="0">
              <a:solidFill>
                <a:srgbClr val="000000"/>
              </a:solidFill>
              <a:effectLst/>
              <a:latin typeface="Nunito" pitchFamily="2" charset="0"/>
            </a:endParaRPr>
          </a:p>
          <a:p>
            <a:pPr marL="285750" indent="-285750">
              <a:buFont typeface="Arial" panose="020B0604020202020204" pitchFamily="34" charset="0"/>
              <a:buChar char="•"/>
            </a:pPr>
            <a:r>
              <a:rPr lang="en-GB" dirty="0">
                <a:solidFill>
                  <a:srgbClr val="000000"/>
                </a:solidFill>
                <a:latin typeface="Nunito" pitchFamily="2" charset="0"/>
                <a:hlinkClick r:id="rId3"/>
              </a:rPr>
              <a:t>https://en.wikipedia.org/wiki/Seq2seq</a:t>
            </a:r>
            <a:r>
              <a:rPr lang="id-ID" dirty="0">
                <a:solidFill>
                  <a:srgbClr val="000000"/>
                </a:solidFill>
                <a:latin typeface="Nunito" pitchFamily="2" charset="0"/>
              </a:rPr>
              <a:t> </a:t>
            </a:r>
            <a:endParaRPr lang="en-GB" dirty="0">
              <a:solidFill>
                <a:srgbClr val="000000"/>
              </a:solidFill>
              <a:latin typeface="Nunito" pitchFamily="2" charset="0"/>
            </a:endParaRPr>
          </a:p>
          <a:p>
            <a:pPr marL="285750" indent="-285750">
              <a:buFont typeface="Arial" panose="020B0604020202020204" pitchFamily="34" charset="0"/>
              <a:buChar char="•"/>
            </a:pPr>
            <a:r>
              <a:rPr lang="en-GB" dirty="0">
                <a:solidFill>
                  <a:srgbClr val="000000"/>
                </a:solidFill>
                <a:latin typeface="Nunito" pitchFamily="2" charset="0"/>
                <a:hlinkClick r:id="rId4"/>
              </a:rPr>
              <a:t>https://huggingface.co/learn/nlp-course/chapter1/7</a:t>
            </a:r>
            <a:r>
              <a:rPr lang="id-ID" dirty="0">
                <a:solidFill>
                  <a:srgbClr val="000000"/>
                </a:solidFill>
                <a:latin typeface="Nunito" pitchFamily="2" charset="0"/>
              </a:rPr>
              <a:t> </a:t>
            </a:r>
            <a:endParaRPr lang="en-GB" dirty="0">
              <a:solidFill>
                <a:srgbClr val="000000"/>
              </a:solidFill>
              <a:latin typeface="Nunito" pitchFamily="2" charset="0"/>
            </a:endParaRPr>
          </a:p>
          <a:p>
            <a:pPr marL="285750" indent="-285750">
              <a:buFont typeface="Arial" panose="020B0604020202020204" pitchFamily="34" charset="0"/>
              <a:buChar char="•"/>
            </a:pPr>
            <a:r>
              <a:rPr lang="en-GB" dirty="0">
                <a:solidFill>
                  <a:srgbClr val="000000"/>
                </a:solidFill>
                <a:latin typeface="Nunito" pitchFamily="2" charset="0"/>
                <a:hlinkClick r:id="rId5"/>
              </a:rPr>
              <a:t>https://www.analyticsvidhya.com/blog/2020/08/a-simple-introduction-to-sequence-to-sequence-models/</a:t>
            </a:r>
            <a:r>
              <a:rPr lang="id-ID" dirty="0">
                <a:solidFill>
                  <a:srgbClr val="000000"/>
                </a:solidFill>
                <a:latin typeface="Nunito" pitchFamily="2" charset="0"/>
              </a:rPr>
              <a:t> </a:t>
            </a:r>
            <a:endParaRPr lang="en-GB" dirty="0">
              <a:solidFill>
                <a:srgbClr val="000000"/>
              </a:solidFill>
              <a:latin typeface="Nunito" pitchFamily="2" charset="0"/>
            </a:endParaRPr>
          </a:p>
          <a:p>
            <a:pPr marL="285750" indent="-285750">
              <a:buFont typeface="Arial" panose="020B0604020202020204" pitchFamily="34" charset="0"/>
              <a:buChar char="•"/>
            </a:pPr>
            <a:r>
              <a:rPr lang="en-GB" dirty="0">
                <a:solidFill>
                  <a:srgbClr val="000000"/>
                </a:solidFill>
                <a:latin typeface="Nunito" pitchFamily="2" charset="0"/>
                <a:hlinkClick r:id="rId6"/>
              </a:rPr>
              <a:t>https://www.geeksforgeeks.org/seq2seq-model-in-machine-learning/</a:t>
            </a:r>
            <a:r>
              <a:rPr lang="id-ID" dirty="0">
                <a:solidFill>
                  <a:srgbClr val="000000"/>
                </a:solidFill>
                <a:latin typeface="Nunito" pitchFamily="2" charset="0"/>
              </a:rPr>
              <a:t> </a:t>
            </a:r>
            <a:endParaRPr lang="en-GB" dirty="0">
              <a:solidFill>
                <a:srgbClr val="000000"/>
              </a:solidFill>
              <a:latin typeface="Nunito" pitchFamily="2" charset="0"/>
            </a:endParaRPr>
          </a:p>
          <a:p>
            <a:pPr marL="285750" indent="-285750">
              <a:buFont typeface="Arial" panose="020B0604020202020204" pitchFamily="34" charset="0"/>
              <a:buChar char="•"/>
            </a:pPr>
            <a:r>
              <a:rPr lang="en-GB" dirty="0">
                <a:solidFill>
                  <a:srgbClr val="000000"/>
                </a:solidFill>
                <a:latin typeface="Nunito" pitchFamily="2" charset="0"/>
                <a:hlinkClick r:id="rId7"/>
              </a:rPr>
              <a:t>https://www.youtube.com/watch?v=TKZkvqb-qpM</a:t>
            </a:r>
            <a:r>
              <a:rPr lang="id-ID" dirty="0">
                <a:solidFill>
                  <a:srgbClr val="000000"/>
                </a:solidFill>
                <a:latin typeface="Nunito" pitchFamily="2" charset="0"/>
              </a:rPr>
              <a:t> </a:t>
            </a:r>
            <a:endParaRPr lang="en-GB" dirty="0">
              <a:solidFill>
                <a:srgbClr val="000000"/>
              </a:solidFill>
              <a:latin typeface="Nunito" pitchFamily="2" charset="0"/>
            </a:endParaRPr>
          </a:p>
          <a:p>
            <a:pPr marL="285750" indent="-285750">
              <a:buFont typeface="Arial" panose="020B0604020202020204" pitchFamily="34" charset="0"/>
              <a:buChar char="•"/>
            </a:pPr>
            <a:r>
              <a:rPr lang="en-GB" dirty="0">
                <a:solidFill>
                  <a:srgbClr val="000000"/>
                </a:solidFill>
                <a:latin typeface="Nunito" pitchFamily="2" charset="0"/>
                <a:hlinkClick r:id="rId8"/>
              </a:rPr>
              <a:t>https://www.dremio.com/wiki/sequence-models-in-nlp/</a:t>
            </a:r>
            <a:r>
              <a:rPr lang="id-ID" dirty="0">
                <a:solidFill>
                  <a:srgbClr val="000000"/>
                </a:solidFill>
                <a:latin typeface="Nunito" pitchFamily="2" charset="0"/>
              </a:rPr>
              <a:t> </a:t>
            </a:r>
            <a:endParaRPr lang="en-GB" dirty="0">
              <a:solidFill>
                <a:srgbClr val="000000"/>
              </a:solidFill>
              <a:latin typeface="Nunito" pitchFamily="2" charset="0"/>
            </a:endParaRPr>
          </a:p>
        </p:txBody>
      </p:sp>
    </p:spTree>
    <p:extLst>
      <p:ext uri="{BB962C8B-B14F-4D97-AF65-F5344CB8AC3E}">
        <p14:creationId xmlns:p14="http://schemas.microsoft.com/office/powerpoint/2010/main" val="66507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990D-F0BA-FC40-111C-AD3E232903C4}"/>
              </a:ext>
            </a:extLst>
          </p:cNvPr>
          <p:cNvSpPr>
            <a:spLocks noGrp="1"/>
          </p:cNvSpPr>
          <p:nvPr>
            <p:ph type="title"/>
          </p:nvPr>
        </p:nvSpPr>
        <p:spPr/>
        <p:txBody>
          <a:bodyPr/>
          <a:lstStyle/>
          <a:p>
            <a:r>
              <a:rPr lang="en-US" dirty="0"/>
              <a:t>NLP Pipeline</a:t>
            </a:r>
            <a:endParaRPr lang="id-ID" dirty="0"/>
          </a:p>
        </p:txBody>
      </p:sp>
      <p:graphicFrame>
        <p:nvGraphicFramePr>
          <p:cNvPr id="5" name="Diagram 4">
            <a:extLst>
              <a:ext uri="{FF2B5EF4-FFF2-40B4-BE49-F238E27FC236}">
                <a16:creationId xmlns:a16="http://schemas.microsoft.com/office/drawing/2014/main" id="{DD2C3471-7268-8F03-BEDD-7896BB5FDF0F}"/>
              </a:ext>
            </a:extLst>
          </p:cNvPr>
          <p:cNvGraphicFramePr/>
          <p:nvPr>
            <p:extLst>
              <p:ext uri="{D42A27DB-BD31-4B8C-83A1-F6EECF244321}">
                <p14:modId xmlns:p14="http://schemas.microsoft.com/office/powerpoint/2010/main" val="3141844052"/>
              </p:ext>
            </p:extLst>
          </p:nvPr>
        </p:nvGraphicFramePr>
        <p:xfrm>
          <a:off x="273570" y="731355"/>
          <a:ext cx="8596859" cy="1753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8F6B5C68-731B-DC0E-7D99-6EB930B93F5F}"/>
              </a:ext>
            </a:extLst>
          </p:cNvPr>
          <p:cNvSpPr txBox="1"/>
          <p:nvPr/>
        </p:nvSpPr>
        <p:spPr>
          <a:xfrm>
            <a:off x="109303" y="2337482"/>
            <a:ext cx="1801941" cy="2123658"/>
          </a:xfrm>
          <a:prstGeom prst="rect">
            <a:avLst/>
          </a:prstGeom>
          <a:noFill/>
        </p:spPr>
        <p:txBody>
          <a:bodyPr wrap="square">
            <a:spAutoFit/>
          </a:bodyPr>
          <a:lstStyle/>
          <a:p>
            <a:pPr marL="171450" indent="-171450">
              <a:buFont typeface="Arial" panose="020B0604020202020204" pitchFamily="34" charset="0"/>
              <a:buChar char="•"/>
            </a:pPr>
            <a:r>
              <a:rPr lang="en-US" sz="1200" dirty="0"/>
              <a:t>Segmentation/ </a:t>
            </a:r>
            <a:r>
              <a:rPr lang="id-ID" sz="1200" dirty="0" err="1"/>
              <a:t>Tokenization</a:t>
            </a:r>
            <a:endParaRPr lang="en-US" sz="1200" dirty="0"/>
          </a:p>
          <a:p>
            <a:pPr marL="171450" indent="-171450">
              <a:buFont typeface="Arial" panose="020B0604020202020204" pitchFamily="34" charset="0"/>
              <a:buChar char="•"/>
            </a:pPr>
            <a:r>
              <a:rPr lang="en-US" sz="1200" dirty="0"/>
              <a:t>Normalization/ </a:t>
            </a:r>
            <a:r>
              <a:rPr lang="id-ID" sz="1200" dirty="0" err="1"/>
              <a:t>Lowercasing</a:t>
            </a:r>
            <a:endParaRPr lang="en-US" sz="1200" dirty="0"/>
          </a:p>
          <a:p>
            <a:pPr marL="171450" indent="-171450">
              <a:buFont typeface="Arial" panose="020B0604020202020204" pitchFamily="34" charset="0"/>
              <a:buChar char="•"/>
            </a:pPr>
            <a:r>
              <a:rPr lang="id-ID" sz="1200" dirty="0" err="1"/>
              <a:t>Stopword</a:t>
            </a:r>
            <a:r>
              <a:rPr lang="id-ID" sz="1200" dirty="0"/>
              <a:t> </a:t>
            </a:r>
            <a:r>
              <a:rPr lang="id-ID" sz="1200" dirty="0" err="1"/>
              <a:t>Removal</a:t>
            </a:r>
            <a:endParaRPr lang="en-US" sz="1200" dirty="0"/>
          </a:p>
          <a:p>
            <a:pPr marL="171450" indent="-171450">
              <a:buFont typeface="Arial" panose="020B0604020202020204" pitchFamily="34" charset="0"/>
              <a:buChar char="•"/>
            </a:pPr>
            <a:r>
              <a:rPr lang="en-US" sz="1200" dirty="0"/>
              <a:t>Punctuation Removal</a:t>
            </a:r>
          </a:p>
          <a:p>
            <a:pPr marL="171450" indent="-171450">
              <a:buFont typeface="Arial" panose="020B0604020202020204" pitchFamily="34" charset="0"/>
              <a:buChar char="•"/>
            </a:pPr>
            <a:r>
              <a:rPr lang="id-ID" sz="1200" dirty="0" err="1"/>
              <a:t>Stemming</a:t>
            </a:r>
            <a:r>
              <a:rPr lang="en-US" sz="1200" dirty="0"/>
              <a:t>/</a:t>
            </a:r>
            <a:r>
              <a:rPr lang="id-ID" sz="1200" dirty="0"/>
              <a:t> </a:t>
            </a:r>
            <a:r>
              <a:rPr lang="id-ID" sz="1200" dirty="0" err="1"/>
              <a:t>Lemmatization</a:t>
            </a:r>
            <a:endParaRPr lang="en-US" sz="1200" dirty="0"/>
          </a:p>
          <a:p>
            <a:pPr marL="171450" indent="-171450">
              <a:buFont typeface="Arial" panose="020B0604020202020204" pitchFamily="34" charset="0"/>
              <a:buChar char="•"/>
            </a:pPr>
            <a:r>
              <a:rPr lang="en-US" sz="1200" dirty="0" err="1"/>
              <a:t>Depedency</a:t>
            </a:r>
            <a:r>
              <a:rPr lang="en-US" sz="1200" dirty="0"/>
              <a:t> parsing</a:t>
            </a:r>
          </a:p>
          <a:p>
            <a:pPr marL="171450" indent="-171450">
              <a:buFont typeface="Arial" panose="020B0604020202020204" pitchFamily="34" charset="0"/>
              <a:buChar char="•"/>
            </a:pPr>
            <a:r>
              <a:rPr lang="id-ID" sz="1200" dirty="0" err="1"/>
              <a:t>Part-of-Speech</a:t>
            </a:r>
            <a:r>
              <a:rPr lang="id-ID" sz="1200" dirty="0"/>
              <a:t> </a:t>
            </a:r>
            <a:r>
              <a:rPr lang="id-ID" sz="1200" dirty="0" err="1"/>
              <a:t>Tagging</a:t>
            </a:r>
            <a:endParaRPr lang="en-US" sz="1200" dirty="0"/>
          </a:p>
        </p:txBody>
      </p:sp>
      <p:sp>
        <p:nvSpPr>
          <p:cNvPr id="8" name="TextBox 7">
            <a:extLst>
              <a:ext uri="{FF2B5EF4-FFF2-40B4-BE49-F238E27FC236}">
                <a16:creationId xmlns:a16="http://schemas.microsoft.com/office/drawing/2014/main" id="{E267684F-38A6-8693-1DD9-F8DAF61B8B24}"/>
              </a:ext>
            </a:extLst>
          </p:cNvPr>
          <p:cNvSpPr txBox="1"/>
          <p:nvPr/>
        </p:nvSpPr>
        <p:spPr>
          <a:xfrm>
            <a:off x="1984947" y="2351535"/>
            <a:ext cx="1694511" cy="830997"/>
          </a:xfrm>
          <a:prstGeom prst="rect">
            <a:avLst/>
          </a:prstGeom>
          <a:noFill/>
        </p:spPr>
        <p:txBody>
          <a:bodyPr wrap="square">
            <a:spAutoFit/>
          </a:bodyPr>
          <a:lstStyle/>
          <a:p>
            <a:pPr marL="171450" indent="-171450">
              <a:buFont typeface="Arial" panose="020B0604020202020204" pitchFamily="34" charset="0"/>
              <a:buChar char="•"/>
            </a:pPr>
            <a:r>
              <a:rPr lang="id-ID" sz="1200" dirty="0" err="1"/>
              <a:t>Bag</a:t>
            </a:r>
            <a:r>
              <a:rPr lang="id-ID" sz="1200" dirty="0"/>
              <a:t> </a:t>
            </a:r>
            <a:r>
              <a:rPr lang="id-ID" sz="1200" dirty="0" err="1"/>
              <a:t>of</a:t>
            </a:r>
            <a:r>
              <a:rPr lang="id-ID" sz="1200" dirty="0"/>
              <a:t> </a:t>
            </a:r>
            <a:r>
              <a:rPr lang="id-ID" sz="1200" dirty="0" err="1"/>
              <a:t>Words</a:t>
            </a:r>
            <a:r>
              <a:rPr lang="id-ID" sz="1200" dirty="0"/>
              <a:t> (</a:t>
            </a:r>
            <a:r>
              <a:rPr lang="id-ID" sz="1200" dirty="0" err="1"/>
              <a:t>BoW</a:t>
            </a:r>
            <a:r>
              <a:rPr lang="id-ID" sz="1200" dirty="0"/>
              <a:t>)</a:t>
            </a:r>
            <a:endParaRPr lang="en-US" sz="1200" dirty="0"/>
          </a:p>
          <a:p>
            <a:pPr marL="171450" indent="-171450">
              <a:buFont typeface="Arial" panose="020B0604020202020204" pitchFamily="34" charset="0"/>
              <a:buChar char="•"/>
            </a:pPr>
            <a:r>
              <a:rPr lang="id-ID" sz="1200" dirty="0"/>
              <a:t>TF-IDF</a:t>
            </a:r>
            <a:endParaRPr lang="en-US" sz="1200" dirty="0"/>
          </a:p>
          <a:p>
            <a:pPr marL="171450" indent="-171450">
              <a:buFont typeface="Arial" panose="020B0604020202020204" pitchFamily="34" charset="0"/>
              <a:buChar char="•"/>
            </a:pPr>
            <a:r>
              <a:rPr lang="id-ID" sz="1200" dirty="0"/>
              <a:t>Word </a:t>
            </a:r>
            <a:r>
              <a:rPr lang="id-ID" sz="1200" dirty="0" err="1"/>
              <a:t>Embeddings</a:t>
            </a:r>
            <a:endParaRPr lang="id-ID" sz="1200" dirty="0"/>
          </a:p>
        </p:txBody>
      </p:sp>
      <p:sp>
        <p:nvSpPr>
          <p:cNvPr id="9" name="TextBox 8">
            <a:extLst>
              <a:ext uri="{FF2B5EF4-FFF2-40B4-BE49-F238E27FC236}">
                <a16:creationId xmlns:a16="http://schemas.microsoft.com/office/drawing/2014/main" id="{9C61D77E-11BA-D18F-5C14-9965D3D73460}"/>
              </a:ext>
            </a:extLst>
          </p:cNvPr>
          <p:cNvSpPr txBox="1"/>
          <p:nvPr/>
        </p:nvSpPr>
        <p:spPr>
          <a:xfrm>
            <a:off x="3843728" y="2340917"/>
            <a:ext cx="1694513" cy="461665"/>
          </a:xfrm>
          <a:prstGeom prst="rect">
            <a:avLst/>
          </a:prstGeom>
          <a:noFill/>
        </p:spPr>
        <p:txBody>
          <a:bodyPr wrap="square">
            <a:spAutoFit/>
          </a:bodyPr>
          <a:lstStyle/>
          <a:p>
            <a:pPr marL="171450" indent="-171450">
              <a:buFont typeface="Arial" panose="020B0604020202020204" pitchFamily="34" charset="0"/>
              <a:buChar char="•"/>
            </a:pPr>
            <a:r>
              <a:rPr lang="en-US" sz="1200" dirty="0"/>
              <a:t>Machine Learning</a:t>
            </a:r>
          </a:p>
          <a:p>
            <a:pPr marL="171450" indent="-171450">
              <a:buFont typeface="Arial" panose="020B0604020202020204" pitchFamily="34" charset="0"/>
              <a:buChar char="•"/>
            </a:pPr>
            <a:r>
              <a:rPr lang="en-US" sz="1200" dirty="0"/>
              <a:t>Deep Learning</a:t>
            </a:r>
            <a:endParaRPr lang="id-ID" sz="1200" dirty="0"/>
          </a:p>
        </p:txBody>
      </p:sp>
      <p:sp>
        <p:nvSpPr>
          <p:cNvPr id="10" name="TextBox 9">
            <a:extLst>
              <a:ext uri="{FF2B5EF4-FFF2-40B4-BE49-F238E27FC236}">
                <a16:creationId xmlns:a16="http://schemas.microsoft.com/office/drawing/2014/main" id="{B4469D43-6D24-5DE4-083A-8D51EA3709D3}"/>
              </a:ext>
            </a:extLst>
          </p:cNvPr>
          <p:cNvSpPr txBox="1"/>
          <p:nvPr/>
        </p:nvSpPr>
        <p:spPr>
          <a:xfrm>
            <a:off x="5702510" y="2337482"/>
            <a:ext cx="1530246" cy="646331"/>
          </a:xfrm>
          <a:prstGeom prst="rect">
            <a:avLst/>
          </a:prstGeom>
          <a:noFill/>
        </p:spPr>
        <p:txBody>
          <a:bodyPr wrap="square">
            <a:spAutoFit/>
          </a:bodyPr>
          <a:lstStyle/>
          <a:p>
            <a:pPr marL="171450" indent="-171450">
              <a:buFont typeface="Arial" panose="020B0604020202020204" pitchFamily="34" charset="0"/>
              <a:buChar char="•"/>
            </a:pPr>
            <a:r>
              <a:rPr lang="en-US" sz="1200" dirty="0"/>
              <a:t>Prediction</a:t>
            </a:r>
          </a:p>
          <a:p>
            <a:pPr marL="171450" indent="-171450">
              <a:buFont typeface="Arial" panose="020B0604020202020204" pitchFamily="34" charset="0"/>
              <a:buChar char="•"/>
            </a:pPr>
            <a:r>
              <a:rPr lang="id-ID" sz="1200" dirty="0" err="1"/>
              <a:t>Evaluation</a:t>
            </a:r>
            <a:endParaRPr lang="en-US" sz="1200" dirty="0"/>
          </a:p>
          <a:p>
            <a:pPr marL="171450" indent="-171450">
              <a:buFont typeface="Arial" panose="020B0604020202020204" pitchFamily="34" charset="0"/>
              <a:buChar char="•"/>
            </a:pPr>
            <a:r>
              <a:rPr lang="id-ID" sz="1200" dirty="0"/>
              <a:t>Fine-Tuning</a:t>
            </a:r>
          </a:p>
        </p:txBody>
      </p:sp>
      <p:sp>
        <p:nvSpPr>
          <p:cNvPr id="11" name="TextBox 10">
            <a:extLst>
              <a:ext uri="{FF2B5EF4-FFF2-40B4-BE49-F238E27FC236}">
                <a16:creationId xmlns:a16="http://schemas.microsoft.com/office/drawing/2014/main" id="{A95D8D42-86C8-DF66-5051-A6B867A807BC}"/>
              </a:ext>
            </a:extLst>
          </p:cNvPr>
          <p:cNvSpPr txBox="1"/>
          <p:nvPr/>
        </p:nvSpPr>
        <p:spPr>
          <a:xfrm>
            <a:off x="7504451" y="2279156"/>
            <a:ext cx="1530246" cy="646331"/>
          </a:xfrm>
          <a:prstGeom prst="rect">
            <a:avLst/>
          </a:prstGeom>
          <a:noFill/>
        </p:spPr>
        <p:txBody>
          <a:bodyPr wrap="square">
            <a:spAutoFit/>
          </a:bodyPr>
          <a:lstStyle/>
          <a:p>
            <a:pPr marL="171450" indent="-171450">
              <a:buFont typeface="Arial" panose="020B0604020202020204" pitchFamily="34" charset="0"/>
              <a:buChar char="•"/>
            </a:pPr>
            <a:r>
              <a:rPr lang="en-US" sz="1200" dirty="0"/>
              <a:t>Production</a:t>
            </a:r>
          </a:p>
          <a:p>
            <a:pPr marL="171450" indent="-171450">
              <a:buFont typeface="Arial" panose="020B0604020202020204" pitchFamily="34" charset="0"/>
              <a:buChar char="•"/>
            </a:pPr>
            <a:r>
              <a:rPr lang="en-US" sz="1200" dirty="0"/>
              <a:t>Monitoring and Updating</a:t>
            </a:r>
            <a:endParaRPr lang="id-ID" sz="1200" dirty="0"/>
          </a:p>
        </p:txBody>
      </p:sp>
    </p:spTree>
    <p:extLst>
      <p:ext uri="{BB962C8B-B14F-4D97-AF65-F5344CB8AC3E}">
        <p14:creationId xmlns:p14="http://schemas.microsoft.com/office/powerpoint/2010/main" val="4275680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5F07-46CF-3A19-DB6F-43ADF6DB3154}"/>
              </a:ext>
            </a:extLst>
          </p:cNvPr>
          <p:cNvSpPr>
            <a:spLocks noGrp="1"/>
          </p:cNvSpPr>
          <p:nvPr>
            <p:ph type="title"/>
          </p:nvPr>
        </p:nvSpPr>
        <p:spPr/>
        <p:txBody>
          <a:bodyPr/>
          <a:lstStyle/>
          <a:p>
            <a:r>
              <a:rPr lang="en-US" dirty="0" err="1">
                <a:latin typeface="Nunito" pitchFamily="2" charset="0"/>
              </a:rPr>
              <a:t>Tugas</a:t>
            </a:r>
            <a:endParaRPr lang="id-ID" dirty="0">
              <a:latin typeface="Nunito" pitchFamily="2" charset="0"/>
            </a:endParaRPr>
          </a:p>
        </p:txBody>
      </p:sp>
      <p:sp>
        <p:nvSpPr>
          <p:cNvPr id="3" name="TextBox 2">
            <a:extLst>
              <a:ext uri="{FF2B5EF4-FFF2-40B4-BE49-F238E27FC236}">
                <a16:creationId xmlns:a16="http://schemas.microsoft.com/office/drawing/2014/main" id="{8D7B6D49-8C44-E743-E3E1-2A805D1EF715}"/>
              </a:ext>
            </a:extLst>
          </p:cNvPr>
          <p:cNvSpPr txBox="1"/>
          <p:nvPr/>
        </p:nvSpPr>
        <p:spPr>
          <a:xfrm>
            <a:off x="689548" y="1309727"/>
            <a:ext cx="7764904" cy="707886"/>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Nunito" pitchFamily="2" charset="0"/>
              </a:rPr>
              <a:t>Cari 10 </a:t>
            </a:r>
            <a:r>
              <a:rPr lang="en-US" sz="2000" dirty="0" err="1">
                <a:latin typeface="Nunito" pitchFamily="2" charset="0"/>
              </a:rPr>
              <a:t>jurnal</a:t>
            </a:r>
            <a:r>
              <a:rPr lang="id-ID" sz="2000" dirty="0">
                <a:latin typeface="Nunito" pitchFamily="2" charset="0"/>
              </a:rPr>
              <a:t> terkait dengan Seq2Seq</a:t>
            </a:r>
            <a:endParaRPr lang="en-US" sz="2000" dirty="0">
              <a:latin typeface="Nunito" pitchFamily="2" charset="0"/>
            </a:endParaRPr>
          </a:p>
          <a:p>
            <a:pPr marL="285750" indent="-285750">
              <a:buFont typeface="Arial" panose="020B0604020202020204" pitchFamily="34" charset="0"/>
              <a:buChar char="•"/>
            </a:pPr>
            <a:r>
              <a:rPr lang="en-US" sz="2000" dirty="0" err="1">
                <a:latin typeface="Nunito" pitchFamily="2" charset="0"/>
              </a:rPr>
              <a:t>Buatlah</a:t>
            </a:r>
            <a:r>
              <a:rPr lang="id-ID" sz="2000" dirty="0">
                <a:latin typeface="Nunito" pitchFamily="2" charset="0"/>
              </a:rPr>
              <a:t> </a:t>
            </a:r>
            <a:r>
              <a:rPr lang="en-US" sz="2000" dirty="0">
                <a:latin typeface="Nunito" pitchFamily="2" charset="0"/>
              </a:rPr>
              <a:t>program </a:t>
            </a:r>
            <a:r>
              <a:rPr lang="en-US" sz="2000" dirty="0" err="1">
                <a:latin typeface="Nunito" pitchFamily="2" charset="0"/>
              </a:rPr>
              <a:t>untuk</a:t>
            </a:r>
            <a:r>
              <a:rPr lang="en-US" sz="2000" dirty="0">
                <a:latin typeface="Nunito" pitchFamily="2" charset="0"/>
              </a:rPr>
              <a:t> </a:t>
            </a:r>
            <a:r>
              <a:rPr lang="en-US" sz="2000" dirty="0" err="1">
                <a:latin typeface="Nunito" pitchFamily="2" charset="0"/>
              </a:rPr>
              <a:t>menampilkan</a:t>
            </a:r>
            <a:r>
              <a:rPr lang="en-US" sz="2000" dirty="0">
                <a:latin typeface="Nunito" pitchFamily="2" charset="0"/>
              </a:rPr>
              <a:t> </a:t>
            </a:r>
            <a:r>
              <a:rPr lang="en-US" sz="2000" dirty="0" err="1">
                <a:latin typeface="Nunito" pitchFamily="2" charset="0"/>
              </a:rPr>
              <a:t>hasil</a:t>
            </a:r>
            <a:r>
              <a:rPr lang="id-ID" sz="2000" dirty="0">
                <a:latin typeface="Nunito" pitchFamily="2" charset="0"/>
              </a:rPr>
              <a:t> dari Seq2Seq</a:t>
            </a:r>
            <a:r>
              <a:rPr lang="en-US" sz="2000" dirty="0">
                <a:latin typeface="Nunito" pitchFamily="2" charset="0"/>
              </a:rPr>
              <a:t> </a:t>
            </a:r>
            <a:endParaRPr lang="id-ID" sz="2000" dirty="0">
              <a:latin typeface="Nunito" pitchFamily="2" charset="0"/>
            </a:endParaRPr>
          </a:p>
        </p:txBody>
      </p:sp>
    </p:spTree>
    <p:extLst>
      <p:ext uri="{BB962C8B-B14F-4D97-AF65-F5344CB8AC3E}">
        <p14:creationId xmlns:p14="http://schemas.microsoft.com/office/powerpoint/2010/main" val="3926796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grpSp>
        <p:nvGrpSpPr>
          <p:cNvPr id="2" name="Group 1">
            <a:extLst>
              <a:ext uri="{FF2B5EF4-FFF2-40B4-BE49-F238E27FC236}">
                <a16:creationId xmlns:a16="http://schemas.microsoft.com/office/drawing/2014/main" id="{8502718F-5841-492F-D177-50BFA1CD0C42}"/>
              </a:ext>
            </a:extLst>
          </p:cNvPr>
          <p:cNvGrpSpPr/>
          <p:nvPr/>
        </p:nvGrpSpPr>
        <p:grpSpPr>
          <a:xfrm>
            <a:off x="650240" y="2047985"/>
            <a:ext cx="7843520" cy="2430569"/>
            <a:chOff x="721360" y="2047985"/>
            <a:chExt cx="7843520" cy="2430569"/>
          </a:xfrm>
        </p:grpSpPr>
        <p:sp>
          <p:nvSpPr>
            <p:cNvPr id="3" name="Rectangle: Rounded Corners 2">
              <a:extLst>
                <a:ext uri="{FF2B5EF4-FFF2-40B4-BE49-F238E27FC236}">
                  <a16:creationId xmlns:a16="http://schemas.microsoft.com/office/drawing/2014/main" id="{0D04DC51-7035-D354-8C9A-2DB62C0A6529}"/>
                </a:ext>
              </a:extLst>
            </p:cNvPr>
            <p:cNvSpPr/>
            <p:nvPr/>
          </p:nvSpPr>
          <p:spPr>
            <a:xfrm>
              <a:off x="3627120" y="2047985"/>
              <a:ext cx="4937760" cy="2430569"/>
            </a:xfrm>
            <a:prstGeom prst="round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dirty="0"/>
            </a:p>
          </p:txBody>
        </p:sp>
        <p:sp>
          <p:nvSpPr>
            <p:cNvPr id="4" name="Google Shape;1547;p43">
              <a:extLst>
                <a:ext uri="{FF2B5EF4-FFF2-40B4-BE49-F238E27FC236}">
                  <a16:creationId xmlns:a16="http://schemas.microsoft.com/office/drawing/2014/main" id="{104ED25C-788C-CD21-CCA7-1BB13C3F0A24}"/>
                </a:ext>
              </a:extLst>
            </p:cNvPr>
            <p:cNvSpPr/>
            <p:nvPr/>
          </p:nvSpPr>
          <p:spPr>
            <a:xfrm>
              <a:off x="907185" y="2171911"/>
              <a:ext cx="2073000" cy="2137800"/>
            </a:xfrm>
            <a:prstGeom prst="roundRect">
              <a:avLst>
                <a:gd name="adj" fmla="val 50000"/>
              </a:avLst>
            </a:prstGeom>
            <a:blipFill dpi="0" rotWithShape="1">
              <a:blip r:embed="rId3">
                <a:extLst>
                  <a:ext uri="{28A0092B-C50C-407E-A947-70E740481C1C}">
                    <a14:useLocalDpi xmlns:a14="http://schemas.microsoft.com/office/drawing/2010/main" val="0"/>
                  </a:ext>
                </a:extLst>
              </a:blip>
              <a:srcRect/>
              <a:stretch>
                <a:fillRect/>
              </a:stretch>
            </a:blip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556;p43">
              <a:extLst>
                <a:ext uri="{FF2B5EF4-FFF2-40B4-BE49-F238E27FC236}">
                  <a16:creationId xmlns:a16="http://schemas.microsoft.com/office/drawing/2014/main" id="{8142CEFF-2DB2-B679-6E8C-87816174C14C}"/>
                </a:ext>
              </a:extLst>
            </p:cNvPr>
            <p:cNvSpPr/>
            <p:nvPr/>
          </p:nvSpPr>
          <p:spPr>
            <a:xfrm>
              <a:off x="721360" y="3449040"/>
              <a:ext cx="2444700" cy="4815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Terima Kasih</a:t>
              </a:r>
              <a:endParaRPr sz="1900" b="1" dirty="0">
                <a:solidFill>
                  <a:schemeClr val="dk1"/>
                </a:solidFill>
                <a:latin typeface="Fira Sans Extra Condensed"/>
                <a:ea typeface="Fira Sans Extra Condensed"/>
                <a:cs typeface="Fira Sans Extra Condensed"/>
                <a:sym typeface="Fira Sans Extra Condensed"/>
              </a:endParaRPr>
            </a:p>
          </p:txBody>
        </p:sp>
        <p:sp>
          <p:nvSpPr>
            <p:cNvPr id="13" name="TextBox 12">
              <a:extLst>
                <a:ext uri="{FF2B5EF4-FFF2-40B4-BE49-F238E27FC236}">
                  <a16:creationId xmlns:a16="http://schemas.microsoft.com/office/drawing/2014/main" id="{1ED6ACBA-8C23-C430-2F68-CB643FD566DC}"/>
                </a:ext>
              </a:extLst>
            </p:cNvPr>
            <p:cNvSpPr txBox="1"/>
            <p:nvPr/>
          </p:nvSpPr>
          <p:spPr>
            <a:xfrm>
              <a:off x="3810000" y="2216830"/>
              <a:ext cx="4572000" cy="1661993"/>
            </a:xfrm>
            <a:prstGeom prst="rect">
              <a:avLst/>
            </a:prstGeom>
            <a:noFill/>
          </p:spPr>
          <p:txBody>
            <a:bodyPr wrap="square">
              <a:spAutoFit/>
            </a:bodyPr>
            <a:lstStyle/>
            <a:p>
              <a:pPr>
                <a:spcAft>
                  <a:spcPts val="1200"/>
                </a:spcAft>
                <a:buNone/>
              </a:pPr>
              <a:r>
                <a:rPr lang="en-US" sz="1800" dirty="0"/>
                <a:t>Sajarwo Anggai</a:t>
              </a:r>
            </a:p>
            <a:p>
              <a:pPr>
                <a:spcAft>
                  <a:spcPts val="1200"/>
                </a:spcAft>
                <a:buNone/>
              </a:pPr>
              <a:r>
                <a:rPr lang="en-US" sz="1800" dirty="0" err="1"/>
                <a:t>Dosen</a:t>
              </a:r>
              <a:r>
                <a:rPr lang="en-US" sz="1800" dirty="0"/>
                <a:t> – Universitas </a:t>
              </a:r>
              <a:r>
                <a:rPr lang="en-US" sz="1800" dirty="0" err="1"/>
                <a:t>Pamulang</a:t>
              </a:r>
              <a:endParaRPr lang="en-US" sz="1800" dirty="0"/>
            </a:p>
            <a:p>
              <a:pPr>
                <a:spcAft>
                  <a:spcPts val="1200"/>
                </a:spcAft>
                <a:buNone/>
              </a:pPr>
              <a:r>
                <a:rPr lang="en-US" sz="1800" dirty="0"/>
                <a:t>NIDN	: 0421108703</a:t>
              </a:r>
            </a:p>
            <a:p>
              <a:pPr>
                <a:spcAft>
                  <a:spcPts val="1200"/>
                </a:spcAft>
                <a:buNone/>
              </a:pPr>
              <a:r>
                <a:rPr lang="en-US" sz="1800" dirty="0"/>
                <a:t>Email	: </a:t>
              </a:r>
              <a:r>
                <a:rPr lang="en-US" sz="1800" dirty="0">
                  <a:hlinkClick r:id="rId4"/>
                </a:rPr>
                <a:t>dosen02832@unpam.ac.id</a:t>
              </a:r>
              <a:r>
                <a:rPr lang="en-US" sz="1800" dirty="0"/>
                <a:t> </a:t>
              </a:r>
            </a:p>
          </p:txBody>
        </p:sp>
      </p:grpSp>
      <p:grpSp>
        <p:nvGrpSpPr>
          <p:cNvPr id="14" name="Group 13">
            <a:extLst>
              <a:ext uri="{FF2B5EF4-FFF2-40B4-BE49-F238E27FC236}">
                <a16:creationId xmlns:a16="http://schemas.microsoft.com/office/drawing/2014/main" id="{CB40ACBA-8D8C-566F-7F4F-61A007F0D3EE}"/>
              </a:ext>
            </a:extLst>
          </p:cNvPr>
          <p:cNvGrpSpPr/>
          <p:nvPr/>
        </p:nvGrpSpPr>
        <p:grpSpPr>
          <a:xfrm>
            <a:off x="2565014" y="159613"/>
            <a:ext cx="4539248" cy="959979"/>
            <a:chOff x="2881580" y="22161"/>
            <a:chExt cx="4539248" cy="959979"/>
          </a:xfrm>
        </p:grpSpPr>
        <p:pic>
          <p:nvPicPr>
            <p:cNvPr id="15" name="Picture 2">
              <a:extLst>
                <a:ext uri="{FF2B5EF4-FFF2-40B4-BE49-F238E27FC236}">
                  <a16:creationId xmlns:a16="http://schemas.microsoft.com/office/drawing/2014/main" id="{C22E36EF-6392-D089-64AC-0EA89E9297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1580" y="22161"/>
              <a:ext cx="959979" cy="9599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E2E0F8B-965F-1A37-2780-7CF735E540F9}"/>
                </a:ext>
              </a:extLst>
            </p:cNvPr>
            <p:cNvSpPr txBox="1"/>
            <p:nvPr/>
          </p:nvSpPr>
          <p:spPr>
            <a:xfrm>
              <a:off x="3969471" y="85590"/>
              <a:ext cx="3428872" cy="707886"/>
            </a:xfrm>
            <a:prstGeom prst="rect">
              <a:avLst/>
            </a:prstGeom>
            <a:noFill/>
          </p:spPr>
          <p:txBody>
            <a:bodyPr wrap="square" rtlCol="0">
              <a:spAutoFit/>
            </a:bodyPr>
            <a:lstStyle/>
            <a:p>
              <a:pPr algn="ctr"/>
              <a:r>
                <a:rPr lang="en-US" sz="2000" dirty="0"/>
                <a:t>Universitas </a:t>
              </a:r>
              <a:r>
                <a:rPr lang="en-US" sz="2000" dirty="0" err="1"/>
                <a:t>Pamulang</a:t>
              </a:r>
              <a:endParaRPr lang="en-US" sz="2000" dirty="0"/>
            </a:p>
            <a:p>
              <a:pPr algn="ctr"/>
              <a:r>
                <a:rPr lang="en-US" sz="2000" dirty="0"/>
                <a:t>Prodi Teknik </a:t>
              </a:r>
              <a:r>
                <a:rPr lang="en-US" sz="2000" dirty="0" err="1"/>
                <a:t>Informatika</a:t>
              </a:r>
              <a:r>
                <a:rPr lang="en-US" sz="2000" dirty="0"/>
                <a:t> S-2</a:t>
              </a:r>
              <a:endParaRPr lang="id-ID" sz="2000" dirty="0"/>
            </a:p>
          </p:txBody>
        </p:sp>
        <p:cxnSp>
          <p:nvCxnSpPr>
            <p:cNvPr id="17" name="Straight Connector 16">
              <a:extLst>
                <a:ext uri="{FF2B5EF4-FFF2-40B4-BE49-F238E27FC236}">
                  <a16:creationId xmlns:a16="http://schemas.microsoft.com/office/drawing/2014/main" id="{4DAD29BC-83B4-75E9-A529-4F2DB031753B}"/>
                </a:ext>
              </a:extLst>
            </p:cNvPr>
            <p:cNvCxnSpPr>
              <a:cxnSpLocks/>
            </p:cNvCxnSpPr>
            <p:nvPr/>
          </p:nvCxnSpPr>
          <p:spPr>
            <a:xfrm>
              <a:off x="3991957" y="844276"/>
              <a:ext cx="3428871" cy="0"/>
            </a:xfrm>
            <a:prstGeom prst="line">
              <a:avLst/>
            </a:prstGeom>
            <a:ln w="38100"/>
          </p:spPr>
          <p:style>
            <a:lnRef idx="1">
              <a:schemeClr val="accent6"/>
            </a:lnRef>
            <a:fillRef idx="0">
              <a:schemeClr val="accent6"/>
            </a:fillRef>
            <a:effectRef idx="0">
              <a:schemeClr val="accent6"/>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7C9DC5BA-F67C-A519-A48F-2C4200400032}"/>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39509EF2-C6C6-3A9F-BB52-409A9D9733EF}"/>
              </a:ext>
            </a:extLst>
          </p:cNvPr>
          <p:cNvSpPr txBox="1">
            <a:spLocks noGrp="1"/>
          </p:cNvSpPr>
          <p:nvPr>
            <p:ph type="title"/>
          </p:nvPr>
        </p:nvSpPr>
        <p:spPr>
          <a:xfrm>
            <a:off x="457198" y="249998"/>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D" dirty="0">
                <a:latin typeface="Nunito" pitchFamily="2" charset="0"/>
              </a:rPr>
              <a:t>Seq2Seq </a:t>
            </a:r>
            <a:endParaRPr dirty="0">
              <a:solidFill>
                <a:schemeClr val="dk1"/>
              </a:solidFill>
              <a:latin typeface="Nunito" pitchFamily="2"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6DA47EA-0277-73A5-BFDF-D6A83BEC2AA0}"/>
              </a:ext>
            </a:extLst>
          </p:cNvPr>
          <p:cNvSpPr txBox="1"/>
          <p:nvPr/>
        </p:nvSpPr>
        <p:spPr>
          <a:xfrm>
            <a:off x="553062" y="963877"/>
            <a:ext cx="8037871" cy="2308324"/>
          </a:xfrm>
          <a:prstGeom prst="rect">
            <a:avLst/>
          </a:prstGeom>
          <a:noFill/>
        </p:spPr>
        <p:txBody>
          <a:bodyPr wrap="square">
            <a:spAutoFit/>
          </a:bodyPr>
          <a:lstStyle/>
          <a:p>
            <a:r>
              <a:rPr lang="en-ID" sz="2400" b="1" dirty="0">
                <a:latin typeface="Nunito" pitchFamily="2" charset="0"/>
              </a:rPr>
              <a:t>Apa </a:t>
            </a:r>
            <a:r>
              <a:rPr lang="en-ID" sz="2400" b="1" dirty="0" err="1">
                <a:latin typeface="Nunito" pitchFamily="2" charset="0"/>
              </a:rPr>
              <a:t>Itu</a:t>
            </a:r>
            <a:r>
              <a:rPr lang="en-ID" sz="2400" b="1" dirty="0">
                <a:latin typeface="Nunito" pitchFamily="2" charset="0"/>
              </a:rPr>
              <a:t> Sequence to Sequence?</a:t>
            </a:r>
            <a:endParaRPr lang="en-ID" sz="2400" dirty="0">
              <a:latin typeface="Nunito" pitchFamily="2" charset="0"/>
            </a:endParaRPr>
          </a:p>
          <a:p>
            <a:pPr algn="just"/>
            <a:endParaRPr lang="id-ID" sz="2000" dirty="0">
              <a:latin typeface="Nunito" pitchFamily="2" charset="0"/>
            </a:endParaRPr>
          </a:p>
          <a:p>
            <a:pPr algn="just"/>
            <a:r>
              <a:rPr lang="en-ID" sz="2000" dirty="0">
                <a:latin typeface="Nunito" pitchFamily="2" charset="0"/>
              </a:rPr>
              <a:t>Model Seq2Seq </a:t>
            </a:r>
            <a:r>
              <a:rPr lang="en-ID" sz="2000" dirty="0" err="1">
                <a:latin typeface="Nunito" pitchFamily="2" charset="0"/>
              </a:rPr>
              <a:t>adalah</a:t>
            </a:r>
            <a:r>
              <a:rPr lang="en-ID" sz="2000" dirty="0">
                <a:latin typeface="Nunito" pitchFamily="2" charset="0"/>
              </a:rPr>
              <a:t> </a:t>
            </a:r>
            <a:r>
              <a:rPr lang="en-ID" sz="2000" dirty="0" err="1">
                <a:latin typeface="Nunito" pitchFamily="2" charset="0"/>
              </a:rPr>
              <a:t>arsitektur</a:t>
            </a:r>
            <a:r>
              <a:rPr lang="en-ID" sz="2000" dirty="0">
                <a:latin typeface="Nunito" pitchFamily="2" charset="0"/>
              </a:rPr>
              <a:t> </a:t>
            </a:r>
            <a:r>
              <a:rPr lang="en-ID" sz="2000" dirty="0" err="1">
                <a:latin typeface="Nunito" pitchFamily="2" charset="0"/>
              </a:rPr>
              <a:t>pembelajaran</a:t>
            </a:r>
            <a:r>
              <a:rPr lang="en-ID" sz="2000" dirty="0">
                <a:latin typeface="Nunito" pitchFamily="2" charset="0"/>
              </a:rPr>
              <a:t> </a:t>
            </a:r>
            <a:r>
              <a:rPr lang="en-ID" sz="2000" dirty="0" err="1">
                <a:latin typeface="Nunito" pitchFamily="2" charset="0"/>
              </a:rPr>
              <a:t>mesin</a:t>
            </a:r>
            <a:r>
              <a:rPr lang="en-ID" sz="2000" dirty="0">
                <a:latin typeface="Nunito" pitchFamily="2" charset="0"/>
              </a:rPr>
              <a:t> yang </a:t>
            </a:r>
            <a:r>
              <a:rPr lang="en-ID" sz="2000" dirty="0" err="1">
                <a:latin typeface="Nunito" pitchFamily="2" charset="0"/>
              </a:rPr>
              <a:t>dirancang</a:t>
            </a:r>
            <a:r>
              <a:rPr lang="en-ID" sz="2000" dirty="0">
                <a:latin typeface="Nunito" pitchFamily="2" charset="0"/>
              </a:rPr>
              <a:t> </a:t>
            </a:r>
            <a:r>
              <a:rPr lang="en-ID" sz="2000" dirty="0" err="1">
                <a:latin typeface="Nunito" pitchFamily="2" charset="0"/>
              </a:rPr>
              <a:t>untuk</a:t>
            </a:r>
            <a:r>
              <a:rPr lang="en-ID" sz="2000" dirty="0">
                <a:latin typeface="Nunito" pitchFamily="2" charset="0"/>
              </a:rPr>
              <a:t> </a:t>
            </a:r>
            <a:r>
              <a:rPr lang="en-ID" sz="2000" dirty="0" err="1">
                <a:latin typeface="Nunito" pitchFamily="2" charset="0"/>
              </a:rPr>
              <a:t>tugas-tugas</a:t>
            </a:r>
            <a:r>
              <a:rPr lang="en-ID" sz="2000" dirty="0">
                <a:latin typeface="Nunito" pitchFamily="2" charset="0"/>
              </a:rPr>
              <a:t> yang </a:t>
            </a:r>
            <a:r>
              <a:rPr lang="en-ID" sz="2000" dirty="0" err="1">
                <a:latin typeface="Nunito" pitchFamily="2" charset="0"/>
              </a:rPr>
              <a:t>melibatkan</a:t>
            </a:r>
            <a:r>
              <a:rPr lang="en-ID" sz="2000" dirty="0">
                <a:latin typeface="Nunito" pitchFamily="2" charset="0"/>
              </a:rPr>
              <a:t> data </a:t>
            </a:r>
            <a:r>
              <a:rPr lang="en-ID" sz="2000" dirty="0" err="1">
                <a:latin typeface="Nunito" pitchFamily="2" charset="0"/>
              </a:rPr>
              <a:t>sekuensial</a:t>
            </a:r>
            <a:r>
              <a:rPr lang="en-ID" sz="2000" dirty="0">
                <a:latin typeface="Nunito" pitchFamily="2" charset="0"/>
              </a:rPr>
              <a:t>. Model </a:t>
            </a:r>
            <a:r>
              <a:rPr lang="en-ID" sz="2000" dirty="0" err="1">
                <a:latin typeface="Nunito" pitchFamily="2" charset="0"/>
              </a:rPr>
              <a:t>ini</a:t>
            </a:r>
            <a:r>
              <a:rPr lang="en-ID" sz="2000" dirty="0">
                <a:latin typeface="Nunito" pitchFamily="2" charset="0"/>
              </a:rPr>
              <a:t> </a:t>
            </a:r>
            <a:r>
              <a:rPr lang="en-ID" sz="2000" dirty="0" err="1">
                <a:latin typeface="Nunito" pitchFamily="2" charset="0"/>
              </a:rPr>
              <a:t>mengambil</a:t>
            </a:r>
            <a:r>
              <a:rPr lang="en-ID" sz="2000" dirty="0">
                <a:latin typeface="Nunito" pitchFamily="2" charset="0"/>
              </a:rPr>
              <a:t> </a:t>
            </a:r>
            <a:r>
              <a:rPr lang="en-ID" sz="2000" dirty="0" err="1">
                <a:latin typeface="Nunito" pitchFamily="2" charset="0"/>
              </a:rPr>
              <a:t>urutan</a:t>
            </a:r>
            <a:r>
              <a:rPr lang="en-ID" sz="2000" dirty="0">
                <a:latin typeface="Nunito" pitchFamily="2" charset="0"/>
              </a:rPr>
              <a:t> input, </a:t>
            </a:r>
            <a:r>
              <a:rPr lang="en-ID" sz="2000" dirty="0" err="1">
                <a:latin typeface="Nunito" pitchFamily="2" charset="0"/>
              </a:rPr>
              <a:t>memprosesnya</a:t>
            </a:r>
            <a:r>
              <a:rPr lang="en-ID" sz="2000" dirty="0">
                <a:latin typeface="Nunito" pitchFamily="2" charset="0"/>
              </a:rPr>
              <a:t>, dan </a:t>
            </a:r>
            <a:r>
              <a:rPr lang="en-ID" sz="2000" dirty="0" err="1">
                <a:latin typeface="Nunito" pitchFamily="2" charset="0"/>
              </a:rPr>
              <a:t>menghasilkan</a:t>
            </a:r>
            <a:r>
              <a:rPr lang="en-ID" sz="2000" dirty="0">
                <a:latin typeface="Nunito" pitchFamily="2" charset="0"/>
              </a:rPr>
              <a:t> </a:t>
            </a:r>
            <a:r>
              <a:rPr lang="en-ID" sz="2000" dirty="0" err="1">
                <a:latin typeface="Nunito" pitchFamily="2" charset="0"/>
              </a:rPr>
              <a:t>urutan</a:t>
            </a:r>
            <a:r>
              <a:rPr lang="en-ID" sz="2000" dirty="0">
                <a:latin typeface="Nunito" pitchFamily="2" charset="0"/>
              </a:rPr>
              <a:t> output. </a:t>
            </a:r>
            <a:r>
              <a:rPr lang="en-ID" sz="2000" dirty="0" err="1">
                <a:latin typeface="Nunito" pitchFamily="2" charset="0"/>
              </a:rPr>
              <a:t>Arsitektur</a:t>
            </a:r>
            <a:r>
              <a:rPr lang="en-ID" sz="2000" dirty="0">
                <a:latin typeface="Nunito" pitchFamily="2" charset="0"/>
              </a:rPr>
              <a:t> </a:t>
            </a:r>
            <a:r>
              <a:rPr lang="en-ID" sz="2000" dirty="0" err="1">
                <a:latin typeface="Nunito" pitchFamily="2" charset="0"/>
              </a:rPr>
              <a:t>ini</a:t>
            </a:r>
            <a:r>
              <a:rPr lang="en-ID" sz="2000" dirty="0">
                <a:latin typeface="Nunito" pitchFamily="2" charset="0"/>
              </a:rPr>
              <a:t> </a:t>
            </a:r>
            <a:r>
              <a:rPr lang="en-ID" sz="2000" dirty="0" err="1">
                <a:latin typeface="Nunito" pitchFamily="2" charset="0"/>
              </a:rPr>
              <a:t>terdiri</a:t>
            </a:r>
            <a:r>
              <a:rPr lang="en-ID" sz="2000" dirty="0">
                <a:latin typeface="Nunito" pitchFamily="2" charset="0"/>
              </a:rPr>
              <a:t> </a:t>
            </a:r>
            <a:r>
              <a:rPr lang="en-ID" sz="2000" dirty="0" err="1">
                <a:latin typeface="Nunito" pitchFamily="2" charset="0"/>
              </a:rPr>
              <a:t>dari</a:t>
            </a:r>
            <a:r>
              <a:rPr lang="en-ID" sz="2000" dirty="0">
                <a:latin typeface="Nunito" pitchFamily="2" charset="0"/>
              </a:rPr>
              <a:t> dua </a:t>
            </a:r>
            <a:r>
              <a:rPr lang="en-ID" sz="2000" dirty="0" err="1">
                <a:latin typeface="Nunito" pitchFamily="2" charset="0"/>
              </a:rPr>
              <a:t>komponen</a:t>
            </a:r>
            <a:r>
              <a:rPr lang="en-ID" sz="2000" dirty="0">
                <a:latin typeface="Nunito" pitchFamily="2" charset="0"/>
              </a:rPr>
              <a:t> fundamental: encoder dan decoder</a:t>
            </a:r>
            <a:r>
              <a:rPr lang="id-ID" sz="2000" dirty="0">
                <a:latin typeface="Nunito" pitchFamily="2" charset="0"/>
              </a:rPr>
              <a:t>.</a:t>
            </a:r>
            <a:endParaRPr lang="en-ID" sz="2000" dirty="0">
              <a:latin typeface="Nunito" pitchFamily="2" charset="0"/>
            </a:endParaRPr>
          </a:p>
        </p:txBody>
      </p:sp>
      <p:sp>
        <p:nvSpPr>
          <p:cNvPr id="3" name="TextBox 2">
            <a:extLst>
              <a:ext uri="{FF2B5EF4-FFF2-40B4-BE49-F238E27FC236}">
                <a16:creationId xmlns:a16="http://schemas.microsoft.com/office/drawing/2014/main" id="{13991BC7-0F77-6430-309A-1EB155424777}"/>
              </a:ext>
            </a:extLst>
          </p:cNvPr>
          <p:cNvSpPr txBox="1"/>
          <p:nvPr/>
        </p:nvSpPr>
        <p:spPr>
          <a:xfrm>
            <a:off x="2052905" y="4478004"/>
            <a:ext cx="5275691" cy="253916"/>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de-DE" sz="1050" dirty="0">
                <a:solidFill>
                  <a:srgbClr val="242021"/>
                </a:solidFill>
                <a:latin typeface="+mj-lt"/>
              </a:rPr>
              <a:t>https://www.geeksforgeeks.org/seq2seq-model-in-machine-learning/</a:t>
            </a:r>
            <a:endParaRPr lang="en-US" sz="1050" dirty="0">
              <a:solidFill>
                <a:srgbClr val="242021"/>
              </a:solidFill>
              <a:latin typeface="+mj-lt"/>
            </a:endParaRPr>
          </a:p>
        </p:txBody>
      </p:sp>
    </p:spTree>
    <p:extLst>
      <p:ext uri="{BB962C8B-B14F-4D97-AF65-F5344CB8AC3E}">
        <p14:creationId xmlns:p14="http://schemas.microsoft.com/office/powerpoint/2010/main" val="123611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2B6B1ECC-A01F-D34E-52DA-DA34BEA41ECC}"/>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7A880015-79BC-F561-B342-069E518AEBB0}"/>
              </a:ext>
            </a:extLst>
          </p:cNvPr>
          <p:cNvSpPr txBox="1">
            <a:spLocks noGrp="1"/>
          </p:cNvSpPr>
          <p:nvPr>
            <p:ph type="title"/>
          </p:nvPr>
        </p:nvSpPr>
        <p:spPr>
          <a:xfrm>
            <a:off x="457197" y="117624"/>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latin typeface="Nunito" pitchFamily="2" charset="0"/>
                <a:ea typeface="Calibri" panose="020F0502020204030204" pitchFamily="34" charset="0"/>
                <a:cs typeface="Calibri" panose="020F0502020204030204" pitchFamily="34" charset="0"/>
              </a:rPr>
              <a:t>Perkembangan Seq2Seq</a:t>
            </a:r>
            <a:endParaRPr dirty="0">
              <a:solidFill>
                <a:schemeClr val="dk1"/>
              </a:solidFill>
              <a:latin typeface="Nunito" pitchFamily="2"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0151A884-115C-E53B-CBC0-5C077E9A7E44}"/>
              </a:ext>
            </a:extLst>
          </p:cNvPr>
          <p:cNvSpPr txBox="1"/>
          <p:nvPr/>
        </p:nvSpPr>
        <p:spPr>
          <a:xfrm>
            <a:off x="457197" y="986700"/>
            <a:ext cx="8360351" cy="3170099"/>
          </a:xfrm>
          <a:prstGeom prst="rect">
            <a:avLst/>
          </a:prstGeom>
          <a:noFill/>
        </p:spPr>
        <p:txBody>
          <a:bodyPr wrap="square">
            <a:spAutoFit/>
          </a:bodyPr>
          <a:lstStyle/>
          <a:p>
            <a:pPr algn="just"/>
            <a:r>
              <a:rPr lang="en-GB" sz="2000" dirty="0">
                <a:latin typeface="Nunito" pitchFamily="2" charset="0"/>
              </a:rPr>
              <a:t>2014: Model Sequence to Sequence (Seq2Seq) </a:t>
            </a:r>
            <a:r>
              <a:rPr lang="en-GB" sz="2000" dirty="0" err="1">
                <a:latin typeface="Nunito" pitchFamily="2" charset="0"/>
              </a:rPr>
              <a:t>pertama</a:t>
            </a:r>
            <a:r>
              <a:rPr lang="en-GB" sz="2000" dirty="0">
                <a:latin typeface="Nunito" pitchFamily="2" charset="0"/>
              </a:rPr>
              <a:t> kali </a:t>
            </a:r>
            <a:r>
              <a:rPr lang="en-GB" sz="2000" dirty="0" err="1">
                <a:latin typeface="Nunito" pitchFamily="2" charset="0"/>
              </a:rPr>
              <a:t>diperkenalkan</a:t>
            </a:r>
            <a:r>
              <a:rPr lang="en-GB" sz="2000" dirty="0">
                <a:latin typeface="Nunito" pitchFamily="2" charset="0"/>
              </a:rPr>
              <a:t> oleh Google </a:t>
            </a:r>
            <a:r>
              <a:rPr lang="en-GB" sz="2000" dirty="0" err="1">
                <a:latin typeface="Nunito" pitchFamily="2" charset="0"/>
              </a:rPr>
              <a:t>dalam</a:t>
            </a:r>
            <a:r>
              <a:rPr lang="en-GB" sz="2000" dirty="0">
                <a:latin typeface="Nunito" pitchFamily="2" charset="0"/>
              </a:rPr>
              <a:t> </a:t>
            </a:r>
            <a:r>
              <a:rPr lang="en-GB" sz="2000" dirty="0" err="1">
                <a:latin typeface="Nunito" pitchFamily="2" charset="0"/>
              </a:rPr>
              <a:t>konteks</a:t>
            </a:r>
            <a:r>
              <a:rPr lang="en-GB" sz="2000" dirty="0">
                <a:latin typeface="Nunito" pitchFamily="2" charset="0"/>
              </a:rPr>
              <a:t> machine translation</a:t>
            </a:r>
            <a:r>
              <a:rPr lang="id-ID" sz="2000" dirty="0">
                <a:latin typeface="Nunito" pitchFamily="2" charset="0"/>
              </a:rPr>
              <a:t> dalam </a:t>
            </a:r>
            <a:r>
              <a:rPr lang="en-GB" sz="2000" dirty="0">
                <a:latin typeface="Nunito" pitchFamily="2" charset="0"/>
              </a:rPr>
              <a:t>"Sequence to Sequence Learning with Neural Networks" oleh </a:t>
            </a:r>
            <a:r>
              <a:rPr lang="en-GB" sz="2000" dirty="0" err="1">
                <a:latin typeface="Nunito" pitchFamily="2" charset="0"/>
              </a:rPr>
              <a:t>Sutskever</a:t>
            </a:r>
            <a:r>
              <a:rPr lang="en-GB" sz="2000" dirty="0">
                <a:latin typeface="Nunito" pitchFamily="2" charset="0"/>
              </a:rPr>
              <a:t> et al., </a:t>
            </a:r>
            <a:r>
              <a:rPr lang="en-GB" sz="2000" dirty="0" err="1">
                <a:latin typeface="Nunito" pitchFamily="2" charset="0"/>
              </a:rPr>
              <a:t>membuka</a:t>
            </a:r>
            <a:r>
              <a:rPr lang="en-GB" sz="2000" dirty="0">
                <a:latin typeface="Nunito" pitchFamily="2" charset="0"/>
              </a:rPr>
              <a:t> </a:t>
            </a:r>
            <a:r>
              <a:rPr lang="en-GB" sz="2000" dirty="0" err="1">
                <a:latin typeface="Nunito" pitchFamily="2" charset="0"/>
              </a:rPr>
              <a:t>jalan</a:t>
            </a:r>
            <a:r>
              <a:rPr lang="en-GB" sz="2000" dirty="0">
                <a:latin typeface="Nunito" pitchFamily="2" charset="0"/>
              </a:rPr>
              <a:t> </a:t>
            </a:r>
            <a:r>
              <a:rPr lang="en-GB" sz="2000" dirty="0" err="1">
                <a:latin typeface="Nunito" pitchFamily="2" charset="0"/>
              </a:rPr>
              <a:t>untuk</a:t>
            </a:r>
            <a:r>
              <a:rPr lang="en-GB" sz="2000" dirty="0">
                <a:latin typeface="Nunito" pitchFamily="2" charset="0"/>
              </a:rPr>
              <a:t> </a:t>
            </a:r>
            <a:r>
              <a:rPr lang="en-GB" sz="2000" dirty="0" err="1">
                <a:latin typeface="Nunito" pitchFamily="2" charset="0"/>
              </a:rPr>
              <a:t>pendekatan</a:t>
            </a:r>
            <a:r>
              <a:rPr lang="en-GB" sz="2000" dirty="0">
                <a:latin typeface="Nunito" pitchFamily="2" charset="0"/>
              </a:rPr>
              <a:t> modern </a:t>
            </a:r>
            <a:r>
              <a:rPr lang="en-GB" sz="2000" dirty="0" err="1">
                <a:latin typeface="Nunito" pitchFamily="2" charset="0"/>
              </a:rPr>
              <a:t>dalam</a:t>
            </a:r>
            <a:r>
              <a:rPr lang="en-GB" sz="2000" dirty="0">
                <a:latin typeface="Nunito" pitchFamily="2" charset="0"/>
              </a:rPr>
              <a:t> NLP.</a:t>
            </a:r>
          </a:p>
          <a:p>
            <a:pPr algn="just"/>
            <a:endParaRPr lang="en-GB" sz="2000" dirty="0">
              <a:latin typeface="Nunito" pitchFamily="2" charset="0"/>
            </a:endParaRPr>
          </a:p>
          <a:p>
            <a:pPr algn="just"/>
            <a:r>
              <a:rPr lang="en-ID" sz="2000" dirty="0" err="1">
                <a:latin typeface="Nunito" pitchFamily="2" charset="0"/>
              </a:rPr>
              <a:t>Perkembangan</a:t>
            </a:r>
            <a:r>
              <a:rPr lang="en-ID" sz="2000" dirty="0">
                <a:latin typeface="Nunito" pitchFamily="2" charset="0"/>
              </a:rPr>
              <a:t> Utama:</a:t>
            </a:r>
          </a:p>
          <a:p>
            <a:pPr marL="457200" indent="-457200" algn="just">
              <a:buAutoNum type="arabicPeriod"/>
            </a:pPr>
            <a:r>
              <a:rPr lang="en-ID" sz="2000" dirty="0">
                <a:latin typeface="Nunito" pitchFamily="2" charset="0"/>
              </a:rPr>
              <a:t>RNN (Recurrent Neural Network)</a:t>
            </a:r>
          </a:p>
          <a:p>
            <a:pPr marL="457200" indent="-457200" algn="just">
              <a:buAutoNum type="arabicPeriod"/>
            </a:pPr>
            <a:r>
              <a:rPr lang="en-ID" sz="2000" dirty="0">
                <a:latin typeface="Nunito" pitchFamily="2" charset="0"/>
              </a:rPr>
              <a:t>LSTM (Long Short-Term Memory) dan GRU (Gated Recurrent Unit</a:t>
            </a:r>
          </a:p>
          <a:p>
            <a:pPr marL="457200" indent="-457200" algn="just">
              <a:buAutoNum type="arabicPeriod"/>
            </a:pPr>
            <a:r>
              <a:rPr lang="en-ID" sz="2000" dirty="0">
                <a:latin typeface="Nunito" pitchFamily="2" charset="0"/>
              </a:rPr>
              <a:t>Attention Mechanism</a:t>
            </a:r>
          </a:p>
          <a:p>
            <a:pPr marL="457200" indent="-457200" algn="just">
              <a:buAutoNum type="arabicPeriod"/>
            </a:pPr>
            <a:r>
              <a:rPr lang="en-ID" sz="2000" dirty="0">
                <a:latin typeface="Nunito" pitchFamily="2" charset="0"/>
              </a:rPr>
              <a:t>Transformer</a:t>
            </a:r>
          </a:p>
        </p:txBody>
      </p:sp>
      <p:sp>
        <p:nvSpPr>
          <p:cNvPr id="3" name="TextBox 2">
            <a:extLst>
              <a:ext uri="{FF2B5EF4-FFF2-40B4-BE49-F238E27FC236}">
                <a16:creationId xmlns:a16="http://schemas.microsoft.com/office/drawing/2014/main" id="{B2D55546-9F30-CB74-C0F1-78B2E4E91CCB}"/>
              </a:ext>
            </a:extLst>
          </p:cNvPr>
          <p:cNvSpPr txBox="1"/>
          <p:nvPr/>
        </p:nvSpPr>
        <p:spPr>
          <a:xfrm>
            <a:off x="1934150" y="4825470"/>
            <a:ext cx="5275691" cy="253916"/>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de-DE" sz="1050" dirty="0">
                <a:solidFill>
                  <a:srgbClr val="242021"/>
                </a:solidFill>
                <a:latin typeface="+mj-lt"/>
              </a:rPr>
              <a:t>https://socs.binus.ac.id/2017/02/13/rnn-dan-gru/</a:t>
            </a:r>
            <a:endParaRPr lang="en-US" sz="1050" dirty="0">
              <a:solidFill>
                <a:srgbClr val="242021"/>
              </a:solidFill>
              <a:latin typeface="+mj-lt"/>
            </a:endParaRPr>
          </a:p>
        </p:txBody>
      </p:sp>
    </p:spTree>
    <p:extLst>
      <p:ext uri="{BB962C8B-B14F-4D97-AF65-F5344CB8AC3E}">
        <p14:creationId xmlns:p14="http://schemas.microsoft.com/office/powerpoint/2010/main" val="277363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47CFFD70-5114-E472-5627-195B852E0D04}"/>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87327D78-12BF-AAEE-7A84-E8CB7C7BDE96}"/>
              </a:ext>
            </a:extLst>
          </p:cNvPr>
          <p:cNvSpPr txBox="1">
            <a:spLocks noGrp="1"/>
          </p:cNvSpPr>
          <p:nvPr>
            <p:ph type="title"/>
          </p:nvPr>
        </p:nvSpPr>
        <p:spPr>
          <a:xfrm>
            <a:off x="457198" y="249998"/>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D" dirty="0">
                <a:latin typeface="Nunito" pitchFamily="2" charset="0"/>
              </a:rPr>
              <a:t>Seq2Seq</a:t>
            </a:r>
            <a:r>
              <a:rPr lang="id-ID" dirty="0">
                <a:latin typeface="Nunito" pitchFamily="2" charset="0"/>
              </a:rPr>
              <a:t> in NLP</a:t>
            </a:r>
            <a:endParaRPr dirty="0">
              <a:solidFill>
                <a:schemeClr val="dk1"/>
              </a:solidFill>
              <a:latin typeface="Nunito" pitchFamily="2"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BA854E2-BC8A-CCAD-8FCC-9738992C573C}"/>
              </a:ext>
            </a:extLst>
          </p:cNvPr>
          <p:cNvSpPr txBox="1"/>
          <p:nvPr/>
        </p:nvSpPr>
        <p:spPr>
          <a:xfrm>
            <a:off x="553062" y="731498"/>
            <a:ext cx="8037871" cy="2954655"/>
          </a:xfrm>
          <a:prstGeom prst="rect">
            <a:avLst/>
          </a:prstGeom>
          <a:noFill/>
        </p:spPr>
        <p:txBody>
          <a:bodyPr wrap="square">
            <a:spAutoFit/>
          </a:bodyPr>
          <a:lstStyle/>
          <a:p>
            <a:endParaRPr lang="en-ID" sz="2400" dirty="0">
              <a:latin typeface="Nunito" pitchFamily="2" charset="0"/>
            </a:endParaRPr>
          </a:p>
          <a:p>
            <a:pPr algn="just"/>
            <a:r>
              <a:rPr lang="en-GB" sz="1800" dirty="0">
                <a:latin typeface="Nunito" pitchFamily="2" charset="0"/>
              </a:rPr>
              <a:t>Sequence-to-sequence modelling is a type of neural network architecture that is designed to handle variable-length input and output sequences. It consists of two main components: an encoder and a decoder. The encoder takes in a sequence of input data, such as a sentence, and encodes it into a fixed-length vector. The decoder then takes in the encoded vector and generates a sequence of output data, such as a translation of the input sentence.</a:t>
            </a:r>
          </a:p>
          <a:p>
            <a:pPr algn="just">
              <a:buFont typeface="Arial" panose="020B0604020202020204" pitchFamily="34" charset="0"/>
              <a:buChar char="•"/>
            </a:pPr>
            <a:endParaRPr lang="en-GB" sz="1800" dirty="0">
              <a:latin typeface="Nunito" pitchFamily="2" charset="0"/>
            </a:endParaRPr>
          </a:p>
          <a:p>
            <a:pPr algn="just">
              <a:buFont typeface="Arial" panose="020B0604020202020204" pitchFamily="34" charset="0"/>
              <a:buChar char="•"/>
            </a:pPr>
            <a:endParaRPr lang="en-GB" sz="1800" dirty="0">
              <a:latin typeface="Nunito" pitchFamily="2" charset="0"/>
            </a:endParaRPr>
          </a:p>
        </p:txBody>
      </p:sp>
      <p:sp>
        <p:nvSpPr>
          <p:cNvPr id="3" name="TextBox 2">
            <a:extLst>
              <a:ext uri="{FF2B5EF4-FFF2-40B4-BE49-F238E27FC236}">
                <a16:creationId xmlns:a16="http://schemas.microsoft.com/office/drawing/2014/main" id="{E6B2F7DE-4B39-C336-5DF8-2B186317AD6E}"/>
              </a:ext>
            </a:extLst>
          </p:cNvPr>
          <p:cNvSpPr txBox="1"/>
          <p:nvPr/>
        </p:nvSpPr>
        <p:spPr>
          <a:xfrm>
            <a:off x="553062" y="4316421"/>
            <a:ext cx="7915076" cy="577081"/>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:https://212digital.medium.com/guide-to-sequence-to-sequence-modelling-in-machine-translation-nlp-2827cf1d1d0b#:~:text=Sequence%2Dto%2Dsequence%20modelling%20is%20a%20powerful%20technique%20for%20handling,translate%2C%20or%20generate%20text%20data.</a:t>
            </a:r>
          </a:p>
        </p:txBody>
      </p:sp>
    </p:spTree>
    <p:extLst>
      <p:ext uri="{BB962C8B-B14F-4D97-AF65-F5344CB8AC3E}">
        <p14:creationId xmlns:p14="http://schemas.microsoft.com/office/powerpoint/2010/main" val="406049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ED8BC462-298E-A1E4-99C4-0911D9628EEE}"/>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9EF905E4-2393-F0EB-DAC2-F7097D321303}"/>
              </a:ext>
            </a:extLst>
          </p:cNvPr>
          <p:cNvSpPr txBox="1">
            <a:spLocks noGrp="1"/>
          </p:cNvSpPr>
          <p:nvPr>
            <p:ph type="title"/>
          </p:nvPr>
        </p:nvSpPr>
        <p:spPr>
          <a:xfrm>
            <a:off x="457198" y="249998"/>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D" dirty="0">
                <a:latin typeface="Nunito" pitchFamily="2" charset="0"/>
              </a:rPr>
              <a:t>Seq2Seq</a:t>
            </a:r>
            <a:r>
              <a:rPr lang="id-ID" dirty="0">
                <a:latin typeface="Nunito" pitchFamily="2" charset="0"/>
              </a:rPr>
              <a:t> in NLP</a:t>
            </a:r>
            <a:endParaRPr dirty="0">
              <a:solidFill>
                <a:schemeClr val="dk1"/>
              </a:solidFill>
              <a:latin typeface="Nunito" pitchFamily="2"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A396D75B-0E9E-07C7-130D-E9605399A302}"/>
              </a:ext>
            </a:extLst>
          </p:cNvPr>
          <p:cNvSpPr txBox="1"/>
          <p:nvPr/>
        </p:nvSpPr>
        <p:spPr>
          <a:xfrm>
            <a:off x="553062" y="969328"/>
            <a:ext cx="8037871" cy="2308324"/>
          </a:xfrm>
          <a:prstGeom prst="rect">
            <a:avLst/>
          </a:prstGeom>
          <a:noFill/>
        </p:spPr>
        <p:txBody>
          <a:bodyPr wrap="square">
            <a:spAutoFit/>
          </a:bodyPr>
          <a:lstStyle/>
          <a:p>
            <a:endParaRPr lang="en-GB" sz="1800" dirty="0">
              <a:latin typeface="Nunito" pitchFamily="2" charset="0"/>
            </a:endParaRPr>
          </a:p>
          <a:p>
            <a:pPr algn="just"/>
            <a:r>
              <a:rPr lang="en-GB" sz="1800" dirty="0">
                <a:latin typeface="Nunito" pitchFamily="2" charset="0"/>
              </a:rPr>
              <a:t>The encoder and decoder are typically implemented using recurrent neural networks (RNNs) or variants of RNNs such as long short-term memory (LSTM) networks. These networks are designed to handle sequential data by maintaining a hidden state that is updated at each time step. The hidden state of the encoder is used to summarize the input sequence, while the hidden state of the decoder is used to generate the output sequence.</a:t>
            </a:r>
          </a:p>
          <a:p>
            <a:pPr algn="just">
              <a:buFont typeface="Arial" panose="020B0604020202020204" pitchFamily="34" charset="0"/>
              <a:buChar char="•"/>
            </a:pPr>
            <a:endParaRPr lang="en-GB" sz="1800" dirty="0">
              <a:latin typeface="Nunito" pitchFamily="2" charset="0"/>
            </a:endParaRPr>
          </a:p>
        </p:txBody>
      </p:sp>
      <p:sp>
        <p:nvSpPr>
          <p:cNvPr id="2" name="TextBox 1">
            <a:extLst>
              <a:ext uri="{FF2B5EF4-FFF2-40B4-BE49-F238E27FC236}">
                <a16:creationId xmlns:a16="http://schemas.microsoft.com/office/drawing/2014/main" id="{730F10BC-F621-8CE7-9D9E-26E2E52F4E3F}"/>
              </a:ext>
            </a:extLst>
          </p:cNvPr>
          <p:cNvSpPr txBox="1"/>
          <p:nvPr/>
        </p:nvSpPr>
        <p:spPr>
          <a:xfrm>
            <a:off x="553062" y="4316421"/>
            <a:ext cx="7915076" cy="577081"/>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:https://212digital.medium.com/guide-to-sequence-to-sequence-modelling-in-machine-translation-nlp-2827cf1d1d0b#:~:text=Sequence%2Dto%2Dsequence%20modelling%20is%20a%20powerful%20technique%20for%20handling,translate%2C%20or%20generate%20text%20data.</a:t>
            </a:r>
          </a:p>
        </p:txBody>
      </p:sp>
    </p:spTree>
    <p:extLst>
      <p:ext uri="{BB962C8B-B14F-4D97-AF65-F5344CB8AC3E}">
        <p14:creationId xmlns:p14="http://schemas.microsoft.com/office/powerpoint/2010/main" val="2090761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97C60CC3-7040-F99F-13AE-ADF7D81D5CF8}"/>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6EC9EB9C-9F1F-7F08-6D4C-7F6A0F4B64D8}"/>
              </a:ext>
            </a:extLst>
          </p:cNvPr>
          <p:cNvSpPr txBox="1">
            <a:spLocks noGrp="1"/>
          </p:cNvSpPr>
          <p:nvPr>
            <p:ph type="title"/>
          </p:nvPr>
        </p:nvSpPr>
        <p:spPr>
          <a:xfrm>
            <a:off x="457197" y="117624"/>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D" dirty="0">
                <a:latin typeface="Nunito" pitchFamily="2" charset="0"/>
              </a:rPr>
              <a:t>Seq2Seq</a:t>
            </a:r>
            <a:endParaRPr dirty="0">
              <a:solidFill>
                <a:schemeClr val="dk1"/>
              </a:solidFill>
              <a:latin typeface="Nunito" pitchFamily="2"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77DE3F50-96A1-11E9-111B-90C9268DED6E}"/>
              </a:ext>
            </a:extLst>
          </p:cNvPr>
          <p:cNvSpPr txBox="1"/>
          <p:nvPr/>
        </p:nvSpPr>
        <p:spPr>
          <a:xfrm>
            <a:off x="553064" y="773872"/>
            <a:ext cx="8037871" cy="707886"/>
          </a:xfrm>
          <a:prstGeom prst="rect">
            <a:avLst/>
          </a:prstGeom>
          <a:noFill/>
        </p:spPr>
        <p:txBody>
          <a:bodyPr wrap="square">
            <a:spAutoFit/>
          </a:bodyPr>
          <a:lstStyle/>
          <a:p>
            <a:pPr algn="just"/>
            <a:r>
              <a:rPr lang="en-ID" sz="2000" dirty="0" err="1">
                <a:latin typeface="Nunito" pitchFamily="2" charset="0"/>
              </a:rPr>
              <a:t>Dalam</a:t>
            </a:r>
            <a:r>
              <a:rPr lang="en-ID" sz="2000" dirty="0">
                <a:latin typeface="Nunito" pitchFamily="2" charset="0"/>
              </a:rPr>
              <a:t> model seq2seq, </a:t>
            </a:r>
            <a:r>
              <a:rPr lang="en-ID" sz="2000" dirty="0" err="1">
                <a:latin typeface="Nunito" pitchFamily="2" charset="0"/>
              </a:rPr>
              <a:t>arsitektur</a:t>
            </a:r>
            <a:r>
              <a:rPr lang="en-ID" sz="2000" dirty="0">
                <a:latin typeface="Nunito" pitchFamily="2" charset="0"/>
              </a:rPr>
              <a:t> Encoder dan Decoder </a:t>
            </a:r>
            <a:r>
              <a:rPr lang="en-ID" sz="2000" dirty="0" err="1">
                <a:latin typeface="Nunito" pitchFamily="2" charset="0"/>
              </a:rPr>
              <a:t>memainkan</a:t>
            </a:r>
            <a:r>
              <a:rPr lang="en-ID" sz="2000" dirty="0">
                <a:latin typeface="Nunito" pitchFamily="2" charset="0"/>
              </a:rPr>
              <a:t> </a:t>
            </a:r>
            <a:r>
              <a:rPr lang="en-ID" sz="2000" dirty="0" err="1">
                <a:latin typeface="Nunito" pitchFamily="2" charset="0"/>
              </a:rPr>
              <a:t>peran</a:t>
            </a:r>
            <a:r>
              <a:rPr lang="en-ID" sz="2000" dirty="0">
                <a:latin typeface="Nunito" pitchFamily="2" charset="0"/>
              </a:rPr>
              <a:t> </a:t>
            </a:r>
            <a:r>
              <a:rPr lang="en-ID" sz="2000" dirty="0" err="1">
                <a:latin typeface="Nunito" pitchFamily="2" charset="0"/>
              </a:rPr>
              <a:t>penting</a:t>
            </a:r>
            <a:r>
              <a:rPr lang="en-ID" sz="2000" dirty="0">
                <a:latin typeface="Nunito" pitchFamily="2" charset="0"/>
              </a:rPr>
              <a:t> </a:t>
            </a:r>
            <a:r>
              <a:rPr lang="en-ID" sz="2000" dirty="0" err="1">
                <a:latin typeface="Nunito" pitchFamily="2" charset="0"/>
              </a:rPr>
              <a:t>dalam</a:t>
            </a:r>
            <a:r>
              <a:rPr lang="en-ID" sz="2000" dirty="0">
                <a:latin typeface="Nunito" pitchFamily="2" charset="0"/>
              </a:rPr>
              <a:t> </a:t>
            </a:r>
            <a:r>
              <a:rPr lang="en-ID" sz="2000" dirty="0" err="1">
                <a:latin typeface="Nunito" pitchFamily="2" charset="0"/>
              </a:rPr>
              <a:t>mengubah</a:t>
            </a:r>
            <a:r>
              <a:rPr lang="en-ID" sz="2000" dirty="0">
                <a:latin typeface="Nunito" pitchFamily="2" charset="0"/>
              </a:rPr>
              <a:t> </a:t>
            </a:r>
            <a:r>
              <a:rPr lang="en-ID" sz="2000" dirty="0" err="1">
                <a:latin typeface="Nunito" pitchFamily="2" charset="0"/>
              </a:rPr>
              <a:t>urutan</a:t>
            </a:r>
            <a:r>
              <a:rPr lang="en-ID" sz="2000" dirty="0">
                <a:latin typeface="Nunito" pitchFamily="2" charset="0"/>
              </a:rPr>
              <a:t> input </a:t>
            </a:r>
            <a:r>
              <a:rPr lang="en-ID" sz="2000" dirty="0" err="1">
                <a:latin typeface="Nunito" pitchFamily="2" charset="0"/>
              </a:rPr>
              <a:t>menjadi</a:t>
            </a:r>
            <a:r>
              <a:rPr lang="en-ID" sz="2000" dirty="0">
                <a:latin typeface="Nunito" pitchFamily="2" charset="0"/>
              </a:rPr>
              <a:t> </a:t>
            </a:r>
            <a:r>
              <a:rPr lang="en-ID" sz="2000" dirty="0" err="1">
                <a:latin typeface="Nunito" pitchFamily="2" charset="0"/>
              </a:rPr>
              <a:t>urutan</a:t>
            </a:r>
            <a:r>
              <a:rPr lang="en-ID" sz="2000" dirty="0">
                <a:latin typeface="Nunito" pitchFamily="2" charset="0"/>
              </a:rPr>
              <a:t> output</a:t>
            </a:r>
          </a:p>
        </p:txBody>
      </p:sp>
      <p:sp>
        <p:nvSpPr>
          <p:cNvPr id="3" name="TextBox 2">
            <a:extLst>
              <a:ext uri="{FF2B5EF4-FFF2-40B4-BE49-F238E27FC236}">
                <a16:creationId xmlns:a16="http://schemas.microsoft.com/office/drawing/2014/main" id="{BF0814A4-A1C4-9DBE-90F7-FFBA442C589E}"/>
              </a:ext>
            </a:extLst>
          </p:cNvPr>
          <p:cNvSpPr txBox="1"/>
          <p:nvPr/>
        </p:nvSpPr>
        <p:spPr>
          <a:xfrm>
            <a:off x="1934153" y="4698512"/>
            <a:ext cx="5275691" cy="253916"/>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de-DE" sz="1050" dirty="0">
                <a:solidFill>
                  <a:srgbClr val="242021"/>
                </a:solidFill>
                <a:latin typeface="+mj-lt"/>
              </a:rPr>
              <a:t>https://www.geeksforgeeks.org/seq2seq-model-in-machine-learning/</a:t>
            </a:r>
            <a:endParaRPr lang="en-US" sz="1050" dirty="0">
              <a:solidFill>
                <a:srgbClr val="242021"/>
              </a:solidFill>
              <a:latin typeface="+mj-lt"/>
            </a:endParaRPr>
          </a:p>
        </p:txBody>
      </p:sp>
      <p:pic>
        <p:nvPicPr>
          <p:cNvPr id="2" name="Picture 1">
            <a:extLst>
              <a:ext uri="{FF2B5EF4-FFF2-40B4-BE49-F238E27FC236}">
                <a16:creationId xmlns:a16="http://schemas.microsoft.com/office/drawing/2014/main" id="{A900078C-8C78-27DB-C294-AFB44FC805F2}"/>
              </a:ext>
            </a:extLst>
          </p:cNvPr>
          <p:cNvPicPr>
            <a:picLocks noChangeAspect="1"/>
          </p:cNvPicPr>
          <p:nvPr/>
        </p:nvPicPr>
        <p:blipFill>
          <a:blip r:embed="rId3"/>
          <a:stretch>
            <a:fillRect/>
          </a:stretch>
        </p:blipFill>
        <p:spPr>
          <a:xfrm>
            <a:off x="1403249" y="1946214"/>
            <a:ext cx="6515054" cy="1561887"/>
          </a:xfrm>
          <a:prstGeom prst="rect">
            <a:avLst/>
          </a:prstGeom>
        </p:spPr>
      </p:pic>
    </p:spTree>
    <p:extLst>
      <p:ext uri="{BB962C8B-B14F-4D97-AF65-F5344CB8AC3E}">
        <p14:creationId xmlns:p14="http://schemas.microsoft.com/office/powerpoint/2010/main" val="168638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BA289259-2C4B-EDFA-B74A-253DEF863AEE}"/>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4CE9C955-8A45-4977-7DEF-A39E0A596F12}"/>
              </a:ext>
            </a:extLst>
          </p:cNvPr>
          <p:cNvSpPr txBox="1">
            <a:spLocks noGrp="1"/>
          </p:cNvSpPr>
          <p:nvPr>
            <p:ph type="title"/>
          </p:nvPr>
        </p:nvSpPr>
        <p:spPr>
          <a:xfrm>
            <a:off x="457197" y="117624"/>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id-ID" dirty="0" err="1">
                <a:solidFill>
                  <a:schemeClr val="dk1"/>
                </a:solidFill>
                <a:latin typeface="Nunito" pitchFamily="2" charset="0"/>
                <a:ea typeface="Calibri" panose="020F0502020204030204" pitchFamily="34" charset="0"/>
                <a:cs typeface="Calibri" panose="020F0502020204030204" pitchFamily="34" charset="0"/>
              </a:rPr>
              <a:t>Encoder</a:t>
            </a:r>
            <a:r>
              <a:rPr lang="id-ID" dirty="0">
                <a:solidFill>
                  <a:schemeClr val="dk1"/>
                </a:solidFill>
                <a:latin typeface="Nunito" pitchFamily="2" charset="0"/>
                <a:ea typeface="Calibri" panose="020F0502020204030204" pitchFamily="34" charset="0"/>
                <a:cs typeface="Calibri" panose="020F0502020204030204" pitchFamily="34" charset="0"/>
              </a:rPr>
              <a:t> </a:t>
            </a:r>
            <a:r>
              <a:rPr lang="en" dirty="0">
                <a:solidFill>
                  <a:schemeClr val="dk1"/>
                </a:solidFill>
                <a:latin typeface="Nunito" pitchFamily="2" charset="0"/>
                <a:ea typeface="Calibri" panose="020F0502020204030204" pitchFamily="34" charset="0"/>
                <a:cs typeface="Calibri" panose="020F0502020204030204" pitchFamily="34" charset="0"/>
              </a:rPr>
              <a:t>Block Seq2Seq</a:t>
            </a:r>
            <a:endParaRPr dirty="0">
              <a:solidFill>
                <a:schemeClr val="dk1"/>
              </a:solidFill>
              <a:latin typeface="Nunito" pitchFamily="2"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B6E80218-D9D3-44AC-86E2-C767CFCBB256}"/>
              </a:ext>
            </a:extLst>
          </p:cNvPr>
          <p:cNvSpPr txBox="1"/>
          <p:nvPr/>
        </p:nvSpPr>
        <p:spPr>
          <a:xfrm>
            <a:off x="553061" y="678924"/>
            <a:ext cx="8037871" cy="3724096"/>
          </a:xfrm>
          <a:prstGeom prst="rect">
            <a:avLst/>
          </a:prstGeom>
          <a:noFill/>
        </p:spPr>
        <p:txBody>
          <a:bodyPr wrap="square">
            <a:spAutoFit/>
          </a:bodyPr>
          <a:lstStyle/>
          <a:p>
            <a:pPr algn="just"/>
            <a:r>
              <a:rPr lang="en-US" sz="2000" dirty="0">
                <a:latin typeface="Nunito" pitchFamily="2" charset="0"/>
              </a:rPr>
              <a:t>Encoder Block</a:t>
            </a:r>
          </a:p>
          <a:p>
            <a:pPr algn="just"/>
            <a:r>
              <a:rPr lang="en-US" sz="2000" dirty="0">
                <a:latin typeface="Nunito" pitchFamily="2" charset="0"/>
              </a:rPr>
              <a:t>The main purpose of the encoder block is to process the input sequence and capture information in a fixed-size context vector.</a:t>
            </a:r>
            <a:endParaRPr lang="id-ID" sz="2000" dirty="0">
              <a:latin typeface="Nunito" pitchFamily="2" charset="0"/>
            </a:endParaRPr>
          </a:p>
          <a:p>
            <a:pPr algn="just"/>
            <a:endParaRPr lang="id-ID" sz="2000" dirty="0">
              <a:latin typeface="Nunito" pitchFamily="2" charset="0"/>
            </a:endParaRPr>
          </a:p>
          <a:p>
            <a:pPr marL="230188" indent="-230188" algn="l" fontAlgn="base">
              <a:buFont typeface="Arial" panose="020B0604020202020204" pitchFamily="34" charset="0"/>
              <a:buChar char="•"/>
            </a:pPr>
            <a:r>
              <a:rPr lang="en-US" sz="1800" b="0" i="0" dirty="0">
                <a:solidFill>
                  <a:schemeClr val="tx1"/>
                </a:solidFill>
                <a:effectLst/>
                <a:latin typeface="Nunito" pitchFamily="2" charset="0"/>
              </a:rPr>
              <a:t>The input sequence is put into the encoder.</a:t>
            </a:r>
          </a:p>
          <a:p>
            <a:pPr marL="230188" indent="-230188" algn="l" fontAlgn="base">
              <a:buFont typeface="Arial" panose="020B0604020202020204" pitchFamily="34" charset="0"/>
              <a:buChar char="•"/>
            </a:pPr>
            <a:r>
              <a:rPr lang="en-US" sz="1800" b="0" i="0" dirty="0">
                <a:solidFill>
                  <a:schemeClr val="tx1"/>
                </a:solidFill>
                <a:effectLst/>
                <a:latin typeface="Nunito" pitchFamily="2" charset="0"/>
              </a:rPr>
              <a:t>The encoder processes each element of the input sequence using neural networks (or transformer architecture).</a:t>
            </a:r>
          </a:p>
          <a:p>
            <a:pPr marL="230188" indent="-230188" algn="l" fontAlgn="base">
              <a:buFont typeface="Arial" panose="020B0604020202020204" pitchFamily="34" charset="0"/>
              <a:buChar char="•"/>
            </a:pPr>
            <a:r>
              <a:rPr lang="en-US" sz="1800" b="0" i="0" dirty="0">
                <a:solidFill>
                  <a:schemeClr val="tx1"/>
                </a:solidFill>
                <a:effectLst/>
                <a:latin typeface="Nunito" pitchFamily="2" charset="0"/>
              </a:rPr>
              <a:t>Throughout this process, the encoder keeps an internal state, and the ultimate hidden state functions as the context vector that encapsulates a compressed representation of the entire input sequence. This context vector captures the semantic meaning and important information of the input sequence.</a:t>
            </a:r>
          </a:p>
          <a:p>
            <a:pPr marL="342900" indent="-342900" algn="just">
              <a:buFont typeface="Arial" panose="020B0604020202020204" pitchFamily="34" charset="0"/>
              <a:buChar char="•"/>
            </a:pPr>
            <a:endParaRPr lang="en-ID" sz="1200" dirty="0">
              <a:latin typeface="Nunito" pitchFamily="2" charset="0"/>
            </a:endParaRPr>
          </a:p>
        </p:txBody>
      </p:sp>
      <p:sp>
        <p:nvSpPr>
          <p:cNvPr id="3" name="TextBox 2">
            <a:extLst>
              <a:ext uri="{FF2B5EF4-FFF2-40B4-BE49-F238E27FC236}">
                <a16:creationId xmlns:a16="http://schemas.microsoft.com/office/drawing/2014/main" id="{FE8E8535-01EF-2DAA-C4FF-94B07BD0BFFD}"/>
              </a:ext>
            </a:extLst>
          </p:cNvPr>
          <p:cNvSpPr txBox="1"/>
          <p:nvPr/>
        </p:nvSpPr>
        <p:spPr>
          <a:xfrm>
            <a:off x="1934150" y="4771960"/>
            <a:ext cx="5275691" cy="253916"/>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de-DE" sz="1050" dirty="0">
                <a:solidFill>
                  <a:srgbClr val="242021"/>
                </a:solidFill>
                <a:latin typeface="+mj-lt"/>
              </a:rPr>
              <a:t>https://www.geeksforgeeks.org/seq2seq-model-in-machine-learning/</a:t>
            </a:r>
            <a:endParaRPr lang="en-US" sz="1050" dirty="0">
              <a:solidFill>
                <a:srgbClr val="242021"/>
              </a:solidFill>
              <a:latin typeface="+mj-lt"/>
            </a:endParaRPr>
          </a:p>
        </p:txBody>
      </p:sp>
    </p:spTree>
    <p:extLst>
      <p:ext uri="{BB962C8B-B14F-4D97-AF65-F5344CB8AC3E}">
        <p14:creationId xmlns:p14="http://schemas.microsoft.com/office/powerpoint/2010/main" val="898770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6346CB0A-656A-99F8-6064-0E80FD43133D}"/>
            </a:ext>
          </a:extLst>
        </p:cNvPr>
        <p:cNvGrpSpPr/>
        <p:nvPr/>
      </p:nvGrpSpPr>
      <p:grpSpPr>
        <a:xfrm>
          <a:off x="0" y="0"/>
          <a:ext cx="0" cy="0"/>
          <a:chOff x="0" y="0"/>
          <a:chExt cx="0" cy="0"/>
        </a:xfrm>
      </p:grpSpPr>
      <p:sp>
        <p:nvSpPr>
          <p:cNvPr id="219" name="Google Shape;219;p18">
            <a:extLst>
              <a:ext uri="{FF2B5EF4-FFF2-40B4-BE49-F238E27FC236}">
                <a16:creationId xmlns:a16="http://schemas.microsoft.com/office/drawing/2014/main" id="{AD26ACA0-5F61-54C9-73D0-3B1BA75F1F16}"/>
              </a:ext>
            </a:extLst>
          </p:cNvPr>
          <p:cNvSpPr txBox="1">
            <a:spLocks noGrp="1"/>
          </p:cNvSpPr>
          <p:nvPr>
            <p:ph type="title"/>
          </p:nvPr>
        </p:nvSpPr>
        <p:spPr>
          <a:xfrm>
            <a:off x="457197" y="117624"/>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id-ID" dirty="0" err="1">
                <a:solidFill>
                  <a:schemeClr val="dk1"/>
                </a:solidFill>
                <a:latin typeface="Nunito" pitchFamily="2" charset="0"/>
                <a:ea typeface="Calibri" panose="020F0502020204030204" pitchFamily="34" charset="0"/>
                <a:cs typeface="Calibri" panose="020F0502020204030204" pitchFamily="34" charset="0"/>
              </a:rPr>
              <a:t>Decoder</a:t>
            </a:r>
            <a:r>
              <a:rPr lang="id-ID" dirty="0">
                <a:solidFill>
                  <a:schemeClr val="dk1"/>
                </a:solidFill>
                <a:latin typeface="Nunito" pitchFamily="2" charset="0"/>
                <a:ea typeface="Calibri" panose="020F0502020204030204" pitchFamily="34" charset="0"/>
                <a:cs typeface="Calibri" panose="020F0502020204030204" pitchFamily="34" charset="0"/>
              </a:rPr>
              <a:t> </a:t>
            </a:r>
            <a:r>
              <a:rPr lang="en" dirty="0">
                <a:solidFill>
                  <a:schemeClr val="dk1"/>
                </a:solidFill>
                <a:latin typeface="Nunito" pitchFamily="2" charset="0"/>
                <a:ea typeface="Calibri" panose="020F0502020204030204" pitchFamily="34" charset="0"/>
                <a:cs typeface="Calibri" panose="020F0502020204030204" pitchFamily="34" charset="0"/>
              </a:rPr>
              <a:t>Block Seq2Seq</a:t>
            </a:r>
            <a:endParaRPr dirty="0">
              <a:solidFill>
                <a:schemeClr val="dk1"/>
              </a:solidFill>
              <a:latin typeface="Nunito" pitchFamily="2"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7FD0FB8E-18E3-0BE1-5577-EB5CA0CC14DA}"/>
              </a:ext>
            </a:extLst>
          </p:cNvPr>
          <p:cNvSpPr txBox="1"/>
          <p:nvPr/>
        </p:nvSpPr>
        <p:spPr>
          <a:xfrm>
            <a:off x="553061" y="678924"/>
            <a:ext cx="8037871" cy="3847207"/>
          </a:xfrm>
          <a:prstGeom prst="rect">
            <a:avLst/>
          </a:prstGeom>
          <a:noFill/>
        </p:spPr>
        <p:txBody>
          <a:bodyPr wrap="square">
            <a:spAutoFit/>
          </a:bodyPr>
          <a:lstStyle/>
          <a:p>
            <a:pPr algn="just"/>
            <a:r>
              <a:rPr lang="en-US" sz="2000" dirty="0">
                <a:latin typeface="Nunito" pitchFamily="2" charset="0"/>
              </a:rPr>
              <a:t>Decoder Block</a:t>
            </a:r>
          </a:p>
          <a:p>
            <a:pPr algn="just"/>
            <a:r>
              <a:rPr lang="en-US" sz="2000" dirty="0">
                <a:latin typeface="Nunito" pitchFamily="2" charset="0"/>
              </a:rPr>
              <a:t>The decoder block is similar to encoder block. The decoder processes the context vector from encoder to generate output sequence incrementally.</a:t>
            </a:r>
            <a:endParaRPr lang="id-ID" sz="2000" dirty="0">
              <a:latin typeface="Nunito" pitchFamily="2" charset="0"/>
            </a:endParaRPr>
          </a:p>
          <a:p>
            <a:pPr algn="just"/>
            <a:endParaRPr lang="id-ID" sz="2000" dirty="0">
              <a:latin typeface="Nunito" pitchFamily="2" charset="0"/>
            </a:endParaRPr>
          </a:p>
          <a:p>
            <a:pPr algn="l" fontAlgn="base"/>
            <a:r>
              <a:rPr lang="en-US" sz="1800" b="1" i="0" dirty="0">
                <a:solidFill>
                  <a:srgbClr val="273239"/>
                </a:solidFill>
                <a:effectLst/>
                <a:latin typeface="Nunito" pitchFamily="2" charset="0"/>
              </a:rPr>
              <a:t>Architecture:</a:t>
            </a:r>
          </a:p>
          <a:p>
            <a:pPr marL="285750" indent="-285750" algn="l" fontAlgn="base">
              <a:buFont typeface="Arial" panose="020B0604020202020204" pitchFamily="34" charset="0"/>
              <a:buChar char="•"/>
            </a:pPr>
            <a:r>
              <a:rPr lang="en-US" sz="1800" b="0" i="0" dirty="0">
                <a:solidFill>
                  <a:srgbClr val="273239"/>
                </a:solidFill>
                <a:effectLst/>
                <a:latin typeface="Nunito" pitchFamily="2" charset="0"/>
              </a:rPr>
              <a:t>In the training phase, the decoder receives both the context vector and the desired target output sequence (ground truth).</a:t>
            </a:r>
          </a:p>
          <a:p>
            <a:pPr marL="285750" indent="-285750" algn="l" fontAlgn="base">
              <a:buFont typeface="Arial" panose="020B0604020202020204" pitchFamily="34" charset="0"/>
              <a:buChar char="•"/>
            </a:pPr>
            <a:r>
              <a:rPr lang="en-US" sz="1800" b="0" i="0" dirty="0">
                <a:solidFill>
                  <a:srgbClr val="273239"/>
                </a:solidFill>
                <a:effectLst/>
                <a:latin typeface="Nunito" pitchFamily="2" charset="0"/>
              </a:rPr>
              <a:t>During inference, the decoder relies on its own previously generated outputs as inputs for subsequent steps.</a:t>
            </a:r>
          </a:p>
          <a:p>
            <a:pPr algn="l" rtl="0" fontAlgn="base"/>
            <a:endParaRPr lang="id-ID" sz="1800" b="0" i="0" dirty="0">
              <a:solidFill>
                <a:srgbClr val="273239"/>
              </a:solidFill>
              <a:effectLst/>
              <a:latin typeface="Nunito" pitchFamily="2" charset="0"/>
            </a:endParaRPr>
          </a:p>
          <a:p>
            <a:pPr algn="l" rtl="0" fontAlgn="base"/>
            <a:r>
              <a:rPr lang="en-US" sz="1800" b="0" i="0" dirty="0">
                <a:solidFill>
                  <a:srgbClr val="273239"/>
                </a:solidFill>
                <a:effectLst/>
                <a:latin typeface="Nunito" pitchFamily="2" charset="0"/>
              </a:rPr>
              <a:t>The decoder uses the context vector to comprehend the input sequence and create the corresponding output sequence.</a:t>
            </a:r>
          </a:p>
        </p:txBody>
      </p:sp>
      <p:sp>
        <p:nvSpPr>
          <p:cNvPr id="3" name="TextBox 2">
            <a:extLst>
              <a:ext uri="{FF2B5EF4-FFF2-40B4-BE49-F238E27FC236}">
                <a16:creationId xmlns:a16="http://schemas.microsoft.com/office/drawing/2014/main" id="{9A1CEC32-1CE0-87B8-BECF-392EB9645315}"/>
              </a:ext>
            </a:extLst>
          </p:cNvPr>
          <p:cNvSpPr txBox="1"/>
          <p:nvPr/>
        </p:nvSpPr>
        <p:spPr>
          <a:xfrm>
            <a:off x="1934150" y="4771960"/>
            <a:ext cx="5275691" cy="253916"/>
          </a:xfrm>
          <a:prstGeom prst="rect">
            <a:avLst/>
          </a:prstGeom>
          <a:noFill/>
        </p:spPr>
        <p:txBody>
          <a:bodyPr wrap="square">
            <a:spAutoFit/>
          </a:bodyPr>
          <a:lstStyle/>
          <a:p>
            <a:pPr algn="ctr"/>
            <a:r>
              <a:rPr lang="en-US" sz="1050" dirty="0" err="1">
                <a:solidFill>
                  <a:srgbClr val="242021"/>
                </a:solidFill>
                <a:latin typeface="+mj-lt"/>
              </a:rPr>
              <a:t>Refrensi</a:t>
            </a:r>
            <a:r>
              <a:rPr lang="en-US" sz="1050" dirty="0">
                <a:solidFill>
                  <a:srgbClr val="242021"/>
                </a:solidFill>
                <a:latin typeface="+mj-lt"/>
              </a:rPr>
              <a:t> : </a:t>
            </a:r>
            <a:r>
              <a:rPr lang="de-DE" sz="1050" dirty="0">
                <a:solidFill>
                  <a:srgbClr val="242021"/>
                </a:solidFill>
                <a:latin typeface="+mj-lt"/>
              </a:rPr>
              <a:t>https://www.geeksforgeeks.org/seq2seq-model-in-machine-learning/</a:t>
            </a:r>
            <a:endParaRPr lang="en-US" sz="1050" dirty="0">
              <a:solidFill>
                <a:srgbClr val="242021"/>
              </a:solidFill>
              <a:latin typeface="+mj-lt"/>
            </a:endParaRPr>
          </a:p>
        </p:txBody>
      </p:sp>
    </p:spTree>
    <p:extLst>
      <p:ext uri="{BB962C8B-B14F-4D97-AF65-F5344CB8AC3E}">
        <p14:creationId xmlns:p14="http://schemas.microsoft.com/office/powerpoint/2010/main" val="4211100927"/>
      </p:ext>
    </p:extLst>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17693</TotalTime>
  <Words>1786</Words>
  <Application>Microsoft Office PowerPoint</Application>
  <PresentationFormat>On-screen Show (16:9)</PresentationFormat>
  <Paragraphs>173</Paragraphs>
  <Slides>21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Fira Sans Extra Condensed</vt:lpstr>
      <vt:lpstr>Courier New</vt:lpstr>
      <vt:lpstr>Nunito</vt:lpstr>
      <vt:lpstr>Roboto</vt:lpstr>
      <vt:lpstr>Fira Sans Extra Condensed SemiBold</vt:lpstr>
      <vt:lpstr>Arial</vt:lpstr>
      <vt:lpstr>Big Data Infographics by Slidesgo</vt:lpstr>
      <vt:lpstr>Advanced NLP (Sequence-to-Sequence)</vt:lpstr>
      <vt:lpstr>NLP Pipeline</vt:lpstr>
      <vt:lpstr>Seq2Seq </vt:lpstr>
      <vt:lpstr>Perkembangan Seq2Seq</vt:lpstr>
      <vt:lpstr>Seq2Seq in NLP</vt:lpstr>
      <vt:lpstr>Seq2Seq in NLP</vt:lpstr>
      <vt:lpstr>Seq2Seq</vt:lpstr>
      <vt:lpstr>Encoder Block Seq2Seq</vt:lpstr>
      <vt:lpstr>Decoder Block Seq2Seq</vt:lpstr>
      <vt:lpstr>Block Seq2Seq</vt:lpstr>
      <vt:lpstr>Masalah dalam Seq2Seq Tradisional</vt:lpstr>
      <vt:lpstr>Percobaan Seq2Seq untuk Translator  1. Import Library dan data yang akan digunakan  (menggunakan torch sebagai library)</vt:lpstr>
      <vt:lpstr>2. Prepocessing – Dictionary – Data Tensor </vt:lpstr>
      <vt:lpstr>3. Membuat Class SeqSeq </vt:lpstr>
      <vt:lpstr>4. Membuat Model </vt:lpstr>
      <vt:lpstr>Penjelasan Parameter</vt:lpstr>
      <vt:lpstr>Penjelasan Parameter</vt:lpstr>
      <vt:lpstr>4. Percobaan </vt:lpstr>
      <vt:lpstr>Ref Tambahan </vt:lpstr>
      <vt:lpstr>Tugas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dan  Tata Kelola IT</dc:title>
  <dc:creator>User</dc:creator>
  <cp:lastModifiedBy>Sajarwo Anggai</cp:lastModifiedBy>
  <cp:revision>164</cp:revision>
  <dcterms:modified xsi:type="dcterms:W3CDTF">2024-11-28T05:46:09Z</dcterms:modified>
</cp:coreProperties>
</file>