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62" r:id="rId3"/>
    <p:sldId id="302" r:id="rId4"/>
    <p:sldId id="305" r:id="rId5"/>
    <p:sldId id="301" r:id="rId6"/>
    <p:sldId id="308" r:id="rId7"/>
    <p:sldId id="306" r:id="rId8"/>
    <p:sldId id="300" r:id="rId9"/>
    <p:sldId id="319" r:id="rId10"/>
    <p:sldId id="320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Bai Jamjuree" panose="020B0604020202020204" charset="-34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 Black" panose="02000000000000000000" pitchFamily="2" charset="0"/>
      <p:bold r:id="rId34"/>
      <p:boldItalic r:id="rId35"/>
    </p:embeddedFont>
    <p:embeddedFont>
      <p:font typeface="Squada One" panose="020B060402020202020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663300"/>
    <a:srgbClr val="FF0066"/>
    <a:srgbClr val="79E5AA"/>
    <a:srgbClr val="45229E"/>
    <a:srgbClr val="43E17F"/>
    <a:srgbClr val="210977"/>
    <a:srgbClr val="FF695F"/>
    <a:srgbClr val="796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.xlsm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1.xlsm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2.xlsm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3.xlsm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4.xlsm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5.xlsm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Macro-Enabled_Worksheet6.xlsm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BB9E2"/>
              </a:solidFill>
            </c:spPr>
            <c:extLst>
              <c:ext xmlns:c16="http://schemas.microsoft.com/office/drawing/2014/chart" uri="{C3380CC4-5D6E-409C-BE32-E72D297353CC}">
                <c16:uniqueId val="{00000001-7C50-45DF-87F4-9DFBCFE51D02}"/>
              </c:ext>
            </c:extLst>
          </c:dPt>
          <c:dPt>
            <c:idx val="1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C50-45DF-87F4-9DFBCFE51D0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7C50-45DF-87F4-9DFBCFE51D0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7C50-45DF-87F4-9DFBCFE51D0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59.7</c:v>
                </c:pt>
                <c:pt idx="1">
                  <c:v>40.299999999999997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50-45DF-87F4-9DFBCFE51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299D4"/>
              </a:solidFill>
            </c:spPr>
            <c:extLst>
              <c:ext xmlns:c16="http://schemas.microsoft.com/office/drawing/2014/chart" uri="{C3380CC4-5D6E-409C-BE32-E72D297353CC}">
                <c16:uniqueId val="{00000001-7686-4C95-9236-C89AA5B139A9}"/>
              </c:ext>
            </c:extLst>
          </c:dPt>
          <c:dPt>
            <c:idx val="1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686-4C95-9236-C89AA5B139A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7686-4C95-9236-C89AA5B139A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7686-4C95-9236-C89AA5B139A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49.5</c:v>
                </c:pt>
                <c:pt idx="1">
                  <c:v>45.5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686-4C95-9236-C89AA5B13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C83B9"/>
              </a:solidFill>
            </c:spPr>
            <c:extLst>
              <c:ext xmlns:c16="http://schemas.microsoft.com/office/drawing/2014/chart" uri="{C3380CC4-5D6E-409C-BE32-E72D297353CC}">
                <c16:uniqueId val="{00000001-5CC9-46D2-BA22-22FB90526D2A}"/>
              </c:ext>
            </c:extLst>
          </c:dPt>
          <c:dPt>
            <c:idx val="1"/>
            <c:bubble3D val="0"/>
            <c:spPr>
              <a:solidFill>
                <a:schemeClr val="bg2">
                  <a:lumMod val="10000"/>
                  <a:lumOff val="9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CC9-46D2-BA22-22FB90526D2A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5CC9-46D2-BA22-22FB90526D2A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5-5CC9-46D2-BA22-22FB90526D2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52.9</c:v>
                </c:pt>
                <c:pt idx="1">
                  <c:v>47.1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C9-46D2-BA22-22FB90526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291-479E-A68A-80FAFCB7E734}"/>
              </c:ext>
            </c:extLst>
          </c:dPt>
          <c:dPt>
            <c:idx val="1"/>
            <c:bubble3D val="0"/>
            <c:spPr>
              <a:solidFill>
                <a:srgbClr val="F0F0E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1291-479E-A68A-80FAFCB7E734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1291-479E-A68A-80FAFCB7E734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1291-479E-A68A-80FAFCB7E73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60.4</c:v>
                </c:pt>
                <c:pt idx="1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91-479E-A68A-80FAFCB7E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9BD5">
                <a:lumMod val="75000"/>
              </a:srgbClr>
            </a:solidFill>
            <a:ln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85E7-42ED-9D76-492FAE361011}"/>
              </c:ext>
            </c:extLst>
          </c:dPt>
          <c:dPt>
            <c:idx val="1"/>
            <c:bubble3D val="0"/>
            <c:spPr>
              <a:solidFill>
                <a:srgbClr val="F0F0E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5E7-42ED-9D76-492FAE36101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85E7-42ED-9D76-492FAE36101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85E7-42ED-9D76-492FAE36101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E7-42ED-9D76-492FAE361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5B9BD5">
                <a:lumMod val="50000"/>
              </a:srgbClr>
            </a:solidFill>
            <a:ln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1E1E-4144-9739-C6F4CC75A432}"/>
              </c:ext>
            </c:extLst>
          </c:dPt>
          <c:dPt>
            <c:idx val="1"/>
            <c:bubble3D val="0"/>
            <c:spPr>
              <a:solidFill>
                <a:srgbClr val="F0F0E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1E1E-4144-9739-C6F4CC75A432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1E1E-4144-9739-C6F4CC75A432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1E1E-4144-9739-C6F4CC75A43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75.3</c:v>
                </c:pt>
                <c:pt idx="1">
                  <c:v>24.7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1E-4144-9739-C6F4CC75A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44546A"/>
            </a:solidFill>
            <a:ln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FE94-447C-A7CD-D79A861CB1F1}"/>
              </c:ext>
            </c:extLst>
          </c:dPt>
          <c:dPt>
            <c:idx val="1"/>
            <c:bubble3D val="0"/>
            <c:spPr>
              <a:solidFill>
                <a:srgbClr val="F0F0E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E94-447C-A7CD-D79A861CB1F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3-FE94-447C-A7CD-D79A861CB1F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4-FE94-447C-A7CD-D79A861CB1F1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77.53</c:v>
                </c:pt>
                <c:pt idx="1">
                  <c:v>22.48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E94-447C-A7CD-D79A861CB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8630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12487f30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12487f30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55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63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bg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1875" y="981300"/>
            <a:ext cx="3180900" cy="318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8115300" y="-114300"/>
            <a:ext cx="0" cy="5257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1;p2"/>
          <p:cNvSpPr/>
          <p:nvPr/>
        </p:nvSpPr>
        <p:spPr>
          <a:xfrm flipH="1">
            <a:off x="7848750" y="540000"/>
            <a:ext cx="399900" cy="281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481927" y="648250"/>
            <a:ext cx="40737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3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164300" y="2340475"/>
            <a:ext cx="23916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solidFill>
          <a:schemeClr val="bg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ctrTitle"/>
          </p:nvPr>
        </p:nvSpPr>
        <p:spPr>
          <a:xfrm>
            <a:off x="1737650" y="520150"/>
            <a:ext cx="434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3576600" y="2574250"/>
            <a:ext cx="31410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5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7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7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ctrTitle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6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8"/>
          <p:cNvCxnSpPr/>
          <p:nvPr/>
        </p:nvCxnSpPr>
        <p:spPr>
          <a:xfrm>
            <a:off x="923925" y="-114300"/>
            <a:ext cx="0" cy="5257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8"/>
          <p:cNvSpPr/>
          <p:nvPr/>
        </p:nvSpPr>
        <p:spPr>
          <a:xfrm>
            <a:off x="790575" y="1885950"/>
            <a:ext cx="3999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1"/>
          </p:nvPr>
        </p:nvSpPr>
        <p:spPr>
          <a:xfrm>
            <a:off x="2617800" y="2959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2"/>
          </p:nvPr>
        </p:nvSpPr>
        <p:spPr>
          <a:xfrm>
            <a:off x="4590572" y="2959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ctrTitle"/>
          </p:nvPr>
        </p:nvSpPr>
        <p:spPr>
          <a:xfrm>
            <a:off x="2224067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ctrTitle" idx="3"/>
          </p:nvPr>
        </p:nvSpPr>
        <p:spPr>
          <a:xfrm>
            <a:off x="4196789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ubTitle" idx="4"/>
          </p:nvPr>
        </p:nvSpPr>
        <p:spPr>
          <a:xfrm>
            <a:off x="6567050" y="29594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ctrTitle" idx="5"/>
          </p:nvPr>
        </p:nvSpPr>
        <p:spPr>
          <a:xfrm>
            <a:off x="6173267" y="2696936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ctrTitle" idx="6"/>
          </p:nvPr>
        </p:nvSpPr>
        <p:spPr>
          <a:xfrm>
            <a:off x="615225" y="2098650"/>
            <a:ext cx="1880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9">
    <p:bg>
      <p:bgPr>
        <a:noFill/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vo"/>
              <a:buNone/>
              <a:defRPr sz="2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Nunito Light"/>
              <a:buChar char="■"/>
              <a:defRPr sz="12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subTitle" idx="1"/>
          </p:nvPr>
        </p:nvSpPr>
        <p:spPr>
          <a:xfrm>
            <a:off x="2849525" y="4026822"/>
            <a:ext cx="4146698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rgbClr val="4522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UNPAM </a:t>
            </a:r>
            <a:r>
              <a:rPr lang="en-ID" sz="2000" b="1" dirty="0" err="1">
                <a:solidFill>
                  <a:srgbClr val="4522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Tangsel</a:t>
            </a:r>
            <a:r>
              <a:rPr lang="en-ID" sz="2000" b="1" dirty="0">
                <a:solidFill>
                  <a:srgbClr val="4522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, February 2023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4522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ctrTitle"/>
          </p:nvPr>
        </p:nvSpPr>
        <p:spPr>
          <a:xfrm>
            <a:off x="2042363" y="163603"/>
            <a:ext cx="6921795" cy="2356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" panose="00000500000000000000" pitchFamily="2" charset="-34"/>
                <a:cs typeface="Bai Jamjuree" panose="00000500000000000000" pitchFamily="2" charset="-34"/>
              </a:rPr>
              <a:t>Nuclear for </a:t>
            </a:r>
            <a:br>
              <a:rPr lang="en-GB" sz="4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" panose="00000500000000000000" pitchFamily="2" charset="-34"/>
                <a:cs typeface="Bai Jamjuree" panose="00000500000000000000" pitchFamily="2" charset="-34"/>
              </a:rPr>
            </a:br>
            <a:r>
              <a:rPr lang="en-GB" sz="4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i Jamjuree" panose="00000500000000000000" pitchFamily="2" charset="-34"/>
                <a:cs typeface="Bai Jamjuree" panose="00000500000000000000" pitchFamily="2" charset="-34"/>
              </a:rPr>
              <a:t>Country Prosperity</a:t>
            </a:r>
            <a:endParaRPr sz="44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3A550-DE16-4D6C-B3FF-986C1A783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5192" t="8358" r="16479" b="4252"/>
          <a:stretch/>
        </p:blipFill>
        <p:spPr>
          <a:xfrm>
            <a:off x="1003703" y="1012628"/>
            <a:ext cx="2637038" cy="3372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49DF-8968-4113-B50F-4B7781B5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6272" y="1742034"/>
            <a:ext cx="5010912" cy="1357782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br>
              <a:rPr lang="en-GB" sz="4000" dirty="0">
                <a:solidFill>
                  <a:srgbClr val="AF65F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QUESTION?</a:t>
            </a:r>
            <a:endParaRPr lang="en-ID" sz="4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873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27"/>
          <p:cNvCxnSpPr/>
          <p:nvPr/>
        </p:nvCxnSpPr>
        <p:spPr>
          <a:xfrm>
            <a:off x="2721725" y="1977175"/>
            <a:ext cx="5605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27"/>
          <p:cNvSpPr txBox="1">
            <a:spLocks noGrp="1"/>
          </p:cNvSpPr>
          <p:nvPr>
            <p:ph type="ctrTitle" idx="6"/>
          </p:nvPr>
        </p:nvSpPr>
        <p:spPr>
          <a:xfrm>
            <a:off x="615225" y="2098650"/>
            <a:ext cx="2002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NPPs in the Globe</a:t>
            </a:r>
            <a:endParaRPr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Google Shape;266;p27"/>
          <p:cNvSpPr txBox="1">
            <a:spLocks noGrp="1"/>
          </p:cNvSpPr>
          <p:nvPr>
            <p:ph type="ctrTitle"/>
          </p:nvPr>
        </p:nvSpPr>
        <p:spPr>
          <a:xfrm>
            <a:off x="2224067" y="2696935"/>
            <a:ext cx="2619300" cy="824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2109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449 </a:t>
            </a:r>
            <a:br>
              <a:rPr lang="es" sz="1200" dirty="0">
                <a:solidFill>
                  <a:srgbClr val="2109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sz="1100" dirty="0">
                <a:solidFill>
                  <a:srgbClr val="2109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sz="1200" dirty="0">
              <a:solidFill>
                <a:srgbClr val="2109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9" name="Google Shape;269;p27"/>
          <p:cNvSpPr txBox="1">
            <a:spLocks noGrp="1"/>
          </p:cNvSpPr>
          <p:nvPr>
            <p:ph type="ctrTitle" idx="5"/>
          </p:nvPr>
        </p:nvSpPr>
        <p:spPr>
          <a:xfrm>
            <a:off x="6200976" y="2696936"/>
            <a:ext cx="2619300" cy="824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</a:t>
            </a:r>
            <a:br>
              <a:rPr lang="es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sz="1050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In-progress construction</a:t>
            </a:r>
            <a:endParaRPr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147549" y="1571885"/>
            <a:ext cx="772337" cy="772337"/>
          </a:xfrm>
          <a:custGeom>
            <a:avLst/>
            <a:gdLst/>
            <a:ahLst/>
            <a:cxnLst/>
            <a:rect l="l" t="t" r="r" b="b"/>
            <a:pathLst>
              <a:path w="133912" h="133912" extrusionOk="0">
                <a:moveTo>
                  <a:pt x="66956" y="0"/>
                </a:moveTo>
                <a:cubicBezTo>
                  <a:pt x="29984" y="0"/>
                  <a:pt x="1" y="29984"/>
                  <a:pt x="1" y="66956"/>
                </a:cubicBezTo>
                <a:cubicBezTo>
                  <a:pt x="1" y="103928"/>
                  <a:pt x="29984" y="133912"/>
                  <a:pt x="66956" y="133912"/>
                </a:cubicBezTo>
                <a:cubicBezTo>
                  <a:pt x="103949" y="133912"/>
                  <a:pt x="133912" y="103928"/>
                  <a:pt x="133912" y="66956"/>
                </a:cubicBezTo>
                <a:cubicBezTo>
                  <a:pt x="133912" y="29984"/>
                  <a:pt x="103949" y="0"/>
                  <a:pt x="66956" y="0"/>
                </a:cubicBezTo>
                <a:close/>
              </a:path>
            </a:pathLst>
          </a:custGeom>
          <a:solidFill>
            <a:srgbClr val="007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5138605" y="1562513"/>
            <a:ext cx="791085" cy="791085"/>
          </a:xfrm>
          <a:custGeom>
            <a:avLst/>
            <a:gdLst/>
            <a:ahLst/>
            <a:cxnLst/>
            <a:rect l="l" t="t" r="r" b="b"/>
            <a:pathLst>
              <a:path w="133912" h="133912" extrusionOk="0">
                <a:moveTo>
                  <a:pt x="66936" y="1"/>
                </a:moveTo>
                <a:cubicBezTo>
                  <a:pt x="29963" y="1"/>
                  <a:pt x="1" y="29984"/>
                  <a:pt x="1" y="66956"/>
                </a:cubicBezTo>
                <a:cubicBezTo>
                  <a:pt x="1" y="103928"/>
                  <a:pt x="29963" y="133912"/>
                  <a:pt x="66956" y="133912"/>
                </a:cubicBezTo>
                <a:cubicBezTo>
                  <a:pt x="103928" y="133912"/>
                  <a:pt x="133912" y="103928"/>
                  <a:pt x="133912" y="66956"/>
                </a:cubicBezTo>
                <a:cubicBezTo>
                  <a:pt x="133912" y="29984"/>
                  <a:pt x="103928" y="1"/>
                  <a:pt x="66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7117427" y="1571239"/>
            <a:ext cx="786398" cy="786398"/>
          </a:xfrm>
          <a:custGeom>
            <a:avLst/>
            <a:gdLst/>
            <a:ahLst/>
            <a:cxnLst/>
            <a:rect l="l" t="t" r="r" b="b"/>
            <a:pathLst>
              <a:path w="133912" h="133912" extrusionOk="0">
                <a:moveTo>
                  <a:pt x="66956" y="0"/>
                </a:moveTo>
                <a:cubicBezTo>
                  <a:pt x="29963" y="0"/>
                  <a:pt x="1" y="29963"/>
                  <a:pt x="1" y="66956"/>
                </a:cubicBezTo>
                <a:cubicBezTo>
                  <a:pt x="1" y="103928"/>
                  <a:pt x="29963" y="133911"/>
                  <a:pt x="66956" y="133911"/>
                </a:cubicBezTo>
                <a:cubicBezTo>
                  <a:pt x="103928" y="133911"/>
                  <a:pt x="133912" y="103928"/>
                  <a:pt x="133912" y="66956"/>
                </a:cubicBezTo>
                <a:cubicBezTo>
                  <a:pt x="133912" y="29963"/>
                  <a:pt x="103928" y="0"/>
                  <a:pt x="66956" y="0"/>
                </a:cubicBezTo>
                <a:close/>
              </a:path>
            </a:pathLst>
          </a:custGeom>
          <a:solidFill>
            <a:srgbClr val="007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180DF-653D-4693-BB48-D8CC1ED7B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46" y="1592870"/>
            <a:ext cx="726157" cy="730366"/>
          </a:xfrm>
          <a:prstGeom prst="rect">
            <a:avLst/>
          </a:prstGeom>
        </p:spPr>
      </p:pic>
      <p:sp>
        <p:nvSpPr>
          <p:cNvPr id="71" name="Google Shape;266;p27">
            <a:extLst>
              <a:ext uri="{FF2B5EF4-FFF2-40B4-BE49-F238E27FC236}">
                <a16:creationId xmlns:a16="http://schemas.microsoft.com/office/drawing/2014/main" id="{9AD53E6A-54CD-47A1-A566-52A41B8ECFAF}"/>
              </a:ext>
            </a:extLst>
          </p:cNvPr>
          <p:cNvSpPr txBox="1">
            <a:spLocks/>
          </p:cNvSpPr>
          <p:nvPr/>
        </p:nvSpPr>
        <p:spPr>
          <a:xfrm>
            <a:off x="4226376" y="2696935"/>
            <a:ext cx="2619300" cy="8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vo"/>
              <a:buNone/>
              <a:defRPr sz="1600" b="0" i="0" u="none" strike="noStrike" cap="none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r>
              <a:rPr lang="en-ID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398.887 </a:t>
            </a:r>
            <a:r>
              <a:rPr lang="en-ID" sz="1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MWe</a:t>
            </a:r>
            <a:r>
              <a:rPr lang="en-ID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ID" sz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On-power capacity</a:t>
            </a:r>
            <a:endParaRPr lang="en-ID" sz="12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Image result for reactor nuclear icon">
            <a:extLst>
              <a:ext uri="{FF2B5EF4-FFF2-40B4-BE49-F238E27FC236}">
                <a16:creationId xmlns:a16="http://schemas.microsoft.com/office/drawing/2014/main" id="{3B158774-ACBA-41B9-AA57-923C216F1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7" b="20539"/>
          <a:stretch/>
        </p:blipFill>
        <p:spPr bwMode="auto">
          <a:xfrm>
            <a:off x="3184756" y="1631854"/>
            <a:ext cx="697923" cy="51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onstruction icon">
            <a:extLst>
              <a:ext uri="{FF2B5EF4-FFF2-40B4-BE49-F238E27FC236}">
                <a16:creationId xmlns:a16="http://schemas.microsoft.com/office/drawing/2014/main" id="{73930E71-9B18-4714-BCFC-8EE73182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888" y="1631854"/>
            <a:ext cx="617475" cy="6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3EB1EA-57C8-49EB-BB39-E39D279018B6}"/>
              </a:ext>
            </a:extLst>
          </p:cNvPr>
          <p:cNvSpPr/>
          <p:nvPr/>
        </p:nvSpPr>
        <p:spPr>
          <a:xfrm>
            <a:off x="1052945" y="3601774"/>
            <a:ext cx="1482437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USA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90C3F20-0E0D-4C52-B027-765BD9986E54}"/>
              </a:ext>
            </a:extLst>
          </p:cNvPr>
          <p:cNvSpPr/>
          <p:nvPr/>
        </p:nvSpPr>
        <p:spPr>
          <a:xfrm>
            <a:off x="1052945" y="3894115"/>
            <a:ext cx="1482437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France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B2120E9-C593-498D-AA25-67293163F411}"/>
              </a:ext>
            </a:extLst>
          </p:cNvPr>
          <p:cNvSpPr/>
          <p:nvPr/>
        </p:nvSpPr>
        <p:spPr>
          <a:xfrm>
            <a:off x="1052944" y="4186456"/>
            <a:ext cx="1482437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China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4987896-8040-4584-8ADA-9631172C3B48}"/>
              </a:ext>
            </a:extLst>
          </p:cNvPr>
          <p:cNvSpPr/>
          <p:nvPr/>
        </p:nvSpPr>
        <p:spPr>
          <a:xfrm>
            <a:off x="1052944" y="4478797"/>
            <a:ext cx="1482437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Japan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3339549-FDBE-4268-8794-1DFA4864EB2F}"/>
              </a:ext>
            </a:extLst>
          </p:cNvPr>
          <p:cNvSpPr/>
          <p:nvPr/>
        </p:nvSpPr>
        <p:spPr>
          <a:xfrm>
            <a:off x="1052943" y="4771138"/>
            <a:ext cx="1482437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Russia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D081CE8-B8FB-4BFD-ABB8-31A75345B3AA}"/>
              </a:ext>
            </a:extLst>
          </p:cNvPr>
          <p:cNvSpPr/>
          <p:nvPr/>
        </p:nvSpPr>
        <p:spPr>
          <a:xfrm>
            <a:off x="3028430" y="3601774"/>
            <a:ext cx="1010574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96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32B19F1-E70C-4188-B1BF-DD7F3A534D7D}"/>
              </a:ext>
            </a:extLst>
          </p:cNvPr>
          <p:cNvSpPr/>
          <p:nvPr/>
        </p:nvSpPr>
        <p:spPr>
          <a:xfrm>
            <a:off x="3028430" y="3894115"/>
            <a:ext cx="1010574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58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7B62560-5C46-48B0-B9F7-93FDBE4364AB}"/>
              </a:ext>
            </a:extLst>
          </p:cNvPr>
          <p:cNvSpPr/>
          <p:nvPr/>
        </p:nvSpPr>
        <p:spPr>
          <a:xfrm>
            <a:off x="3028430" y="4196907"/>
            <a:ext cx="1010574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48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B454FCC-D187-4DF9-AC74-370F05A05F2D}"/>
              </a:ext>
            </a:extLst>
          </p:cNvPr>
          <p:cNvSpPr/>
          <p:nvPr/>
        </p:nvSpPr>
        <p:spPr>
          <a:xfrm>
            <a:off x="3028430" y="4485456"/>
            <a:ext cx="1010574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37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EF235E3-45FA-4CC8-BDF1-EEB8FDBC5D62}"/>
              </a:ext>
            </a:extLst>
          </p:cNvPr>
          <p:cNvSpPr/>
          <p:nvPr/>
        </p:nvSpPr>
        <p:spPr>
          <a:xfrm>
            <a:off x="3028430" y="4771138"/>
            <a:ext cx="1010574" cy="2255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36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16B419C-0954-4510-9BA7-A5D23C2F094B}"/>
              </a:ext>
            </a:extLst>
          </p:cNvPr>
          <p:cNvSpPr/>
          <p:nvPr/>
        </p:nvSpPr>
        <p:spPr>
          <a:xfrm>
            <a:off x="4911437" y="3601774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97565 </a:t>
            </a:r>
            <a:r>
              <a:rPr lang="en-GB" sz="1200" dirty="0" err="1">
                <a:latin typeface="Raleway" panose="020B0503030101060003" pitchFamily="34" charset="0"/>
              </a:rPr>
              <a:t>MWe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D2D025A-07DE-412D-9400-0BCA5E625EDC}"/>
              </a:ext>
            </a:extLst>
          </p:cNvPr>
          <p:cNvSpPr/>
          <p:nvPr/>
        </p:nvSpPr>
        <p:spPr>
          <a:xfrm>
            <a:off x="4911437" y="3894115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63130 </a:t>
            </a:r>
            <a:r>
              <a:rPr lang="en-GB" sz="1200" dirty="0" err="1">
                <a:latin typeface="Raleway" panose="020B0503030101060003" pitchFamily="34" charset="0"/>
              </a:rPr>
              <a:t>MWe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77BA2A4-EB8F-4898-9C5C-F4E3026ACB92}"/>
              </a:ext>
            </a:extLst>
          </p:cNvPr>
          <p:cNvSpPr/>
          <p:nvPr/>
        </p:nvSpPr>
        <p:spPr>
          <a:xfrm>
            <a:off x="4911437" y="4196907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44518 </a:t>
            </a:r>
            <a:r>
              <a:rPr lang="en-GB" sz="1200" dirty="0" err="1">
                <a:latin typeface="Raleway" panose="020B0503030101060003" pitchFamily="34" charset="0"/>
              </a:rPr>
              <a:t>MWe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1856B1F-9F4A-46FC-A674-26DA3B43CDF0}"/>
              </a:ext>
            </a:extLst>
          </p:cNvPr>
          <p:cNvSpPr/>
          <p:nvPr/>
        </p:nvSpPr>
        <p:spPr>
          <a:xfrm>
            <a:off x="4911437" y="4485456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35947 </a:t>
            </a:r>
            <a:r>
              <a:rPr lang="en-GB" sz="1200" dirty="0" err="1">
                <a:latin typeface="Raleway" panose="020B0503030101060003" pitchFamily="34" charset="0"/>
              </a:rPr>
              <a:t>MWe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C92803D-06F5-43D7-8114-1FB575AC8394}"/>
              </a:ext>
            </a:extLst>
          </p:cNvPr>
          <p:cNvSpPr/>
          <p:nvPr/>
        </p:nvSpPr>
        <p:spPr>
          <a:xfrm>
            <a:off x="4911437" y="4771138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28355 </a:t>
            </a:r>
            <a:r>
              <a:rPr lang="en-GB" sz="1200" dirty="0" err="1">
                <a:latin typeface="Raleway" panose="020B0503030101060003" pitchFamily="34" charset="0"/>
              </a:rPr>
              <a:t>MWe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00EEB46-4DE3-41E9-875C-F60B2A124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2706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0F2E40E-E6C5-4141-8364-1DF89270B5A0}"/>
              </a:ext>
            </a:extLst>
          </p:cNvPr>
          <p:cNvSpPr/>
          <p:nvPr/>
        </p:nvSpPr>
        <p:spPr>
          <a:xfrm>
            <a:off x="6934844" y="3601774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2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C71B0C02-52A0-4A4A-85DF-0ADA5DC5938C}"/>
              </a:ext>
            </a:extLst>
          </p:cNvPr>
          <p:cNvSpPr/>
          <p:nvPr/>
        </p:nvSpPr>
        <p:spPr>
          <a:xfrm>
            <a:off x="6934844" y="3894115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1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3801B0F-CB16-4AEE-BCB5-D2BBCE3538D7}"/>
              </a:ext>
            </a:extLst>
          </p:cNvPr>
          <p:cNvSpPr/>
          <p:nvPr/>
        </p:nvSpPr>
        <p:spPr>
          <a:xfrm>
            <a:off x="6934844" y="4196907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9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5E04ECA-EA1D-44AA-9D9D-4F96E35372D3}"/>
              </a:ext>
            </a:extLst>
          </p:cNvPr>
          <p:cNvSpPr/>
          <p:nvPr/>
        </p:nvSpPr>
        <p:spPr>
          <a:xfrm>
            <a:off x="6934844" y="4485456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2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7A7EE9F-7ABD-4021-9787-D14048B62C9A}"/>
              </a:ext>
            </a:extLst>
          </p:cNvPr>
          <p:cNvSpPr/>
          <p:nvPr/>
        </p:nvSpPr>
        <p:spPr>
          <a:xfrm>
            <a:off x="6934844" y="4771138"/>
            <a:ext cx="1385453" cy="225500"/>
          </a:xfrm>
          <a:prstGeom prst="roundRect">
            <a:avLst>
              <a:gd name="adj" fmla="val 50000"/>
            </a:avLst>
          </a:prstGeom>
          <a:solidFill>
            <a:srgbClr val="FF69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Raleway" panose="020B0503030101060003" pitchFamily="34" charset="0"/>
              </a:rPr>
              <a:t>6 reactor</a:t>
            </a:r>
            <a:endParaRPr lang="en-ID" sz="1200" dirty="0">
              <a:latin typeface="Raleway" panose="020B05030301010600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84F46-D0C7-4923-9BE4-BA5F6158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34" y="532166"/>
            <a:ext cx="7893127" cy="40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4117084" y="418277"/>
            <a:ext cx="4630250" cy="4666172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1068208" y="1392569"/>
            <a:ext cx="2297700" cy="229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45229E"/>
              </a:highlight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ctrTitle"/>
          </p:nvPr>
        </p:nvSpPr>
        <p:spPr>
          <a:xfrm>
            <a:off x="1327085" y="1089012"/>
            <a:ext cx="1757772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</a:t>
            </a:r>
            <a:br>
              <a:rPr lang="en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D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NPP ?</a:t>
            </a:r>
            <a:endParaRPr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Google Shape;445;p30">
            <a:extLst>
              <a:ext uri="{FF2B5EF4-FFF2-40B4-BE49-F238E27FC236}">
                <a16:creationId xmlns:a16="http://schemas.microsoft.com/office/drawing/2014/main" id="{295560FA-A8E9-441D-B812-95A0C865F841}"/>
              </a:ext>
            </a:extLst>
          </p:cNvPr>
          <p:cNvSpPr txBox="1"/>
          <p:nvPr/>
        </p:nvSpPr>
        <p:spPr>
          <a:xfrm flipH="1">
            <a:off x="4755527" y="1193241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EFFICIENT</a:t>
            </a:r>
            <a:endParaRPr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1" name="Google Shape;446;p30">
            <a:extLst>
              <a:ext uri="{FF2B5EF4-FFF2-40B4-BE49-F238E27FC236}">
                <a16:creationId xmlns:a16="http://schemas.microsoft.com/office/drawing/2014/main" id="{12EC2A11-D3B4-4F34-B760-41B48E65C825}"/>
              </a:ext>
            </a:extLst>
          </p:cNvPr>
          <p:cNvSpPr txBox="1"/>
          <p:nvPr/>
        </p:nvSpPr>
        <p:spPr>
          <a:xfrm flipH="1">
            <a:off x="3713404" y="2751363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RELIABLE</a:t>
            </a:r>
            <a:endParaRPr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2" name="Google Shape;447;p30">
            <a:extLst>
              <a:ext uri="{FF2B5EF4-FFF2-40B4-BE49-F238E27FC236}">
                <a16:creationId xmlns:a16="http://schemas.microsoft.com/office/drawing/2014/main" id="{5B9494C2-A861-4E5C-B841-B82AA5A77F9E}"/>
              </a:ext>
            </a:extLst>
          </p:cNvPr>
          <p:cNvSpPr txBox="1"/>
          <p:nvPr/>
        </p:nvSpPr>
        <p:spPr>
          <a:xfrm flipH="1">
            <a:off x="4790909" y="4254254"/>
            <a:ext cx="16413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chemeClr val="accent1"/>
                </a:solidFill>
                <a:latin typeface="Arvo"/>
                <a:ea typeface="Arvo"/>
                <a:cs typeface="Arvo"/>
                <a:sym typeface="Arvo"/>
              </a:rPr>
              <a:t>CLEAN</a:t>
            </a:r>
            <a:endParaRPr b="1" dirty="0">
              <a:solidFill>
                <a:schemeClr val="accent1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3" name="Google Shape;448;p30">
            <a:extLst>
              <a:ext uri="{FF2B5EF4-FFF2-40B4-BE49-F238E27FC236}">
                <a16:creationId xmlns:a16="http://schemas.microsoft.com/office/drawing/2014/main" id="{7C707281-E991-48B0-B82A-00AD850CCDB6}"/>
              </a:ext>
            </a:extLst>
          </p:cNvPr>
          <p:cNvSpPr/>
          <p:nvPr/>
        </p:nvSpPr>
        <p:spPr>
          <a:xfrm>
            <a:off x="8541973" y="1025888"/>
            <a:ext cx="346800" cy="346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49;p30">
            <a:extLst>
              <a:ext uri="{FF2B5EF4-FFF2-40B4-BE49-F238E27FC236}">
                <a16:creationId xmlns:a16="http://schemas.microsoft.com/office/drawing/2014/main" id="{E521BF33-2233-46CE-A915-905B1120C18F}"/>
              </a:ext>
            </a:extLst>
          </p:cNvPr>
          <p:cNvSpPr/>
          <p:nvPr/>
        </p:nvSpPr>
        <p:spPr>
          <a:xfrm>
            <a:off x="8071223" y="2543763"/>
            <a:ext cx="346800" cy="346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0;p30">
            <a:extLst>
              <a:ext uri="{FF2B5EF4-FFF2-40B4-BE49-F238E27FC236}">
                <a16:creationId xmlns:a16="http://schemas.microsoft.com/office/drawing/2014/main" id="{5755BD0E-5F88-4765-807F-40F82A9B0D61}"/>
              </a:ext>
            </a:extLst>
          </p:cNvPr>
          <p:cNvSpPr/>
          <p:nvPr/>
        </p:nvSpPr>
        <p:spPr>
          <a:xfrm>
            <a:off x="8462648" y="4128688"/>
            <a:ext cx="346800" cy="346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451;p30">
            <a:extLst>
              <a:ext uri="{FF2B5EF4-FFF2-40B4-BE49-F238E27FC236}">
                <a16:creationId xmlns:a16="http://schemas.microsoft.com/office/drawing/2014/main" id="{A2536B30-44A6-4D70-AE41-0709EA828D9B}"/>
              </a:ext>
            </a:extLst>
          </p:cNvPr>
          <p:cNvCxnSpPr>
            <a:endCxn id="13" idx="2"/>
          </p:cNvCxnSpPr>
          <p:nvPr/>
        </p:nvCxnSpPr>
        <p:spPr>
          <a:xfrm>
            <a:off x="6840673" y="1199288"/>
            <a:ext cx="1701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452;p30">
            <a:extLst>
              <a:ext uri="{FF2B5EF4-FFF2-40B4-BE49-F238E27FC236}">
                <a16:creationId xmlns:a16="http://schemas.microsoft.com/office/drawing/2014/main" id="{92DE4BFB-ACB3-4C87-BBD2-17A7AD58A482}"/>
              </a:ext>
            </a:extLst>
          </p:cNvPr>
          <p:cNvCxnSpPr>
            <a:endCxn id="14" idx="2"/>
          </p:cNvCxnSpPr>
          <p:nvPr/>
        </p:nvCxnSpPr>
        <p:spPr>
          <a:xfrm>
            <a:off x="5890223" y="2717163"/>
            <a:ext cx="2181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453;p30">
            <a:extLst>
              <a:ext uri="{FF2B5EF4-FFF2-40B4-BE49-F238E27FC236}">
                <a16:creationId xmlns:a16="http://schemas.microsoft.com/office/drawing/2014/main" id="{EF89907A-C272-44F9-B305-C6810008E4F5}"/>
              </a:ext>
            </a:extLst>
          </p:cNvPr>
          <p:cNvCxnSpPr>
            <a:endCxn id="15" idx="2"/>
          </p:cNvCxnSpPr>
          <p:nvPr/>
        </p:nvCxnSpPr>
        <p:spPr>
          <a:xfrm>
            <a:off x="6711848" y="4302088"/>
            <a:ext cx="1750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454;p30">
            <a:extLst>
              <a:ext uri="{FF2B5EF4-FFF2-40B4-BE49-F238E27FC236}">
                <a16:creationId xmlns:a16="http://schemas.microsoft.com/office/drawing/2014/main" id="{7CCB3AC5-20C4-4CAA-9EA8-8F980D8CA7FB}"/>
              </a:ext>
            </a:extLst>
          </p:cNvPr>
          <p:cNvSpPr/>
          <p:nvPr/>
        </p:nvSpPr>
        <p:spPr>
          <a:xfrm>
            <a:off x="6559573" y="912188"/>
            <a:ext cx="574200" cy="57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5;p30">
            <a:extLst>
              <a:ext uri="{FF2B5EF4-FFF2-40B4-BE49-F238E27FC236}">
                <a16:creationId xmlns:a16="http://schemas.microsoft.com/office/drawing/2014/main" id="{A3E1BB22-AF8F-4EDD-B269-D4260546C21D}"/>
              </a:ext>
            </a:extLst>
          </p:cNvPr>
          <p:cNvSpPr/>
          <p:nvPr/>
        </p:nvSpPr>
        <p:spPr>
          <a:xfrm>
            <a:off x="6559573" y="4014988"/>
            <a:ext cx="574200" cy="57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D5D21C-7C4C-46D0-BC20-F385C405473A}"/>
              </a:ext>
            </a:extLst>
          </p:cNvPr>
          <p:cNvGrpSpPr/>
          <p:nvPr/>
        </p:nvGrpSpPr>
        <p:grpSpPr>
          <a:xfrm>
            <a:off x="6549505" y="895307"/>
            <a:ext cx="594663" cy="608256"/>
            <a:chOff x="6549505" y="895307"/>
            <a:chExt cx="594663" cy="608256"/>
          </a:xfrm>
        </p:grpSpPr>
        <p:sp>
          <p:nvSpPr>
            <p:cNvPr id="22" name="Google Shape;457;p30">
              <a:extLst>
                <a:ext uri="{FF2B5EF4-FFF2-40B4-BE49-F238E27FC236}">
                  <a16:creationId xmlns:a16="http://schemas.microsoft.com/office/drawing/2014/main" id="{B0DF3879-57C1-45B0-8141-4AD8B56279AA}"/>
                </a:ext>
              </a:extLst>
            </p:cNvPr>
            <p:cNvSpPr/>
            <p:nvPr/>
          </p:nvSpPr>
          <p:spPr>
            <a:xfrm>
              <a:off x="6549505" y="908832"/>
              <a:ext cx="594663" cy="591049"/>
            </a:xfrm>
            <a:custGeom>
              <a:avLst/>
              <a:gdLst/>
              <a:ahLst/>
              <a:cxnLst/>
              <a:rect l="l" t="t" r="r" b="b"/>
              <a:pathLst>
                <a:path w="130983" h="130187" extrusionOk="0">
                  <a:moveTo>
                    <a:pt x="65491" y="0"/>
                  </a:moveTo>
                  <a:cubicBezTo>
                    <a:pt x="29314" y="0"/>
                    <a:pt x="0" y="29314"/>
                    <a:pt x="0" y="65470"/>
                  </a:cubicBezTo>
                  <a:cubicBezTo>
                    <a:pt x="0" y="98215"/>
                    <a:pt x="24021" y="125333"/>
                    <a:pt x="55385" y="130187"/>
                  </a:cubicBezTo>
                  <a:lnTo>
                    <a:pt x="55427" y="130187"/>
                  </a:lnTo>
                  <a:cubicBezTo>
                    <a:pt x="58754" y="129674"/>
                    <a:pt x="62107" y="129418"/>
                    <a:pt x="65460" y="129418"/>
                  </a:cubicBezTo>
                  <a:cubicBezTo>
                    <a:pt x="68813" y="129418"/>
                    <a:pt x="72166" y="129674"/>
                    <a:pt x="75493" y="130187"/>
                  </a:cubicBezTo>
                  <a:lnTo>
                    <a:pt x="75597" y="130187"/>
                  </a:lnTo>
                  <a:cubicBezTo>
                    <a:pt x="106941" y="125333"/>
                    <a:pt x="130961" y="98236"/>
                    <a:pt x="130982" y="65512"/>
                  </a:cubicBezTo>
                  <a:cubicBezTo>
                    <a:pt x="130982" y="29419"/>
                    <a:pt x="101584" y="0"/>
                    <a:pt x="65491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;p30">
              <a:extLst>
                <a:ext uri="{FF2B5EF4-FFF2-40B4-BE49-F238E27FC236}">
                  <a16:creationId xmlns:a16="http://schemas.microsoft.com/office/drawing/2014/main" id="{11F128BC-27A3-4E4C-B2F4-4632FDC9EA9B}"/>
                </a:ext>
              </a:extLst>
            </p:cNvPr>
            <p:cNvSpPr/>
            <p:nvPr/>
          </p:nvSpPr>
          <p:spPr>
            <a:xfrm>
              <a:off x="6772832" y="1434332"/>
              <a:ext cx="148004" cy="69231"/>
            </a:xfrm>
            <a:custGeom>
              <a:avLst/>
              <a:gdLst/>
              <a:ahLst/>
              <a:cxnLst/>
              <a:rect l="l" t="t" r="r" b="b"/>
              <a:pathLst>
                <a:path w="32600" h="15249" extrusionOk="0">
                  <a:moveTo>
                    <a:pt x="900" y="0"/>
                  </a:moveTo>
                  <a:cubicBezTo>
                    <a:pt x="1" y="5420"/>
                    <a:pt x="2009" y="10902"/>
                    <a:pt x="6194" y="14480"/>
                  </a:cubicBezTo>
                  <a:cubicBezTo>
                    <a:pt x="9542" y="14992"/>
                    <a:pt x="12921" y="15249"/>
                    <a:pt x="16300" y="15249"/>
                  </a:cubicBezTo>
                  <a:cubicBezTo>
                    <a:pt x="19679" y="15249"/>
                    <a:pt x="23058" y="14992"/>
                    <a:pt x="26406" y="14480"/>
                  </a:cubicBezTo>
                  <a:cubicBezTo>
                    <a:pt x="30591" y="10902"/>
                    <a:pt x="32600" y="5420"/>
                    <a:pt x="31679" y="0"/>
                  </a:cubicBezTo>
                  <a:close/>
                </a:path>
              </a:pathLst>
            </a:custGeom>
            <a:solidFill>
              <a:srgbClr val="63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9;p30">
              <a:extLst>
                <a:ext uri="{FF2B5EF4-FFF2-40B4-BE49-F238E27FC236}">
                  <a16:creationId xmlns:a16="http://schemas.microsoft.com/office/drawing/2014/main" id="{D6F4B31C-81D3-4E11-93EC-1CE11D09B6D8}"/>
                </a:ext>
              </a:extLst>
            </p:cNvPr>
            <p:cNvSpPr/>
            <p:nvPr/>
          </p:nvSpPr>
          <p:spPr>
            <a:xfrm>
              <a:off x="6574675" y="1261118"/>
              <a:ext cx="533963" cy="131451"/>
            </a:xfrm>
            <a:custGeom>
              <a:avLst/>
              <a:gdLst/>
              <a:ahLst/>
              <a:cxnLst/>
              <a:rect l="l" t="t" r="r" b="b"/>
              <a:pathLst>
                <a:path w="117613" h="28954" extrusionOk="0">
                  <a:moveTo>
                    <a:pt x="111667" y="0"/>
                  </a:moveTo>
                  <a:cubicBezTo>
                    <a:pt x="110547" y="0"/>
                    <a:pt x="109503" y="707"/>
                    <a:pt x="109118" y="1830"/>
                  </a:cubicBezTo>
                  <a:cubicBezTo>
                    <a:pt x="108657" y="3232"/>
                    <a:pt x="109411" y="4738"/>
                    <a:pt x="110812" y="5199"/>
                  </a:cubicBezTo>
                  <a:lnTo>
                    <a:pt x="113763" y="6182"/>
                  </a:lnTo>
                  <a:cubicBezTo>
                    <a:pt x="114046" y="6279"/>
                    <a:pt x="114333" y="6325"/>
                    <a:pt x="114615" y="6325"/>
                  </a:cubicBezTo>
                  <a:cubicBezTo>
                    <a:pt x="115731" y="6325"/>
                    <a:pt x="116768" y="5606"/>
                    <a:pt x="117152" y="4487"/>
                  </a:cubicBezTo>
                  <a:cubicBezTo>
                    <a:pt x="117613" y="3106"/>
                    <a:pt x="116859" y="1579"/>
                    <a:pt x="115457" y="1119"/>
                  </a:cubicBezTo>
                  <a:lnTo>
                    <a:pt x="112507" y="135"/>
                  </a:lnTo>
                  <a:cubicBezTo>
                    <a:pt x="112228" y="44"/>
                    <a:pt x="111946" y="0"/>
                    <a:pt x="111667" y="0"/>
                  </a:cubicBezTo>
                  <a:close/>
                  <a:moveTo>
                    <a:pt x="5988" y="0"/>
                  </a:moveTo>
                  <a:cubicBezTo>
                    <a:pt x="5710" y="0"/>
                    <a:pt x="5427" y="44"/>
                    <a:pt x="5148" y="135"/>
                  </a:cubicBezTo>
                  <a:lnTo>
                    <a:pt x="2198" y="1119"/>
                  </a:lnTo>
                  <a:cubicBezTo>
                    <a:pt x="775" y="1558"/>
                    <a:pt x="1" y="3086"/>
                    <a:pt x="461" y="4508"/>
                  </a:cubicBezTo>
                  <a:cubicBezTo>
                    <a:pt x="841" y="5632"/>
                    <a:pt x="1874" y="6338"/>
                    <a:pt x="2992" y="6338"/>
                  </a:cubicBezTo>
                  <a:cubicBezTo>
                    <a:pt x="3290" y="6338"/>
                    <a:pt x="3594" y="6288"/>
                    <a:pt x="3893" y="6182"/>
                  </a:cubicBezTo>
                  <a:lnTo>
                    <a:pt x="6843" y="5199"/>
                  </a:lnTo>
                  <a:cubicBezTo>
                    <a:pt x="8224" y="4738"/>
                    <a:pt x="8998" y="3232"/>
                    <a:pt x="8517" y="1830"/>
                  </a:cubicBezTo>
                  <a:cubicBezTo>
                    <a:pt x="8148" y="707"/>
                    <a:pt x="7108" y="0"/>
                    <a:pt x="5988" y="0"/>
                  </a:cubicBezTo>
                  <a:close/>
                  <a:moveTo>
                    <a:pt x="101669" y="10419"/>
                  </a:moveTo>
                  <a:cubicBezTo>
                    <a:pt x="100978" y="10419"/>
                    <a:pt x="100288" y="10681"/>
                    <a:pt x="99765" y="11204"/>
                  </a:cubicBezTo>
                  <a:cubicBezTo>
                    <a:pt x="98719" y="12250"/>
                    <a:pt x="98719" y="13945"/>
                    <a:pt x="99765" y="14991"/>
                  </a:cubicBezTo>
                  <a:lnTo>
                    <a:pt x="106690" y="21896"/>
                  </a:lnTo>
                  <a:cubicBezTo>
                    <a:pt x="107205" y="22390"/>
                    <a:pt x="107868" y="22636"/>
                    <a:pt x="108529" y="22636"/>
                  </a:cubicBezTo>
                  <a:cubicBezTo>
                    <a:pt x="109212" y="22636"/>
                    <a:pt x="109894" y="22375"/>
                    <a:pt x="110415" y="21854"/>
                  </a:cubicBezTo>
                  <a:cubicBezTo>
                    <a:pt x="111440" y="20829"/>
                    <a:pt x="111461" y="19176"/>
                    <a:pt x="110457" y="18109"/>
                  </a:cubicBezTo>
                  <a:lnTo>
                    <a:pt x="103573" y="11204"/>
                  </a:lnTo>
                  <a:cubicBezTo>
                    <a:pt x="103050" y="10681"/>
                    <a:pt x="102359" y="10419"/>
                    <a:pt x="101669" y="10419"/>
                  </a:cubicBezTo>
                  <a:close/>
                  <a:moveTo>
                    <a:pt x="16123" y="10398"/>
                  </a:moveTo>
                  <a:cubicBezTo>
                    <a:pt x="15437" y="10398"/>
                    <a:pt x="14752" y="10660"/>
                    <a:pt x="14229" y="11183"/>
                  </a:cubicBezTo>
                  <a:lnTo>
                    <a:pt x="7324" y="18088"/>
                  </a:lnTo>
                  <a:cubicBezTo>
                    <a:pt x="6278" y="19134"/>
                    <a:pt x="6278" y="20829"/>
                    <a:pt x="7324" y="21875"/>
                  </a:cubicBezTo>
                  <a:cubicBezTo>
                    <a:pt x="7837" y="22388"/>
                    <a:pt x="8517" y="22644"/>
                    <a:pt x="9200" y="22644"/>
                  </a:cubicBezTo>
                  <a:cubicBezTo>
                    <a:pt x="9882" y="22644"/>
                    <a:pt x="10567" y="22388"/>
                    <a:pt x="11090" y="21875"/>
                  </a:cubicBezTo>
                  <a:lnTo>
                    <a:pt x="18016" y="14949"/>
                  </a:lnTo>
                  <a:cubicBezTo>
                    <a:pt x="19041" y="13924"/>
                    <a:pt x="19041" y="12229"/>
                    <a:pt x="18016" y="11183"/>
                  </a:cubicBezTo>
                  <a:cubicBezTo>
                    <a:pt x="17493" y="10660"/>
                    <a:pt x="16808" y="10398"/>
                    <a:pt x="16123" y="10398"/>
                  </a:cubicBezTo>
                  <a:close/>
                  <a:moveTo>
                    <a:pt x="28428" y="20089"/>
                  </a:moveTo>
                  <a:cubicBezTo>
                    <a:pt x="27564" y="20089"/>
                    <a:pt x="26711" y="20505"/>
                    <a:pt x="26197" y="21268"/>
                  </a:cubicBezTo>
                  <a:lnTo>
                    <a:pt x="23812" y="24846"/>
                  </a:lnTo>
                  <a:cubicBezTo>
                    <a:pt x="23038" y="26081"/>
                    <a:pt x="23373" y="27692"/>
                    <a:pt x="24586" y="28508"/>
                  </a:cubicBezTo>
                  <a:cubicBezTo>
                    <a:pt x="25045" y="28808"/>
                    <a:pt x="25563" y="28953"/>
                    <a:pt x="26075" y="28953"/>
                  </a:cubicBezTo>
                  <a:cubicBezTo>
                    <a:pt x="26919" y="28953"/>
                    <a:pt x="27748" y="28559"/>
                    <a:pt x="28269" y="27817"/>
                  </a:cubicBezTo>
                  <a:lnTo>
                    <a:pt x="30654" y="24239"/>
                  </a:lnTo>
                  <a:cubicBezTo>
                    <a:pt x="31470" y="23005"/>
                    <a:pt x="31135" y="21352"/>
                    <a:pt x="29901" y="20536"/>
                  </a:cubicBezTo>
                  <a:cubicBezTo>
                    <a:pt x="29451" y="20233"/>
                    <a:pt x="28938" y="20089"/>
                    <a:pt x="28428" y="20089"/>
                  </a:cubicBezTo>
                  <a:close/>
                  <a:moveTo>
                    <a:pt x="89276" y="20152"/>
                  </a:moveTo>
                  <a:cubicBezTo>
                    <a:pt x="88764" y="20152"/>
                    <a:pt x="88249" y="20297"/>
                    <a:pt x="87796" y="20599"/>
                  </a:cubicBezTo>
                  <a:cubicBezTo>
                    <a:pt x="86583" y="21415"/>
                    <a:pt x="86248" y="23005"/>
                    <a:pt x="87001" y="24239"/>
                  </a:cubicBezTo>
                  <a:lnTo>
                    <a:pt x="89387" y="27817"/>
                  </a:lnTo>
                  <a:cubicBezTo>
                    <a:pt x="89907" y="28559"/>
                    <a:pt x="90736" y="28953"/>
                    <a:pt x="91575" y="28953"/>
                  </a:cubicBezTo>
                  <a:cubicBezTo>
                    <a:pt x="92085" y="28953"/>
                    <a:pt x="92598" y="28808"/>
                    <a:pt x="93048" y="28508"/>
                  </a:cubicBezTo>
                  <a:cubicBezTo>
                    <a:pt x="94262" y="27692"/>
                    <a:pt x="94618" y="26081"/>
                    <a:pt x="93822" y="24846"/>
                  </a:cubicBezTo>
                  <a:lnTo>
                    <a:pt x="91458" y="21268"/>
                  </a:lnTo>
                  <a:cubicBezTo>
                    <a:pt x="90939" y="20541"/>
                    <a:pt x="90113" y="20152"/>
                    <a:pt x="89276" y="20152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60;p30">
              <a:extLst>
                <a:ext uri="{FF2B5EF4-FFF2-40B4-BE49-F238E27FC236}">
                  <a16:creationId xmlns:a16="http://schemas.microsoft.com/office/drawing/2014/main" id="{04BFE769-1F48-48E6-A0C3-9A4CA572C1EB}"/>
                </a:ext>
              </a:extLst>
            </p:cNvPr>
            <p:cNvSpPr/>
            <p:nvPr/>
          </p:nvSpPr>
          <p:spPr>
            <a:xfrm>
              <a:off x="6611344" y="895339"/>
              <a:ext cx="488840" cy="546122"/>
            </a:xfrm>
            <a:custGeom>
              <a:avLst/>
              <a:gdLst/>
              <a:ahLst/>
              <a:cxnLst/>
              <a:rect l="l" t="t" r="r" b="b"/>
              <a:pathLst>
                <a:path w="107674" h="120291" extrusionOk="0">
                  <a:moveTo>
                    <a:pt x="51866" y="0"/>
                  </a:moveTo>
                  <a:cubicBezTo>
                    <a:pt x="23149" y="0"/>
                    <a:pt x="21" y="23130"/>
                    <a:pt x="21" y="51850"/>
                  </a:cubicBezTo>
                  <a:cubicBezTo>
                    <a:pt x="0" y="69384"/>
                    <a:pt x="8872" y="85746"/>
                    <a:pt x="23560" y="95308"/>
                  </a:cubicBezTo>
                  <a:cubicBezTo>
                    <a:pt x="32035" y="100790"/>
                    <a:pt x="37140" y="110185"/>
                    <a:pt x="37161" y="120291"/>
                  </a:cubicBezTo>
                  <a:lnTo>
                    <a:pt x="66579" y="120291"/>
                  </a:lnTo>
                  <a:cubicBezTo>
                    <a:pt x="66579" y="110268"/>
                    <a:pt x="71559" y="100874"/>
                    <a:pt x="79971" y="95434"/>
                  </a:cubicBezTo>
                  <a:cubicBezTo>
                    <a:pt x="97421" y="84156"/>
                    <a:pt x="107673" y="62709"/>
                    <a:pt x="102296" y="39463"/>
                  </a:cubicBezTo>
                  <a:cubicBezTo>
                    <a:pt x="97714" y="19899"/>
                    <a:pt x="82105" y="4855"/>
                    <a:pt x="62395" y="1026"/>
                  </a:cubicBezTo>
                  <a:cubicBezTo>
                    <a:pt x="58825" y="332"/>
                    <a:pt x="55305" y="0"/>
                    <a:pt x="51866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61;p30">
              <a:extLst>
                <a:ext uri="{FF2B5EF4-FFF2-40B4-BE49-F238E27FC236}">
                  <a16:creationId xmlns:a16="http://schemas.microsoft.com/office/drawing/2014/main" id="{09639F22-1143-4859-AB2A-2286703AA58D}"/>
                </a:ext>
              </a:extLst>
            </p:cNvPr>
            <p:cNvSpPr/>
            <p:nvPr/>
          </p:nvSpPr>
          <p:spPr>
            <a:xfrm>
              <a:off x="6587596" y="895307"/>
              <a:ext cx="291918" cy="546153"/>
            </a:xfrm>
            <a:custGeom>
              <a:avLst/>
              <a:gdLst/>
              <a:ahLst/>
              <a:cxnLst/>
              <a:rect l="l" t="t" r="r" b="b"/>
              <a:pathLst>
                <a:path w="64299" h="120298" extrusionOk="0">
                  <a:moveTo>
                    <a:pt x="57042" y="0"/>
                  </a:moveTo>
                  <a:cubicBezTo>
                    <a:pt x="35699" y="0"/>
                    <a:pt x="16190" y="13211"/>
                    <a:pt x="8516" y="33674"/>
                  </a:cubicBezTo>
                  <a:cubicBezTo>
                    <a:pt x="1" y="56439"/>
                    <a:pt x="8412" y="82049"/>
                    <a:pt x="28791" y="95315"/>
                  </a:cubicBezTo>
                  <a:cubicBezTo>
                    <a:pt x="37266" y="100797"/>
                    <a:pt x="42371" y="110192"/>
                    <a:pt x="42392" y="120298"/>
                  </a:cubicBezTo>
                  <a:lnTo>
                    <a:pt x="56829" y="120298"/>
                  </a:lnTo>
                  <a:cubicBezTo>
                    <a:pt x="56808" y="110192"/>
                    <a:pt x="51703" y="100797"/>
                    <a:pt x="43250" y="95315"/>
                  </a:cubicBezTo>
                  <a:cubicBezTo>
                    <a:pt x="25130" y="83514"/>
                    <a:pt x="16216" y="61712"/>
                    <a:pt x="20903" y="40600"/>
                  </a:cubicBezTo>
                  <a:cubicBezTo>
                    <a:pt x="25611" y="19509"/>
                    <a:pt x="42894" y="3523"/>
                    <a:pt x="64299" y="510"/>
                  </a:cubicBezTo>
                  <a:cubicBezTo>
                    <a:pt x="61866" y="167"/>
                    <a:pt x="59442" y="0"/>
                    <a:pt x="57042" y="0"/>
                  </a:cubicBezTo>
                  <a:close/>
                </a:path>
              </a:pathLst>
            </a:custGeom>
            <a:solidFill>
              <a:srgbClr val="FAA8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62;p30">
              <a:extLst>
                <a:ext uri="{FF2B5EF4-FFF2-40B4-BE49-F238E27FC236}">
                  <a16:creationId xmlns:a16="http://schemas.microsoft.com/office/drawing/2014/main" id="{51AA3767-8A73-4A5D-9F85-466E1FC28E94}"/>
                </a:ext>
              </a:extLst>
            </p:cNvPr>
            <p:cNvSpPr/>
            <p:nvPr/>
          </p:nvSpPr>
          <p:spPr>
            <a:xfrm>
              <a:off x="6731604" y="943408"/>
              <a:ext cx="302750" cy="291209"/>
            </a:xfrm>
            <a:custGeom>
              <a:avLst/>
              <a:gdLst/>
              <a:ahLst/>
              <a:cxnLst/>
              <a:rect l="l" t="t" r="r" b="b"/>
              <a:pathLst>
                <a:path w="66685" h="64143" extrusionOk="0">
                  <a:moveTo>
                    <a:pt x="34608" y="0"/>
                  </a:moveTo>
                  <a:cubicBezTo>
                    <a:pt x="21636" y="0"/>
                    <a:pt x="9940" y="7805"/>
                    <a:pt x="4960" y="19794"/>
                  </a:cubicBezTo>
                  <a:cubicBezTo>
                    <a:pt x="1" y="31783"/>
                    <a:pt x="2742" y="45572"/>
                    <a:pt x="11927" y="54736"/>
                  </a:cubicBezTo>
                  <a:cubicBezTo>
                    <a:pt x="18059" y="60882"/>
                    <a:pt x="26260" y="64143"/>
                    <a:pt x="34608" y="64143"/>
                  </a:cubicBezTo>
                  <a:cubicBezTo>
                    <a:pt x="38737" y="64143"/>
                    <a:pt x="42902" y="63345"/>
                    <a:pt x="46870" y="61704"/>
                  </a:cubicBezTo>
                  <a:cubicBezTo>
                    <a:pt x="58859" y="56745"/>
                    <a:pt x="66663" y="45049"/>
                    <a:pt x="66684" y="32076"/>
                  </a:cubicBezTo>
                  <a:cubicBezTo>
                    <a:pt x="66684" y="14354"/>
                    <a:pt x="52310" y="0"/>
                    <a:pt x="34608" y="0"/>
                  </a:cubicBezTo>
                  <a:close/>
                </a:path>
              </a:pathLst>
            </a:custGeom>
            <a:solidFill>
              <a:srgbClr val="FFCD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63;p30">
              <a:extLst>
                <a:ext uri="{FF2B5EF4-FFF2-40B4-BE49-F238E27FC236}">
                  <a16:creationId xmlns:a16="http://schemas.microsoft.com/office/drawing/2014/main" id="{890342EA-3894-4883-90CB-BE21D71BDC91}"/>
                </a:ext>
              </a:extLst>
            </p:cNvPr>
            <p:cNvSpPr/>
            <p:nvPr/>
          </p:nvSpPr>
          <p:spPr>
            <a:xfrm>
              <a:off x="6756302" y="1383226"/>
              <a:ext cx="180492" cy="91486"/>
            </a:xfrm>
            <a:custGeom>
              <a:avLst/>
              <a:gdLst/>
              <a:ahLst/>
              <a:cxnLst/>
              <a:rect l="l" t="t" r="r" b="b"/>
              <a:pathLst>
                <a:path w="39756" h="20151" extrusionOk="0">
                  <a:moveTo>
                    <a:pt x="4018" y="1"/>
                  </a:moveTo>
                  <a:cubicBezTo>
                    <a:pt x="1800" y="1"/>
                    <a:pt x="1" y="1800"/>
                    <a:pt x="1" y="4018"/>
                  </a:cubicBezTo>
                  <a:lnTo>
                    <a:pt x="1" y="16133"/>
                  </a:lnTo>
                  <a:cubicBezTo>
                    <a:pt x="1" y="18351"/>
                    <a:pt x="1800" y="20150"/>
                    <a:pt x="4018" y="20150"/>
                  </a:cubicBezTo>
                  <a:lnTo>
                    <a:pt x="35738" y="20150"/>
                  </a:lnTo>
                  <a:cubicBezTo>
                    <a:pt x="37956" y="20150"/>
                    <a:pt x="39756" y="18351"/>
                    <a:pt x="39756" y="16133"/>
                  </a:cubicBezTo>
                  <a:lnTo>
                    <a:pt x="39756" y="4018"/>
                  </a:lnTo>
                  <a:cubicBezTo>
                    <a:pt x="39756" y="1800"/>
                    <a:pt x="37956" y="1"/>
                    <a:pt x="35738" y="1"/>
                  </a:cubicBezTo>
                  <a:close/>
                </a:path>
              </a:pathLst>
            </a:custGeom>
            <a:solidFill>
              <a:srgbClr val="00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4;p30">
              <a:extLst>
                <a:ext uri="{FF2B5EF4-FFF2-40B4-BE49-F238E27FC236}">
                  <a16:creationId xmlns:a16="http://schemas.microsoft.com/office/drawing/2014/main" id="{3CD756A2-2E9F-473D-9BAC-52A91FC7BCDE}"/>
                </a:ext>
              </a:extLst>
            </p:cNvPr>
            <p:cNvSpPr/>
            <p:nvPr/>
          </p:nvSpPr>
          <p:spPr>
            <a:xfrm>
              <a:off x="6808548" y="1383226"/>
              <a:ext cx="129481" cy="91486"/>
            </a:xfrm>
            <a:custGeom>
              <a:avLst/>
              <a:gdLst/>
              <a:ahLst/>
              <a:cxnLst/>
              <a:rect l="l" t="t" r="r" b="b"/>
              <a:pathLst>
                <a:path w="28520" h="20151" extrusionOk="0">
                  <a:moveTo>
                    <a:pt x="3349" y="1"/>
                  </a:moveTo>
                  <a:cubicBezTo>
                    <a:pt x="1486" y="1"/>
                    <a:pt x="1" y="1486"/>
                    <a:pt x="1" y="3348"/>
                  </a:cubicBezTo>
                  <a:lnTo>
                    <a:pt x="1" y="3976"/>
                  </a:lnTo>
                  <a:cubicBezTo>
                    <a:pt x="1" y="5838"/>
                    <a:pt x="1486" y="7324"/>
                    <a:pt x="3349" y="7324"/>
                  </a:cubicBezTo>
                  <a:lnTo>
                    <a:pt x="25172" y="7324"/>
                  </a:lnTo>
                  <a:cubicBezTo>
                    <a:pt x="27013" y="7324"/>
                    <a:pt x="28520" y="5838"/>
                    <a:pt x="28520" y="3976"/>
                  </a:cubicBezTo>
                  <a:lnTo>
                    <a:pt x="28520" y="3348"/>
                  </a:lnTo>
                  <a:cubicBezTo>
                    <a:pt x="28520" y="1486"/>
                    <a:pt x="27013" y="1"/>
                    <a:pt x="25172" y="1"/>
                  </a:cubicBezTo>
                  <a:close/>
                  <a:moveTo>
                    <a:pt x="3349" y="12827"/>
                  </a:moveTo>
                  <a:cubicBezTo>
                    <a:pt x="1486" y="12827"/>
                    <a:pt x="1" y="14312"/>
                    <a:pt x="1" y="16154"/>
                  </a:cubicBezTo>
                  <a:lnTo>
                    <a:pt x="1" y="16802"/>
                  </a:lnTo>
                  <a:cubicBezTo>
                    <a:pt x="1" y="18644"/>
                    <a:pt x="1507" y="20150"/>
                    <a:pt x="3349" y="20150"/>
                  </a:cubicBezTo>
                  <a:lnTo>
                    <a:pt x="25172" y="20150"/>
                  </a:lnTo>
                  <a:cubicBezTo>
                    <a:pt x="27013" y="20150"/>
                    <a:pt x="28520" y="18644"/>
                    <a:pt x="28520" y="16802"/>
                  </a:cubicBezTo>
                  <a:lnTo>
                    <a:pt x="28520" y="16154"/>
                  </a:lnTo>
                  <a:cubicBezTo>
                    <a:pt x="28520" y="14312"/>
                    <a:pt x="27013" y="12827"/>
                    <a:pt x="25172" y="12827"/>
                  </a:cubicBezTo>
                  <a:close/>
                </a:path>
              </a:pathLst>
            </a:custGeom>
            <a:solidFill>
              <a:srgbClr val="0D3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66;p30">
            <a:extLst>
              <a:ext uri="{FF2B5EF4-FFF2-40B4-BE49-F238E27FC236}">
                <a16:creationId xmlns:a16="http://schemas.microsoft.com/office/drawing/2014/main" id="{4F65A582-EF1B-452D-9392-94BFFC261A1A}"/>
              </a:ext>
            </a:extLst>
          </p:cNvPr>
          <p:cNvSpPr/>
          <p:nvPr/>
        </p:nvSpPr>
        <p:spPr>
          <a:xfrm>
            <a:off x="6540012" y="3994974"/>
            <a:ext cx="613652" cy="613652"/>
          </a:xfrm>
          <a:custGeom>
            <a:avLst/>
            <a:gdLst/>
            <a:ahLst/>
            <a:cxnLst/>
            <a:rect l="l" t="t" r="r" b="b"/>
            <a:pathLst>
              <a:path w="133912" h="133912" extrusionOk="0">
                <a:moveTo>
                  <a:pt x="66956" y="0"/>
                </a:moveTo>
                <a:cubicBezTo>
                  <a:pt x="29984" y="0"/>
                  <a:pt x="0" y="29984"/>
                  <a:pt x="0" y="66956"/>
                </a:cubicBezTo>
                <a:cubicBezTo>
                  <a:pt x="0" y="103928"/>
                  <a:pt x="29984" y="133912"/>
                  <a:pt x="66956" y="133912"/>
                </a:cubicBezTo>
                <a:cubicBezTo>
                  <a:pt x="103928" y="133912"/>
                  <a:pt x="133911" y="103928"/>
                  <a:pt x="133911" y="66956"/>
                </a:cubicBezTo>
                <a:cubicBezTo>
                  <a:pt x="133911" y="29984"/>
                  <a:pt x="103928" y="0"/>
                  <a:pt x="66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7;p30">
            <a:extLst>
              <a:ext uri="{FF2B5EF4-FFF2-40B4-BE49-F238E27FC236}">
                <a16:creationId xmlns:a16="http://schemas.microsoft.com/office/drawing/2014/main" id="{FC9B5AAD-5990-46EE-8EE4-630F10EE5439}"/>
              </a:ext>
            </a:extLst>
          </p:cNvPr>
          <p:cNvSpPr/>
          <p:nvPr/>
        </p:nvSpPr>
        <p:spPr>
          <a:xfrm>
            <a:off x="6607897" y="4062859"/>
            <a:ext cx="477882" cy="477881"/>
          </a:xfrm>
          <a:custGeom>
            <a:avLst/>
            <a:gdLst/>
            <a:ahLst/>
            <a:cxnLst/>
            <a:rect l="l" t="t" r="r" b="b"/>
            <a:pathLst>
              <a:path w="104284" h="104284" extrusionOk="0">
                <a:moveTo>
                  <a:pt x="52142" y="0"/>
                </a:moveTo>
                <a:cubicBezTo>
                  <a:pt x="23351" y="0"/>
                  <a:pt x="0" y="23351"/>
                  <a:pt x="0" y="52142"/>
                </a:cubicBezTo>
                <a:cubicBezTo>
                  <a:pt x="0" y="80933"/>
                  <a:pt x="23351" y="104284"/>
                  <a:pt x="52142" y="104284"/>
                </a:cubicBezTo>
                <a:cubicBezTo>
                  <a:pt x="80933" y="104284"/>
                  <a:pt x="104284" y="80933"/>
                  <a:pt x="104284" y="52142"/>
                </a:cubicBezTo>
                <a:cubicBezTo>
                  <a:pt x="104284" y="23351"/>
                  <a:pt x="80933" y="0"/>
                  <a:pt x="52142" y="0"/>
                </a:cubicBezTo>
                <a:close/>
              </a:path>
            </a:pathLst>
          </a:custGeom>
          <a:solidFill>
            <a:srgbClr val="6C7E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150CFB-624F-4257-89F5-C074CFA03963}"/>
              </a:ext>
            </a:extLst>
          </p:cNvPr>
          <p:cNvGrpSpPr/>
          <p:nvPr/>
        </p:nvGrpSpPr>
        <p:grpSpPr>
          <a:xfrm>
            <a:off x="5468135" y="2430869"/>
            <a:ext cx="663590" cy="570390"/>
            <a:chOff x="5468135" y="2430869"/>
            <a:chExt cx="663590" cy="570390"/>
          </a:xfrm>
        </p:grpSpPr>
        <p:sp>
          <p:nvSpPr>
            <p:cNvPr id="53" name="Google Shape;488;p30">
              <a:extLst>
                <a:ext uri="{FF2B5EF4-FFF2-40B4-BE49-F238E27FC236}">
                  <a16:creationId xmlns:a16="http://schemas.microsoft.com/office/drawing/2014/main" id="{B2030FDD-68D6-45CC-AB3D-EFD911B503A6}"/>
                </a:ext>
              </a:extLst>
            </p:cNvPr>
            <p:cNvSpPr/>
            <p:nvPr/>
          </p:nvSpPr>
          <p:spPr>
            <a:xfrm>
              <a:off x="5561440" y="2430869"/>
              <a:ext cx="570285" cy="570390"/>
            </a:xfrm>
            <a:custGeom>
              <a:avLst/>
              <a:gdLst/>
              <a:ahLst/>
              <a:cxnLst/>
              <a:rect l="l" t="t" r="r" b="b"/>
              <a:pathLst>
                <a:path w="108574" h="108594" extrusionOk="0">
                  <a:moveTo>
                    <a:pt x="54276" y="0"/>
                  </a:moveTo>
                  <a:cubicBezTo>
                    <a:pt x="24293" y="0"/>
                    <a:pt x="1" y="24313"/>
                    <a:pt x="1" y="54297"/>
                  </a:cubicBezTo>
                  <a:cubicBezTo>
                    <a:pt x="1" y="84281"/>
                    <a:pt x="24293" y="108594"/>
                    <a:pt x="54276" y="108594"/>
                  </a:cubicBezTo>
                  <a:cubicBezTo>
                    <a:pt x="84281" y="108594"/>
                    <a:pt x="108573" y="84281"/>
                    <a:pt x="108573" y="54297"/>
                  </a:cubicBezTo>
                  <a:cubicBezTo>
                    <a:pt x="108573" y="24313"/>
                    <a:pt x="84281" y="0"/>
                    <a:pt x="5427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9;p30">
              <a:extLst>
                <a:ext uri="{FF2B5EF4-FFF2-40B4-BE49-F238E27FC236}">
                  <a16:creationId xmlns:a16="http://schemas.microsoft.com/office/drawing/2014/main" id="{C949359C-93B6-4C08-A115-09C8DEE2A667}"/>
                </a:ext>
              </a:extLst>
            </p:cNvPr>
            <p:cNvSpPr/>
            <p:nvPr/>
          </p:nvSpPr>
          <p:spPr>
            <a:xfrm>
              <a:off x="5826523" y="2498117"/>
              <a:ext cx="131664" cy="295212"/>
            </a:xfrm>
            <a:custGeom>
              <a:avLst/>
              <a:gdLst/>
              <a:ahLst/>
              <a:cxnLst/>
              <a:rect l="l" t="t" r="r" b="b"/>
              <a:pathLst>
                <a:path w="25067" h="56204" extrusionOk="0">
                  <a:moveTo>
                    <a:pt x="20222" y="1"/>
                  </a:moveTo>
                  <a:cubicBezTo>
                    <a:pt x="18402" y="1"/>
                    <a:pt x="16701" y="1159"/>
                    <a:pt x="16111" y="2995"/>
                  </a:cubicBezTo>
                  <a:lnTo>
                    <a:pt x="733" y="50554"/>
                  </a:lnTo>
                  <a:cubicBezTo>
                    <a:pt x="0" y="52814"/>
                    <a:pt x="1235" y="55241"/>
                    <a:pt x="3515" y="55994"/>
                  </a:cubicBezTo>
                  <a:cubicBezTo>
                    <a:pt x="3953" y="56136"/>
                    <a:pt x="4397" y="56203"/>
                    <a:pt x="4834" y="56203"/>
                  </a:cubicBezTo>
                  <a:cubicBezTo>
                    <a:pt x="6658" y="56203"/>
                    <a:pt x="8365" y="55034"/>
                    <a:pt x="8956" y="53211"/>
                  </a:cubicBezTo>
                  <a:lnTo>
                    <a:pt x="24334" y="5652"/>
                  </a:lnTo>
                  <a:cubicBezTo>
                    <a:pt x="25067" y="3392"/>
                    <a:pt x="23811" y="944"/>
                    <a:pt x="21552" y="212"/>
                  </a:cubicBezTo>
                  <a:cubicBezTo>
                    <a:pt x="21111" y="69"/>
                    <a:pt x="20663" y="1"/>
                    <a:pt x="20222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90;p30">
              <a:extLst>
                <a:ext uri="{FF2B5EF4-FFF2-40B4-BE49-F238E27FC236}">
                  <a16:creationId xmlns:a16="http://schemas.microsoft.com/office/drawing/2014/main" id="{5238A071-931B-4C4B-B0E3-66B44D16F01C}"/>
                </a:ext>
              </a:extLst>
            </p:cNvPr>
            <p:cNvSpPr/>
            <p:nvPr/>
          </p:nvSpPr>
          <p:spPr>
            <a:xfrm>
              <a:off x="5991042" y="2498117"/>
              <a:ext cx="131670" cy="295212"/>
            </a:xfrm>
            <a:custGeom>
              <a:avLst/>
              <a:gdLst/>
              <a:ahLst/>
              <a:cxnLst/>
              <a:rect l="l" t="t" r="r" b="b"/>
              <a:pathLst>
                <a:path w="25068" h="56204" extrusionOk="0">
                  <a:moveTo>
                    <a:pt x="4854" y="1"/>
                  </a:moveTo>
                  <a:cubicBezTo>
                    <a:pt x="4411" y="1"/>
                    <a:pt x="3961" y="69"/>
                    <a:pt x="3516" y="212"/>
                  </a:cubicBezTo>
                  <a:cubicBezTo>
                    <a:pt x="1256" y="944"/>
                    <a:pt x="1" y="3392"/>
                    <a:pt x="733" y="5652"/>
                  </a:cubicBezTo>
                  <a:lnTo>
                    <a:pt x="16112" y="53211"/>
                  </a:lnTo>
                  <a:cubicBezTo>
                    <a:pt x="16703" y="55034"/>
                    <a:pt x="18409" y="56203"/>
                    <a:pt x="20233" y="56203"/>
                  </a:cubicBezTo>
                  <a:cubicBezTo>
                    <a:pt x="20671" y="56203"/>
                    <a:pt x="21115" y="56136"/>
                    <a:pt x="21552" y="55994"/>
                  </a:cubicBezTo>
                  <a:cubicBezTo>
                    <a:pt x="23833" y="55241"/>
                    <a:pt x="25067" y="52814"/>
                    <a:pt x="24335" y="50554"/>
                  </a:cubicBezTo>
                  <a:lnTo>
                    <a:pt x="8956" y="2995"/>
                  </a:lnTo>
                  <a:cubicBezTo>
                    <a:pt x="8367" y="1159"/>
                    <a:pt x="6679" y="1"/>
                    <a:pt x="4854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91;p30">
              <a:extLst>
                <a:ext uri="{FF2B5EF4-FFF2-40B4-BE49-F238E27FC236}">
                  <a16:creationId xmlns:a16="http://schemas.microsoft.com/office/drawing/2014/main" id="{2BBB8293-E381-45A7-9CE8-26D69A23932D}"/>
                </a:ext>
              </a:extLst>
            </p:cNvPr>
            <p:cNvSpPr/>
            <p:nvPr/>
          </p:nvSpPr>
          <p:spPr>
            <a:xfrm>
              <a:off x="5783663" y="2430869"/>
              <a:ext cx="333775" cy="264868"/>
            </a:xfrm>
            <a:custGeom>
              <a:avLst/>
              <a:gdLst/>
              <a:ahLst/>
              <a:cxnLst/>
              <a:rect l="l" t="t" r="r" b="b"/>
              <a:pathLst>
                <a:path w="63546" h="50427" extrusionOk="0">
                  <a:moveTo>
                    <a:pt x="11989" y="0"/>
                  </a:moveTo>
                  <a:cubicBezTo>
                    <a:pt x="9750" y="0"/>
                    <a:pt x="7533" y="147"/>
                    <a:pt x="5315" y="419"/>
                  </a:cubicBezTo>
                  <a:cubicBezTo>
                    <a:pt x="0" y="11152"/>
                    <a:pt x="607" y="23874"/>
                    <a:pt x="6926" y="34043"/>
                  </a:cubicBezTo>
                  <a:cubicBezTo>
                    <a:pt x="13245" y="44233"/>
                    <a:pt x="24376" y="50426"/>
                    <a:pt x="36365" y="50426"/>
                  </a:cubicBezTo>
                  <a:cubicBezTo>
                    <a:pt x="46953" y="50426"/>
                    <a:pt x="56975" y="45572"/>
                    <a:pt x="63545" y="37244"/>
                  </a:cubicBezTo>
                  <a:cubicBezTo>
                    <a:pt x="62352" y="33645"/>
                    <a:pt x="60783" y="30193"/>
                    <a:pt x="58879" y="26929"/>
                  </a:cubicBezTo>
                  <a:cubicBezTo>
                    <a:pt x="54474" y="35894"/>
                    <a:pt x="45516" y="40970"/>
                    <a:pt x="36292" y="40970"/>
                  </a:cubicBezTo>
                  <a:cubicBezTo>
                    <a:pt x="31716" y="40970"/>
                    <a:pt x="27074" y="39720"/>
                    <a:pt x="22891" y="37077"/>
                  </a:cubicBezTo>
                  <a:cubicBezTo>
                    <a:pt x="10274" y="29084"/>
                    <a:pt x="7365" y="11906"/>
                    <a:pt x="16655" y="209"/>
                  </a:cubicBezTo>
                  <a:cubicBezTo>
                    <a:pt x="15107" y="84"/>
                    <a:pt x="13559" y="0"/>
                    <a:pt x="11989" y="0"/>
                  </a:cubicBezTo>
                  <a:close/>
                </a:path>
              </a:pathLst>
            </a:custGeom>
            <a:solidFill>
              <a:srgbClr val="FFE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92;p30">
              <a:extLst>
                <a:ext uri="{FF2B5EF4-FFF2-40B4-BE49-F238E27FC236}">
                  <a16:creationId xmlns:a16="http://schemas.microsoft.com/office/drawing/2014/main" id="{BCB2E425-DEF7-4C30-8CFA-609F7341D14A}"/>
                </a:ext>
              </a:extLst>
            </p:cNvPr>
            <p:cNvSpPr/>
            <p:nvPr/>
          </p:nvSpPr>
          <p:spPr>
            <a:xfrm>
              <a:off x="5822458" y="2431967"/>
              <a:ext cx="270472" cy="213803"/>
            </a:xfrm>
            <a:custGeom>
              <a:avLst/>
              <a:gdLst/>
              <a:ahLst/>
              <a:cxnLst/>
              <a:rect l="l" t="t" r="r" b="b"/>
              <a:pathLst>
                <a:path w="51494" h="40705" extrusionOk="0">
                  <a:moveTo>
                    <a:pt x="9248" y="0"/>
                  </a:moveTo>
                  <a:lnTo>
                    <a:pt x="9248" y="0"/>
                  </a:lnTo>
                  <a:cubicBezTo>
                    <a:pt x="0" y="11697"/>
                    <a:pt x="2929" y="28833"/>
                    <a:pt x="15525" y="36805"/>
                  </a:cubicBezTo>
                  <a:cubicBezTo>
                    <a:pt x="19717" y="39453"/>
                    <a:pt x="24363" y="40705"/>
                    <a:pt x="28942" y="40705"/>
                  </a:cubicBezTo>
                  <a:cubicBezTo>
                    <a:pt x="38146" y="40705"/>
                    <a:pt x="47078" y="35648"/>
                    <a:pt x="51493" y="26720"/>
                  </a:cubicBezTo>
                  <a:cubicBezTo>
                    <a:pt x="49798" y="23853"/>
                    <a:pt x="47873" y="21133"/>
                    <a:pt x="45697" y="18602"/>
                  </a:cubicBezTo>
                  <a:cubicBezTo>
                    <a:pt x="44233" y="26699"/>
                    <a:pt x="37181" y="32558"/>
                    <a:pt x="28979" y="32579"/>
                  </a:cubicBezTo>
                  <a:cubicBezTo>
                    <a:pt x="21572" y="32579"/>
                    <a:pt x="15044" y="27808"/>
                    <a:pt x="12784" y="20778"/>
                  </a:cubicBezTo>
                  <a:cubicBezTo>
                    <a:pt x="10525" y="13726"/>
                    <a:pt x="13056" y="6047"/>
                    <a:pt x="19062" y="1758"/>
                  </a:cubicBezTo>
                  <a:cubicBezTo>
                    <a:pt x="15860" y="858"/>
                    <a:pt x="12575" y="272"/>
                    <a:pt x="9248" y="0"/>
                  </a:cubicBezTo>
                  <a:close/>
                </a:path>
              </a:pathLst>
            </a:custGeom>
            <a:solidFill>
              <a:srgbClr val="002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93;p30">
              <a:extLst>
                <a:ext uri="{FF2B5EF4-FFF2-40B4-BE49-F238E27FC236}">
                  <a16:creationId xmlns:a16="http://schemas.microsoft.com/office/drawing/2014/main" id="{8DD38484-FFA7-47B7-9C91-95CA625BCAE7}"/>
                </a:ext>
              </a:extLst>
            </p:cNvPr>
            <p:cNvSpPr/>
            <p:nvPr/>
          </p:nvSpPr>
          <p:spPr>
            <a:xfrm>
              <a:off x="5885099" y="2441201"/>
              <a:ext cx="177387" cy="162255"/>
            </a:xfrm>
            <a:custGeom>
              <a:avLst/>
              <a:gdLst/>
              <a:ahLst/>
              <a:cxnLst/>
              <a:rect l="l" t="t" r="r" b="b"/>
              <a:pathLst>
                <a:path w="33772" h="30891" extrusionOk="0">
                  <a:moveTo>
                    <a:pt x="17043" y="6068"/>
                  </a:moveTo>
                  <a:lnTo>
                    <a:pt x="17043" y="6068"/>
                  </a:lnTo>
                  <a:cubicBezTo>
                    <a:pt x="20177" y="6072"/>
                    <a:pt x="22997" y="7954"/>
                    <a:pt x="24188" y="10838"/>
                  </a:cubicBezTo>
                  <a:cubicBezTo>
                    <a:pt x="25381" y="13726"/>
                    <a:pt x="24732" y="17053"/>
                    <a:pt x="22514" y="19271"/>
                  </a:cubicBezTo>
                  <a:cubicBezTo>
                    <a:pt x="21033" y="20752"/>
                    <a:pt x="19057" y="21543"/>
                    <a:pt x="17047" y="21543"/>
                  </a:cubicBezTo>
                  <a:cubicBezTo>
                    <a:pt x="16048" y="21543"/>
                    <a:pt x="15041" y="21348"/>
                    <a:pt x="14082" y="20945"/>
                  </a:cubicBezTo>
                  <a:cubicBezTo>
                    <a:pt x="11195" y="19752"/>
                    <a:pt x="9312" y="16927"/>
                    <a:pt x="9312" y="13810"/>
                  </a:cubicBezTo>
                  <a:cubicBezTo>
                    <a:pt x="9312" y="9545"/>
                    <a:pt x="12758" y="6074"/>
                    <a:pt x="17043" y="6068"/>
                  </a:cubicBezTo>
                  <a:close/>
                  <a:moveTo>
                    <a:pt x="7136" y="0"/>
                  </a:moveTo>
                  <a:cubicBezTo>
                    <a:pt x="2679" y="3180"/>
                    <a:pt x="42" y="8328"/>
                    <a:pt x="42" y="13810"/>
                  </a:cubicBezTo>
                  <a:cubicBezTo>
                    <a:pt x="1" y="22639"/>
                    <a:pt x="6717" y="30025"/>
                    <a:pt x="15505" y="30821"/>
                  </a:cubicBezTo>
                  <a:cubicBezTo>
                    <a:pt x="16023" y="30867"/>
                    <a:pt x="16539" y="30890"/>
                    <a:pt x="17051" y="30890"/>
                  </a:cubicBezTo>
                  <a:cubicBezTo>
                    <a:pt x="25209" y="30890"/>
                    <a:pt x="32334" y="25035"/>
                    <a:pt x="33771" y="16864"/>
                  </a:cubicBezTo>
                  <a:cubicBezTo>
                    <a:pt x="26762" y="8725"/>
                    <a:pt x="17493" y="2846"/>
                    <a:pt x="7136" y="0"/>
                  </a:cubicBezTo>
                  <a:close/>
                </a:path>
              </a:pathLst>
            </a:custGeom>
            <a:solidFill>
              <a:srgbClr val="FF69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4;p30">
              <a:extLst>
                <a:ext uri="{FF2B5EF4-FFF2-40B4-BE49-F238E27FC236}">
                  <a16:creationId xmlns:a16="http://schemas.microsoft.com/office/drawing/2014/main" id="{73D3140B-DDAC-4682-BF06-7397652D6EB4}"/>
                </a:ext>
              </a:extLst>
            </p:cNvPr>
            <p:cNvSpPr/>
            <p:nvPr/>
          </p:nvSpPr>
          <p:spPr>
            <a:xfrm>
              <a:off x="5934005" y="2472999"/>
              <a:ext cx="84408" cy="81293"/>
            </a:xfrm>
            <a:custGeom>
              <a:avLst/>
              <a:gdLst/>
              <a:ahLst/>
              <a:cxnLst/>
              <a:rect l="l" t="t" r="r" b="b"/>
              <a:pathLst>
                <a:path w="16070" h="15477" extrusionOk="0">
                  <a:moveTo>
                    <a:pt x="7791" y="1"/>
                  </a:moveTo>
                  <a:cubicBezTo>
                    <a:pt x="3814" y="1"/>
                    <a:pt x="1" y="3083"/>
                    <a:pt x="1" y="7756"/>
                  </a:cubicBezTo>
                  <a:cubicBezTo>
                    <a:pt x="1" y="12024"/>
                    <a:pt x="3453" y="15476"/>
                    <a:pt x="7742" y="15476"/>
                  </a:cubicBezTo>
                  <a:cubicBezTo>
                    <a:pt x="10860" y="15476"/>
                    <a:pt x="13685" y="13593"/>
                    <a:pt x="14877" y="10706"/>
                  </a:cubicBezTo>
                  <a:cubicBezTo>
                    <a:pt x="16070" y="7818"/>
                    <a:pt x="15421" y="4492"/>
                    <a:pt x="13203" y="2274"/>
                  </a:cubicBezTo>
                  <a:cubicBezTo>
                    <a:pt x="11627" y="704"/>
                    <a:pt x="9690" y="1"/>
                    <a:pt x="7791" y="1"/>
                  </a:cubicBezTo>
                  <a:close/>
                </a:path>
              </a:pathLst>
            </a:custGeom>
            <a:solidFill>
              <a:srgbClr val="FFC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5;p30">
              <a:extLst>
                <a:ext uri="{FF2B5EF4-FFF2-40B4-BE49-F238E27FC236}">
                  <a16:creationId xmlns:a16="http://schemas.microsoft.com/office/drawing/2014/main" id="{9006C407-5738-4E01-89A0-BD5865C6DC1E}"/>
                </a:ext>
              </a:extLst>
            </p:cNvPr>
            <p:cNvSpPr/>
            <p:nvPr/>
          </p:nvSpPr>
          <p:spPr>
            <a:xfrm>
              <a:off x="5778274" y="2431526"/>
              <a:ext cx="261900" cy="264169"/>
            </a:xfrm>
            <a:custGeom>
              <a:avLst/>
              <a:gdLst/>
              <a:ahLst/>
              <a:cxnLst/>
              <a:rect l="l" t="t" r="r" b="b"/>
              <a:pathLst>
                <a:path w="49862" h="50294" extrusionOk="0">
                  <a:moveTo>
                    <a:pt x="9500" y="1"/>
                  </a:moveTo>
                  <a:lnTo>
                    <a:pt x="9500" y="1"/>
                  </a:lnTo>
                  <a:cubicBezTo>
                    <a:pt x="8433" y="64"/>
                    <a:pt x="7387" y="147"/>
                    <a:pt x="6341" y="294"/>
                  </a:cubicBezTo>
                  <a:cubicBezTo>
                    <a:pt x="1" y="13078"/>
                    <a:pt x="2177" y="28457"/>
                    <a:pt x="11802" y="39002"/>
                  </a:cubicBezTo>
                  <a:cubicBezTo>
                    <a:pt x="18499" y="46340"/>
                    <a:pt x="27860" y="50294"/>
                    <a:pt x="37418" y="50294"/>
                  </a:cubicBezTo>
                  <a:cubicBezTo>
                    <a:pt x="41597" y="50294"/>
                    <a:pt x="45814" y="49538"/>
                    <a:pt x="49862" y="47979"/>
                  </a:cubicBezTo>
                  <a:lnTo>
                    <a:pt x="49862" y="47979"/>
                  </a:lnTo>
                  <a:cubicBezTo>
                    <a:pt x="46974" y="48732"/>
                    <a:pt x="43982" y="49129"/>
                    <a:pt x="40969" y="49129"/>
                  </a:cubicBezTo>
                  <a:cubicBezTo>
                    <a:pt x="29168" y="49129"/>
                    <a:pt x="18163" y="43103"/>
                    <a:pt x="11802" y="33165"/>
                  </a:cubicBezTo>
                  <a:cubicBezTo>
                    <a:pt x="5441" y="23226"/>
                    <a:pt x="4562" y="10714"/>
                    <a:pt x="9500" y="1"/>
                  </a:cubicBezTo>
                  <a:close/>
                </a:path>
              </a:pathLst>
            </a:custGeom>
            <a:solidFill>
              <a:srgbClr val="FFA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6;p30">
              <a:extLst>
                <a:ext uri="{FF2B5EF4-FFF2-40B4-BE49-F238E27FC236}">
                  <a16:creationId xmlns:a16="http://schemas.microsoft.com/office/drawing/2014/main" id="{A410F3A1-1C7A-40F9-AE5D-F0961791CAC7}"/>
                </a:ext>
              </a:extLst>
            </p:cNvPr>
            <p:cNvSpPr/>
            <p:nvPr/>
          </p:nvSpPr>
          <p:spPr>
            <a:xfrm>
              <a:off x="5826192" y="2658476"/>
              <a:ext cx="48034" cy="135210"/>
            </a:xfrm>
            <a:custGeom>
              <a:avLst/>
              <a:gdLst/>
              <a:ahLst/>
              <a:cxnLst/>
              <a:rect l="l" t="t" r="r" b="b"/>
              <a:pathLst>
                <a:path w="9145" h="25742" extrusionOk="0">
                  <a:moveTo>
                    <a:pt x="7261" y="0"/>
                  </a:moveTo>
                  <a:lnTo>
                    <a:pt x="796" y="20024"/>
                  </a:lnTo>
                  <a:cubicBezTo>
                    <a:pt x="1" y="22305"/>
                    <a:pt x="1256" y="24795"/>
                    <a:pt x="3537" y="25527"/>
                  </a:cubicBezTo>
                  <a:cubicBezTo>
                    <a:pt x="3981" y="25672"/>
                    <a:pt x="4432" y="25741"/>
                    <a:pt x="4875" y="25741"/>
                  </a:cubicBezTo>
                  <a:cubicBezTo>
                    <a:pt x="6727" y="25741"/>
                    <a:pt x="8445" y="24538"/>
                    <a:pt x="9019" y="22681"/>
                  </a:cubicBezTo>
                  <a:lnTo>
                    <a:pt x="9123" y="22367"/>
                  </a:lnTo>
                  <a:lnTo>
                    <a:pt x="9123" y="22367"/>
                  </a:lnTo>
                  <a:cubicBezTo>
                    <a:pt x="8838" y="22424"/>
                    <a:pt x="8547" y="22453"/>
                    <a:pt x="8257" y="22453"/>
                  </a:cubicBezTo>
                  <a:cubicBezTo>
                    <a:pt x="7801" y="22453"/>
                    <a:pt x="7348" y="22382"/>
                    <a:pt x="6926" y="22242"/>
                  </a:cubicBezTo>
                  <a:cubicBezTo>
                    <a:pt x="4646" y="21509"/>
                    <a:pt x="3411" y="19061"/>
                    <a:pt x="4143" y="16802"/>
                  </a:cubicBezTo>
                  <a:lnTo>
                    <a:pt x="9144" y="1339"/>
                  </a:lnTo>
                  <a:lnTo>
                    <a:pt x="7261" y="0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7;p30">
              <a:extLst>
                <a:ext uri="{FF2B5EF4-FFF2-40B4-BE49-F238E27FC236}">
                  <a16:creationId xmlns:a16="http://schemas.microsoft.com/office/drawing/2014/main" id="{A0FD9551-5EBF-407A-AAEF-901433449FD9}"/>
                </a:ext>
              </a:extLst>
            </p:cNvPr>
            <p:cNvSpPr/>
            <p:nvPr/>
          </p:nvSpPr>
          <p:spPr>
            <a:xfrm>
              <a:off x="6102484" y="2635832"/>
              <a:ext cx="6818" cy="6928"/>
            </a:xfrm>
            <a:custGeom>
              <a:avLst/>
              <a:gdLst/>
              <a:ahLst/>
              <a:cxnLst/>
              <a:rect l="l" t="t" r="r" b="b"/>
              <a:pathLst>
                <a:path w="1298" h="1319" extrusionOk="0">
                  <a:moveTo>
                    <a:pt x="1298" y="1"/>
                  </a:moveTo>
                  <a:cubicBezTo>
                    <a:pt x="879" y="377"/>
                    <a:pt x="440" y="754"/>
                    <a:pt x="0" y="1089"/>
                  </a:cubicBezTo>
                  <a:lnTo>
                    <a:pt x="63" y="1319"/>
                  </a:lnTo>
                  <a:cubicBezTo>
                    <a:pt x="482" y="900"/>
                    <a:pt x="900" y="461"/>
                    <a:pt x="1298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98;p30">
              <a:extLst>
                <a:ext uri="{FF2B5EF4-FFF2-40B4-BE49-F238E27FC236}">
                  <a16:creationId xmlns:a16="http://schemas.microsoft.com/office/drawing/2014/main" id="{91969F51-0FDE-4221-93B9-49E34EA4C5AE}"/>
                </a:ext>
              </a:extLst>
            </p:cNvPr>
            <p:cNvSpPr/>
            <p:nvPr/>
          </p:nvSpPr>
          <p:spPr>
            <a:xfrm>
              <a:off x="6044675" y="2681660"/>
              <a:ext cx="74627" cy="111579"/>
            </a:xfrm>
            <a:custGeom>
              <a:avLst/>
              <a:gdLst/>
              <a:ahLst/>
              <a:cxnLst/>
              <a:rect l="l" t="t" r="r" b="b"/>
              <a:pathLst>
                <a:path w="14208" h="21243" extrusionOk="0">
                  <a:moveTo>
                    <a:pt x="1" y="1"/>
                  </a:moveTo>
                  <a:lnTo>
                    <a:pt x="5901" y="18267"/>
                  </a:lnTo>
                  <a:cubicBezTo>
                    <a:pt x="6488" y="20049"/>
                    <a:pt x="8133" y="21242"/>
                    <a:pt x="10001" y="21242"/>
                  </a:cubicBezTo>
                  <a:cubicBezTo>
                    <a:pt x="10064" y="21242"/>
                    <a:pt x="10127" y="21241"/>
                    <a:pt x="10190" y="21238"/>
                  </a:cubicBezTo>
                  <a:cubicBezTo>
                    <a:pt x="12115" y="21176"/>
                    <a:pt x="13768" y="19836"/>
                    <a:pt x="14208" y="17953"/>
                  </a:cubicBezTo>
                  <a:lnTo>
                    <a:pt x="14208" y="17953"/>
                  </a:lnTo>
                  <a:cubicBezTo>
                    <a:pt x="13929" y="18008"/>
                    <a:pt x="13650" y="18035"/>
                    <a:pt x="13374" y="18035"/>
                  </a:cubicBezTo>
                  <a:cubicBezTo>
                    <a:pt x="11540" y="18035"/>
                    <a:pt x="9849" y="16864"/>
                    <a:pt x="9249" y="15045"/>
                  </a:cubicBezTo>
                  <a:cubicBezTo>
                    <a:pt x="9249" y="15045"/>
                    <a:pt x="3390" y="6550"/>
                    <a:pt x="1" y="1"/>
                  </a:cubicBez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99;p30">
              <a:extLst>
                <a:ext uri="{FF2B5EF4-FFF2-40B4-BE49-F238E27FC236}">
                  <a16:creationId xmlns:a16="http://schemas.microsoft.com/office/drawing/2014/main" id="{F85AA392-1437-4B0F-9674-710054ECFDC8}"/>
                </a:ext>
              </a:extLst>
            </p:cNvPr>
            <p:cNvSpPr/>
            <p:nvPr/>
          </p:nvSpPr>
          <p:spPr>
            <a:xfrm>
              <a:off x="5484507" y="2774088"/>
              <a:ext cx="53859" cy="28910"/>
            </a:xfrm>
            <a:custGeom>
              <a:avLst/>
              <a:gdLst/>
              <a:ahLst/>
              <a:cxnLst/>
              <a:rect l="l" t="t" r="r" b="b"/>
              <a:pathLst>
                <a:path w="10254" h="5504" extrusionOk="0">
                  <a:moveTo>
                    <a:pt x="7324" y="1"/>
                  </a:moveTo>
                  <a:lnTo>
                    <a:pt x="1" y="3704"/>
                  </a:lnTo>
                  <a:lnTo>
                    <a:pt x="2930" y="5504"/>
                  </a:lnTo>
                  <a:lnTo>
                    <a:pt x="10254" y="1779"/>
                  </a:lnTo>
                  <a:lnTo>
                    <a:pt x="7324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00;p30">
              <a:extLst>
                <a:ext uri="{FF2B5EF4-FFF2-40B4-BE49-F238E27FC236}">
                  <a16:creationId xmlns:a16="http://schemas.microsoft.com/office/drawing/2014/main" id="{6C3CB38F-B526-4DCB-A32B-5F9267D2A1D4}"/>
                </a:ext>
              </a:extLst>
            </p:cNvPr>
            <p:cNvSpPr/>
            <p:nvPr/>
          </p:nvSpPr>
          <p:spPr>
            <a:xfrm>
              <a:off x="5498027" y="2782771"/>
              <a:ext cx="39898" cy="37482"/>
            </a:xfrm>
            <a:custGeom>
              <a:avLst/>
              <a:gdLst/>
              <a:ahLst/>
              <a:cxnLst/>
              <a:rect l="l" t="t" r="r" b="b"/>
              <a:pathLst>
                <a:path w="7596" h="7136" extrusionOk="0">
                  <a:moveTo>
                    <a:pt x="7596" y="1"/>
                  </a:moveTo>
                  <a:lnTo>
                    <a:pt x="294" y="3704"/>
                  </a:lnTo>
                  <a:lnTo>
                    <a:pt x="1" y="7136"/>
                  </a:lnTo>
                  <a:lnTo>
                    <a:pt x="7324" y="3411"/>
                  </a:lnTo>
                  <a:lnTo>
                    <a:pt x="7596" y="1"/>
                  </a:lnTo>
                  <a:close/>
                </a:path>
              </a:pathLst>
            </a:custGeom>
            <a:solidFill>
              <a:srgbClr val="FF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01;p30">
              <a:extLst>
                <a:ext uri="{FF2B5EF4-FFF2-40B4-BE49-F238E27FC236}">
                  <a16:creationId xmlns:a16="http://schemas.microsoft.com/office/drawing/2014/main" id="{64D480FD-26A2-455D-AB9E-D6C340B82D01}"/>
                </a:ext>
              </a:extLst>
            </p:cNvPr>
            <p:cNvSpPr/>
            <p:nvPr/>
          </p:nvSpPr>
          <p:spPr>
            <a:xfrm>
              <a:off x="5489455" y="2655723"/>
              <a:ext cx="295091" cy="155516"/>
            </a:xfrm>
            <a:custGeom>
              <a:avLst/>
              <a:gdLst/>
              <a:ahLst/>
              <a:cxnLst/>
              <a:rect l="l" t="t" r="r" b="b"/>
              <a:pathLst>
                <a:path w="56181" h="29608" extrusionOk="0">
                  <a:moveTo>
                    <a:pt x="55427" y="1"/>
                  </a:moveTo>
                  <a:lnTo>
                    <a:pt x="1" y="28101"/>
                  </a:lnTo>
                  <a:lnTo>
                    <a:pt x="754" y="29608"/>
                  </a:lnTo>
                  <a:lnTo>
                    <a:pt x="56180" y="1507"/>
                  </a:lnTo>
                  <a:lnTo>
                    <a:pt x="55427" y="1"/>
                  </a:lnTo>
                  <a:close/>
                </a:path>
              </a:pathLst>
            </a:custGeom>
            <a:solidFill>
              <a:srgbClr val="D4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02;p30">
              <a:extLst>
                <a:ext uri="{FF2B5EF4-FFF2-40B4-BE49-F238E27FC236}">
                  <a16:creationId xmlns:a16="http://schemas.microsoft.com/office/drawing/2014/main" id="{2F22B88A-8AA3-4D2D-8C7F-45A0FE5D63C1}"/>
                </a:ext>
              </a:extLst>
            </p:cNvPr>
            <p:cNvSpPr/>
            <p:nvPr/>
          </p:nvSpPr>
          <p:spPr>
            <a:xfrm>
              <a:off x="5772013" y="2634887"/>
              <a:ext cx="58098" cy="39352"/>
            </a:xfrm>
            <a:custGeom>
              <a:avLst/>
              <a:gdLst/>
              <a:ahLst/>
              <a:cxnLst/>
              <a:rect l="l" t="t" r="r" b="b"/>
              <a:pathLst>
                <a:path w="11061" h="7492" extrusionOk="0">
                  <a:moveTo>
                    <a:pt x="10503" y="0"/>
                  </a:moveTo>
                  <a:cubicBezTo>
                    <a:pt x="10470" y="0"/>
                    <a:pt x="10435" y="4"/>
                    <a:pt x="10399" y="13"/>
                  </a:cubicBezTo>
                  <a:lnTo>
                    <a:pt x="398" y="2399"/>
                  </a:lnTo>
                  <a:cubicBezTo>
                    <a:pt x="126" y="2461"/>
                    <a:pt x="0" y="2733"/>
                    <a:pt x="126" y="2985"/>
                  </a:cubicBezTo>
                  <a:lnTo>
                    <a:pt x="2302" y="7253"/>
                  </a:lnTo>
                  <a:cubicBezTo>
                    <a:pt x="2365" y="7378"/>
                    <a:pt x="2469" y="7462"/>
                    <a:pt x="2574" y="7483"/>
                  </a:cubicBezTo>
                  <a:cubicBezTo>
                    <a:pt x="2602" y="7489"/>
                    <a:pt x="2628" y="7491"/>
                    <a:pt x="2654" y="7491"/>
                  </a:cubicBezTo>
                  <a:cubicBezTo>
                    <a:pt x="2723" y="7491"/>
                    <a:pt x="2785" y="7472"/>
                    <a:pt x="2846" y="7441"/>
                  </a:cubicBezTo>
                  <a:cubicBezTo>
                    <a:pt x="2867" y="7420"/>
                    <a:pt x="2909" y="7399"/>
                    <a:pt x="2929" y="7378"/>
                  </a:cubicBezTo>
                  <a:lnTo>
                    <a:pt x="10755" y="725"/>
                  </a:lnTo>
                  <a:cubicBezTo>
                    <a:pt x="11061" y="476"/>
                    <a:pt x="10860" y="0"/>
                    <a:pt x="10503" y="0"/>
                  </a:cubicBezTo>
                  <a:close/>
                </a:path>
              </a:pathLst>
            </a:custGeom>
            <a:solidFill>
              <a:srgbClr val="FFA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03;p30">
              <a:extLst>
                <a:ext uri="{FF2B5EF4-FFF2-40B4-BE49-F238E27FC236}">
                  <a16:creationId xmlns:a16="http://schemas.microsoft.com/office/drawing/2014/main" id="{A8529CE7-4C1D-46B4-98DE-D819BE4E8355}"/>
                </a:ext>
              </a:extLst>
            </p:cNvPr>
            <p:cNvSpPr/>
            <p:nvPr/>
          </p:nvSpPr>
          <p:spPr>
            <a:xfrm>
              <a:off x="5468135" y="2799868"/>
              <a:ext cx="32203" cy="22082"/>
            </a:xfrm>
            <a:custGeom>
              <a:avLst/>
              <a:gdLst/>
              <a:ahLst/>
              <a:cxnLst/>
              <a:rect l="l" t="t" r="r" b="b"/>
              <a:pathLst>
                <a:path w="6131" h="4204" extrusionOk="0">
                  <a:moveTo>
                    <a:pt x="4646" y="1"/>
                  </a:moveTo>
                  <a:cubicBezTo>
                    <a:pt x="4448" y="1"/>
                    <a:pt x="4248" y="44"/>
                    <a:pt x="4060" y="135"/>
                  </a:cubicBezTo>
                  <a:lnTo>
                    <a:pt x="900" y="1746"/>
                  </a:lnTo>
                  <a:cubicBezTo>
                    <a:pt x="272" y="2060"/>
                    <a:pt x="0" y="2855"/>
                    <a:pt x="335" y="3483"/>
                  </a:cubicBezTo>
                  <a:cubicBezTo>
                    <a:pt x="558" y="3943"/>
                    <a:pt x="1023" y="4203"/>
                    <a:pt x="1506" y="4203"/>
                  </a:cubicBezTo>
                  <a:cubicBezTo>
                    <a:pt x="1704" y="4203"/>
                    <a:pt x="1904" y="4160"/>
                    <a:pt x="2093" y="4069"/>
                  </a:cubicBezTo>
                  <a:lnTo>
                    <a:pt x="5252" y="2458"/>
                  </a:lnTo>
                  <a:cubicBezTo>
                    <a:pt x="5880" y="2144"/>
                    <a:pt x="6131" y="1349"/>
                    <a:pt x="5817" y="721"/>
                  </a:cubicBezTo>
                  <a:cubicBezTo>
                    <a:pt x="5594" y="261"/>
                    <a:pt x="5129" y="1"/>
                    <a:pt x="4646" y="1"/>
                  </a:cubicBezTo>
                  <a:close/>
                </a:path>
              </a:pathLst>
            </a:custGeom>
            <a:solidFill>
              <a:srgbClr val="54A9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04;p30">
              <a:extLst>
                <a:ext uri="{FF2B5EF4-FFF2-40B4-BE49-F238E27FC236}">
                  <a16:creationId xmlns:a16="http://schemas.microsoft.com/office/drawing/2014/main" id="{7A785920-6482-4F06-A2C6-A20B60A36A1F}"/>
                </a:ext>
              </a:extLst>
            </p:cNvPr>
            <p:cNvSpPr/>
            <p:nvPr/>
          </p:nvSpPr>
          <p:spPr>
            <a:xfrm>
              <a:off x="5661889" y="2844635"/>
              <a:ext cx="204422" cy="101016"/>
            </a:xfrm>
            <a:custGeom>
              <a:avLst/>
              <a:gdLst/>
              <a:ahLst/>
              <a:cxnLst/>
              <a:rect l="l" t="t" r="r" b="b"/>
              <a:pathLst>
                <a:path w="38919" h="19232" extrusionOk="0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7F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05;p30">
              <a:extLst>
                <a:ext uri="{FF2B5EF4-FFF2-40B4-BE49-F238E27FC236}">
                  <a16:creationId xmlns:a16="http://schemas.microsoft.com/office/drawing/2014/main" id="{BE9C8887-3B40-4198-BBB6-4D32AF33CDF0}"/>
                </a:ext>
              </a:extLst>
            </p:cNvPr>
            <p:cNvSpPr/>
            <p:nvPr/>
          </p:nvSpPr>
          <p:spPr>
            <a:xfrm>
              <a:off x="5661889" y="2844635"/>
              <a:ext cx="204422" cy="101016"/>
            </a:xfrm>
            <a:custGeom>
              <a:avLst/>
              <a:gdLst/>
              <a:ahLst/>
              <a:cxnLst/>
              <a:rect l="l" t="t" r="r" b="b"/>
              <a:pathLst>
                <a:path w="38919" h="19232" extrusionOk="0">
                  <a:moveTo>
                    <a:pt x="38056" y="0"/>
                  </a:moveTo>
                  <a:cubicBezTo>
                    <a:pt x="35907" y="0"/>
                    <a:pt x="25264" y="4340"/>
                    <a:pt x="12764" y="10381"/>
                  </a:cubicBezTo>
                  <a:cubicBezTo>
                    <a:pt x="8056" y="12661"/>
                    <a:pt x="3683" y="14900"/>
                    <a:pt x="1" y="16888"/>
                  </a:cubicBezTo>
                  <a:cubicBezTo>
                    <a:pt x="963" y="17704"/>
                    <a:pt x="1947" y="18478"/>
                    <a:pt x="2972" y="19231"/>
                  </a:cubicBezTo>
                  <a:cubicBezTo>
                    <a:pt x="6445" y="17704"/>
                    <a:pt x="10358" y="15905"/>
                    <a:pt x="14480" y="13917"/>
                  </a:cubicBezTo>
                  <a:cubicBezTo>
                    <a:pt x="28185" y="7284"/>
                    <a:pt x="38919" y="1112"/>
                    <a:pt x="38437" y="128"/>
                  </a:cubicBezTo>
                  <a:cubicBezTo>
                    <a:pt x="38396" y="42"/>
                    <a:pt x="38267" y="0"/>
                    <a:pt x="38056" y="0"/>
                  </a:cubicBezTo>
                  <a:close/>
                </a:path>
              </a:pathLst>
            </a:custGeom>
            <a:solidFill>
              <a:srgbClr val="005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5BE92D2F-9C8A-41BC-96A8-B12406A0D596}"/>
              </a:ext>
            </a:extLst>
          </p:cNvPr>
          <p:cNvSpPr/>
          <p:nvPr/>
        </p:nvSpPr>
        <p:spPr>
          <a:xfrm>
            <a:off x="3387568" y="2498117"/>
            <a:ext cx="735179" cy="42630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BC6A-30C9-41D8-8BCB-848501905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131" y="2152045"/>
            <a:ext cx="2299509" cy="946200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Fuel Comparative</a:t>
            </a:r>
            <a:endParaRPr lang="en-ID" sz="24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41567-EF21-42DE-9C9F-BB633EE3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27" y="0"/>
            <a:ext cx="50001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5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49B7-A542-42E0-B664-15C87075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4" y="1641450"/>
            <a:ext cx="2166441" cy="946200"/>
          </a:xfrm>
        </p:spPr>
        <p:txBody>
          <a:bodyPr/>
          <a:lstStyle/>
          <a:p>
            <a:pPr algn="ctr"/>
            <a:r>
              <a:rPr lang="en-GB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Emission Comparative</a:t>
            </a:r>
            <a:endParaRPr lang="en-ID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40" name="Picture 4" descr="Image result for emission from nuclear power plant&quot;">
            <a:extLst>
              <a:ext uri="{FF2B5EF4-FFF2-40B4-BE49-F238E27FC236}">
                <a16:creationId xmlns:a16="http://schemas.microsoft.com/office/drawing/2014/main" id="{D8D0C9F2-25ED-492B-AACF-39213D71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956" y="304683"/>
            <a:ext cx="6408988" cy="43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8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5F23-0E5D-4391-87A4-56BD87EB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" y="1641450"/>
            <a:ext cx="2761488" cy="946200"/>
          </a:xfrm>
        </p:spPr>
        <p:txBody>
          <a:bodyPr/>
          <a:lstStyle/>
          <a:p>
            <a:pPr algn="ctr"/>
            <a:r>
              <a:rPr lang="en-GB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Land Need </a:t>
            </a:r>
            <a:br>
              <a:rPr lang="en-GB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GB" sz="2400" dirty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for Site</a:t>
            </a:r>
            <a:endParaRPr lang="en-ID" sz="2400" dirty="0"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CCEDC31B-18C8-4E53-A8F4-BDC48A10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352" y="992430"/>
            <a:ext cx="6066390" cy="338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10A13DF-A362-4FC1-B469-D14F29D67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3"/>
          <a:stretch/>
        </p:blipFill>
        <p:spPr bwMode="auto">
          <a:xfrm>
            <a:off x="1211411" y="606331"/>
            <a:ext cx="6978141" cy="44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1F255-446E-4567-9619-9ACDF1FA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82" y="0"/>
            <a:ext cx="5514766" cy="498148"/>
          </a:xfrm>
        </p:spPr>
        <p:txBody>
          <a:bodyPr/>
          <a:lstStyle/>
          <a:p>
            <a:pPr algn="ctr"/>
            <a:r>
              <a:rPr lang="en-GB" sz="2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NPP Technology Development</a:t>
            </a:r>
            <a:endParaRPr lang="en-ID" sz="28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0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49DF-8968-4113-B50F-4B7781B5F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0" y="1969002"/>
            <a:ext cx="2698463" cy="1289629"/>
          </a:xfrm>
        </p:spPr>
        <p:txBody>
          <a:bodyPr/>
          <a:lstStyle/>
          <a:p>
            <a:pPr algn="ctr"/>
            <a:r>
              <a:rPr lang="en-GB" sz="20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Acceptance in Indonesia</a:t>
            </a:r>
            <a:endParaRPr lang="en-ID" sz="20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C69F11-7569-4A95-B063-BE29EA7CB397}"/>
              </a:ext>
            </a:extLst>
          </p:cNvPr>
          <p:cNvGrpSpPr/>
          <p:nvPr/>
        </p:nvGrpSpPr>
        <p:grpSpPr>
          <a:xfrm>
            <a:off x="875213" y="468789"/>
            <a:ext cx="7829875" cy="1540511"/>
            <a:chOff x="318295" y="1813017"/>
            <a:chExt cx="11411481" cy="2329772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F4504FBD-9748-4FFA-A8FE-323ACA8E792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86582273"/>
                </p:ext>
              </p:extLst>
            </p:nvPr>
          </p:nvGraphicFramePr>
          <p:xfrm>
            <a:off x="318295" y="1813017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BB72C3-97D5-4D95-BFA9-5B0D02C15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727" y="2571584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/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59.70%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02BD9164-9B14-438D-81D4-C291F13E8CE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089028"/>
                </p:ext>
              </p:extLst>
            </p:nvPr>
          </p:nvGraphicFramePr>
          <p:xfrm>
            <a:off x="1926164" y="1813017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1BA12B-3708-417A-925E-EED042B1C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042" y="2571584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49.50%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388D449F-9516-4C29-82E7-1D50E248ED5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2977702"/>
                </p:ext>
              </p:extLst>
            </p:nvPr>
          </p:nvGraphicFramePr>
          <p:xfrm>
            <a:off x="3595619" y="1869678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D39AB1-49D3-44C4-9929-9FE431C2A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9911" y="2571584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52.90%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34B81ED3-173A-41BA-8EE8-A297583F6DC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9292182"/>
                </p:ext>
              </p:extLst>
            </p:nvPr>
          </p:nvGraphicFramePr>
          <p:xfrm>
            <a:off x="5203488" y="1869678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559244-304B-42B3-94C5-8FDE12E09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0825" y="2571584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60.40%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53BF5AFD-1DBF-4E44-9D58-F6A4790B423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12910453"/>
                </p:ext>
              </p:extLst>
            </p:nvPr>
          </p:nvGraphicFramePr>
          <p:xfrm>
            <a:off x="6801230" y="1854927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E63F7F-A9A4-4796-8C78-3D192F75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8567" y="2556833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72.00%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256F596D-0EF0-4ECD-8CEA-6C902CB4DCA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6106314"/>
                </p:ext>
              </p:extLst>
            </p:nvPr>
          </p:nvGraphicFramePr>
          <p:xfrm>
            <a:off x="8389138" y="1879508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895F52-0A6C-4916-8DC1-58D819D6F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6475" y="2581414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75.30%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CBB9A38-BA7B-449B-935E-74BE3574396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3576951"/>
                </p:ext>
              </p:extLst>
            </p:nvPr>
          </p:nvGraphicFramePr>
          <p:xfrm>
            <a:off x="9967217" y="1874591"/>
            <a:ext cx="1762559" cy="18249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542586-5386-4472-8A24-4D5A7967B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4554" y="2576497"/>
              <a:ext cx="752389" cy="27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5" tIns="45723" rIns="91445" bIns="45723">
              <a:spAutoFit/>
            </a:bodyPr>
            <a:lstStyle>
              <a:lvl1pPr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defTabSz="1087438" fontAlgn="base">
                <a:spcBef>
                  <a:spcPct val="0"/>
                </a:spcBef>
                <a:spcAft>
                  <a:spcPct val="0"/>
                </a:spcAft>
                <a:defRPr sz="43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r>
                <a:rPr lang="en-ID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77.53%</a:t>
              </a:r>
              <a:endParaRPr lang="id-ID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3A4171D4-01C0-45A2-BC18-16B8E76D3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376" y="3637934"/>
              <a:ext cx="725708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2010</a:t>
              </a: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C47D9766-7316-4B19-AF07-D135C753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038" y="3623513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2011</a:t>
              </a:r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2160CD30-C9AE-411F-94B9-7B325ECCC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251" y="3623513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2012</a:t>
              </a:r>
            </a:p>
          </p:txBody>
        </p:sp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63AC4893-E2C7-4E18-839B-9DF1B4A97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993" y="3637934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2013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AC3A0182-AF0E-4E90-9A81-C6CB1A08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962" y="3637934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2014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32E2D92D-6309-41D9-BC6E-862440E3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9815" y="3637934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2015</a:t>
              </a: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85B4240-EC61-4849-9A0B-A543755CF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11235" y="3650349"/>
              <a:ext cx="725709" cy="492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60895" tIns="30479" rIns="60895" bIns="30479">
              <a:spAutoFit/>
            </a:bodyPr>
            <a:lstStyle/>
            <a:p>
              <a:pPr algn="ctr" defTabSz="1449140"/>
              <a:r>
                <a:rPr lang="en-CA" sz="2800" b="1" spc="-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Open Sans" pitchFamily="34" charset="0"/>
                </a:rPr>
                <a:t>2016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64EC5-DB73-477E-A038-4B94F17711F1}"/>
              </a:ext>
            </a:extLst>
          </p:cNvPr>
          <p:cNvSpPr/>
          <p:nvPr/>
        </p:nvSpPr>
        <p:spPr>
          <a:xfrm>
            <a:off x="5827857" y="3498722"/>
            <a:ext cx="3359368" cy="1077216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defTabSz="913063"/>
            <a:r>
              <a:rPr lang="ms-MY" sz="1600" b="1" dirty="0">
                <a:solidFill>
                  <a:srgbClr val="FF69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Risk and Safety</a:t>
            </a:r>
          </a:p>
          <a:p>
            <a:pPr defTabSz="913063"/>
            <a:r>
              <a:rPr lang="ms-MY" sz="1600" b="1" dirty="0">
                <a:solidFill>
                  <a:srgbClr val="FF69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High Cost Investment</a:t>
            </a:r>
          </a:p>
          <a:p>
            <a:pPr defTabSz="913063"/>
            <a:r>
              <a:rPr lang="ms-MY" sz="1600" b="1" dirty="0">
                <a:solidFill>
                  <a:srgbClr val="FF69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Geopolitics Resistance</a:t>
            </a:r>
          </a:p>
          <a:p>
            <a:pPr defTabSz="913063"/>
            <a:r>
              <a:rPr lang="ms-MY" sz="1600" b="1" dirty="0">
                <a:solidFill>
                  <a:srgbClr val="FF695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Public Acceptance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7ABF5-FF92-4B5A-AF0C-35D4C4EFB227}"/>
              </a:ext>
            </a:extLst>
          </p:cNvPr>
          <p:cNvSpPr/>
          <p:nvPr/>
        </p:nvSpPr>
        <p:spPr>
          <a:xfrm>
            <a:off x="1320357" y="3498722"/>
            <a:ext cx="3290264" cy="1077216"/>
          </a:xfrm>
          <a:prstGeom prst="rect">
            <a:avLst/>
          </a:prstGeom>
        </p:spPr>
        <p:txBody>
          <a:bodyPr wrap="square" lIns="91324" tIns="45719" rIns="91324" bIns="45719">
            <a:spAutoFit/>
          </a:bodyPr>
          <a:lstStyle/>
          <a:p>
            <a:pPr algn="r" defTabSz="913063"/>
            <a:r>
              <a:rPr lang="ms-MY" sz="1600" b="1" dirty="0">
                <a:solidFill>
                  <a:srgbClr val="350787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Sustainable Energy</a:t>
            </a:r>
          </a:p>
          <a:p>
            <a:pPr algn="r" defTabSz="913063"/>
            <a:r>
              <a:rPr lang="ms-MY" sz="1600" b="1" dirty="0">
                <a:solidFill>
                  <a:srgbClr val="350787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Renewable Energy</a:t>
            </a:r>
          </a:p>
          <a:p>
            <a:pPr algn="r" defTabSz="913063"/>
            <a:r>
              <a:rPr lang="ms-MY" sz="1600" b="1" dirty="0">
                <a:solidFill>
                  <a:srgbClr val="350787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Friendly Environment</a:t>
            </a:r>
          </a:p>
          <a:p>
            <a:pPr algn="r" defTabSz="913063"/>
            <a:r>
              <a:rPr lang="ms-MY" sz="1600" b="1" dirty="0">
                <a:solidFill>
                  <a:srgbClr val="350787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Technology Guarantee</a:t>
            </a:r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C94FD605-D99F-4CE8-98A6-2E7A7701A3F1}"/>
              </a:ext>
            </a:extLst>
          </p:cNvPr>
          <p:cNvSpPr/>
          <p:nvPr/>
        </p:nvSpPr>
        <p:spPr>
          <a:xfrm>
            <a:off x="3701988" y="2708891"/>
            <a:ext cx="782402" cy="782402"/>
          </a:xfrm>
          <a:prstGeom prst="plus">
            <a:avLst>
              <a:gd name="adj" fmla="val 3835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7FA980-EC94-4A6C-8F2A-F7DAA48DF1A1}"/>
              </a:ext>
            </a:extLst>
          </p:cNvPr>
          <p:cNvSpPr/>
          <p:nvPr/>
        </p:nvSpPr>
        <p:spPr>
          <a:xfrm>
            <a:off x="5963804" y="3047096"/>
            <a:ext cx="853440" cy="2115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5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theme/theme1.xml><?xml version="1.0" encoding="utf-8"?>
<a:theme xmlns:a="http://schemas.openxmlformats.org/drawingml/2006/main" name="P.E. Center Template">
  <a:themeElements>
    <a:clrScheme name="Simple Light">
      <a:dk1>
        <a:srgbClr val="002A4C"/>
      </a:dk1>
      <a:lt1>
        <a:srgbClr val="FFFFFF"/>
      </a:lt1>
      <a:dk2>
        <a:srgbClr val="595959"/>
      </a:dk2>
      <a:lt2>
        <a:srgbClr val="EEEEEE"/>
      </a:lt2>
      <a:accent1>
        <a:srgbClr val="007F6E"/>
      </a:accent1>
      <a:accent2>
        <a:srgbClr val="FF695F"/>
      </a:accent2>
      <a:accent3>
        <a:srgbClr val="FFAB24"/>
      </a:accent3>
      <a:accent4>
        <a:srgbClr val="F6E1CA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Dark Light">
    <a:dk1>
      <a:srgbClr val="FFFFFF"/>
    </a:dk1>
    <a:lt1>
      <a:srgbClr val="FFFFFF"/>
    </a:lt1>
    <a:dk2>
      <a:srgbClr val="FFFFFF"/>
    </a:dk2>
    <a:lt2>
      <a:srgbClr val="19242F"/>
    </a:lt2>
    <a:accent1>
      <a:srgbClr val="1EA185"/>
    </a:accent1>
    <a:accent2>
      <a:srgbClr val="9BBB5C"/>
    </a:accent2>
    <a:accent3>
      <a:srgbClr val="F29B26"/>
    </a:accent3>
    <a:accent4>
      <a:srgbClr val="BD392F"/>
    </a:accent4>
    <a:accent5>
      <a:srgbClr val="FFC000"/>
    </a:accent5>
    <a:accent6>
      <a:srgbClr val="445469"/>
    </a:accent6>
    <a:hlink>
      <a:srgbClr val="F33B48"/>
    </a:hlink>
    <a:folHlink>
      <a:srgbClr val="00B0F0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133</Words>
  <Application>Microsoft Office PowerPoint</Application>
  <PresentationFormat>On-screen Show (16:9)</PresentationFormat>
  <Paragraphs>59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Raleway</vt:lpstr>
      <vt:lpstr>Nunito Light</vt:lpstr>
      <vt:lpstr>Arial</vt:lpstr>
      <vt:lpstr>Bai Jamjuree</vt:lpstr>
      <vt:lpstr>Arvo</vt:lpstr>
      <vt:lpstr>Open Sans</vt:lpstr>
      <vt:lpstr>Arial Rounded MT Bold</vt:lpstr>
      <vt:lpstr>Squada One</vt:lpstr>
      <vt:lpstr>Roboto Black</vt:lpstr>
      <vt:lpstr>P.E. Center Template</vt:lpstr>
      <vt:lpstr>Nuclear for  Country Prosperity</vt:lpstr>
      <vt:lpstr>Status of NPPs in the Globe</vt:lpstr>
      <vt:lpstr>PowerPoint Presentation</vt:lpstr>
      <vt:lpstr>WHY  NPP ?</vt:lpstr>
      <vt:lpstr>Fuel Comparative</vt:lpstr>
      <vt:lpstr>Carbon Emission Comparative</vt:lpstr>
      <vt:lpstr>Land Need  for Site</vt:lpstr>
      <vt:lpstr>NPP Technology Development</vt:lpstr>
      <vt:lpstr>Public Acceptance in Indonesia</vt:lpstr>
      <vt:lpstr>THANK YOU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NUKLIR Energi untuk Bangun Negeri</dc:title>
  <dc:creator>User</dc:creator>
  <cp:lastModifiedBy>User</cp:lastModifiedBy>
  <cp:revision>56</cp:revision>
  <dcterms:modified xsi:type="dcterms:W3CDTF">2023-02-23T09:59:10Z</dcterms:modified>
</cp:coreProperties>
</file>