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 bookmarkIdSeed="2">
  <p:sldMasterIdLst>
    <p:sldMasterId id="2147483660" r:id="rId1"/>
  </p:sldMasterIdLst>
  <p:notesMasterIdLst>
    <p:notesMasterId r:id="rId14"/>
  </p:notesMasterIdLst>
  <p:sldIdLst>
    <p:sldId id="256" r:id="rId2"/>
    <p:sldId id="504" r:id="rId3"/>
    <p:sldId id="430" r:id="rId4"/>
    <p:sldId id="536" r:id="rId5"/>
    <p:sldId id="538" r:id="rId6"/>
    <p:sldId id="539" r:id="rId7"/>
    <p:sldId id="540" r:id="rId8"/>
    <p:sldId id="541" r:id="rId9"/>
    <p:sldId id="537" r:id="rId10"/>
    <p:sldId id="542" r:id="rId11"/>
    <p:sldId id="438" r:id="rId12"/>
    <p:sldId id="396" r:id="rId13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Fira Sans Extra Condensed" panose="020B0503050000020004" pitchFamily="34" charset="0"/>
      <p:regular r:id="rId19"/>
      <p:bold r:id="rId20"/>
      <p:italic r:id="rId21"/>
      <p:boldItalic r:id="rId22"/>
    </p:embeddedFont>
    <p:embeddedFont>
      <p:font typeface="Fira Sans Extra Condensed SemiBold" panose="020B0604020202020204" charset="0"/>
      <p:regular r:id="rId23"/>
      <p:bold r:id="rId24"/>
      <p:italic r:id="rId25"/>
      <p:boldItalic r:id="rId26"/>
    </p:embeddedFont>
    <p:embeddedFont>
      <p:font typeface="Roboto" panose="02000000000000000000" pitchFamily="2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3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d206afaa8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d206afaa8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98adbe683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98adbe683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37671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9" name="Google Shape;1519;g9c73459845_0_51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0" name="Google Shape;1520;g9c73459845_0_51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987356" y="1629550"/>
            <a:ext cx="3422400" cy="1524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987356" y="3147050"/>
            <a:ext cx="3607200" cy="36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6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6" name="Google Shape;46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4" name="Google Shape;1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3" name="Google Shape;3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 Extra Condensed SemiBold"/>
              <a:buNone/>
              <a:defRPr sz="2800">
                <a:solidFill>
                  <a:schemeClr val="dk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"/>
              <a:buChar char="●"/>
              <a:defRPr sz="1800"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Roboto"/>
              <a:buChar char="○"/>
              <a:defRPr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Roboto"/>
              <a:buChar char="■"/>
              <a:defRPr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JiunhWlYGs0?feature=oembed" TargetMode="External"/><Relationship Id="rId1" Type="http://schemas.openxmlformats.org/officeDocument/2006/relationships/video" Target="https://www.youtube.com/embed/FJqFboZY2Jg?feature=oembed" TargetMode="External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.png"/><Relationship Id="rId4" Type="http://schemas.openxmlformats.org/officeDocument/2006/relationships/hyperlink" Target="mailto:dosen02832@unpam.ac.id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artengr.github.io/BERTopic/algorithm/algorithm.html" TargetMode="External"/><Relationship Id="rId2" Type="http://schemas.openxmlformats.org/officeDocument/2006/relationships/hyperlink" Target="https://arxiv.org/pdf/2203.05794.pdf" TargetMode="Externa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video" Target="https://www.youtube.com/embed/yIPrgvuxJ5o?feature=oembed" TargetMode="External"/><Relationship Id="rId1" Type="http://schemas.openxmlformats.org/officeDocument/2006/relationships/video" Target="https://www.youtube.com/embed/uZxQz87lb84?feature=oembed" TargetMode="Externa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57;p15">
            <a:extLst>
              <a:ext uri="{FF2B5EF4-FFF2-40B4-BE49-F238E27FC236}">
                <a16:creationId xmlns:a16="http://schemas.microsoft.com/office/drawing/2014/main" id="{1BED7E06-9B69-BF98-034C-77273C41C8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811966" y="1068145"/>
            <a:ext cx="5085924" cy="1096509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Data Mining</a:t>
            </a:r>
            <a:b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en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(T</a:t>
            </a:r>
            <a:r>
              <a:rPr lang="en-US" sz="2800" b="1" dirty="0" err="1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ext</a:t>
            </a:r>
            <a:r>
              <a:rPr lang="en-US" sz="2800" b="1" dirty="0">
                <a:latin typeface="+mj-lt"/>
                <a:ea typeface="Calibri" panose="020F0502020204030204" pitchFamily="34" charset="0"/>
                <a:cs typeface="Calibri" panose="020F0502020204030204" pitchFamily="34" charset="0"/>
              </a:rPr>
              <a:t> Mining)</a:t>
            </a:r>
            <a:endParaRPr sz="2800" b="1" dirty="0">
              <a:latin typeface="+mj-lt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Google Shape;58;p15">
            <a:extLst>
              <a:ext uri="{FF2B5EF4-FFF2-40B4-BE49-F238E27FC236}">
                <a16:creationId xmlns:a16="http://schemas.microsoft.com/office/drawing/2014/main" id="{3FFBE06A-C9A1-4E3B-1215-1AF75CFC83A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11966" y="3998347"/>
            <a:ext cx="3607200" cy="69239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spcAft>
                <a:spcPts val="1600"/>
              </a:spcAft>
            </a:pPr>
            <a:r>
              <a:rPr lang="en" dirty="0">
                <a:latin typeface="+mj-lt"/>
              </a:rPr>
              <a:t>Dr. Sajarwo Anggai, S.ST., M.T.</a:t>
            </a:r>
            <a:br>
              <a:rPr lang="en-US" dirty="0">
                <a:latin typeface="+mj-lt"/>
              </a:rPr>
            </a:br>
            <a:r>
              <a:rPr lang="en-US" sz="1600" dirty="0"/>
              <a:t>NIDN : 0421108703</a:t>
            </a:r>
          </a:p>
        </p:txBody>
      </p:sp>
      <p:sp>
        <p:nvSpPr>
          <p:cNvPr id="8" name="Google Shape;59;p15">
            <a:extLst>
              <a:ext uri="{FF2B5EF4-FFF2-40B4-BE49-F238E27FC236}">
                <a16:creationId xmlns:a16="http://schemas.microsoft.com/office/drawing/2014/main" id="{018A834A-A4C7-056B-B680-FDBC74286809}"/>
              </a:ext>
            </a:extLst>
          </p:cNvPr>
          <p:cNvSpPr/>
          <p:nvPr/>
        </p:nvSpPr>
        <p:spPr>
          <a:xfrm rot="5400000">
            <a:off x="746424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9" name="Google Shape;60;p15">
            <a:extLst>
              <a:ext uri="{FF2B5EF4-FFF2-40B4-BE49-F238E27FC236}">
                <a16:creationId xmlns:a16="http://schemas.microsoft.com/office/drawing/2014/main" id="{9FEC12CE-BEC5-B468-43FC-076DD3863613}"/>
              </a:ext>
            </a:extLst>
          </p:cNvPr>
          <p:cNvSpPr/>
          <p:nvPr/>
        </p:nvSpPr>
        <p:spPr>
          <a:xfrm rot="5400000">
            <a:off x="663331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2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61;p15">
            <a:extLst>
              <a:ext uri="{FF2B5EF4-FFF2-40B4-BE49-F238E27FC236}">
                <a16:creationId xmlns:a16="http://schemas.microsoft.com/office/drawing/2014/main" id="{A907F9EC-D840-5E8B-E6BE-FB7268FEAFBD}"/>
              </a:ext>
            </a:extLst>
          </p:cNvPr>
          <p:cNvSpPr/>
          <p:nvPr/>
        </p:nvSpPr>
        <p:spPr>
          <a:xfrm rot="5400000">
            <a:off x="5802394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3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" name="Google Shape;62;p15">
            <a:extLst>
              <a:ext uri="{FF2B5EF4-FFF2-40B4-BE49-F238E27FC236}">
                <a16:creationId xmlns:a16="http://schemas.microsoft.com/office/drawing/2014/main" id="{164DE8E5-503B-A24B-94FE-DBCD80775D21}"/>
              </a:ext>
            </a:extLst>
          </p:cNvPr>
          <p:cNvSpPr/>
          <p:nvPr/>
        </p:nvSpPr>
        <p:spPr>
          <a:xfrm rot="5400000">
            <a:off x="4971469" y="3469259"/>
            <a:ext cx="692400" cy="692400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100" b="1">
              <a:solidFill>
                <a:schemeClr val="accent4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2" name="Google Shape;63;p15">
            <a:extLst>
              <a:ext uri="{FF2B5EF4-FFF2-40B4-BE49-F238E27FC236}">
                <a16:creationId xmlns:a16="http://schemas.microsoft.com/office/drawing/2014/main" id="{8EB22D04-135D-F952-66E5-EC7125372085}"/>
              </a:ext>
            </a:extLst>
          </p:cNvPr>
          <p:cNvSpPr/>
          <p:nvPr/>
        </p:nvSpPr>
        <p:spPr>
          <a:xfrm rot="5400000">
            <a:off x="5980990" y="962641"/>
            <a:ext cx="1230000" cy="12684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" name="Google Shape;72;p15">
            <a:extLst>
              <a:ext uri="{FF2B5EF4-FFF2-40B4-BE49-F238E27FC236}">
                <a16:creationId xmlns:a16="http://schemas.microsoft.com/office/drawing/2014/main" id="{CD8E4208-E438-DFE2-8F1F-255E95486EEE}"/>
              </a:ext>
            </a:extLst>
          </p:cNvPr>
          <p:cNvSpPr/>
          <p:nvPr/>
        </p:nvSpPr>
        <p:spPr>
          <a:xfrm>
            <a:off x="5838205" y="1687645"/>
            <a:ext cx="1450500" cy="285600"/>
          </a:xfrm>
          <a:prstGeom prst="roundRect">
            <a:avLst>
              <a:gd name="adj" fmla="val 50000"/>
            </a:avLst>
          </a:prstGeom>
          <a:solidFill>
            <a:srgbClr val="FFFFFF"/>
          </a:solidFill>
          <a:ln w="2857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Data Mining</a:t>
            </a:r>
            <a:endParaRPr sz="19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14" name="Google Shape;73;p15">
            <a:extLst>
              <a:ext uri="{FF2B5EF4-FFF2-40B4-BE49-F238E27FC236}">
                <a16:creationId xmlns:a16="http://schemas.microsoft.com/office/drawing/2014/main" id="{1972F8BB-FE56-C23F-DE16-35C1B10C6615}"/>
              </a:ext>
            </a:extLst>
          </p:cNvPr>
          <p:cNvCxnSpPr>
            <a:stCxn id="12" idx="3"/>
            <a:endCxn id="11" idx="2"/>
          </p:cNvCxnSpPr>
          <p:nvPr/>
        </p:nvCxnSpPr>
        <p:spPr>
          <a:xfrm rot="5400000">
            <a:off x="5328190" y="2201341"/>
            <a:ext cx="1257300" cy="1278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5" name="Google Shape;74;p15">
            <a:extLst>
              <a:ext uri="{FF2B5EF4-FFF2-40B4-BE49-F238E27FC236}">
                <a16:creationId xmlns:a16="http://schemas.microsoft.com/office/drawing/2014/main" id="{79E73E4C-915B-D039-BEB4-7B546FD70294}"/>
              </a:ext>
            </a:extLst>
          </p:cNvPr>
          <p:cNvCxnSpPr>
            <a:stCxn id="12" idx="3"/>
            <a:endCxn id="10" idx="2"/>
          </p:cNvCxnSpPr>
          <p:nvPr/>
        </p:nvCxnSpPr>
        <p:spPr>
          <a:xfrm rot="5400000">
            <a:off x="5743690" y="2616841"/>
            <a:ext cx="1257300" cy="4473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6" name="Google Shape;75;p15">
            <a:extLst>
              <a:ext uri="{FF2B5EF4-FFF2-40B4-BE49-F238E27FC236}">
                <a16:creationId xmlns:a16="http://schemas.microsoft.com/office/drawing/2014/main" id="{451F7C24-69DD-2862-1EC2-B1B8A46FE8F5}"/>
              </a:ext>
            </a:extLst>
          </p:cNvPr>
          <p:cNvCxnSpPr>
            <a:stCxn id="12" idx="3"/>
            <a:endCxn id="9" idx="2"/>
          </p:cNvCxnSpPr>
          <p:nvPr/>
        </p:nvCxnSpPr>
        <p:spPr>
          <a:xfrm rot="-5400000" flipH="1">
            <a:off x="6159040" y="2648791"/>
            <a:ext cx="1257300" cy="383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7" name="Google Shape;76;p15">
            <a:extLst>
              <a:ext uri="{FF2B5EF4-FFF2-40B4-BE49-F238E27FC236}">
                <a16:creationId xmlns:a16="http://schemas.microsoft.com/office/drawing/2014/main" id="{8295AF00-3CB5-8986-6B26-F90B706C7A7B}"/>
              </a:ext>
            </a:extLst>
          </p:cNvPr>
          <p:cNvCxnSpPr>
            <a:stCxn id="12" idx="3"/>
            <a:endCxn id="8" idx="2"/>
          </p:cNvCxnSpPr>
          <p:nvPr/>
        </p:nvCxnSpPr>
        <p:spPr>
          <a:xfrm rot="-5400000" flipH="1">
            <a:off x="6574540" y="2233291"/>
            <a:ext cx="1257300" cy="1214400"/>
          </a:xfrm>
          <a:prstGeom prst="bentConnector3">
            <a:avLst>
              <a:gd name="adj1" fmla="val 50004"/>
            </a:avLst>
          </a:prstGeom>
          <a:noFill/>
          <a:ln w="28575" cap="flat" cmpd="sng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8" name="Google Shape;77;p15">
            <a:extLst>
              <a:ext uri="{FF2B5EF4-FFF2-40B4-BE49-F238E27FC236}">
                <a16:creationId xmlns:a16="http://schemas.microsoft.com/office/drawing/2014/main" id="{56044678-8CAE-0B5F-ACD5-DE474E7BD281}"/>
              </a:ext>
            </a:extLst>
          </p:cNvPr>
          <p:cNvGrpSpPr/>
          <p:nvPr/>
        </p:nvGrpSpPr>
        <p:grpSpPr>
          <a:xfrm>
            <a:off x="5142093" y="3632583"/>
            <a:ext cx="351136" cy="365769"/>
            <a:chOff x="-65129950" y="2646800"/>
            <a:chExt cx="311125" cy="317425"/>
          </a:xfrm>
        </p:grpSpPr>
        <p:sp>
          <p:nvSpPr>
            <p:cNvPr id="19" name="Google Shape;78;p15">
              <a:extLst>
                <a:ext uri="{FF2B5EF4-FFF2-40B4-BE49-F238E27FC236}">
                  <a16:creationId xmlns:a16="http://schemas.microsoft.com/office/drawing/2014/main" id="{0141F368-983E-A514-1E60-F871BC2C4875}"/>
                </a:ext>
              </a:extLst>
            </p:cNvPr>
            <p:cNvSpPr/>
            <p:nvPr/>
          </p:nvSpPr>
          <p:spPr>
            <a:xfrm>
              <a:off x="-65129950" y="2646800"/>
              <a:ext cx="311125" cy="317425"/>
            </a:xfrm>
            <a:custGeom>
              <a:avLst/>
              <a:gdLst/>
              <a:ahLst/>
              <a:cxnLst/>
              <a:rect l="l" t="t" r="r" b="b"/>
              <a:pathLst>
                <a:path w="12445" h="12697" extrusionOk="0">
                  <a:moveTo>
                    <a:pt x="6648" y="851"/>
                  </a:moveTo>
                  <a:lnTo>
                    <a:pt x="6648" y="1954"/>
                  </a:lnTo>
                  <a:lnTo>
                    <a:pt x="5860" y="1954"/>
                  </a:lnTo>
                  <a:lnTo>
                    <a:pt x="5860" y="851"/>
                  </a:lnTo>
                  <a:close/>
                  <a:moveTo>
                    <a:pt x="1261" y="1954"/>
                  </a:moveTo>
                  <a:cubicBezTo>
                    <a:pt x="1355" y="1954"/>
                    <a:pt x="1450" y="1985"/>
                    <a:pt x="1544" y="2080"/>
                  </a:cubicBezTo>
                  <a:cubicBezTo>
                    <a:pt x="1733" y="2237"/>
                    <a:pt x="1733" y="2521"/>
                    <a:pt x="1576" y="2678"/>
                  </a:cubicBezTo>
                  <a:cubicBezTo>
                    <a:pt x="1497" y="2757"/>
                    <a:pt x="1387" y="2797"/>
                    <a:pt x="1276" y="2797"/>
                  </a:cubicBezTo>
                  <a:cubicBezTo>
                    <a:pt x="1166" y="2797"/>
                    <a:pt x="1056" y="2757"/>
                    <a:pt x="977" y="2678"/>
                  </a:cubicBezTo>
                  <a:cubicBezTo>
                    <a:pt x="819" y="2521"/>
                    <a:pt x="819" y="2237"/>
                    <a:pt x="977" y="2080"/>
                  </a:cubicBezTo>
                  <a:cubicBezTo>
                    <a:pt x="1072" y="1985"/>
                    <a:pt x="1198" y="1954"/>
                    <a:pt x="1261" y="1954"/>
                  </a:cubicBezTo>
                  <a:close/>
                  <a:moveTo>
                    <a:pt x="11216" y="1954"/>
                  </a:moveTo>
                  <a:cubicBezTo>
                    <a:pt x="11468" y="1954"/>
                    <a:pt x="11626" y="2143"/>
                    <a:pt x="11626" y="2395"/>
                  </a:cubicBezTo>
                  <a:cubicBezTo>
                    <a:pt x="11626" y="2615"/>
                    <a:pt x="11437" y="2836"/>
                    <a:pt x="11216" y="2836"/>
                  </a:cubicBezTo>
                  <a:cubicBezTo>
                    <a:pt x="11027" y="2836"/>
                    <a:pt x="10807" y="2615"/>
                    <a:pt x="10807" y="2395"/>
                  </a:cubicBezTo>
                  <a:cubicBezTo>
                    <a:pt x="10807" y="2143"/>
                    <a:pt x="10996" y="1954"/>
                    <a:pt x="11216" y="1954"/>
                  </a:cubicBezTo>
                  <a:close/>
                  <a:moveTo>
                    <a:pt x="6270" y="2773"/>
                  </a:moveTo>
                  <a:cubicBezTo>
                    <a:pt x="8759" y="2773"/>
                    <a:pt x="10807" y="4821"/>
                    <a:pt x="10807" y="7341"/>
                  </a:cubicBezTo>
                  <a:cubicBezTo>
                    <a:pt x="10807" y="9861"/>
                    <a:pt x="8759" y="11909"/>
                    <a:pt x="6270" y="11909"/>
                  </a:cubicBezTo>
                  <a:cubicBezTo>
                    <a:pt x="3781" y="11909"/>
                    <a:pt x="1733" y="9861"/>
                    <a:pt x="1733" y="7341"/>
                  </a:cubicBezTo>
                  <a:cubicBezTo>
                    <a:pt x="1733" y="4821"/>
                    <a:pt x="3781" y="2773"/>
                    <a:pt x="6270" y="2773"/>
                  </a:cubicBezTo>
                  <a:close/>
                  <a:moveTo>
                    <a:pt x="4663" y="0"/>
                  </a:moveTo>
                  <a:cubicBezTo>
                    <a:pt x="4411" y="0"/>
                    <a:pt x="4254" y="189"/>
                    <a:pt x="4254" y="410"/>
                  </a:cubicBezTo>
                  <a:cubicBezTo>
                    <a:pt x="4254" y="662"/>
                    <a:pt x="4474" y="851"/>
                    <a:pt x="4663" y="851"/>
                  </a:cubicBezTo>
                  <a:lnTo>
                    <a:pt x="5104" y="851"/>
                  </a:lnTo>
                  <a:lnTo>
                    <a:pt x="5104" y="2111"/>
                  </a:lnTo>
                  <a:cubicBezTo>
                    <a:pt x="4254" y="2300"/>
                    <a:pt x="3466" y="2710"/>
                    <a:pt x="2836" y="3245"/>
                  </a:cubicBezTo>
                  <a:lnTo>
                    <a:pt x="2489" y="2899"/>
                  </a:lnTo>
                  <a:cubicBezTo>
                    <a:pt x="2741" y="2426"/>
                    <a:pt x="2647" y="1891"/>
                    <a:pt x="2269" y="1481"/>
                  </a:cubicBezTo>
                  <a:cubicBezTo>
                    <a:pt x="2032" y="1245"/>
                    <a:pt x="1717" y="1127"/>
                    <a:pt x="1394" y="1127"/>
                  </a:cubicBezTo>
                  <a:cubicBezTo>
                    <a:pt x="1072" y="1127"/>
                    <a:pt x="741" y="1245"/>
                    <a:pt x="473" y="1481"/>
                  </a:cubicBezTo>
                  <a:cubicBezTo>
                    <a:pt x="0" y="1954"/>
                    <a:pt x="0" y="2741"/>
                    <a:pt x="473" y="3245"/>
                  </a:cubicBezTo>
                  <a:cubicBezTo>
                    <a:pt x="725" y="3498"/>
                    <a:pt x="1040" y="3624"/>
                    <a:pt x="1355" y="3624"/>
                  </a:cubicBezTo>
                  <a:cubicBezTo>
                    <a:pt x="1544" y="3624"/>
                    <a:pt x="1702" y="3561"/>
                    <a:pt x="1891" y="3498"/>
                  </a:cubicBezTo>
                  <a:lnTo>
                    <a:pt x="2269" y="3844"/>
                  </a:lnTo>
                  <a:cubicBezTo>
                    <a:pt x="1481" y="4789"/>
                    <a:pt x="946" y="6018"/>
                    <a:pt x="946" y="7341"/>
                  </a:cubicBezTo>
                  <a:cubicBezTo>
                    <a:pt x="946" y="10303"/>
                    <a:pt x="3371" y="12697"/>
                    <a:pt x="6301" y="12697"/>
                  </a:cubicBezTo>
                  <a:cubicBezTo>
                    <a:pt x="9263" y="12697"/>
                    <a:pt x="11657" y="10303"/>
                    <a:pt x="11657" y="7341"/>
                  </a:cubicBezTo>
                  <a:cubicBezTo>
                    <a:pt x="11657" y="6018"/>
                    <a:pt x="11185" y="4789"/>
                    <a:pt x="10365" y="3844"/>
                  </a:cubicBezTo>
                  <a:lnTo>
                    <a:pt x="10712" y="3498"/>
                  </a:lnTo>
                  <a:cubicBezTo>
                    <a:pt x="10838" y="3561"/>
                    <a:pt x="11027" y="3624"/>
                    <a:pt x="11216" y="3624"/>
                  </a:cubicBezTo>
                  <a:cubicBezTo>
                    <a:pt x="11909" y="3624"/>
                    <a:pt x="12445" y="3056"/>
                    <a:pt x="12445" y="2363"/>
                  </a:cubicBezTo>
                  <a:cubicBezTo>
                    <a:pt x="12445" y="1670"/>
                    <a:pt x="11909" y="1135"/>
                    <a:pt x="11216" y="1135"/>
                  </a:cubicBezTo>
                  <a:cubicBezTo>
                    <a:pt x="10555" y="1135"/>
                    <a:pt x="10019" y="1670"/>
                    <a:pt x="10019" y="2363"/>
                  </a:cubicBezTo>
                  <a:cubicBezTo>
                    <a:pt x="10019" y="2552"/>
                    <a:pt x="10050" y="2710"/>
                    <a:pt x="10113" y="2899"/>
                  </a:cubicBezTo>
                  <a:lnTo>
                    <a:pt x="9767" y="3245"/>
                  </a:lnTo>
                  <a:cubicBezTo>
                    <a:pt x="9137" y="2710"/>
                    <a:pt x="8349" y="2300"/>
                    <a:pt x="7530" y="2111"/>
                  </a:cubicBezTo>
                  <a:lnTo>
                    <a:pt x="7530" y="851"/>
                  </a:lnTo>
                  <a:lnTo>
                    <a:pt x="7971" y="851"/>
                  </a:lnTo>
                  <a:cubicBezTo>
                    <a:pt x="8192" y="851"/>
                    <a:pt x="8349" y="662"/>
                    <a:pt x="8349" y="410"/>
                  </a:cubicBezTo>
                  <a:cubicBezTo>
                    <a:pt x="8349" y="189"/>
                    <a:pt x="8160" y="0"/>
                    <a:pt x="797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79;p15">
              <a:extLst>
                <a:ext uri="{FF2B5EF4-FFF2-40B4-BE49-F238E27FC236}">
                  <a16:creationId xmlns:a16="http://schemas.microsoft.com/office/drawing/2014/main" id="{CF9B92AB-376E-8902-231C-0268A6D46FAB}"/>
                </a:ext>
              </a:extLst>
            </p:cNvPr>
            <p:cNvSpPr/>
            <p:nvPr/>
          </p:nvSpPr>
          <p:spPr>
            <a:xfrm>
              <a:off x="-65066950" y="2738175"/>
              <a:ext cx="187475" cy="185100"/>
            </a:xfrm>
            <a:custGeom>
              <a:avLst/>
              <a:gdLst/>
              <a:ahLst/>
              <a:cxnLst/>
              <a:rect l="l" t="t" r="r" b="b"/>
              <a:pathLst>
                <a:path w="7499" h="7404" extrusionOk="0">
                  <a:moveTo>
                    <a:pt x="3309" y="819"/>
                  </a:moveTo>
                  <a:lnTo>
                    <a:pt x="3309" y="3686"/>
                  </a:lnTo>
                  <a:cubicBezTo>
                    <a:pt x="3309" y="3938"/>
                    <a:pt x="3498" y="4127"/>
                    <a:pt x="3718" y="4127"/>
                  </a:cubicBezTo>
                  <a:lnTo>
                    <a:pt x="6612" y="4127"/>
                  </a:lnTo>
                  <a:cubicBezTo>
                    <a:pt x="6410" y="5529"/>
                    <a:pt x="5188" y="6585"/>
                    <a:pt x="3750" y="6585"/>
                  </a:cubicBezTo>
                  <a:cubicBezTo>
                    <a:pt x="2143" y="6585"/>
                    <a:pt x="820" y="5261"/>
                    <a:pt x="820" y="3686"/>
                  </a:cubicBezTo>
                  <a:cubicBezTo>
                    <a:pt x="820" y="2237"/>
                    <a:pt x="1891" y="1008"/>
                    <a:pt x="3309" y="819"/>
                  </a:cubicBezTo>
                  <a:close/>
                  <a:moveTo>
                    <a:pt x="3750" y="0"/>
                  </a:moveTo>
                  <a:cubicBezTo>
                    <a:pt x="1702" y="0"/>
                    <a:pt x="1" y="1638"/>
                    <a:pt x="1" y="3686"/>
                  </a:cubicBezTo>
                  <a:cubicBezTo>
                    <a:pt x="1" y="5734"/>
                    <a:pt x="1671" y="7404"/>
                    <a:pt x="3750" y="7404"/>
                  </a:cubicBezTo>
                  <a:cubicBezTo>
                    <a:pt x="5798" y="7404"/>
                    <a:pt x="7499" y="5734"/>
                    <a:pt x="7499" y="3686"/>
                  </a:cubicBezTo>
                  <a:cubicBezTo>
                    <a:pt x="7499" y="3466"/>
                    <a:pt x="7278" y="3277"/>
                    <a:pt x="7058" y="3277"/>
                  </a:cubicBezTo>
                  <a:lnTo>
                    <a:pt x="4128" y="3277"/>
                  </a:lnTo>
                  <a:lnTo>
                    <a:pt x="4128" y="378"/>
                  </a:lnTo>
                  <a:cubicBezTo>
                    <a:pt x="4128" y="158"/>
                    <a:pt x="3939" y="0"/>
                    <a:pt x="375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80;p15">
            <a:extLst>
              <a:ext uri="{FF2B5EF4-FFF2-40B4-BE49-F238E27FC236}">
                <a16:creationId xmlns:a16="http://schemas.microsoft.com/office/drawing/2014/main" id="{D0BCEF52-0E11-BDB4-F6D8-B91A8DC45216}"/>
              </a:ext>
            </a:extLst>
          </p:cNvPr>
          <p:cNvGrpSpPr/>
          <p:nvPr/>
        </p:nvGrpSpPr>
        <p:grpSpPr>
          <a:xfrm>
            <a:off x="5965703" y="3632603"/>
            <a:ext cx="365756" cy="365747"/>
            <a:chOff x="1412450" y="1954475"/>
            <a:chExt cx="297750" cy="296175"/>
          </a:xfrm>
        </p:grpSpPr>
        <p:sp>
          <p:nvSpPr>
            <p:cNvPr id="22" name="Google Shape;81;p15">
              <a:extLst>
                <a:ext uri="{FF2B5EF4-FFF2-40B4-BE49-F238E27FC236}">
                  <a16:creationId xmlns:a16="http://schemas.microsoft.com/office/drawing/2014/main" id="{442AB2B1-71C6-83D4-A9F3-0F917BA9261A}"/>
                </a:ext>
              </a:extLst>
            </p:cNvPr>
            <p:cNvSpPr/>
            <p:nvPr/>
          </p:nvSpPr>
          <p:spPr>
            <a:xfrm>
              <a:off x="1483350" y="2023800"/>
              <a:ext cx="155975" cy="155975"/>
            </a:xfrm>
            <a:custGeom>
              <a:avLst/>
              <a:gdLst/>
              <a:ahLst/>
              <a:cxnLst/>
              <a:rect l="l" t="t" r="r" b="b"/>
              <a:pathLst>
                <a:path w="6239" h="6239" extrusionOk="0">
                  <a:moveTo>
                    <a:pt x="3119" y="2079"/>
                  </a:moveTo>
                  <a:cubicBezTo>
                    <a:pt x="3529" y="2079"/>
                    <a:pt x="3844" y="2395"/>
                    <a:pt x="3844" y="2773"/>
                  </a:cubicBezTo>
                  <a:cubicBezTo>
                    <a:pt x="3844" y="3182"/>
                    <a:pt x="3529" y="3497"/>
                    <a:pt x="3119" y="3497"/>
                  </a:cubicBezTo>
                  <a:cubicBezTo>
                    <a:pt x="2741" y="3497"/>
                    <a:pt x="2426" y="3182"/>
                    <a:pt x="2426" y="2773"/>
                  </a:cubicBezTo>
                  <a:cubicBezTo>
                    <a:pt x="2426" y="2395"/>
                    <a:pt x="2741" y="2079"/>
                    <a:pt x="3119" y="2079"/>
                  </a:cubicBezTo>
                  <a:close/>
                  <a:moveTo>
                    <a:pt x="3119" y="725"/>
                  </a:moveTo>
                  <a:cubicBezTo>
                    <a:pt x="4474" y="725"/>
                    <a:pt x="5577" y="1827"/>
                    <a:pt x="5577" y="3182"/>
                  </a:cubicBezTo>
                  <a:cubicBezTo>
                    <a:pt x="5577" y="3686"/>
                    <a:pt x="5388" y="4159"/>
                    <a:pt x="5136" y="4537"/>
                  </a:cubicBezTo>
                  <a:cubicBezTo>
                    <a:pt x="4884" y="4190"/>
                    <a:pt x="4537" y="3907"/>
                    <a:pt x="4191" y="3718"/>
                  </a:cubicBezTo>
                  <a:cubicBezTo>
                    <a:pt x="4411" y="3497"/>
                    <a:pt x="4537" y="3182"/>
                    <a:pt x="4537" y="2804"/>
                  </a:cubicBezTo>
                  <a:cubicBezTo>
                    <a:pt x="4537" y="2079"/>
                    <a:pt x="3907" y="1449"/>
                    <a:pt x="3151" y="1449"/>
                  </a:cubicBezTo>
                  <a:cubicBezTo>
                    <a:pt x="2426" y="1449"/>
                    <a:pt x="1796" y="2079"/>
                    <a:pt x="1796" y="2804"/>
                  </a:cubicBezTo>
                  <a:cubicBezTo>
                    <a:pt x="1796" y="3182"/>
                    <a:pt x="1891" y="3497"/>
                    <a:pt x="2143" y="3718"/>
                  </a:cubicBezTo>
                  <a:cubicBezTo>
                    <a:pt x="1733" y="3907"/>
                    <a:pt x="1418" y="4190"/>
                    <a:pt x="1198" y="4537"/>
                  </a:cubicBezTo>
                  <a:cubicBezTo>
                    <a:pt x="914" y="4159"/>
                    <a:pt x="756" y="3686"/>
                    <a:pt x="756" y="3182"/>
                  </a:cubicBezTo>
                  <a:cubicBezTo>
                    <a:pt x="662" y="1796"/>
                    <a:pt x="1796" y="725"/>
                    <a:pt x="3119" y="725"/>
                  </a:cubicBezTo>
                  <a:close/>
                  <a:moveTo>
                    <a:pt x="3119" y="4190"/>
                  </a:moveTo>
                  <a:cubicBezTo>
                    <a:pt x="3749" y="4190"/>
                    <a:pt x="4317" y="4505"/>
                    <a:pt x="4632" y="5041"/>
                  </a:cubicBezTo>
                  <a:cubicBezTo>
                    <a:pt x="4222" y="5387"/>
                    <a:pt x="3686" y="5577"/>
                    <a:pt x="3119" y="5577"/>
                  </a:cubicBezTo>
                  <a:cubicBezTo>
                    <a:pt x="2584" y="5577"/>
                    <a:pt x="2017" y="5387"/>
                    <a:pt x="1639" y="5041"/>
                  </a:cubicBezTo>
                  <a:cubicBezTo>
                    <a:pt x="1954" y="4505"/>
                    <a:pt x="2489" y="4190"/>
                    <a:pt x="3119" y="4190"/>
                  </a:cubicBezTo>
                  <a:close/>
                  <a:moveTo>
                    <a:pt x="3119" y="0"/>
                  </a:moveTo>
                  <a:cubicBezTo>
                    <a:pt x="1387" y="0"/>
                    <a:pt x="0" y="1418"/>
                    <a:pt x="0" y="3119"/>
                  </a:cubicBezTo>
                  <a:cubicBezTo>
                    <a:pt x="0" y="4852"/>
                    <a:pt x="1387" y="6238"/>
                    <a:pt x="3119" y="6238"/>
                  </a:cubicBezTo>
                  <a:cubicBezTo>
                    <a:pt x="4852" y="6238"/>
                    <a:pt x="6238" y="4820"/>
                    <a:pt x="6238" y="3119"/>
                  </a:cubicBezTo>
                  <a:cubicBezTo>
                    <a:pt x="6238" y="1386"/>
                    <a:pt x="4821" y="0"/>
                    <a:pt x="3119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82;p15">
              <a:extLst>
                <a:ext uri="{FF2B5EF4-FFF2-40B4-BE49-F238E27FC236}">
                  <a16:creationId xmlns:a16="http://schemas.microsoft.com/office/drawing/2014/main" id="{D14CD7A4-316B-B226-0384-447E19A75F88}"/>
                </a:ext>
              </a:extLst>
            </p:cNvPr>
            <p:cNvSpPr/>
            <p:nvPr/>
          </p:nvSpPr>
          <p:spPr>
            <a:xfrm>
              <a:off x="1412450" y="1954475"/>
              <a:ext cx="297750" cy="296175"/>
            </a:xfrm>
            <a:custGeom>
              <a:avLst/>
              <a:gdLst/>
              <a:ahLst/>
              <a:cxnLst/>
              <a:rect l="l" t="t" r="r" b="b"/>
              <a:pathLst>
                <a:path w="11910" h="11847" extrusionOk="0">
                  <a:moveTo>
                    <a:pt x="6365" y="662"/>
                  </a:moveTo>
                  <a:lnTo>
                    <a:pt x="6522" y="1513"/>
                  </a:lnTo>
                  <a:cubicBezTo>
                    <a:pt x="6554" y="1702"/>
                    <a:pt x="6617" y="1765"/>
                    <a:pt x="6774" y="1797"/>
                  </a:cubicBezTo>
                  <a:cubicBezTo>
                    <a:pt x="7342" y="1923"/>
                    <a:pt x="7814" y="2112"/>
                    <a:pt x="8287" y="2427"/>
                  </a:cubicBezTo>
                  <a:cubicBezTo>
                    <a:pt x="8350" y="2474"/>
                    <a:pt x="8421" y="2498"/>
                    <a:pt x="8488" y="2498"/>
                  </a:cubicBezTo>
                  <a:cubicBezTo>
                    <a:pt x="8554" y="2498"/>
                    <a:pt x="8618" y="2474"/>
                    <a:pt x="8665" y="2427"/>
                  </a:cubicBezTo>
                  <a:lnTo>
                    <a:pt x="9389" y="1923"/>
                  </a:lnTo>
                  <a:lnTo>
                    <a:pt x="9925" y="2490"/>
                  </a:lnTo>
                  <a:lnTo>
                    <a:pt x="9421" y="3183"/>
                  </a:lnTo>
                  <a:cubicBezTo>
                    <a:pt x="9358" y="3309"/>
                    <a:pt x="9358" y="3466"/>
                    <a:pt x="9421" y="3592"/>
                  </a:cubicBezTo>
                  <a:cubicBezTo>
                    <a:pt x="9736" y="4065"/>
                    <a:pt x="9925" y="4537"/>
                    <a:pt x="10051" y="5073"/>
                  </a:cubicBezTo>
                  <a:cubicBezTo>
                    <a:pt x="10082" y="5231"/>
                    <a:pt x="10209" y="5294"/>
                    <a:pt x="10335" y="5357"/>
                  </a:cubicBezTo>
                  <a:lnTo>
                    <a:pt x="11185" y="5514"/>
                  </a:lnTo>
                  <a:lnTo>
                    <a:pt x="11185" y="6302"/>
                  </a:lnTo>
                  <a:lnTo>
                    <a:pt x="10335" y="6459"/>
                  </a:lnTo>
                  <a:cubicBezTo>
                    <a:pt x="10177" y="6491"/>
                    <a:pt x="10082" y="6585"/>
                    <a:pt x="10051" y="6743"/>
                  </a:cubicBezTo>
                  <a:cubicBezTo>
                    <a:pt x="9925" y="7278"/>
                    <a:pt x="9736" y="7751"/>
                    <a:pt x="9421" y="8224"/>
                  </a:cubicBezTo>
                  <a:cubicBezTo>
                    <a:pt x="9358" y="8350"/>
                    <a:pt x="9358" y="8507"/>
                    <a:pt x="9421" y="8633"/>
                  </a:cubicBezTo>
                  <a:lnTo>
                    <a:pt x="9925" y="9326"/>
                  </a:lnTo>
                  <a:lnTo>
                    <a:pt x="9389" y="9893"/>
                  </a:lnTo>
                  <a:lnTo>
                    <a:pt x="8665" y="9358"/>
                  </a:lnTo>
                  <a:cubicBezTo>
                    <a:pt x="8618" y="9326"/>
                    <a:pt x="8554" y="9310"/>
                    <a:pt x="8488" y="9310"/>
                  </a:cubicBezTo>
                  <a:cubicBezTo>
                    <a:pt x="8421" y="9310"/>
                    <a:pt x="8350" y="9326"/>
                    <a:pt x="8287" y="9358"/>
                  </a:cubicBezTo>
                  <a:cubicBezTo>
                    <a:pt x="7814" y="9673"/>
                    <a:pt x="7342" y="9893"/>
                    <a:pt x="6774" y="9988"/>
                  </a:cubicBezTo>
                  <a:cubicBezTo>
                    <a:pt x="6617" y="10051"/>
                    <a:pt x="6554" y="10145"/>
                    <a:pt x="6522" y="10271"/>
                  </a:cubicBezTo>
                  <a:lnTo>
                    <a:pt x="6365" y="11153"/>
                  </a:lnTo>
                  <a:lnTo>
                    <a:pt x="5577" y="11153"/>
                  </a:lnTo>
                  <a:lnTo>
                    <a:pt x="5420" y="10271"/>
                  </a:lnTo>
                  <a:cubicBezTo>
                    <a:pt x="5357" y="10114"/>
                    <a:pt x="5294" y="10051"/>
                    <a:pt x="5136" y="9988"/>
                  </a:cubicBezTo>
                  <a:cubicBezTo>
                    <a:pt x="4569" y="9893"/>
                    <a:pt x="4097" y="9673"/>
                    <a:pt x="3624" y="9358"/>
                  </a:cubicBezTo>
                  <a:cubicBezTo>
                    <a:pt x="3561" y="9326"/>
                    <a:pt x="3498" y="9310"/>
                    <a:pt x="3435" y="9310"/>
                  </a:cubicBezTo>
                  <a:cubicBezTo>
                    <a:pt x="3372" y="9310"/>
                    <a:pt x="3309" y="9326"/>
                    <a:pt x="3246" y="9358"/>
                  </a:cubicBezTo>
                  <a:lnTo>
                    <a:pt x="2521" y="9893"/>
                  </a:lnTo>
                  <a:lnTo>
                    <a:pt x="1986" y="9326"/>
                  </a:lnTo>
                  <a:lnTo>
                    <a:pt x="2490" y="8633"/>
                  </a:lnTo>
                  <a:cubicBezTo>
                    <a:pt x="2584" y="8507"/>
                    <a:pt x="2584" y="8350"/>
                    <a:pt x="2490" y="8224"/>
                  </a:cubicBezTo>
                  <a:cubicBezTo>
                    <a:pt x="2175" y="7751"/>
                    <a:pt x="1986" y="7278"/>
                    <a:pt x="1860" y="6743"/>
                  </a:cubicBezTo>
                  <a:cubicBezTo>
                    <a:pt x="1828" y="6585"/>
                    <a:pt x="1702" y="6491"/>
                    <a:pt x="1576" y="6459"/>
                  </a:cubicBezTo>
                  <a:lnTo>
                    <a:pt x="726" y="6302"/>
                  </a:lnTo>
                  <a:lnTo>
                    <a:pt x="726" y="5514"/>
                  </a:lnTo>
                  <a:lnTo>
                    <a:pt x="1576" y="5357"/>
                  </a:lnTo>
                  <a:cubicBezTo>
                    <a:pt x="1734" y="5325"/>
                    <a:pt x="1828" y="5231"/>
                    <a:pt x="1860" y="5073"/>
                  </a:cubicBezTo>
                  <a:cubicBezTo>
                    <a:pt x="1986" y="4506"/>
                    <a:pt x="2175" y="4065"/>
                    <a:pt x="2490" y="3592"/>
                  </a:cubicBezTo>
                  <a:cubicBezTo>
                    <a:pt x="2584" y="3466"/>
                    <a:pt x="2584" y="3309"/>
                    <a:pt x="2490" y="3183"/>
                  </a:cubicBezTo>
                  <a:lnTo>
                    <a:pt x="1986" y="2490"/>
                  </a:lnTo>
                  <a:lnTo>
                    <a:pt x="2521" y="1923"/>
                  </a:lnTo>
                  <a:lnTo>
                    <a:pt x="3246" y="2427"/>
                  </a:lnTo>
                  <a:cubicBezTo>
                    <a:pt x="3309" y="2474"/>
                    <a:pt x="3372" y="2498"/>
                    <a:pt x="3435" y="2498"/>
                  </a:cubicBezTo>
                  <a:cubicBezTo>
                    <a:pt x="3498" y="2498"/>
                    <a:pt x="3561" y="2474"/>
                    <a:pt x="3624" y="2427"/>
                  </a:cubicBezTo>
                  <a:cubicBezTo>
                    <a:pt x="4097" y="2112"/>
                    <a:pt x="4569" y="1923"/>
                    <a:pt x="5136" y="1797"/>
                  </a:cubicBezTo>
                  <a:cubicBezTo>
                    <a:pt x="5294" y="1765"/>
                    <a:pt x="5357" y="1639"/>
                    <a:pt x="5420" y="1513"/>
                  </a:cubicBezTo>
                  <a:lnTo>
                    <a:pt x="5577" y="662"/>
                  </a:lnTo>
                  <a:close/>
                  <a:moveTo>
                    <a:pt x="5262" y="1"/>
                  </a:moveTo>
                  <a:cubicBezTo>
                    <a:pt x="5073" y="1"/>
                    <a:pt x="4916" y="127"/>
                    <a:pt x="4884" y="284"/>
                  </a:cubicBezTo>
                  <a:lnTo>
                    <a:pt x="4727" y="1166"/>
                  </a:lnTo>
                  <a:cubicBezTo>
                    <a:pt x="4254" y="1292"/>
                    <a:pt x="3813" y="1481"/>
                    <a:pt x="3435" y="1734"/>
                  </a:cubicBezTo>
                  <a:lnTo>
                    <a:pt x="2679" y="1229"/>
                  </a:lnTo>
                  <a:cubicBezTo>
                    <a:pt x="2610" y="1174"/>
                    <a:pt x="2541" y="1149"/>
                    <a:pt x="2474" y="1149"/>
                  </a:cubicBezTo>
                  <a:cubicBezTo>
                    <a:pt x="2389" y="1149"/>
                    <a:pt x="2309" y="1190"/>
                    <a:pt x="2238" y="1261"/>
                  </a:cubicBezTo>
                  <a:lnTo>
                    <a:pt x="1261" y="2238"/>
                  </a:lnTo>
                  <a:cubicBezTo>
                    <a:pt x="1135" y="2364"/>
                    <a:pt x="1135" y="2553"/>
                    <a:pt x="1230" y="2679"/>
                  </a:cubicBezTo>
                  <a:lnTo>
                    <a:pt x="1734" y="3435"/>
                  </a:lnTo>
                  <a:cubicBezTo>
                    <a:pt x="1513" y="3813"/>
                    <a:pt x="1324" y="4254"/>
                    <a:pt x="1198" y="4726"/>
                  </a:cubicBezTo>
                  <a:lnTo>
                    <a:pt x="284" y="4884"/>
                  </a:lnTo>
                  <a:cubicBezTo>
                    <a:pt x="127" y="4915"/>
                    <a:pt x="1" y="5042"/>
                    <a:pt x="1" y="5231"/>
                  </a:cubicBezTo>
                  <a:lnTo>
                    <a:pt x="1" y="6617"/>
                  </a:lnTo>
                  <a:cubicBezTo>
                    <a:pt x="64" y="6774"/>
                    <a:pt x="158" y="6932"/>
                    <a:pt x="316" y="6963"/>
                  </a:cubicBezTo>
                  <a:lnTo>
                    <a:pt x="1230" y="7121"/>
                  </a:lnTo>
                  <a:cubicBezTo>
                    <a:pt x="1356" y="7593"/>
                    <a:pt x="1545" y="8034"/>
                    <a:pt x="1797" y="8413"/>
                  </a:cubicBezTo>
                  <a:lnTo>
                    <a:pt x="1261" y="9169"/>
                  </a:lnTo>
                  <a:cubicBezTo>
                    <a:pt x="1167" y="9295"/>
                    <a:pt x="1198" y="9484"/>
                    <a:pt x="1324" y="9610"/>
                  </a:cubicBezTo>
                  <a:lnTo>
                    <a:pt x="2301" y="10586"/>
                  </a:lnTo>
                  <a:cubicBezTo>
                    <a:pt x="2368" y="10654"/>
                    <a:pt x="2454" y="10685"/>
                    <a:pt x="2533" y="10685"/>
                  </a:cubicBezTo>
                  <a:cubicBezTo>
                    <a:pt x="2602" y="10685"/>
                    <a:pt x="2666" y="10662"/>
                    <a:pt x="2710" y="10618"/>
                  </a:cubicBezTo>
                  <a:lnTo>
                    <a:pt x="3466" y="10114"/>
                  </a:lnTo>
                  <a:cubicBezTo>
                    <a:pt x="3876" y="10366"/>
                    <a:pt x="4286" y="10555"/>
                    <a:pt x="4790" y="10681"/>
                  </a:cubicBezTo>
                  <a:lnTo>
                    <a:pt x="4947" y="11563"/>
                  </a:lnTo>
                  <a:cubicBezTo>
                    <a:pt x="4979" y="11721"/>
                    <a:pt x="5105" y="11847"/>
                    <a:pt x="5294" y="11847"/>
                  </a:cubicBezTo>
                  <a:lnTo>
                    <a:pt x="6680" y="11847"/>
                  </a:lnTo>
                  <a:cubicBezTo>
                    <a:pt x="6837" y="11847"/>
                    <a:pt x="6995" y="11721"/>
                    <a:pt x="7027" y="11563"/>
                  </a:cubicBezTo>
                  <a:lnTo>
                    <a:pt x="7184" y="10681"/>
                  </a:lnTo>
                  <a:cubicBezTo>
                    <a:pt x="7657" y="10555"/>
                    <a:pt x="8098" y="10366"/>
                    <a:pt x="8476" y="10114"/>
                  </a:cubicBezTo>
                  <a:lnTo>
                    <a:pt x="9232" y="10618"/>
                  </a:lnTo>
                  <a:cubicBezTo>
                    <a:pt x="9301" y="10673"/>
                    <a:pt x="9370" y="10698"/>
                    <a:pt x="9436" y="10698"/>
                  </a:cubicBezTo>
                  <a:cubicBezTo>
                    <a:pt x="9521" y="10698"/>
                    <a:pt x="9602" y="10657"/>
                    <a:pt x="9673" y="10586"/>
                  </a:cubicBezTo>
                  <a:lnTo>
                    <a:pt x="10650" y="9610"/>
                  </a:lnTo>
                  <a:cubicBezTo>
                    <a:pt x="10776" y="9484"/>
                    <a:pt x="10776" y="9295"/>
                    <a:pt x="10681" y="9169"/>
                  </a:cubicBezTo>
                  <a:lnTo>
                    <a:pt x="10177" y="8413"/>
                  </a:lnTo>
                  <a:cubicBezTo>
                    <a:pt x="10398" y="8034"/>
                    <a:pt x="10618" y="7593"/>
                    <a:pt x="10713" y="7121"/>
                  </a:cubicBezTo>
                  <a:lnTo>
                    <a:pt x="11626" y="6963"/>
                  </a:lnTo>
                  <a:cubicBezTo>
                    <a:pt x="11784" y="6932"/>
                    <a:pt x="11910" y="6806"/>
                    <a:pt x="11910" y="6617"/>
                  </a:cubicBezTo>
                  <a:lnTo>
                    <a:pt x="11910" y="5231"/>
                  </a:lnTo>
                  <a:cubicBezTo>
                    <a:pt x="11910" y="5073"/>
                    <a:pt x="11784" y="4915"/>
                    <a:pt x="11626" y="4884"/>
                  </a:cubicBezTo>
                  <a:lnTo>
                    <a:pt x="10713" y="4726"/>
                  </a:lnTo>
                  <a:cubicBezTo>
                    <a:pt x="10618" y="4254"/>
                    <a:pt x="10398" y="3813"/>
                    <a:pt x="10177" y="3403"/>
                  </a:cubicBezTo>
                  <a:lnTo>
                    <a:pt x="10681" y="2679"/>
                  </a:lnTo>
                  <a:cubicBezTo>
                    <a:pt x="10807" y="2553"/>
                    <a:pt x="10776" y="2364"/>
                    <a:pt x="10650" y="2238"/>
                  </a:cubicBezTo>
                  <a:lnTo>
                    <a:pt x="9673" y="1261"/>
                  </a:lnTo>
                  <a:cubicBezTo>
                    <a:pt x="9605" y="1193"/>
                    <a:pt x="9520" y="1162"/>
                    <a:pt x="9435" y="1162"/>
                  </a:cubicBezTo>
                  <a:cubicBezTo>
                    <a:pt x="9362" y="1162"/>
                    <a:pt x="9290" y="1186"/>
                    <a:pt x="9232" y="1229"/>
                  </a:cubicBezTo>
                  <a:lnTo>
                    <a:pt x="8476" y="1734"/>
                  </a:lnTo>
                  <a:cubicBezTo>
                    <a:pt x="8098" y="1481"/>
                    <a:pt x="7657" y="1292"/>
                    <a:pt x="7184" y="1166"/>
                  </a:cubicBezTo>
                  <a:lnTo>
                    <a:pt x="6995" y="284"/>
                  </a:lnTo>
                  <a:cubicBezTo>
                    <a:pt x="6932" y="127"/>
                    <a:pt x="6837" y="1"/>
                    <a:pt x="6617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4" name="Google Shape;83;p15">
            <a:extLst>
              <a:ext uri="{FF2B5EF4-FFF2-40B4-BE49-F238E27FC236}">
                <a16:creationId xmlns:a16="http://schemas.microsoft.com/office/drawing/2014/main" id="{2234DFB1-6DD2-8552-3277-E998AA6D2E1A}"/>
              </a:ext>
            </a:extLst>
          </p:cNvPr>
          <p:cNvGrpSpPr/>
          <p:nvPr/>
        </p:nvGrpSpPr>
        <p:grpSpPr>
          <a:xfrm>
            <a:off x="6782916" y="3632592"/>
            <a:ext cx="393186" cy="365766"/>
            <a:chOff x="-62890750" y="2296300"/>
            <a:chExt cx="330825" cy="317450"/>
          </a:xfrm>
        </p:grpSpPr>
        <p:sp>
          <p:nvSpPr>
            <p:cNvPr id="25" name="Google Shape;84;p15">
              <a:extLst>
                <a:ext uri="{FF2B5EF4-FFF2-40B4-BE49-F238E27FC236}">
                  <a16:creationId xmlns:a16="http://schemas.microsoft.com/office/drawing/2014/main" id="{1401EB7B-B091-30F8-6F35-C238CB6A4BA3}"/>
                </a:ext>
              </a:extLst>
            </p:cNvPr>
            <p:cNvSpPr/>
            <p:nvPr/>
          </p:nvSpPr>
          <p:spPr>
            <a:xfrm>
              <a:off x="-62890750" y="2296300"/>
              <a:ext cx="313500" cy="195375"/>
            </a:xfrm>
            <a:custGeom>
              <a:avLst/>
              <a:gdLst/>
              <a:ahLst/>
              <a:cxnLst/>
              <a:rect l="l" t="t" r="r" b="b"/>
              <a:pathLst>
                <a:path w="12540" h="7815" extrusionOk="0">
                  <a:moveTo>
                    <a:pt x="11437" y="2080"/>
                  </a:moveTo>
                  <a:lnTo>
                    <a:pt x="11658" y="2931"/>
                  </a:lnTo>
                  <a:lnTo>
                    <a:pt x="10776" y="2742"/>
                  </a:lnTo>
                  <a:lnTo>
                    <a:pt x="11437" y="2080"/>
                  </a:lnTo>
                  <a:close/>
                  <a:moveTo>
                    <a:pt x="6617" y="1"/>
                  </a:moveTo>
                  <a:cubicBezTo>
                    <a:pt x="4916" y="1"/>
                    <a:pt x="3340" y="662"/>
                    <a:pt x="2112" y="1828"/>
                  </a:cubicBezTo>
                  <a:cubicBezTo>
                    <a:pt x="663" y="3277"/>
                    <a:pt x="1" y="5420"/>
                    <a:pt x="379" y="7467"/>
                  </a:cubicBezTo>
                  <a:cubicBezTo>
                    <a:pt x="442" y="7656"/>
                    <a:pt x="568" y="7814"/>
                    <a:pt x="789" y="7814"/>
                  </a:cubicBezTo>
                  <a:lnTo>
                    <a:pt x="852" y="7814"/>
                  </a:lnTo>
                  <a:cubicBezTo>
                    <a:pt x="1104" y="7783"/>
                    <a:pt x="1198" y="7562"/>
                    <a:pt x="1167" y="7341"/>
                  </a:cubicBezTo>
                  <a:cubicBezTo>
                    <a:pt x="852" y="5577"/>
                    <a:pt x="1419" y="3718"/>
                    <a:pt x="2710" y="2458"/>
                  </a:cubicBezTo>
                  <a:cubicBezTo>
                    <a:pt x="3719" y="1450"/>
                    <a:pt x="5136" y="851"/>
                    <a:pt x="6617" y="851"/>
                  </a:cubicBezTo>
                  <a:cubicBezTo>
                    <a:pt x="7940" y="851"/>
                    <a:pt x="9200" y="1324"/>
                    <a:pt x="10177" y="2206"/>
                  </a:cubicBezTo>
                  <a:lnTo>
                    <a:pt x="9610" y="2773"/>
                  </a:lnTo>
                  <a:cubicBezTo>
                    <a:pt x="9484" y="2899"/>
                    <a:pt x="9452" y="3057"/>
                    <a:pt x="9484" y="3183"/>
                  </a:cubicBezTo>
                  <a:cubicBezTo>
                    <a:pt x="9515" y="3340"/>
                    <a:pt x="9641" y="3403"/>
                    <a:pt x="9799" y="3466"/>
                  </a:cubicBezTo>
                  <a:lnTo>
                    <a:pt x="12036" y="3939"/>
                  </a:lnTo>
                  <a:lnTo>
                    <a:pt x="12130" y="3939"/>
                  </a:lnTo>
                  <a:cubicBezTo>
                    <a:pt x="12225" y="3939"/>
                    <a:pt x="12319" y="3876"/>
                    <a:pt x="12382" y="3813"/>
                  </a:cubicBezTo>
                  <a:cubicBezTo>
                    <a:pt x="12508" y="3687"/>
                    <a:pt x="12540" y="3561"/>
                    <a:pt x="12508" y="3403"/>
                  </a:cubicBezTo>
                  <a:lnTo>
                    <a:pt x="12036" y="1167"/>
                  </a:lnTo>
                  <a:cubicBezTo>
                    <a:pt x="12004" y="1009"/>
                    <a:pt x="11878" y="883"/>
                    <a:pt x="11752" y="851"/>
                  </a:cubicBezTo>
                  <a:cubicBezTo>
                    <a:pt x="11715" y="844"/>
                    <a:pt x="11678" y="840"/>
                    <a:pt x="11642" y="840"/>
                  </a:cubicBezTo>
                  <a:cubicBezTo>
                    <a:pt x="11526" y="840"/>
                    <a:pt x="11422" y="881"/>
                    <a:pt x="11374" y="977"/>
                  </a:cubicBezTo>
                  <a:lnTo>
                    <a:pt x="10776" y="1576"/>
                  </a:lnTo>
                  <a:cubicBezTo>
                    <a:pt x="9641" y="536"/>
                    <a:pt x="8129" y="1"/>
                    <a:pt x="66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85;p15">
              <a:extLst>
                <a:ext uri="{FF2B5EF4-FFF2-40B4-BE49-F238E27FC236}">
                  <a16:creationId xmlns:a16="http://schemas.microsoft.com/office/drawing/2014/main" id="{50EB913D-901B-6D82-3561-3E6A47E94C45}"/>
                </a:ext>
              </a:extLst>
            </p:cNvPr>
            <p:cNvSpPr/>
            <p:nvPr/>
          </p:nvSpPr>
          <p:spPr>
            <a:xfrm>
              <a:off x="-62874975" y="2417475"/>
              <a:ext cx="315050" cy="196275"/>
            </a:xfrm>
            <a:custGeom>
              <a:avLst/>
              <a:gdLst/>
              <a:ahLst/>
              <a:cxnLst/>
              <a:rect l="l" t="t" r="r" b="b"/>
              <a:pathLst>
                <a:path w="12602" h="7851" extrusionOk="0">
                  <a:moveTo>
                    <a:pt x="977" y="4857"/>
                  </a:moveTo>
                  <a:lnTo>
                    <a:pt x="1827" y="5078"/>
                  </a:lnTo>
                  <a:lnTo>
                    <a:pt x="1166" y="5739"/>
                  </a:lnTo>
                  <a:lnTo>
                    <a:pt x="977" y="4857"/>
                  </a:lnTo>
                  <a:close/>
                  <a:moveTo>
                    <a:pt x="11779" y="1"/>
                  </a:moveTo>
                  <a:cubicBezTo>
                    <a:pt x="11759" y="1"/>
                    <a:pt x="11739" y="2"/>
                    <a:pt x="11720" y="6"/>
                  </a:cubicBezTo>
                  <a:cubicBezTo>
                    <a:pt x="11499" y="69"/>
                    <a:pt x="11373" y="289"/>
                    <a:pt x="11405" y="478"/>
                  </a:cubicBezTo>
                  <a:cubicBezTo>
                    <a:pt x="11720" y="2274"/>
                    <a:pt x="11184" y="4101"/>
                    <a:pt x="9861" y="5361"/>
                  </a:cubicBezTo>
                  <a:cubicBezTo>
                    <a:pt x="8853" y="6401"/>
                    <a:pt x="7435" y="7000"/>
                    <a:pt x="5986" y="7000"/>
                  </a:cubicBezTo>
                  <a:cubicBezTo>
                    <a:pt x="4631" y="7000"/>
                    <a:pt x="3371" y="6527"/>
                    <a:pt x="2394" y="5645"/>
                  </a:cubicBezTo>
                  <a:lnTo>
                    <a:pt x="2993" y="5046"/>
                  </a:lnTo>
                  <a:cubicBezTo>
                    <a:pt x="3088" y="4952"/>
                    <a:pt x="3151" y="4794"/>
                    <a:pt x="3088" y="4668"/>
                  </a:cubicBezTo>
                  <a:cubicBezTo>
                    <a:pt x="3056" y="4511"/>
                    <a:pt x="2962" y="4416"/>
                    <a:pt x="2772" y="4385"/>
                  </a:cubicBezTo>
                  <a:lnTo>
                    <a:pt x="536" y="3912"/>
                  </a:lnTo>
                  <a:cubicBezTo>
                    <a:pt x="506" y="3905"/>
                    <a:pt x="476" y="3901"/>
                    <a:pt x="446" y="3901"/>
                  </a:cubicBezTo>
                  <a:cubicBezTo>
                    <a:pt x="350" y="3901"/>
                    <a:pt x="254" y="3942"/>
                    <a:pt x="158" y="4038"/>
                  </a:cubicBezTo>
                  <a:cubicBezTo>
                    <a:pt x="32" y="4164"/>
                    <a:pt x="0" y="4290"/>
                    <a:pt x="32" y="4448"/>
                  </a:cubicBezTo>
                  <a:lnTo>
                    <a:pt x="504" y="6685"/>
                  </a:lnTo>
                  <a:cubicBezTo>
                    <a:pt x="536" y="6842"/>
                    <a:pt x="662" y="6937"/>
                    <a:pt x="788" y="7000"/>
                  </a:cubicBezTo>
                  <a:lnTo>
                    <a:pt x="882" y="7000"/>
                  </a:lnTo>
                  <a:cubicBezTo>
                    <a:pt x="1008" y="7000"/>
                    <a:pt x="1103" y="6968"/>
                    <a:pt x="1166" y="6874"/>
                  </a:cubicBezTo>
                  <a:lnTo>
                    <a:pt x="1764" y="6275"/>
                  </a:lnTo>
                  <a:cubicBezTo>
                    <a:pt x="2899" y="7315"/>
                    <a:pt x="4411" y="7850"/>
                    <a:pt x="5923" y="7850"/>
                  </a:cubicBezTo>
                  <a:cubicBezTo>
                    <a:pt x="7624" y="7850"/>
                    <a:pt x="9200" y="7189"/>
                    <a:pt x="10428" y="6023"/>
                  </a:cubicBezTo>
                  <a:cubicBezTo>
                    <a:pt x="11909" y="4511"/>
                    <a:pt x="12602" y="2400"/>
                    <a:pt x="12192" y="321"/>
                  </a:cubicBezTo>
                  <a:cubicBezTo>
                    <a:pt x="12164" y="123"/>
                    <a:pt x="11958" y="1"/>
                    <a:pt x="11779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86;p15">
              <a:extLst>
                <a:ext uri="{FF2B5EF4-FFF2-40B4-BE49-F238E27FC236}">
                  <a16:creationId xmlns:a16="http://schemas.microsoft.com/office/drawing/2014/main" id="{F0323E84-DB61-BB63-2897-C66D8365D0BA}"/>
                </a:ext>
              </a:extLst>
            </p:cNvPr>
            <p:cNvSpPr/>
            <p:nvPr/>
          </p:nvSpPr>
          <p:spPr>
            <a:xfrm>
              <a:off x="-62822225" y="2357750"/>
              <a:ext cx="193000" cy="192975"/>
            </a:xfrm>
            <a:custGeom>
              <a:avLst/>
              <a:gdLst/>
              <a:ahLst/>
              <a:cxnLst/>
              <a:rect l="l" t="t" r="r" b="b"/>
              <a:pathLst>
                <a:path w="7720" h="7719" extrusionOk="0">
                  <a:moveTo>
                    <a:pt x="2238" y="1323"/>
                  </a:moveTo>
                  <a:lnTo>
                    <a:pt x="2238" y="1323"/>
                  </a:lnTo>
                  <a:cubicBezTo>
                    <a:pt x="2143" y="1544"/>
                    <a:pt x="2049" y="1827"/>
                    <a:pt x="1986" y="2111"/>
                  </a:cubicBezTo>
                  <a:lnTo>
                    <a:pt x="1419" y="2111"/>
                  </a:lnTo>
                  <a:cubicBezTo>
                    <a:pt x="1671" y="1796"/>
                    <a:pt x="1923" y="1512"/>
                    <a:pt x="2238" y="1323"/>
                  </a:cubicBezTo>
                  <a:close/>
                  <a:moveTo>
                    <a:pt x="3466" y="1040"/>
                  </a:moveTo>
                  <a:lnTo>
                    <a:pt x="3466" y="2111"/>
                  </a:lnTo>
                  <a:lnTo>
                    <a:pt x="2836" y="2111"/>
                  </a:lnTo>
                  <a:cubicBezTo>
                    <a:pt x="2994" y="1575"/>
                    <a:pt x="3246" y="1229"/>
                    <a:pt x="3466" y="1040"/>
                  </a:cubicBezTo>
                  <a:close/>
                  <a:moveTo>
                    <a:pt x="4254" y="1040"/>
                  </a:moveTo>
                  <a:cubicBezTo>
                    <a:pt x="4538" y="1229"/>
                    <a:pt x="4727" y="1575"/>
                    <a:pt x="4884" y="2111"/>
                  </a:cubicBezTo>
                  <a:lnTo>
                    <a:pt x="4254" y="2111"/>
                  </a:lnTo>
                  <a:lnTo>
                    <a:pt x="4254" y="1040"/>
                  </a:lnTo>
                  <a:close/>
                  <a:moveTo>
                    <a:pt x="5483" y="1323"/>
                  </a:moveTo>
                  <a:lnTo>
                    <a:pt x="5483" y="1323"/>
                  </a:lnTo>
                  <a:cubicBezTo>
                    <a:pt x="5798" y="1512"/>
                    <a:pt x="6081" y="1796"/>
                    <a:pt x="6302" y="2111"/>
                  </a:cubicBezTo>
                  <a:lnTo>
                    <a:pt x="5766" y="2111"/>
                  </a:lnTo>
                  <a:cubicBezTo>
                    <a:pt x="5672" y="1827"/>
                    <a:pt x="5609" y="1544"/>
                    <a:pt x="5483" y="1323"/>
                  </a:cubicBezTo>
                  <a:close/>
                  <a:moveTo>
                    <a:pt x="1765" y="2930"/>
                  </a:moveTo>
                  <a:cubicBezTo>
                    <a:pt x="1734" y="3245"/>
                    <a:pt x="1702" y="3560"/>
                    <a:pt x="1702" y="3875"/>
                  </a:cubicBezTo>
                  <a:cubicBezTo>
                    <a:pt x="1702" y="4190"/>
                    <a:pt x="1734" y="4537"/>
                    <a:pt x="1765" y="4820"/>
                  </a:cubicBezTo>
                  <a:lnTo>
                    <a:pt x="978" y="4820"/>
                  </a:lnTo>
                  <a:cubicBezTo>
                    <a:pt x="883" y="4537"/>
                    <a:pt x="820" y="4222"/>
                    <a:pt x="820" y="3875"/>
                  </a:cubicBezTo>
                  <a:cubicBezTo>
                    <a:pt x="820" y="3497"/>
                    <a:pt x="883" y="3214"/>
                    <a:pt x="978" y="2930"/>
                  </a:cubicBezTo>
                  <a:close/>
                  <a:moveTo>
                    <a:pt x="5136" y="2930"/>
                  </a:moveTo>
                  <a:cubicBezTo>
                    <a:pt x="5168" y="3245"/>
                    <a:pt x="5199" y="3560"/>
                    <a:pt x="5199" y="3875"/>
                  </a:cubicBezTo>
                  <a:cubicBezTo>
                    <a:pt x="5199" y="4222"/>
                    <a:pt x="5168" y="4537"/>
                    <a:pt x="5136" y="4820"/>
                  </a:cubicBezTo>
                  <a:lnTo>
                    <a:pt x="4286" y="4820"/>
                  </a:lnTo>
                  <a:lnTo>
                    <a:pt x="4286" y="2930"/>
                  </a:lnTo>
                  <a:close/>
                  <a:moveTo>
                    <a:pt x="6743" y="2930"/>
                  </a:moveTo>
                  <a:cubicBezTo>
                    <a:pt x="6869" y="3245"/>
                    <a:pt x="6900" y="3560"/>
                    <a:pt x="6900" y="3875"/>
                  </a:cubicBezTo>
                  <a:cubicBezTo>
                    <a:pt x="6900" y="4222"/>
                    <a:pt x="6869" y="4537"/>
                    <a:pt x="6743" y="4820"/>
                  </a:cubicBezTo>
                  <a:lnTo>
                    <a:pt x="5955" y="4820"/>
                  </a:lnTo>
                  <a:cubicBezTo>
                    <a:pt x="5987" y="4505"/>
                    <a:pt x="6018" y="4190"/>
                    <a:pt x="6018" y="3875"/>
                  </a:cubicBezTo>
                  <a:cubicBezTo>
                    <a:pt x="6018" y="3560"/>
                    <a:pt x="5987" y="3214"/>
                    <a:pt x="5955" y="2930"/>
                  </a:cubicBezTo>
                  <a:close/>
                  <a:moveTo>
                    <a:pt x="3466" y="2930"/>
                  </a:moveTo>
                  <a:lnTo>
                    <a:pt x="3466" y="4852"/>
                  </a:lnTo>
                  <a:lnTo>
                    <a:pt x="2647" y="4852"/>
                  </a:lnTo>
                  <a:cubicBezTo>
                    <a:pt x="2553" y="4537"/>
                    <a:pt x="2553" y="4222"/>
                    <a:pt x="2553" y="3875"/>
                  </a:cubicBezTo>
                  <a:cubicBezTo>
                    <a:pt x="2553" y="3497"/>
                    <a:pt x="2616" y="3214"/>
                    <a:pt x="2647" y="2930"/>
                  </a:cubicBezTo>
                  <a:close/>
                  <a:moveTo>
                    <a:pt x="6302" y="5640"/>
                  </a:moveTo>
                  <a:cubicBezTo>
                    <a:pt x="6081" y="5955"/>
                    <a:pt x="5798" y="6238"/>
                    <a:pt x="5483" y="6427"/>
                  </a:cubicBezTo>
                  <a:cubicBezTo>
                    <a:pt x="5609" y="6207"/>
                    <a:pt x="5672" y="5923"/>
                    <a:pt x="5766" y="5640"/>
                  </a:cubicBezTo>
                  <a:close/>
                  <a:moveTo>
                    <a:pt x="1986" y="5671"/>
                  </a:moveTo>
                  <a:cubicBezTo>
                    <a:pt x="2049" y="5955"/>
                    <a:pt x="2143" y="6238"/>
                    <a:pt x="2238" y="6459"/>
                  </a:cubicBezTo>
                  <a:cubicBezTo>
                    <a:pt x="1923" y="6238"/>
                    <a:pt x="1671" y="5955"/>
                    <a:pt x="1419" y="5671"/>
                  </a:cubicBezTo>
                  <a:close/>
                  <a:moveTo>
                    <a:pt x="4916" y="5640"/>
                  </a:moveTo>
                  <a:cubicBezTo>
                    <a:pt x="4727" y="6144"/>
                    <a:pt x="4538" y="6522"/>
                    <a:pt x="4286" y="6711"/>
                  </a:cubicBezTo>
                  <a:lnTo>
                    <a:pt x="4286" y="5640"/>
                  </a:lnTo>
                  <a:close/>
                  <a:moveTo>
                    <a:pt x="3466" y="5671"/>
                  </a:moveTo>
                  <a:lnTo>
                    <a:pt x="3466" y="6742"/>
                  </a:lnTo>
                  <a:cubicBezTo>
                    <a:pt x="3246" y="6553"/>
                    <a:pt x="2994" y="6144"/>
                    <a:pt x="2836" y="5671"/>
                  </a:cubicBezTo>
                  <a:close/>
                  <a:moveTo>
                    <a:pt x="3876" y="0"/>
                  </a:moveTo>
                  <a:cubicBezTo>
                    <a:pt x="2301" y="0"/>
                    <a:pt x="915" y="945"/>
                    <a:pt x="316" y="2332"/>
                  </a:cubicBezTo>
                  <a:cubicBezTo>
                    <a:pt x="127" y="2804"/>
                    <a:pt x="1" y="3308"/>
                    <a:pt x="1" y="3875"/>
                  </a:cubicBezTo>
                  <a:cubicBezTo>
                    <a:pt x="1" y="4411"/>
                    <a:pt x="127" y="4946"/>
                    <a:pt x="316" y="5419"/>
                  </a:cubicBezTo>
                  <a:cubicBezTo>
                    <a:pt x="915" y="6774"/>
                    <a:pt x="2301" y="7719"/>
                    <a:pt x="3876" y="7719"/>
                  </a:cubicBezTo>
                  <a:cubicBezTo>
                    <a:pt x="5451" y="7719"/>
                    <a:pt x="6806" y="6774"/>
                    <a:pt x="7405" y="5419"/>
                  </a:cubicBezTo>
                  <a:cubicBezTo>
                    <a:pt x="7594" y="4946"/>
                    <a:pt x="7720" y="4411"/>
                    <a:pt x="7720" y="3875"/>
                  </a:cubicBezTo>
                  <a:cubicBezTo>
                    <a:pt x="7720" y="3308"/>
                    <a:pt x="7594" y="2804"/>
                    <a:pt x="7405" y="2332"/>
                  </a:cubicBezTo>
                  <a:cubicBezTo>
                    <a:pt x="6806" y="945"/>
                    <a:pt x="5451" y="0"/>
                    <a:pt x="387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" name="Google Shape;87;p15">
            <a:extLst>
              <a:ext uri="{FF2B5EF4-FFF2-40B4-BE49-F238E27FC236}">
                <a16:creationId xmlns:a16="http://schemas.microsoft.com/office/drawing/2014/main" id="{168D6A21-B8C7-423D-C918-8F64BA8F8952}"/>
              </a:ext>
            </a:extLst>
          </p:cNvPr>
          <p:cNvGrpSpPr/>
          <p:nvPr/>
        </p:nvGrpSpPr>
        <p:grpSpPr>
          <a:xfrm>
            <a:off x="7627546" y="3632577"/>
            <a:ext cx="365770" cy="365770"/>
            <a:chOff x="-3137650" y="2408950"/>
            <a:chExt cx="291450" cy="292125"/>
          </a:xfrm>
        </p:grpSpPr>
        <p:sp>
          <p:nvSpPr>
            <p:cNvPr id="29" name="Google Shape;88;p15">
              <a:extLst>
                <a:ext uri="{FF2B5EF4-FFF2-40B4-BE49-F238E27FC236}">
                  <a16:creationId xmlns:a16="http://schemas.microsoft.com/office/drawing/2014/main" id="{0E571537-EBFA-C6E8-9599-A11766B740AA}"/>
                </a:ext>
              </a:extLst>
            </p:cNvPr>
            <p:cNvSpPr/>
            <p:nvPr/>
          </p:nvSpPr>
          <p:spPr>
            <a:xfrm>
              <a:off x="-3137650" y="2408950"/>
              <a:ext cx="291450" cy="292125"/>
            </a:xfrm>
            <a:custGeom>
              <a:avLst/>
              <a:gdLst/>
              <a:ahLst/>
              <a:cxnLst/>
              <a:rect l="l" t="t" r="r" b="b"/>
              <a:pathLst>
                <a:path w="11658" h="11685" extrusionOk="0">
                  <a:moveTo>
                    <a:pt x="10618" y="662"/>
                  </a:moveTo>
                  <a:cubicBezTo>
                    <a:pt x="10807" y="662"/>
                    <a:pt x="10964" y="851"/>
                    <a:pt x="10964" y="1040"/>
                  </a:cubicBezTo>
                  <a:lnTo>
                    <a:pt x="10964" y="2741"/>
                  </a:lnTo>
                  <a:lnTo>
                    <a:pt x="662" y="2741"/>
                  </a:lnTo>
                  <a:lnTo>
                    <a:pt x="662" y="1040"/>
                  </a:lnTo>
                  <a:cubicBezTo>
                    <a:pt x="662" y="851"/>
                    <a:pt x="820" y="662"/>
                    <a:pt x="1009" y="662"/>
                  </a:cubicBezTo>
                  <a:close/>
                  <a:moveTo>
                    <a:pt x="10964" y="3403"/>
                  </a:moveTo>
                  <a:lnTo>
                    <a:pt x="10964" y="8601"/>
                  </a:lnTo>
                  <a:cubicBezTo>
                    <a:pt x="10964" y="8790"/>
                    <a:pt x="10838" y="8947"/>
                    <a:pt x="10618" y="8947"/>
                  </a:cubicBezTo>
                  <a:lnTo>
                    <a:pt x="10145" y="8947"/>
                  </a:lnTo>
                  <a:cubicBezTo>
                    <a:pt x="10208" y="8727"/>
                    <a:pt x="10240" y="8443"/>
                    <a:pt x="10240" y="8160"/>
                  </a:cubicBezTo>
                  <a:lnTo>
                    <a:pt x="10240" y="5860"/>
                  </a:lnTo>
                  <a:cubicBezTo>
                    <a:pt x="10240" y="5673"/>
                    <a:pt x="10058" y="5531"/>
                    <a:pt x="9868" y="5531"/>
                  </a:cubicBezTo>
                  <a:cubicBezTo>
                    <a:pt x="9835" y="5531"/>
                    <a:pt x="9801" y="5535"/>
                    <a:pt x="9767" y="5545"/>
                  </a:cubicBezTo>
                  <a:cubicBezTo>
                    <a:pt x="9545" y="5641"/>
                    <a:pt x="9341" y="5691"/>
                    <a:pt x="9142" y="5691"/>
                  </a:cubicBezTo>
                  <a:cubicBezTo>
                    <a:pt x="8693" y="5691"/>
                    <a:pt x="8275" y="5439"/>
                    <a:pt x="7751" y="4915"/>
                  </a:cubicBezTo>
                  <a:cubicBezTo>
                    <a:pt x="7688" y="4868"/>
                    <a:pt x="7601" y="4844"/>
                    <a:pt x="7515" y="4844"/>
                  </a:cubicBezTo>
                  <a:cubicBezTo>
                    <a:pt x="7428" y="4844"/>
                    <a:pt x="7341" y="4868"/>
                    <a:pt x="7278" y="4915"/>
                  </a:cubicBezTo>
                  <a:cubicBezTo>
                    <a:pt x="6753" y="5440"/>
                    <a:pt x="6334" y="5677"/>
                    <a:pt x="5884" y="5677"/>
                  </a:cubicBezTo>
                  <a:cubicBezTo>
                    <a:pt x="5686" y="5677"/>
                    <a:pt x="5483" y="5631"/>
                    <a:pt x="5262" y="5545"/>
                  </a:cubicBezTo>
                  <a:cubicBezTo>
                    <a:pt x="5229" y="5535"/>
                    <a:pt x="5195" y="5531"/>
                    <a:pt x="5161" y="5531"/>
                  </a:cubicBezTo>
                  <a:cubicBezTo>
                    <a:pt x="4971" y="5531"/>
                    <a:pt x="4789" y="5673"/>
                    <a:pt x="4789" y="5860"/>
                  </a:cubicBezTo>
                  <a:lnTo>
                    <a:pt x="4789" y="8160"/>
                  </a:lnTo>
                  <a:cubicBezTo>
                    <a:pt x="4789" y="8443"/>
                    <a:pt x="4821" y="8664"/>
                    <a:pt x="4884" y="8947"/>
                  </a:cubicBezTo>
                  <a:lnTo>
                    <a:pt x="1009" y="8947"/>
                  </a:lnTo>
                  <a:cubicBezTo>
                    <a:pt x="820" y="8947"/>
                    <a:pt x="662" y="8790"/>
                    <a:pt x="662" y="8601"/>
                  </a:cubicBezTo>
                  <a:lnTo>
                    <a:pt x="662" y="3403"/>
                  </a:lnTo>
                  <a:close/>
                  <a:moveTo>
                    <a:pt x="7152" y="5923"/>
                  </a:moveTo>
                  <a:lnTo>
                    <a:pt x="7152" y="10838"/>
                  </a:lnTo>
                  <a:cubicBezTo>
                    <a:pt x="6144" y="10365"/>
                    <a:pt x="5451" y="9357"/>
                    <a:pt x="5451" y="8160"/>
                  </a:cubicBezTo>
                  <a:lnTo>
                    <a:pt x="5451" y="6301"/>
                  </a:lnTo>
                  <a:cubicBezTo>
                    <a:pt x="5604" y="6330"/>
                    <a:pt x="5750" y="6344"/>
                    <a:pt x="5891" y="6344"/>
                  </a:cubicBezTo>
                  <a:cubicBezTo>
                    <a:pt x="6359" y="6344"/>
                    <a:pt x="6765" y="6189"/>
                    <a:pt x="7152" y="5923"/>
                  </a:cubicBezTo>
                  <a:close/>
                  <a:moveTo>
                    <a:pt x="7877" y="5923"/>
                  </a:moveTo>
                  <a:cubicBezTo>
                    <a:pt x="8242" y="6166"/>
                    <a:pt x="8644" y="6353"/>
                    <a:pt x="9128" y="6353"/>
                  </a:cubicBezTo>
                  <a:cubicBezTo>
                    <a:pt x="9271" y="6353"/>
                    <a:pt x="9420" y="6337"/>
                    <a:pt x="9578" y="6301"/>
                  </a:cubicBezTo>
                  <a:lnTo>
                    <a:pt x="9578" y="8160"/>
                  </a:lnTo>
                  <a:cubicBezTo>
                    <a:pt x="9547" y="9357"/>
                    <a:pt x="8885" y="10365"/>
                    <a:pt x="7877" y="10838"/>
                  </a:cubicBezTo>
                  <a:lnTo>
                    <a:pt x="7877" y="5923"/>
                  </a:lnTo>
                  <a:close/>
                  <a:moveTo>
                    <a:pt x="1009" y="0"/>
                  </a:moveTo>
                  <a:cubicBezTo>
                    <a:pt x="473" y="0"/>
                    <a:pt x="1" y="473"/>
                    <a:pt x="1" y="1040"/>
                  </a:cubicBezTo>
                  <a:lnTo>
                    <a:pt x="1" y="8601"/>
                  </a:lnTo>
                  <a:cubicBezTo>
                    <a:pt x="1" y="9136"/>
                    <a:pt x="473" y="9609"/>
                    <a:pt x="1009" y="9609"/>
                  </a:cubicBezTo>
                  <a:lnTo>
                    <a:pt x="5073" y="9609"/>
                  </a:lnTo>
                  <a:cubicBezTo>
                    <a:pt x="5199" y="9893"/>
                    <a:pt x="5357" y="10145"/>
                    <a:pt x="5514" y="10365"/>
                  </a:cubicBezTo>
                  <a:cubicBezTo>
                    <a:pt x="5987" y="10995"/>
                    <a:pt x="6617" y="11436"/>
                    <a:pt x="7404" y="11657"/>
                  </a:cubicBezTo>
                  <a:cubicBezTo>
                    <a:pt x="7446" y="11657"/>
                    <a:pt x="7488" y="11685"/>
                    <a:pt x="7530" y="11685"/>
                  </a:cubicBezTo>
                  <a:cubicBezTo>
                    <a:pt x="7551" y="11685"/>
                    <a:pt x="7572" y="11678"/>
                    <a:pt x="7593" y="11657"/>
                  </a:cubicBezTo>
                  <a:cubicBezTo>
                    <a:pt x="8350" y="11436"/>
                    <a:pt x="9011" y="10995"/>
                    <a:pt x="9484" y="10365"/>
                  </a:cubicBezTo>
                  <a:cubicBezTo>
                    <a:pt x="9641" y="10145"/>
                    <a:pt x="9799" y="9893"/>
                    <a:pt x="9925" y="9609"/>
                  </a:cubicBezTo>
                  <a:lnTo>
                    <a:pt x="10618" y="9609"/>
                  </a:lnTo>
                  <a:cubicBezTo>
                    <a:pt x="11185" y="9609"/>
                    <a:pt x="11658" y="9136"/>
                    <a:pt x="11658" y="8601"/>
                  </a:cubicBezTo>
                  <a:lnTo>
                    <a:pt x="11658" y="1040"/>
                  </a:lnTo>
                  <a:cubicBezTo>
                    <a:pt x="11658" y="473"/>
                    <a:pt x="11217" y="0"/>
                    <a:pt x="1061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89;p15">
              <a:extLst>
                <a:ext uri="{FF2B5EF4-FFF2-40B4-BE49-F238E27FC236}">
                  <a16:creationId xmlns:a16="http://schemas.microsoft.com/office/drawing/2014/main" id="{0EE3365C-D0B7-CC15-90BB-54546D4E8832}"/>
                </a:ext>
              </a:extLst>
            </p:cNvPr>
            <p:cNvSpPr/>
            <p:nvPr/>
          </p:nvSpPr>
          <p:spPr>
            <a:xfrm>
              <a:off x="-3104575" y="2442800"/>
              <a:ext cx="18150" cy="17350"/>
            </a:xfrm>
            <a:custGeom>
              <a:avLst/>
              <a:gdLst/>
              <a:ahLst/>
              <a:cxnLst/>
              <a:rect l="l" t="t" r="r" b="b"/>
              <a:pathLst>
                <a:path w="726" h="694" extrusionOk="0">
                  <a:moveTo>
                    <a:pt x="348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36"/>
                    <a:pt x="158" y="694"/>
                    <a:pt x="348" y="694"/>
                  </a:cubicBezTo>
                  <a:cubicBezTo>
                    <a:pt x="568" y="694"/>
                    <a:pt x="726" y="536"/>
                    <a:pt x="726" y="347"/>
                  </a:cubicBezTo>
                  <a:cubicBezTo>
                    <a:pt x="726" y="158"/>
                    <a:pt x="568" y="1"/>
                    <a:pt x="34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90;p15">
              <a:extLst>
                <a:ext uri="{FF2B5EF4-FFF2-40B4-BE49-F238E27FC236}">
                  <a16:creationId xmlns:a16="http://schemas.microsoft.com/office/drawing/2014/main" id="{D0D7F7BD-11CB-C5AE-2EA9-8282FD443FA8}"/>
                </a:ext>
              </a:extLst>
            </p:cNvPr>
            <p:cNvSpPr/>
            <p:nvPr/>
          </p:nvSpPr>
          <p:spPr>
            <a:xfrm>
              <a:off x="-306990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91;p15">
              <a:extLst>
                <a:ext uri="{FF2B5EF4-FFF2-40B4-BE49-F238E27FC236}">
                  <a16:creationId xmlns:a16="http://schemas.microsoft.com/office/drawing/2014/main" id="{86555385-4CC1-83DC-B897-CB5AE6B0A53B}"/>
                </a:ext>
              </a:extLst>
            </p:cNvPr>
            <p:cNvSpPr/>
            <p:nvPr/>
          </p:nvSpPr>
          <p:spPr>
            <a:xfrm>
              <a:off x="-3035250" y="2442800"/>
              <a:ext cx="17350" cy="17350"/>
            </a:xfrm>
            <a:custGeom>
              <a:avLst/>
              <a:gdLst/>
              <a:ahLst/>
              <a:cxnLst/>
              <a:rect l="l" t="t" r="r" b="b"/>
              <a:pathLst>
                <a:path w="694" h="694" extrusionOk="0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cubicBezTo>
                    <a:pt x="0" y="536"/>
                    <a:pt x="158" y="694"/>
                    <a:pt x="347" y="694"/>
                  </a:cubicBezTo>
                  <a:cubicBezTo>
                    <a:pt x="536" y="694"/>
                    <a:pt x="693" y="536"/>
                    <a:pt x="693" y="347"/>
                  </a:cubicBez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92;p15">
              <a:extLst>
                <a:ext uri="{FF2B5EF4-FFF2-40B4-BE49-F238E27FC236}">
                  <a16:creationId xmlns:a16="http://schemas.microsoft.com/office/drawing/2014/main" id="{44BF13F4-9CF5-C3B4-532D-2D6CC82314F4}"/>
                </a:ext>
              </a:extLst>
            </p:cNvPr>
            <p:cNvSpPr/>
            <p:nvPr/>
          </p:nvSpPr>
          <p:spPr>
            <a:xfrm>
              <a:off x="-3002175" y="2442800"/>
              <a:ext cx="120525" cy="17350"/>
            </a:xfrm>
            <a:custGeom>
              <a:avLst/>
              <a:gdLst/>
              <a:ahLst/>
              <a:cxnLst/>
              <a:rect l="l" t="t" r="r" b="b"/>
              <a:pathLst>
                <a:path w="4821" h="694" extrusionOk="0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32" y="536"/>
                    <a:pt x="190" y="694"/>
                    <a:pt x="347" y="694"/>
                  </a:cubicBezTo>
                  <a:lnTo>
                    <a:pt x="4443" y="694"/>
                  </a:lnTo>
                  <a:cubicBezTo>
                    <a:pt x="4663" y="694"/>
                    <a:pt x="4821" y="536"/>
                    <a:pt x="4821" y="347"/>
                  </a:cubicBezTo>
                  <a:cubicBezTo>
                    <a:pt x="4821" y="158"/>
                    <a:pt x="4663" y="1"/>
                    <a:pt x="444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557656B5-F1B6-9C85-02DA-607AC5A568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5875" y="1036298"/>
            <a:ext cx="600229" cy="60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37455-CC82-A61A-7A1C-1D04229F1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pic>
        <p:nvPicPr>
          <p:cNvPr id="3" name="Online Media 2" title="Topic Modeling using Transformer Based Embeddings | DataHour by Bharath Kumar Bolla">
            <a:hlinkClick r:id="" action="ppaction://media"/>
            <a:extLst>
              <a:ext uri="{FF2B5EF4-FFF2-40B4-BE49-F238E27FC236}">
                <a16:creationId xmlns:a16="http://schemas.microsoft.com/office/drawing/2014/main" id="{DF9CC2A5-0A14-1E7A-86FB-FF58F469C81A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104295" y="1245304"/>
            <a:ext cx="4378236" cy="247176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B7E9D53-9FA3-0D2A-B852-02FC649E3BF8}"/>
              </a:ext>
            </a:extLst>
          </p:cNvPr>
          <p:cNvSpPr txBox="1"/>
          <p:nvPr/>
        </p:nvSpPr>
        <p:spPr>
          <a:xfrm>
            <a:off x="0" y="4010192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https://www.youtube.com/watch?v=FJqFboZY2Jg</a:t>
            </a:r>
          </a:p>
        </p:txBody>
      </p:sp>
      <p:pic>
        <p:nvPicPr>
          <p:cNvPr id="6" name="Online Media 5" title="Demystifying Clustering in Topic Modeling Algorithms like BERTopic | DataHour by Abhiram Ravikumar">
            <a:hlinkClick r:id="" action="ppaction://media"/>
            <a:extLst>
              <a:ext uri="{FF2B5EF4-FFF2-40B4-BE49-F238E27FC236}">
                <a16:creationId xmlns:a16="http://schemas.microsoft.com/office/drawing/2014/main" id="{15571530-1F4F-2ACF-2FEB-F6C3178D56B9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720943" y="1245304"/>
            <a:ext cx="4378235" cy="247176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E9CD18-F814-A290-046F-39E1124B4945}"/>
              </a:ext>
            </a:extLst>
          </p:cNvPr>
          <p:cNvSpPr txBox="1"/>
          <p:nvPr/>
        </p:nvSpPr>
        <p:spPr>
          <a:xfrm>
            <a:off x="4624060" y="4024841"/>
            <a:ext cx="4572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200" dirty="0"/>
              <a:t>https://www.youtube.com/watch?v=JiunhWlYGs0</a:t>
            </a:r>
          </a:p>
        </p:txBody>
      </p:sp>
    </p:spTree>
    <p:extLst>
      <p:ext uri="{BB962C8B-B14F-4D97-AF65-F5344CB8AC3E}">
        <p14:creationId xmlns:p14="http://schemas.microsoft.com/office/powerpoint/2010/main" val="2968783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6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6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6"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C90685-F9BB-B01A-18D0-7F96F97DD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Tugas</a:t>
            </a:r>
            <a:endParaRPr lang="id-ID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491B4F4-30ED-2722-9CA3-93A23BCE86D5}"/>
              </a:ext>
            </a:extLst>
          </p:cNvPr>
          <p:cNvSpPr txBox="1"/>
          <p:nvPr/>
        </p:nvSpPr>
        <p:spPr>
          <a:xfrm>
            <a:off x="668935" y="1509774"/>
            <a:ext cx="801786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Buatlah</a:t>
            </a:r>
            <a:r>
              <a:rPr lang="en-US" sz="2000" dirty="0"/>
              <a:t> Model </a:t>
            </a:r>
            <a:r>
              <a:rPr lang="en-US" sz="2000" dirty="0" err="1"/>
              <a:t>BERTopic</a:t>
            </a:r>
            <a:r>
              <a:rPr lang="en-US" sz="2000" dirty="0"/>
              <a:t> (Dataset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Indonesia&amp;Inggris</a:t>
            </a:r>
            <a:r>
              <a:rPr lang="en-US" sz="2000" dirty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/>
              <a:t>Cari 10 </a:t>
            </a:r>
            <a:r>
              <a:rPr lang="en-US" sz="2000" dirty="0" err="1"/>
              <a:t>Jurnal</a:t>
            </a:r>
            <a:r>
              <a:rPr lang="en-US" sz="2000" dirty="0"/>
              <a:t> </a:t>
            </a:r>
            <a:r>
              <a:rPr lang="en-US" sz="2000" dirty="0" err="1"/>
              <a:t>terkait</a:t>
            </a:r>
            <a:r>
              <a:rPr lang="en-US" sz="2000" dirty="0"/>
              <a:t> </a:t>
            </a:r>
            <a:r>
              <a:rPr lang="en-US" sz="2000" dirty="0" err="1"/>
              <a:t>pemanfaatan</a:t>
            </a:r>
            <a:r>
              <a:rPr lang="en-US" sz="2000" dirty="0"/>
              <a:t> Topic Model (</a:t>
            </a:r>
            <a:r>
              <a:rPr lang="en-US" sz="2000" dirty="0" err="1"/>
              <a:t>BERTopic</a:t>
            </a:r>
            <a:r>
              <a:rPr lang="en-US" sz="2000" dirty="0"/>
              <a:t> dan </a:t>
            </a:r>
            <a:r>
              <a:rPr lang="en-US" sz="2000" dirty="0" err="1"/>
              <a:t>turunannya</a:t>
            </a:r>
            <a:r>
              <a:rPr lang="en-US" sz="2000" dirty="0"/>
              <a:t>/related work)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Diskusikan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Forum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 err="1"/>
              <a:t>Tuliskan</a:t>
            </a:r>
            <a:r>
              <a:rPr lang="en-US" sz="2000" dirty="0"/>
              <a:t> </a:t>
            </a:r>
            <a:r>
              <a:rPr lang="en-US" sz="2000" dirty="0" err="1"/>
              <a:t>dalam</a:t>
            </a:r>
            <a:r>
              <a:rPr lang="en-US" sz="2000" dirty="0"/>
              <a:t> </a:t>
            </a:r>
            <a:r>
              <a:rPr lang="en-US" sz="2000" dirty="0" err="1"/>
              <a:t>laporan</a:t>
            </a:r>
            <a:r>
              <a:rPr lang="en-US" sz="2000" dirty="0"/>
              <a:t> (</a:t>
            </a:r>
            <a:r>
              <a:rPr lang="en-US" sz="2000" dirty="0" err="1"/>
              <a:t>dikumpulkan</a:t>
            </a:r>
            <a:r>
              <a:rPr lang="en-US" sz="2000" dirty="0"/>
              <a:t> </a:t>
            </a:r>
            <a:r>
              <a:rPr lang="en-US" sz="2000" dirty="0" err="1"/>
              <a:t>saat</a:t>
            </a:r>
            <a:r>
              <a:rPr lang="en-US" sz="2000" dirty="0"/>
              <a:t> UAS)</a:t>
            </a:r>
            <a:endParaRPr lang="id-ID" sz="2000" dirty="0"/>
          </a:p>
        </p:txBody>
      </p:sp>
    </p:spTree>
    <p:extLst>
      <p:ext uri="{BB962C8B-B14F-4D97-AF65-F5344CB8AC3E}">
        <p14:creationId xmlns:p14="http://schemas.microsoft.com/office/powerpoint/2010/main" val="1489409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F463B79C-F067-2CC5-3A40-7D4FC701FDEF}"/>
              </a:ext>
            </a:extLst>
          </p:cNvPr>
          <p:cNvGrpSpPr/>
          <p:nvPr/>
        </p:nvGrpSpPr>
        <p:grpSpPr>
          <a:xfrm>
            <a:off x="650240" y="2047985"/>
            <a:ext cx="7843520" cy="2430569"/>
            <a:chOff x="721360" y="2047985"/>
            <a:chExt cx="7843520" cy="2430569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B9031B-A1E8-803E-98A0-3B84983B5061}"/>
                </a:ext>
              </a:extLst>
            </p:cNvPr>
            <p:cNvSpPr/>
            <p:nvPr/>
          </p:nvSpPr>
          <p:spPr>
            <a:xfrm>
              <a:off x="3627120" y="2047985"/>
              <a:ext cx="4937760" cy="2430569"/>
            </a:xfrm>
            <a:prstGeom prst="roundRect">
              <a:avLst/>
            </a:prstGeom>
            <a:solidFill>
              <a:schemeClr val="bg1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d-ID" dirty="0"/>
            </a:p>
          </p:txBody>
        </p:sp>
        <p:sp>
          <p:nvSpPr>
            <p:cNvPr id="1547" name="Google Shape;1547;p43"/>
            <p:cNvSpPr/>
            <p:nvPr/>
          </p:nvSpPr>
          <p:spPr>
            <a:xfrm>
              <a:off x="907185" y="2171911"/>
              <a:ext cx="2073000" cy="21378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556" name="Google Shape;1556;p43"/>
            <p:cNvSpPr/>
            <p:nvPr/>
          </p:nvSpPr>
          <p:spPr>
            <a:xfrm>
              <a:off x="721360" y="3449040"/>
              <a:ext cx="2444700" cy="481500"/>
            </a:xfrm>
            <a:prstGeom prst="roundRect">
              <a:avLst>
                <a:gd name="adj" fmla="val 50000"/>
              </a:avLst>
            </a:prstGeom>
            <a:solidFill>
              <a:srgbClr val="FFFFFF"/>
            </a:solidFill>
            <a:ln w="28575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100"/>
                <a:buFont typeface="Arial"/>
                <a:buNone/>
              </a:pPr>
              <a:r>
                <a:rPr lang="en" sz="1900" b="1" dirty="0">
                  <a:solidFill>
                    <a:schemeClr val="dk1"/>
                  </a:solidFill>
                  <a:latin typeface="Fira Sans Extra Condensed"/>
                  <a:ea typeface="Fira Sans Extra Condensed"/>
                  <a:cs typeface="Fira Sans Extra Condensed"/>
                  <a:sym typeface="Fira Sans Extra Condensed"/>
                </a:rPr>
                <a:t>Terima Kasih</a:t>
              </a:r>
              <a:endParaRPr sz="19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endParaRP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5C15DBD-AFCB-3564-82D4-E42166A157AD}"/>
                </a:ext>
              </a:extLst>
            </p:cNvPr>
            <p:cNvSpPr txBox="1"/>
            <p:nvPr/>
          </p:nvSpPr>
          <p:spPr>
            <a:xfrm>
              <a:off x="3810000" y="2216830"/>
              <a:ext cx="4572000" cy="209288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Sajarwo Anggai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 err="1"/>
                <a:t>Dosen</a:t>
              </a:r>
              <a:r>
                <a:rPr lang="en-US" sz="1800" dirty="0"/>
                <a:t> – Universitas </a:t>
              </a:r>
              <a:r>
                <a:rPr lang="en-US" sz="1800" dirty="0" err="1"/>
                <a:t>Pamulang</a:t>
              </a:r>
              <a:endParaRPr lang="en-US" sz="1800" dirty="0"/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NIDN	: 0421108703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Email	: </a:t>
              </a:r>
              <a:r>
                <a:rPr lang="en-US" sz="1800" dirty="0">
                  <a:hlinkClick r:id="rId4"/>
                </a:rPr>
                <a:t>dosen02832@unpam.ac.id</a:t>
              </a:r>
              <a:r>
                <a:rPr lang="en-US" sz="1800" dirty="0"/>
                <a:t> </a:t>
              </a:r>
            </a:p>
            <a:p>
              <a:pPr>
                <a:spcAft>
                  <a:spcPts val="1200"/>
                </a:spcAft>
                <a:buNone/>
              </a:pPr>
              <a:r>
                <a:rPr lang="en-US" sz="1800" dirty="0"/>
                <a:t>WA 	: 082343006557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1386F67-6294-2700-4680-D50A512183D4}"/>
              </a:ext>
            </a:extLst>
          </p:cNvPr>
          <p:cNvGrpSpPr/>
          <p:nvPr/>
        </p:nvGrpSpPr>
        <p:grpSpPr>
          <a:xfrm>
            <a:off x="2565014" y="159613"/>
            <a:ext cx="4388850" cy="959979"/>
            <a:chOff x="2881580" y="22161"/>
            <a:chExt cx="4388850" cy="959979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116E972-333B-8113-369A-F8C3928330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81580" y="22161"/>
              <a:ext cx="959979" cy="95997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34DD5F-69C5-6167-55C6-396C2166F471}"/>
                </a:ext>
              </a:extLst>
            </p:cNvPr>
            <p:cNvSpPr txBox="1"/>
            <p:nvPr/>
          </p:nvSpPr>
          <p:spPr>
            <a:xfrm>
              <a:off x="3969471" y="85590"/>
              <a:ext cx="330095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/>
                <a:t>Universitas </a:t>
              </a:r>
              <a:r>
                <a:rPr lang="en-US" sz="2000" dirty="0" err="1"/>
                <a:t>Pamulang</a:t>
              </a:r>
              <a:endParaRPr lang="en-US" sz="2000" dirty="0"/>
            </a:p>
            <a:p>
              <a:pPr algn="ctr"/>
              <a:r>
                <a:rPr lang="en-US" sz="2000" dirty="0"/>
                <a:t>Magister Teknik </a:t>
              </a:r>
              <a:r>
                <a:rPr lang="en-US" sz="2000" dirty="0" err="1"/>
                <a:t>Informatika</a:t>
              </a:r>
              <a:endParaRPr lang="id-ID" sz="20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314F065-1DE2-5FFE-C766-8C00789A22D3}"/>
                </a:ext>
              </a:extLst>
            </p:cNvPr>
            <p:cNvCxnSpPr>
              <a:cxnSpLocks/>
            </p:cNvCxnSpPr>
            <p:nvPr/>
          </p:nvCxnSpPr>
          <p:spPr>
            <a:xfrm>
              <a:off x="3969472" y="844276"/>
              <a:ext cx="3300958" cy="0"/>
            </a:xfrm>
            <a:prstGeom prst="line">
              <a:avLst/>
            </a:prstGeom>
            <a:ln w="38100"/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BE3AC-5AC5-EE52-1AA2-28BC66F5A5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331000"/>
            <a:ext cx="8229600" cy="481500"/>
          </a:xfrm>
        </p:spPr>
        <p:txBody>
          <a:bodyPr/>
          <a:lstStyle/>
          <a:p>
            <a:r>
              <a:rPr lang="en-US" dirty="0" err="1"/>
              <a:t>Pertemuan</a:t>
            </a:r>
            <a:r>
              <a:rPr lang="en-US" dirty="0"/>
              <a:t> 14</a:t>
            </a:r>
            <a:br>
              <a:rPr lang="en-US" dirty="0"/>
            </a:br>
            <a:r>
              <a:rPr lang="en-US" dirty="0"/>
              <a:t>(Topic Model : </a:t>
            </a:r>
            <a:r>
              <a:rPr lang="en-US" dirty="0" err="1"/>
              <a:t>BERTopic</a:t>
            </a:r>
            <a:r>
              <a:rPr lang="en-US" dirty="0"/>
              <a:t>)</a:t>
            </a:r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29744073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Apa itu Pemodelan Topik?</a:t>
            </a:r>
            <a:br>
              <a:rPr lang="en" dirty="0">
                <a:solidFill>
                  <a:schemeClr val="dk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endParaRPr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6A112E-BFC2-DA55-5C88-6F42AC0D56C2}"/>
              </a:ext>
            </a:extLst>
          </p:cNvPr>
          <p:cNvSpPr txBox="1"/>
          <p:nvPr/>
        </p:nvSpPr>
        <p:spPr>
          <a:xfrm>
            <a:off x="553064" y="1038706"/>
            <a:ext cx="8037871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Topic modeling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adalah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teknik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NLP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digunakan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untuk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mengidentifikasi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dan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mengekstrak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topik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atau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tema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yang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tersembunyi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 (latent topic)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dalam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sebuah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koleksi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dokumen</a:t>
            </a:r>
            <a:r>
              <a:rPr lang="en-US" sz="1800" dirty="0">
                <a:solidFill>
                  <a:srgbClr val="242021"/>
                </a:solidFill>
                <a:latin typeface="+mj-lt"/>
              </a:rPr>
              <a:t>,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teks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</a:t>
            </a:r>
            <a:r>
              <a:rPr lang="en-US" sz="1800" b="0" i="0" dirty="0" err="1">
                <a:solidFill>
                  <a:srgbClr val="242021"/>
                </a:solidFill>
                <a:effectLst/>
                <a:latin typeface="+mj-lt"/>
              </a:rPr>
              <a:t>maupun</a:t>
            </a:r>
            <a:r>
              <a:rPr lang="en-US" sz="1800" b="0" i="0" dirty="0">
                <a:solidFill>
                  <a:srgbClr val="242021"/>
                </a:solidFill>
                <a:effectLst/>
                <a:latin typeface="+mj-lt"/>
              </a:rPr>
              <a:t> dataset. </a:t>
            </a:r>
          </a:p>
          <a:p>
            <a:pPr algn="just"/>
            <a:endParaRPr lang="en-US" sz="1800" dirty="0">
              <a:solidFill>
                <a:srgbClr val="242021"/>
              </a:solidFill>
              <a:latin typeface="+mj-l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Clustering/Classifying Documents/Texts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Dimensionality Reduction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Searching Information (information/topic discovery)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Sentiment Analyst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Analyst Trend and News (e.g. controversial topic detection, product analyst, global issues, content ranking by theme)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Recommender System (content based, personalized)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Customer Segmentation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242021"/>
                </a:solidFill>
                <a:latin typeface="+mj-lt"/>
              </a:rPr>
              <a:t>Academic Research</a:t>
            </a:r>
          </a:p>
        </p:txBody>
      </p:sp>
    </p:spTree>
    <p:extLst>
      <p:ext uri="{BB962C8B-B14F-4D97-AF65-F5344CB8AC3E}">
        <p14:creationId xmlns:p14="http://schemas.microsoft.com/office/powerpoint/2010/main" val="27564750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86AFA73-048C-324F-F3D5-F15588A9498F}"/>
              </a:ext>
            </a:extLst>
          </p:cNvPr>
          <p:cNvSpPr txBox="1"/>
          <p:nvPr/>
        </p:nvSpPr>
        <p:spPr>
          <a:xfrm>
            <a:off x="4693925" y="3672173"/>
            <a:ext cx="3878579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endParaRPr lang="en-US" sz="800" dirty="0"/>
          </a:p>
          <a:p>
            <a:pPr algn="ctr"/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Grootendorst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</a:t>
            </a: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M. (2022).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BERTopic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: Neural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topic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modeling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with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a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class-based</a:t>
            </a:r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 TF-IDF </a:t>
            </a:r>
            <a:r>
              <a:rPr kumimoji="0" lang="id-ID" altLang="id-ID" sz="1000" b="0" i="0" u="none" strike="noStrike" cap="none" normalizeH="0" baseline="0" dirty="0" err="1">
                <a:ln>
                  <a:noFill/>
                </a:ln>
                <a:solidFill>
                  <a:srgbClr val="1F2328"/>
                </a:solidFill>
                <a:effectLst/>
                <a:latin typeface="ui-monospace"/>
                <a:hlinkClick r:id="rId2"/>
              </a:rPr>
              <a:t>procedure</a:t>
            </a:r>
            <a:r>
              <a:rPr lang="en-US" altLang="id-ID" sz="1000" dirty="0">
                <a:solidFill>
                  <a:srgbClr val="1F2328"/>
                </a:solidFill>
                <a:latin typeface="ui-monospace"/>
                <a:hlinkClick r:id="rId2"/>
              </a:rPr>
              <a:t>, </a:t>
            </a:r>
            <a:r>
              <a:rPr lang="en-US" altLang="id-ID" sz="1000" dirty="0" err="1">
                <a:solidFill>
                  <a:srgbClr val="1F2328"/>
                </a:solidFill>
                <a:latin typeface="ui-monospace"/>
                <a:hlinkClick r:id="rId2"/>
              </a:rPr>
              <a:t>arXiv</a:t>
            </a:r>
            <a:r>
              <a:rPr lang="en-US" altLang="id-ID" sz="1000" dirty="0">
                <a:solidFill>
                  <a:srgbClr val="1F2328"/>
                </a:solidFill>
                <a:latin typeface="ui-monospace"/>
                <a:hlinkClick r:id="rId2"/>
              </a:rPr>
              <a:t> preprint arXiv:2203.05794 </a:t>
            </a:r>
            <a:endParaRPr lang="en-US" altLang="id-ID" sz="1000" dirty="0">
              <a:solidFill>
                <a:srgbClr val="1F2328"/>
              </a:solidFill>
              <a:latin typeface="ui-monospace"/>
            </a:endParaRPr>
          </a:p>
          <a:p>
            <a:pPr algn="ctr"/>
            <a:endParaRPr lang="en-US" altLang="id-ID" sz="1000" dirty="0">
              <a:solidFill>
                <a:srgbClr val="1F2328"/>
              </a:solidFill>
              <a:latin typeface="ui-monospace"/>
            </a:endParaRPr>
          </a:p>
          <a:p>
            <a:pPr algn="ctr"/>
            <a:r>
              <a:rPr kumimoji="0" lang="id-ID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https://maartengr.github.io/BERTopic/algorithm/algorithm.html</a:t>
            </a:r>
            <a:r>
              <a:rPr kumimoji="0" lang="en-US" altLang="id-ID" sz="1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endParaRPr kumimoji="0" lang="id-ID" altLang="id-ID" sz="1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US" sz="800" dirty="0">
              <a:hlinkClick r:id="rId2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9B2D60-D010-5CE2-0CFA-BB4944E74E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990" y="993925"/>
            <a:ext cx="3177570" cy="177293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3040E26-032F-9F6C-39B1-840F10ED28B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1940" y="2867806"/>
            <a:ext cx="3878580" cy="189867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C67EFE-6573-CD84-6A58-668AFAB50A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6363" y="994273"/>
            <a:ext cx="4793704" cy="2419487"/>
          </a:xfrm>
          <a:prstGeom prst="rect">
            <a:avLst/>
          </a:prstGeom>
          <a:ln>
            <a:solidFill>
              <a:schemeClr val="bg1">
                <a:lumMod val="65000"/>
              </a:schemeClr>
            </a:solidFill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11F0992-A373-27ED-7592-FAC0ADD90C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2433"/>
            <a:ext cx="20840" cy="923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d-ID" altLang="id-ID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id-ID" altLang="id-ID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A75BDC-ED1B-383E-3003-27CC4B332327}"/>
              </a:ext>
            </a:extLst>
          </p:cNvPr>
          <p:cNvSpPr txBox="1">
            <a:spLocks/>
          </p:cNvSpPr>
          <p:nvPr/>
        </p:nvSpPr>
        <p:spPr>
          <a:xfrm>
            <a:off x="457200" y="152400"/>
            <a:ext cx="8229600" cy="7405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 panose="020B0503050000020004" pitchFamily="34" charset="0"/>
                <a:ea typeface="Fira Sans Extra Condensed" panose="020B0503050000020004" pitchFamily="34" charset="0"/>
                <a:cs typeface="Fira Sans Extra Condensed" panose="020B0503050000020004" pitchFamily="34" charset="0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0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-US" sz="2400" dirty="0"/>
              <a:t>Bidirectional Encoder Representations from Transformers Topic</a:t>
            </a:r>
            <a:br>
              <a:rPr lang="en-US" sz="2400" dirty="0"/>
            </a:br>
            <a:r>
              <a:rPr lang="en-US" sz="2400" dirty="0"/>
              <a:t>(</a:t>
            </a:r>
            <a:r>
              <a:rPr lang="en-US" sz="2400" dirty="0" err="1"/>
              <a:t>BERTopic</a:t>
            </a:r>
            <a:r>
              <a:rPr lang="en-US" sz="2400" dirty="0"/>
              <a:t>)</a:t>
            </a:r>
            <a:endParaRPr lang="id-ID" sz="2400" dirty="0"/>
          </a:p>
        </p:txBody>
      </p:sp>
    </p:spTree>
    <p:extLst>
      <p:ext uri="{BB962C8B-B14F-4D97-AF65-F5344CB8AC3E}">
        <p14:creationId xmlns:p14="http://schemas.microsoft.com/office/powerpoint/2010/main" val="22594585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085CD-D295-A2D2-17F3-36630F519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7D194B-1BB8-BEDA-92E7-854BE08581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3" y="0"/>
            <a:ext cx="9083827" cy="46257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714C23-E7D4-7889-D175-16F686275BE4}"/>
              </a:ext>
            </a:extLst>
          </p:cNvPr>
          <p:cNvSpPr txBox="1"/>
          <p:nvPr/>
        </p:nvSpPr>
        <p:spPr>
          <a:xfrm>
            <a:off x="2385237" y="4732025"/>
            <a:ext cx="4600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https://maartengr.github.io/BERTopic/algorithm/algorithm.html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2103222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D6E52-A4E2-60C0-8CE2-E38E977D8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1B9328-196E-C40C-6475-F2CC914A0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506" y="149865"/>
            <a:ext cx="8443814" cy="446021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AB6BE0F-2B22-E903-CF7B-6F3B31E02433}"/>
              </a:ext>
            </a:extLst>
          </p:cNvPr>
          <p:cNvSpPr txBox="1"/>
          <p:nvPr/>
        </p:nvSpPr>
        <p:spPr>
          <a:xfrm>
            <a:off x="2385237" y="4732025"/>
            <a:ext cx="4600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https://maartengr.github.io/BERTopic/algorithm/algorithm.html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1712361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7B2AA-A9AE-A1E1-C50C-1130893DF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DE07455-0183-98E1-D01F-0057D5174D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0222" y="-19464"/>
            <a:ext cx="5083556" cy="475148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0451AB-449D-443B-47E8-608AAD8203CB}"/>
              </a:ext>
            </a:extLst>
          </p:cNvPr>
          <p:cNvSpPr txBox="1"/>
          <p:nvPr/>
        </p:nvSpPr>
        <p:spPr>
          <a:xfrm>
            <a:off x="2385237" y="4732025"/>
            <a:ext cx="460035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https://maartengr.github.io/BERTopic/algorithm/algorithm.html</a:t>
            </a:r>
          </a:p>
        </p:txBody>
      </p:sp>
    </p:spTree>
    <p:extLst>
      <p:ext uri="{BB962C8B-B14F-4D97-AF65-F5344CB8AC3E}">
        <p14:creationId xmlns:p14="http://schemas.microsoft.com/office/powerpoint/2010/main" val="30891111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0E9BFF-1022-3D35-8549-308BC589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id-ID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FB891B-8EFC-B1F0-372F-C6905408DC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749" y="32401"/>
            <a:ext cx="5140037" cy="4719560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2616861-CF20-50BB-B77A-C6EBF4138B18}"/>
              </a:ext>
            </a:extLst>
          </p:cNvPr>
          <p:cNvSpPr txBox="1"/>
          <p:nvPr/>
        </p:nvSpPr>
        <p:spPr>
          <a:xfrm>
            <a:off x="2285999" y="4751961"/>
            <a:ext cx="4572000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d-ID" sz="1000" dirty="0"/>
              <a:t>https://maartengr.github.io/BERTopic/getting_started/quickstart/quickstart.html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C53BF4A-5327-3722-12B6-4AE5FE30A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5201" y="411476"/>
            <a:ext cx="3727050" cy="4340486"/>
          </a:xfrm>
          <a:prstGeom prst="rect">
            <a:avLst/>
          </a:prstGeom>
          <a:ln>
            <a:solidFill>
              <a:schemeClr val="bg2"/>
            </a:solidFill>
          </a:ln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C1D34C3-69F2-0CB0-29DF-EF8E7059A208}"/>
              </a:ext>
            </a:extLst>
          </p:cNvPr>
          <p:cNvSpPr/>
          <p:nvPr/>
        </p:nvSpPr>
        <p:spPr>
          <a:xfrm>
            <a:off x="81747" y="652225"/>
            <a:ext cx="935665" cy="1141228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7B2B5E47-C4DC-F93D-3F3E-9BBEC696DE95}"/>
              </a:ext>
            </a:extLst>
          </p:cNvPr>
          <p:cNvSpPr/>
          <p:nvPr/>
        </p:nvSpPr>
        <p:spPr>
          <a:xfrm>
            <a:off x="81748" y="1850066"/>
            <a:ext cx="935665" cy="800986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FB02D89-D1A3-4A51-F3A4-6226BEC28B1D}"/>
              </a:ext>
            </a:extLst>
          </p:cNvPr>
          <p:cNvSpPr/>
          <p:nvPr/>
        </p:nvSpPr>
        <p:spPr>
          <a:xfrm>
            <a:off x="81749" y="2714845"/>
            <a:ext cx="935665" cy="1141228"/>
          </a:xfrm>
          <a:prstGeom prst="roundRect">
            <a:avLst>
              <a:gd name="adj" fmla="val 3031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13829347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A4BE38-0EB3-8224-0BEC-B5621C0AE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Referensi</a:t>
            </a:r>
            <a:r>
              <a:rPr lang="en-US" dirty="0"/>
              <a:t> </a:t>
            </a:r>
            <a:r>
              <a:rPr lang="en-US" dirty="0" err="1"/>
              <a:t>Tambahan</a:t>
            </a:r>
            <a:endParaRPr lang="id-ID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5A299B-9176-5B69-01D5-91F25E05D5C7}"/>
              </a:ext>
            </a:extLst>
          </p:cNvPr>
          <p:cNvSpPr txBox="1"/>
          <p:nvPr/>
        </p:nvSpPr>
        <p:spPr>
          <a:xfrm>
            <a:off x="549349" y="4325963"/>
            <a:ext cx="425635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https://www.youtube.com/watch?v=uZxQz87lb84</a:t>
            </a:r>
          </a:p>
        </p:txBody>
      </p:sp>
      <p:pic>
        <p:nvPicPr>
          <p:cNvPr id="7" name="Online Media 6" title="BERTopic for Topic Modeling - Maarten Grootendorst - Talking Language AI Ep#1">
            <a:hlinkClick r:id="" action="ppaction://media"/>
            <a:extLst>
              <a:ext uri="{FF2B5EF4-FFF2-40B4-BE49-F238E27FC236}">
                <a16:creationId xmlns:a16="http://schemas.microsoft.com/office/drawing/2014/main" id="{13677161-37A1-2F7D-C1C3-9379BD58CAAC}"/>
              </a:ext>
            </a:extLst>
          </p:cNvPr>
          <p:cNvPicPr>
            <a:picLocks noRot="1" noChangeAspect="1"/>
          </p:cNvPicPr>
          <p:nvPr>
            <a:videoFile r:link="rId1"/>
          </p:nvPr>
        </p:nvPicPr>
        <p:blipFill>
          <a:blip r:embed="rId4"/>
          <a:stretch>
            <a:fillRect/>
          </a:stretch>
        </p:blipFill>
        <p:spPr>
          <a:xfrm>
            <a:off x="251854" y="1512184"/>
            <a:ext cx="4256351" cy="2402958"/>
          </a:xfrm>
          <a:prstGeom prst="rect">
            <a:avLst/>
          </a:prstGeom>
        </p:spPr>
      </p:pic>
      <p:pic>
        <p:nvPicPr>
          <p:cNvPr id="8" name="Online Media 7" title="BERTopic : Topic Modelling with Transformer Embeddings , arxiv dataset python demo #NLP #tutorial">
            <a:hlinkClick r:id="" action="ppaction://media"/>
            <a:extLst>
              <a:ext uri="{FF2B5EF4-FFF2-40B4-BE49-F238E27FC236}">
                <a16:creationId xmlns:a16="http://schemas.microsoft.com/office/drawing/2014/main" id="{76AE6702-7F32-D66B-E142-235F66C94CDA}"/>
              </a:ext>
            </a:extLst>
          </p:cNvPr>
          <p:cNvPicPr>
            <a:picLocks noRot="1" noChangeAspect="1"/>
          </p:cNvPicPr>
          <p:nvPr>
            <a:videoFile r:link="rId2"/>
          </p:nvPr>
        </p:nvPicPr>
        <p:blipFill>
          <a:blip r:embed="rId5"/>
          <a:stretch>
            <a:fillRect/>
          </a:stretch>
        </p:blipFill>
        <p:spPr>
          <a:xfrm>
            <a:off x="4666029" y="1512184"/>
            <a:ext cx="4256352" cy="240295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35F6AB2-262D-32FE-22BB-6AB3959B1D30}"/>
              </a:ext>
            </a:extLst>
          </p:cNvPr>
          <p:cNvSpPr txBox="1"/>
          <p:nvPr/>
        </p:nvSpPr>
        <p:spPr>
          <a:xfrm>
            <a:off x="4508205" y="4325963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id-ID" sz="1100" dirty="0"/>
              <a:t>https://youtu.be/yIPrgvuxJ5o?si=_PGhBLuanJE5N087</a:t>
            </a:r>
          </a:p>
        </p:txBody>
      </p:sp>
    </p:spTree>
    <p:extLst>
      <p:ext uri="{BB962C8B-B14F-4D97-AF65-F5344CB8AC3E}">
        <p14:creationId xmlns:p14="http://schemas.microsoft.com/office/powerpoint/2010/main" val="4025400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fill="hold" display="0">
                  <p:stCondLst>
                    <p:cond delay="indefinite"/>
                  </p:stCondLst>
                </p:cTn>
                <p:tgtEl>
                  <p:spTgt spid="7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7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7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7"/>
                  </p:tgtEl>
                </p:cond>
              </p:nextCondLst>
            </p:seq>
            <p:video>
              <p:cMediaNode vol="80000">
                <p:cTn id="1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1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9" fill="hold">
                      <p:stCondLst>
                        <p:cond delay="0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2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Big Data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C64E"/>
      </a:accent1>
      <a:accent2>
        <a:srgbClr val="FF8001"/>
      </a:accent2>
      <a:accent3>
        <a:srgbClr val="5FD0DB"/>
      </a:accent3>
      <a:accent4>
        <a:srgbClr val="32AAD9"/>
      </a:accent4>
      <a:accent5>
        <a:srgbClr val="1A569C"/>
      </a:accent5>
      <a:accent6>
        <a:srgbClr val="D5580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15229</TotalTime>
  <Words>360</Words>
  <Application>Microsoft Office PowerPoint</Application>
  <PresentationFormat>On-screen Show (16:9)</PresentationFormat>
  <Paragraphs>44</Paragraphs>
  <Slides>12</Slides>
  <Notes>3</Notes>
  <HiddenSlides>0</HiddenSlides>
  <MMClips>4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Fira Sans Extra Condensed SemiBold</vt:lpstr>
      <vt:lpstr>Roboto</vt:lpstr>
      <vt:lpstr>Fira Sans Extra Condensed</vt:lpstr>
      <vt:lpstr>Arial</vt:lpstr>
      <vt:lpstr>Calibri</vt:lpstr>
      <vt:lpstr>ui-monospace</vt:lpstr>
      <vt:lpstr>Big Data Infographics by Slidesgo</vt:lpstr>
      <vt:lpstr>Data Mining (Text Mining)</vt:lpstr>
      <vt:lpstr>Pertemuan 14 (Topic Model : BERTopic)</vt:lpstr>
      <vt:lpstr>Apa itu Pemodelan Topik?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Referensi Tambahan</vt:lpstr>
      <vt:lpstr>Referensi Tambahan</vt:lpstr>
      <vt:lpstr>Tugas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Audit dan  Tata Kelola IT</dc:title>
  <dc:creator>SNA</dc:creator>
  <cp:lastModifiedBy>Sajarwo Anggai</cp:lastModifiedBy>
  <cp:revision>164</cp:revision>
  <dcterms:modified xsi:type="dcterms:W3CDTF">2023-12-13T12:05:14Z</dcterms:modified>
</cp:coreProperties>
</file>