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14630400" cy="8229600"/>
  <p:notesSz cx="8229600" cy="14630400"/>
  <p:embeddedFontLst>
    <p:embeddedFont>
      <p:font typeface="Kanit Light"/>
      <p:regular r:id="rId26"/>
    </p:embeddedFont>
    <p:embeddedFont>
      <p:font typeface="Kanit Light"/>
      <p:regular r:id="rId27"/>
    </p:embeddedFont>
    <p:embeddedFont>
      <p:font typeface="Kanit Light"/>
      <p:regular r:id="rId28"/>
    </p:embeddedFont>
    <p:embeddedFont>
      <p:font typeface="Kanit Light"/>
      <p:regular r:id="rId29"/>
    </p:embeddedFont>
    <p:embeddedFont>
      <p:font typeface="Martel Sans"/>
      <p:regular r:id="rId30"/>
    </p:embeddedFont>
    <p:embeddedFont>
      <p:font typeface="Martel Sans"/>
      <p:regular r:id="rId3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openxmlformats.org/officeDocument/2006/relationships/font" Target="fonts/font1.fntdata"/><Relationship Id="rId27" Type="http://schemas.openxmlformats.org/officeDocument/2006/relationships/font" Target="fonts/font2.fntdata"/><Relationship Id="rId28" Type="http://schemas.openxmlformats.org/officeDocument/2006/relationships/font" Target="fonts/font3.fntdata"/><Relationship Id="rId29" Type="http://schemas.openxmlformats.org/officeDocument/2006/relationships/font" Target="fonts/font4.fntdata"/><Relationship Id="rId30" Type="http://schemas.openxmlformats.org/officeDocument/2006/relationships/font" Target="fonts/font5.fntdata"/><Relationship Id="rId31"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2F2F2"/>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slideLayout" Target="../slideLayouts/slideLayout13.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slideLayout" Target="../slideLayouts/slideLayout15.xml"/><Relationship Id="rId5"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image" Target="../media/image-9-10.png"/><Relationship Id="rId11" Type="http://schemas.openxmlformats.org/officeDocument/2006/relationships/image" Target="../media/image-9-11.png"/><Relationship Id="rId12" Type="http://schemas.openxmlformats.org/officeDocument/2006/relationships/image" Target="../media/image-9-12.png"/><Relationship Id="rId13" Type="http://schemas.openxmlformats.org/officeDocument/2006/relationships/slideLayout" Target="../slideLayouts/slideLayout10.xml"/><Relationship Id="rId1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956322"/>
            <a:ext cx="9184958"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Technopreneurship: Kewirausahaan Digital</a:t>
            </a:r>
            <a:endParaRPr lang="en-US" sz="3900" dirty="0"/>
          </a:p>
        </p:txBody>
      </p:sp>
      <p:sp>
        <p:nvSpPr>
          <p:cNvPr id="3" name="Text 1"/>
          <p:cNvSpPr/>
          <p:nvPr/>
        </p:nvSpPr>
        <p:spPr>
          <a:xfrm>
            <a:off x="793790" y="3874056"/>
            <a:ext cx="13042821" cy="317540"/>
          </a:xfrm>
          <a:prstGeom prst="rect">
            <a:avLst/>
          </a:prstGeom>
          <a:noFill/>
          <a:ln/>
        </p:spPr>
        <p:txBody>
          <a:bodyPr wrap="non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Program Studi Teknik Informatika S-2</a:t>
            </a:r>
            <a:endParaRPr lang="en-US" sz="1550" dirty="0"/>
          </a:p>
        </p:txBody>
      </p:sp>
      <p:sp>
        <p:nvSpPr>
          <p:cNvPr id="4" name="Text 2"/>
          <p:cNvSpPr/>
          <p:nvPr/>
        </p:nvSpPr>
        <p:spPr>
          <a:xfrm>
            <a:off x="793790" y="4414838"/>
            <a:ext cx="13042821" cy="317540"/>
          </a:xfrm>
          <a:prstGeom prst="rect">
            <a:avLst/>
          </a:prstGeom>
          <a:noFill/>
          <a:ln/>
        </p:spPr>
        <p:txBody>
          <a:bodyPr wrap="non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Matakuliah: Technopreneurship</a:t>
            </a:r>
            <a:endParaRPr lang="en-US" sz="1550" dirty="0"/>
          </a:p>
        </p:txBody>
      </p:sp>
      <p:sp>
        <p:nvSpPr>
          <p:cNvPr id="5" name="Text 3"/>
          <p:cNvSpPr/>
          <p:nvPr/>
        </p:nvSpPr>
        <p:spPr>
          <a:xfrm>
            <a:off x="793790" y="4955619"/>
            <a:ext cx="13042821" cy="317540"/>
          </a:xfrm>
          <a:prstGeom prst="rect">
            <a:avLst/>
          </a:prstGeom>
          <a:noFill/>
          <a:ln/>
        </p:spPr>
        <p:txBody>
          <a:bodyPr wrap="non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Pertemuan 1: Pengantar dan Konsep Dasar Kewirausahaan Digital</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000369"/>
            <a:ext cx="8722043"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Tantangan dalam Kewirausahaan Digital</a:t>
            </a:r>
            <a:endParaRPr lang="en-US" sz="3900" dirty="0"/>
          </a:p>
        </p:txBody>
      </p:sp>
      <p:sp>
        <p:nvSpPr>
          <p:cNvPr id="3" name="Shape 1"/>
          <p:cNvSpPr/>
          <p:nvPr/>
        </p:nvSpPr>
        <p:spPr>
          <a:xfrm>
            <a:off x="793790" y="3017282"/>
            <a:ext cx="6422231" cy="1506736"/>
          </a:xfrm>
          <a:prstGeom prst="roundRect">
            <a:avLst>
              <a:gd name="adj" fmla="val 7282"/>
            </a:avLst>
          </a:prstGeom>
          <a:solidFill>
            <a:srgbClr val="FFFFFF"/>
          </a:solidFill>
          <a:ln w="22860">
            <a:solidFill>
              <a:srgbClr val="C5D2CF"/>
            </a:solidFill>
            <a:prstDash val="solid"/>
          </a:ln>
        </p:spPr>
      </p:sp>
      <p:sp>
        <p:nvSpPr>
          <p:cNvPr id="4" name="Shape 2"/>
          <p:cNvSpPr/>
          <p:nvPr/>
        </p:nvSpPr>
        <p:spPr>
          <a:xfrm>
            <a:off x="770930" y="3017282"/>
            <a:ext cx="91440" cy="1506736"/>
          </a:xfrm>
          <a:prstGeom prst="roundRect">
            <a:avLst>
              <a:gd name="adj" fmla="val 91163"/>
            </a:avLst>
          </a:prstGeom>
          <a:solidFill>
            <a:srgbClr val="437066"/>
          </a:solidFill>
          <a:ln/>
        </p:spPr>
      </p:sp>
      <p:sp>
        <p:nvSpPr>
          <p:cNvPr id="5" name="Text 3"/>
          <p:cNvSpPr/>
          <p:nvPr/>
        </p:nvSpPr>
        <p:spPr>
          <a:xfrm>
            <a:off x="1083588" y="3238500"/>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Persaingan Global</a:t>
            </a:r>
            <a:endParaRPr lang="en-US" sz="1950" dirty="0"/>
          </a:p>
        </p:txBody>
      </p:sp>
      <p:sp>
        <p:nvSpPr>
          <p:cNvPr id="6" name="Text 4"/>
          <p:cNvSpPr/>
          <p:nvPr/>
        </p:nvSpPr>
        <p:spPr>
          <a:xfrm>
            <a:off x="1083588" y="3667720"/>
            <a:ext cx="5911215"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Bisnis digital bersaing tidak hanya secara lokal tetapi juga dengan pemain global yang memiliki sumber daya lebih besar.</a:t>
            </a:r>
            <a:endParaRPr lang="en-US" sz="1550" dirty="0"/>
          </a:p>
        </p:txBody>
      </p:sp>
      <p:sp>
        <p:nvSpPr>
          <p:cNvPr id="7" name="Shape 5"/>
          <p:cNvSpPr/>
          <p:nvPr/>
        </p:nvSpPr>
        <p:spPr>
          <a:xfrm>
            <a:off x="7414379" y="3017282"/>
            <a:ext cx="6422231" cy="1506736"/>
          </a:xfrm>
          <a:prstGeom prst="roundRect">
            <a:avLst>
              <a:gd name="adj" fmla="val 7282"/>
            </a:avLst>
          </a:prstGeom>
          <a:solidFill>
            <a:srgbClr val="FFFFFF"/>
          </a:solidFill>
          <a:ln w="22860">
            <a:solidFill>
              <a:srgbClr val="C5D2CF"/>
            </a:solidFill>
            <a:prstDash val="solid"/>
          </a:ln>
        </p:spPr>
      </p:sp>
      <p:sp>
        <p:nvSpPr>
          <p:cNvPr id="8" name="Shape 6"/>
          <p:cNvSpPr/>
          <p:nvPr/>
        </p:nvSpPr>
        <p:spPr>
          <a:xfrm>
            <a:off x="7391519" y="3017282"/>
            <a:ext cx="91440" cy="1506736"/>
          </a:xfrm>
          <a:prstGeom prst="roundRect">
            <a:avLst>
              <a:gd name="adj" fmla="val 91163"/>
            </a:avLst>
          </a:prstGeom>
          <a:solidFill>
            <a:srgbClr val="437066"/>
          </a:solidFill>
          <a:ln/>
        </p:spPr>
      </p:sp>
      <p:sp>
        <p:nvSpPr>
          <p:cNvPr id="9" name="Text 7"/>
          <p:cNvSpPr/>
          <p:nvPr/>
        </p:nvSpPr>
        <p:spPr>
          <a:xfrm>
            <a:off x="7704177" y="3238500"/>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Keamanan Siber</a:t>
            </a:r>
            <a:endParaRPr lang="en-US" sz="1950" dirty="0"/>
          </a:p>
        </p:txBody>
      </p:sp>
      <p:sp>
        <p:nvSpPr>
          <p:cNvPr id="10" name="Text 8"/>
          <p:cNvSpPr/>
          <p:nvPr/>
        </p:nvSpPr>
        <p:spPr>
          <a:xfrm>
            <a:off x="7704177" y="3667720"/>
            <a:ext cx="5911215"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Melindungi data pengguna dan infrastruktur dari serangan siber menjadi tantangan yang semakin kompleks.</a:t>
            </a:r>
            <a:endParaRPr lang="en-US" sz="1550" dirty="0"/>
          </a:p>
        </p:txBody>
      </p:sp>
      <p:sp>
        <p:nvSpPr>
          <p:cNvPr id="11" name="Shape 9"/>
          <p:cNvSpPr/>
          <p:nvPr/>
        </p:nvSpPr>
        <p:spPr>
          <a:xfrm>
            <a:off x="793790" y="4722376"/>
            <a:ext cx="6422231" cy="1506736"/>
          </a:xfrm>
          <a:prstGeom prst="roundRect">
            <a:avLst>
              <a:gd name="adj" fmla="val 7282"/>
            </a:avLst>
          </a:prstGeom>
          <a:solidFill>
            <a:srgbClr val="FFFFFF"/>
          </a:solidFill>
          <a:ln w="22860">
            <a:solidFill>
              <a:srgbClr val="C5D2CF"/>
            </a:solidFill>
            <a:prstDash val="solid"/>
          </a:ln>
        </p:spPr>
      </p:sp>
      <p:sp>
        <p:nvSpPr>
          <p:cNvPr id="12" name="Shape 10"/>
          <p:cNvSpPr/>
          <p:nvPr/>
        </p:nvSpPr>
        <p:spPr>
          <a:xfrm>
            <a:off x="770930" y="4722376"/>
            <a:ext cx="91440" cy="1506736"/>
          </a:xfrm>
          <a:prstGeom prst="roundRect">
            <a:avLst>
              <a:gd name="adj" fmla="val 91163"/>
            </a:avLst>
          </a:prstGeom>
          <a:solidFill>
            <a:srgbClr val="437066"/>
          </a:solidFill>
          <a:ln/>
        </p:spPr>
      </p:sp>
      <p:sp>
        <p:nvSpPr>
          <p:cNvPr id="13" name="Text 11"/>
          <p:cNvSpPr/>
          <p:nvPr/>
        </p:nvSpPr>
        <p:spPr>
          <a:xfrm>
            <a:off x="1083588" y="4943594"/>
            <a:ext cx="3002399"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Perubahan Teknologi Cepat</a:t>
            </a:r>
            <a:endParaRPr lang="en-US" sz="1950" dirty="0"/>
          </a:p>
        </p:txBody>
      </p:sp>
      <p:sp>
        <p:nvSpPr>
          <p:cNvPr id="14" name="Text 12"/>
          <p:cNvSpPr/>
          <p:nvPr/>
        </p:nvSpPr>
        <p:spPr>
          <a:xfrm>
            <a:off x="1083588" y="5372814"/>
            <a:ext cx="5911215"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Inovasi teknologi yang cepat mengharuskan wirausahawan untuk terus belajar dan beradaptasi.</a:t>
            </a:r>
            <a:endParaRPr lang="en-US" sz="1550" dirty="0"/>
          </a:p>
        </p:txBody>
      </p:sp>
      <p:sp>
        <p:nvSpPr>
          <p:cNvPr id="15" name="Shape 13"/>
          <p:cNvSpPr/>
          <p:nvPr/>
        </p:nvSpPr>
        <p:spPr>
          <a:xfrm>
            <a:off x="7414379" y="4722376"/>
            <a:ext cx="6422231" cy="1506736"/>
          </a:xfrm>
          <a:prstGeom prst="roundRect">
            <a:avLst>
              <a:gd name="adj" fmla="val 7282"/>
            </a:avLst>
          </a:prstGeom>
          <a:solidFill>
            <a:srgbClr val="FFFFFF"/>
          </a:solidFill>
          <a:ln w="22860">
            <a:solidFill>
              <a:srgbClr val="C5D2CF"/>
            </a:solidFill>
            <a:prstDash val="solid"/>
          </a:ln>
        </p:spPr>
      </p:sp>
      <p:sp>
        <p:nvSpPr>
          <p:cNvPr id="16" name="Shape 14"/>
          <p:cNvSpPr/>
          <p:nvPr/>
        </p:nvSpPr>
        <p:spPr>
          <a:xfrm>
            <a:off x="7391519" y="4722376"/>
            <a:ext cx="91440" cy="1506736"/>
          </a:xfrm>
          <a:prstGeom prst="roundRect">
            <a:avLst>
              <a:gd name="adj" fmla="val 91163"/>
            </a:avLst>
          </a:prstGeom>
          <a:solidFill>
            <a:srgbClr val="437066"/>
          </a:solidFill>
          <a:ln/>
        </p:spPr>
      </p:sp>
      <p:sp>
        <p:nvSpPr>
          <p:cNvPr id="17" name="Text 15"/>
          <p:cNvSpPr/>
          <p:nvPr/>
        </p:nvSpPr>
        <p:spPr>
          <a:xfrm>
            <a:off x="7704177" y="4943594"/>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Isu Regulasi</a:t>
            </a:r>
            <a:endParaRPr lang="en-US" sz="1950" dirty="0"/>
          </a:p>
        </p:txBody>
      </p:sp>
      <p:sp>
        <p:nvSpPr>
          <p:cNvPr id="18" name="Text 16"/>
          <p:cNvSpPr/>
          <p:nvPr/>
        </p:nvSpPr>
        <p:spPr>
          <a:xfrm>
            <a:off x="7704177" y="5372814"/>
            <a:ext cx="5911215"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Kebijakan dan peraturan seringkali tertinggal dari perkembangan teknologi, menciptakan ketidakpastian hukum.</a:t>
            </a:r>
            <a:endParaRPr lang="en-US" sz="15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2369820"/>
            <a:ext cx="5015032"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Studi Kasus: Tokopedia</a:t>
            </a:r>
            <a:endParaRPr lang="en-US" sz="3900" dirty="0"/>
          </a:p>
        </p:txBody>
      </p:sp>
      <p:sp>
        <p:nvSpPr>
          <p:cNvPr id="3" name="Text 1"/>
          <p:cNvSpPr/>
          <p:nvPr/>
        </p:nvSpPr>
        <p:spPr>
          <a:xfrm>
            <a:off x="793790" y="3485912"/>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72D45"/>
                </a:solidFill>
                <a:latin typeface="Kanit Light" pitchFamily="34" charset="0"/>
                <a:ea typeface="Kanit Light" pitchFamily="34" charset="-122"/>
                <a:cs typeface="Kanit Light" pitchFamily="34" charset="-120"/>
              </a:rPr>
              <a:t>Profil Perusahaan</a:t>
            </a:r>
            <a:endParaRPr lang="en-US" sz="1950" dirty="0"/>
          </a:p>
        </p:txBody>
      </p:sp>
      <p:sp>
        <p:nvSpPr>
          <p:cNvPr id="4" name="Text 2"/>
          <p:cNvSpPr/>
          <p:nvPr/>
        </p:nvSpPr>
        <p:spPr>
          <a:xfrm>
            <a:off x="793790" y="3994428"/>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Didirikan tahun 2009 oleh William Tanuwijaya dan Leontinus Alpha Edison</a:t>
            </a:r>
            <a:endParaRPr lang="en-US" sz="1550" dirty="0"/>
          </a:p>
        </p:txBody>
      </p:sp>
      <p:sp>
        <p:nvSpPr>
          <p:cNvPr id="5" name="Text 3"/>
          <p:cNvSpPr/>
          <p:nvPr/>
        </p:nvSpPr>
        <p:spPr>
          <a:xfrm>
            <a:off x="793790" y="4698921"/>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Platform e-commerce terbesar di Indonesia</a:t>
            </a:r>
            <a:endParaRPr lang="en-US" sz="1550" dirty="0"/>
          </a:p>
        </p:txBody>
      </p:sp>
      <p:sp>
        <p:nvSpPr>
          <p:cNvPr id="6" name="Text 4"/>
          <p:cNvSpPr/>
          <p:nvPr/>
        </p:nvSpPr>
        <p:spPr>
          <a:xfrm>
            <a:off x="793790" y="5085874"/>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Bagian dari GoTo Group setelah merger dengan Gojek</a:t>
            </a:r>
            <a:endParaRPr lang="en-US" sz="1550" dirty="0"/>
          </a:p>
        </p:txBody>
      </p:sp>
      <p:sp>
        <p:nvSpPr>
          <p:cNvPr id="7" name="Text 5"/>
          <p:cNvSpPr/>
          <p:nvPr/>
        </p:nvSpPr>
        <p:spPr>
          <a:xfrm>
            <a:off x="793790" y="5472827"/>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Memiliki lebih dari 100 juta pengguna aktif bulanan</a:t>
            </a:r>
            <a:endParaRPr lang="en-US" sz="1550" dirty="0"/>
          </a:p>
        </p:txBody>
      </p:sp>
      <p:sp>
        <p:nvSpPr>
          <p:cNvPr id="8" name="Text 6"/>
          <p:cNvSpPr/>
          <p:nvPr/>
        </p:nvSpPr>
        <p:spPr>
          <a:xfrm>
            <a:off x="7564874" y="3485912"/>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72D45"/>
                </a:solidFill>
                <a:latin typeface="Kanit Light" pitchFamily="34" charset="0"/>
                <a:ea typeface="Kanit Light" pitchFamily="34" charset="-122"/>
                <a:cs typeface="Kanit Light" pitchFamily="34" charset="-120"/>
              </a:rPr>
              <a:t>Model Bisnis</a:t>
            </a:r>
            <a:endParaRPr lang="en-US" sz="1950" dirty="0"/>
          </a:p>
        </p:txBody>
      </p:sp>
      <p:sp>
        <p:nvSpPr>
          <p:cNvPr id="9" name="Text 7"/>
          <p:cNvSpPr/>
          <p:nvPr/>
        </p:nvSpPr>
        <p:spPr>
          <a:xfrm>
            <a:off x="7564874" y="3994428"/>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Marketplace yang menghubungkan penjual dan pembeli</a:t>
            </a:r>
            <a:endParaRPr lang="en-US" sz="1550" dirty="0"/>
          </a:p>
        </p:txBody>
      </p:sp>
      <p:sp>
        <p:nvSpPr>
          <p:cNvPr id="10" name="Text 8"/>
          <p:cNvSpPr/>
          <p:nvPr/>
        </p:nvSpPr>
        <p:spPr>
          <a:xfrm>
            <a:off x="7564874" y="4381381"/>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Komisi dari transaksi</a:t>
            </a:r>
            <a:endParaRPr lang="en-US" sz="1550" dirty="0"/>
          </a:p>
        </p:txBody>
      </p:sp>
      <p:sp>
        <p:nvSpPr>
          <p:cNvPr id="11" name="Text 9"/>
          <p:cNvSpPr/>
          <p:nvPr/>
        </p:nvSpPr>
        <p:spPr>
          <a:xfrm>
            <a:off x="7564874" y="4768334"/>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Layanan nilai tambah: iklan, logistik, pembayaran</a:t>
            </a:r>
            <a:endParaRPr lang="en-US" sz="1550" dirty="0"/>
          </a:p>
        </p:txBody>
      </p:sp>
      <p:sp>
        <p:nvSpPr>
          <p:cNvPr id="12" name="Text 10"/>
          <p:cNvSpPr/>
          <p:nvPr/>
        </p:nvSpPr>
        <p:spPr>
          <a:xfrm>
            <a:off x="7564874" y="5155287"/>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Diversifikasi ke fintech dan layanan digital lainnya</a:t>
            </a:r>
            <a:endParaRPr lang="en-US" sz="15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1351478"/>
            <a:ext cx="7488674"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Analisis Tokopedia: Strategi Digital</a:t>
            </a:r>
            <a:endParaRPr lang="en-US" sz="3900" dirty="0"/>
          </a:p>
        </p:txBody>
      </p:sp>
      <p:pic>
        <p:nvPicPr>
          <p:cNvPr id="3" name="Image 0" descr="preencoded.png">    </p:cNvPr>
          <p:cNvPicPr>
            <a:picLocks noChangeAspect="1"/>
          </p:cNvPicPr>
          <p:nvPr/>
        </p:nvPicPr>
        <p:blipFill>
          <a:blip r:embed="rId1"/>
          <a:stretch>
            <a:fillRect/>
          </a:stretch>
        </p:blipFill>
        <p:spPr>
          <a:xfrm>
            <a:off x="793790" y="2368391"/>
            <a:ext cx="6521410" cy="793790"/>
          </a:xfrm>
          <a:prstGeom prst="rect">
            <a:avLst/>
          </a:prstGeom>
        </p:spPr>
      </p:pic>
      <p:sp>
        <p:nvSpPr>
          <p:cNvPr id="4" name="Text 1"/>
          <p:cNvSpPr/>
          <p:nvPr/>
        </p:nvSpPr>
        <p:spPr>
          <a:xfrm>
            <a:off x="992148" y="3360539"/>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Implementasi AI</a:t>
            </a:r>
            <a:endParaRPr lang="en-US" sz="1950" dirty="0"/>
          </a:p>
        </p:txBody>
      </p:sp>
      <p:sp>
        <p:nvSpPr>
          <p:cNvPr id="5" name="Text 2"/>
          <p:cNvSpPr/>
          <p:nvPr/>
        </p:nvSpPr>
        <p:spPr>
          <a:xfrm>
            <a:off x="992148" y="3789759"/>
            <a:ext cx="6124694"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Personalisasi pengalaman pengguna dengan rekomendasi produk berdasarkan perilaku pengguna.</a:t>
            </a:r>
            <a:endParaRPr lang="en-US" sz="1550" dirty="0"/>
          </a:p>
        </p:txBody>
      </p:sp>
      <p:pic>
        <p:nvPicPr>
          <p:cNvPr id="6" name="Image 1" descr="preencoded.png">    </p:cNvPr>
          <p:cNvPicPr>
            <a:picLocks noChangeAspect="1"/>
          </p:cNvPicPr>
          <p:nvPr/>
        </p:nvPicPr>
        <p:blipFill>
          <a:blip r:embed="rId2"/>
          <a:stretch>
            <a:fillRect/>
          </a:stretch>
        </p:blipFill>
        <p:spPr>
          <a:xfrm>
            <a:off x="7315200" y="2368391"/>
            <a:ext cx="6521410" cy="793790"/>
          </a:xfrm>
          <a:prstGeom prst="rect">
            <a:avLst/>
          </a:prstGeom>
        </p:spPr>
      </p:pic>
      <p:sp>
        <p:nvSpPr>
          <p:cNvPr id="7" name="Text 3"/>
          <p:cNvSpPr/>
          <p:nvPr/>
        </p:nvSpPr>
        <p:spPr>
          <a:xfrm>
            <a:off x="7513558" y="3360539"/>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Analitik Data</a:t>
            </a:r>
            <a:endParaRPr lang="en-US" sz="1950" dirty="0"/>
          </a:p>
        </p:txBody>
      </p:sp>
      <p:sp>
        <p:nvSpPr>
          <p:cNvPr id="8" name="Text 4"/>
          <p:cNvSpPr/>
          <p:nvPr/>
        </p:nvSpPr>
        <p:spPr>
          <a:xfrm>
            <a:off x="7513558" y="3789759"/>
            <a:ext cx="6124694"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Penggunaan big data untuk memahami tren pasar dan preferensi konsumen.</a:t>
            </a:r>
            <a:endParaRPr lang="en-US" sz="1550" dirty="0"/>
          </a:p>
        </p:txBody>
      </p:sp>
      <p:pic>
        <p:nvPicPr>
          <p:cNvPr id="9" name="Image 2" descr="preencoded.png">    </p:cNvPr>
          <p:cNvPicPr>
            <a:picLocks noChangeAspect="1"/>
          </p:cNvPicPr>
          <p:nvPr/>
        </p:nvPicPr>
        <p:blipFill>
          <a:blip r:embed="rId3"/>
          <a:stretch>
            <a:fillRect/>
          </a:stretch>
        </p:blipFill>
        <p:spPr>
          <a:xfrm>
            <a:off x="793790" y="4623197"/>
            <a:ext cx="6521410" cy="793790"/>
          </a:xfrm>
          <a:prstGeom prst="rect">
            <a:avLst/>
          </a:prstGeom>
        </p:spPr>
      </p:pic>
      <p:sp>
        <p:nvSpPr>
          <p:cNvPr id="10" name="Text 5"/>
          <p:cNvSpPr/>
          <p:nvPr/>
        </p:nvSpPr>
        <p:spPr>
          <a:xfrm>
            <a:off x="992148" y="5615345"/>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Mobile-First</a:t>
            </a:r>
            <a:endParaRPr lang="en-US" sz="1950" dirty="0"/>
          </a:p>
        </p:txBody>
      </p:sp>
      <p:sp>
        <p:nvSpPr>
          <p:cNvPr id="11" name="Text 6"/>
          <p:cNvSpPr/>
          <p:nvPr/>
        </p:nvSpPr>
        <p:spPr>
          <a:xfrm>
            <a:off x="992148" y="6044565"/>
            <a:ext cx="6124694"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Fokus pada pengalaman seluler yang optimal untuk menjangkau lebih banyak pengguna.</a:t>
            </a:r>
            <a:endParaRPr lang="en-US" sz="1550" dirty="0"/>
          </a:p>
        </p:txBody>
      </p:sp>
      <p:pic>
        <p:nvPicPr>
          <p:cNvPr id="12" name="Image 3" descr="preencoded.png">    </p:cNvPr>
          <p:cNvPicPr>
            <a:picLocks noChangeAspect="1"/>
          </p:cNvPicPr>
          <p:nvPr/>
        </p:nvPicPr>
        <p:blipFill>
          <a:blip r:embed="rId4"/>
          <a:stretch>
            <a:fillRect/>
          </a:stretch>
        </p:blipFill>
        <p:spPr>
          <a:xfrm>
            <a:off x="7315200" y="4623197"/>
            <a:ext cx="6521410" cy="793790"/>
          </a:xfrm>
          <a:prstGeom prst="rect">
            <a:avLst/>
          </a:prstGeom>
        </p:spPr>
      </p:pic>
      <p:sp>
        <p:nvSpPr>
          <p:cNvPr id="13" name="Text 7"/>
          <p:cNvSpPr/>
          <p:nvPr/>
        </p:nvSpPr>
        <p:spPr>
          <a:xfrm>
            <a:off x="7513558" y="5615345"/>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Ekosistem Terpadu</a:t>
            </a:r>
            <a:endParaRPr lang="en-US" sz="1950" dirty="0"/>
          </a:p>
        </p:txBody>
      </p:sp>
      <p:sp>
        <p:nvSpPr>
          <p:cNvPr id="14" name="Text 8"/>
          <p:cNvSpPr/>
          <p:nvPr/>
        </p:nvSpPr>
        <p:spPr>
          <a:xfrm>
            <a:off x="7513558" y="6044565"/>
            <a:ext cx="6124694"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Integrasi dengan layanan keuangan, logistik, dan hiburan untuk menciptakan ekosistem digital lengkap.</a:t>
            </a:r>
            <a:endParaRPr lang="en-US" sz="15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1536383"/>
            <a:ext cx="7718941"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Analisis Tokopedia: Dampak Inovasi</a:t>
            </a:r>
            <a:endParaRPr lang="en-US" sz="3900" dirty="0"/>
          </a:p>
        </p:txBody>
      </p:sp>
      <p:sp>
        <p:nvSpPr>
          <p:cNvPr id="3" name="Shape 1"/>
          <p:cNvSpPr/>
          <p:nvPr/>
        </p:nvSpPr>
        <p:spPr>
          <a:xfrm>
            <a:off x="793790" y="2553295"/>
            <a:ext cx="13042821" cy="4139922"/>
          </a:xfrm>
          <a:prstGeom prst="roundRect">
            <a:avLst>
              <a:gd name="adj" fmla="val 2014"/>
            </a:avLst>
          </a:prstGeom>
          <a:noFill/>
          <a:ln w="7620">
            <a:solidFill>
              <a:srgbClr val="000000">
                <a:alpha val="8000"/>
              </a:srgbClr>
            </a:solidFill>
            <a:prstDash val="solid"/>
          </a:ln>
        </p:spPr>
      </p:sp>
      <p:sp>
        <p:nvSpPr>
          <p:cNvPr id="4" name="Shape 2"/>
          <p:cNvSpPr/>
          <p:nvPr/>
        </p:nvSpPr>
        <p:spPr>
          <a:xfrm>
            <a:off x="801410" y="2560915"/>
            <a:ext cx="13026271" cy="570905"/>
          </a:xfrm>
          <a:prstGeom prst="rect">
            <a:avLst/>
          </a:prstGeom>
          <a:solidFill>
            <a:srgbClr val="FFFFFF">
              <a:alpha val="4000"/>
            </a:srgbClr>
          </a:solidFill>
          <a:ln/>
        </p:spPr>
      </p:sp>
      <p:sp>
        <p:nvSpPr>
          <p:cNvPr id="5" name="Text 3"/>
          <p:cNvSpPr/>
          <p:nvPr/>
        </p:nvSpPr>
        <p:spPr>
          <a:xfrm>
            <a:off x="1001197" y="2687598"/>
            <a:ext cx="3941088" cy="317540"/>
          </a:xfrm>
          <a:prstGeom prst="rect">
            <a:avLst/>
          </a:prstGeom>
          <a:noFill/>
          <a:ln/>
        </p:spPr>
        <p:txBody>
          <a:bodyPr wrap="none" lIns="0" tIns="0" rIns="0" bIns="0" rtlCol="0" anchor="t"/>
          <a:lstStyle/>
          <a:p>
            <a:pPr algn="l" indent="0" marL="0">
              <a:lnSpc>
                <a:spcPts val="2500"/>
              </a:lnSpc>
              <a:buNone/>
            </a:pPr>
            <a:r>
              <a:rPr lang="en-US" sz="1550" b="1" dirty="0">
                <a:solidFill>
                  <a:srgbClr val="2C3249"/>
                </a:solidFill>
                <a:latin typeface="Martel Sans" pitchFamily="34" charset="0"/>
                <a:ea typeface="Martel Sans" pitchFamily="34" charset="-122"/>
                <a:cs typeface="Martel Sans" pitchFamily="34" charset="-120"/>
              </a:rPr>
              <a:t>Inovasi</a:t>
            </a:r>
            <a:endParaRPr lang="en-US" sz="1550" dirty="0"/>
          </a:p>
        </p:txBody>
      </p:sp>
      <p:sp>
        <p:nvSpPr>
          <p:cNvPr id="6" name="Text 4"/>
          <p:cNvSpPr/>
          <p:nvPr/>
        </p:nvSpPr>
        <p:spPr>
          <a:xfrm>
            <a:off x="5346621" y="2687598"/>
            <a:ext cx="3937278" cy="317540"/>
          </a:xfrm>
          <a:prstGeom prst="rect">
            <a:avLst/>
          </a:prstGeom>
          <a:noFill/>
          <a:ln/>
        </p:spPr>
        <p:txBody>
          <a:bodyPr wrap="none" lIns="0" tIns="0" rIns="0" bIns="0" rtlCol="0" anchor="t"/>
          <a:lstStyle/>
          <a:p>
            <a:pPr algn="l" indent="0" marL="0">
              <a:lnSpc>
                <a:spcPts val="2500"/>
              </a:lnSpc>
              <a:buNone/>
            </a:pPr>
            <a:r>
              <a:rPr lang="en-US" sz="1550" b="1" dirty="0">
                <a:solidFill>
                  <a:srgbClr val="2C3249"/>
                </a:solidFill>
                <a:latin typeface="Martel Sans" pitchFamily="34" charset="0"/>
                <a:ea typeface="Martel Sans" pitchFamily="34" charset="-122"/>
                <a:cs typeface="Martel Sans" pitchFamily="34" charset="-120"/>
              </a:rPr>
              <a:t>Implementasi</a:t>
            </a:r>
            <a:endParaRPr lang="en-US" sz="1550" dirty="0"/>
          </a:p>
        </p:txBody>
      </p:sp>
      <p:sp>
        <p:nvSpPr>
          <p:cNvPr id="7" name="Text 5"/>
          <p:cNvSpPr/>
          <p:nvPr/>
        </p:nvSpPr>
        <p:spPr>
          <a:xfrm>
            <a:off x="9688235" y="2687598"/>
            <a:ext cx="3941088" cy="317540"/>
          </a:xfrm>
          <a:prstGeom prst="rect">
            <a:avLst/>
          </a:prstGeom>
          <a:noFill/>
          <a:ln/>
        </p:spPr>
        <p:txBody>
          <a:bodyPr wrap="none" lIns="0" tIns="0" rIns="0" bIns="0" rtlCol="0" anchor="t"/>
          <a:lstStyle/>
          <a:p>
            <a:pPr algn="l" indent="0" marL="0">
              <a:lnSpc>
                <a:spcPts val="2500"/>
              </a:lnSpc>
              <a:buNone/>
            </a:pPr>
            <a:r>
              <a:rPr lang="en-US" sz="1550" b="1" dirty="0">
                <a:solidFill>
                  <a:srgbClr val="2C3249"/>
                </a:solidFill>
                <a:latin typeface="Martel Sans" pitchFamily="34" charset="0"/>
                <a:ea typeface="Martel Sans" pitchFamily="34" charset="-122"/>
                <a:cs typeface="Martel Sans" pitchFamily="34" charset="-120"/>
              </a:rPr>
              <a:t>Dampak Bisnis</a:t>
            </a:r>
            <a:endParaRPr lang="en-US" sz="1550" dirty="0"/>
          </a:p>
        </p:txBody>
      </p:sp>
      <p:sp>
        <p:nvSpPr>
          <p:cNvPr id="8" name="Shape 6"/>
          <p:cNvSpPr/>
          <p:nvPr/>
        </p:nvSpPr>
        <p:spPr>
          <a:xfrm>
            <a:off x="801410" y="3131820"/>
            <a:ext cx="13026271" cy="888444"/>
          </a:xfrm>
          <a:prstGeom prst="rect">
            <a:avLst/>
          </a:prstGeom>
          <a:solidFill>
            <a:srgbClr val="000000">
              <a:alpha val="4000"/>
            </a:srgbClr>
          </a:solidFill>
          <a:ln/>
        </p:spPr>
      </p:sp>
      <p:sp>
        <p:nvSpPr>
          <p:cNvPr id="9" name="Text 7"/>
          <p:cNvSpPr/>
          <p:nvPr/>
        </p:nvSpPr>
        <p:spPr>
          <a:xfrm>
            <a:off x="1001197" y="3258502"/>
            <a:ext cx="3941088" cy="317540"/>
          </a:xfrm>
          <a:prstGeom prst="rect">
            <a:avLst/>
          </a:prstGeom>
          <a:noFill/>
          <a:ln/>
        </p:spPr>
        <p:txBody>
          <a:bodyPr wrap="non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AI untuk Personalisasi</a:t>
            </a:r>
            <a:endParaRPr lang="en-US" sz="1550" dirty="0"/>
          </a:p>
        </p:txBody>
      </p:sp>
      <p:sp>
        <p:nvSpPr>
          <p:cNvPr id="10" name="Text 8"/>
          <p:cNvSpPr/>
          <p:nvPr/>
        </p:nvSpPr>
        <p:spPr>
          <a:xfrm>
            <a:off x="5346621" y="3258502"/>
            <a:ext cx="3937278"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Rekomendasi produk berdasarkan perilaku pengguna</a:t>
            </a:r>
            <a:endParaRPr lang="en-US" sz="1550" dirty="0"/>
          </a:p>
        </p:txBody>
      </p:sp>
      <p:sp>
        <p:nvSpPr>
          <p:cNvPr id="11" name="Text 9"/>
          <p:cNvSpPr/>
          <p:nvPr/>
        </p:nvSpPr>
        <p:spPr>
          <a:xfrm>
            <a:off x="9688235" y="3258502"/>
            <a:ext cx="3941088"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Peningkatan konversi penjualan sebesar 30%</a:t>
            </a:r>
            <a:endParaRPr lang="en-US" sz="1550" dirty="0"/>
          </a:p>
        </p:txBody>
      </p:sp>
      <p:sp>
        <p:nvSpPr>
          <p:cNvPr id="12" name="Shape 10"/>
          <p:cNvSpPr/>
          <p:nvPr/>
        </p:nvSpPr>
        <p:spPr>
          <a:xfrm>
            <a:off x="801410" y="4020264"/>
            <a:ext cx="13026271" cy="888444"/>
          </a:xfrm>
          <a:prstGeom prst="rect">
            <a:avLst/>
          </a:prstGeom>
          <a:solidFill>
            <a:srgbClr val="FFFFFF">
              <a:alpha val="4000"/>
            </a:srgbClr>
          </a:solidFill>
          <a:ln/>
        </p:spPr>
      </p:sp>
      <p:sp>
        <p:nvSpPr>
          <p:cNvPr id="13" name="Text 11"/>
          <p:cNvSpPr/>
          <p:nvPr/>
        </p:nvSpPr>
        <p:spPr>
          <a:xfrm>
            <a:off x="1001197" y="4146947"/>
            <a:ext cx="3941088" cy="317540"/>
          </a:xfrm>
          <a:prstGeom prst="rect">
            <a:avLst/>
          </a:prstGeom>
          <a:noFill/>
          <a:ln/>
        </p:spPr>
        <p:txBody>
          <a:bodyPr wrap="non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Tokopedia Play</a:t>
            </a:r>
            <a:endParaRPr lang="en-US" sz="1550" dirty="0"/>
          </a:p>
        </p:txBody>
      </p:sp>
      <p:sp>
        <p:nvSpPr>
          <p:cNvPr id="14" name="Text 12"/>
          <p:cNvSpPr/>
          <p:nvPr/>
        </p:nvSpPr>
        <p:spPr>
          <a:xfrm>
            <a:off x="5346621" y="4146947"/>
            <a:ext cx="3937278"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Integrasi livestreaming dengan belanja online</a:t>
            </a:r>
            <a:endParaRPr lang="en-US" sz="1550" dirty="0"/>
          </a:p>
        </p:txBody>
      </p:sp>
      <p:sp>
        <p:nvSpPr>
          <p:cNvPr id="15" name="Text 13"/>
          <p:cNvSpPr/>
          <p:nvPr/>
        </p:nvSpPr>
        <p:spPr>
          <a:xfrm>
            <a:off x="9688235" y="4146947"/>
            <a:ext cx="3941088"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Pengalaman belanja interaktif dan peningkatan engagement</a:t>
            </a:r>
            <a:endParaRPr lang="en-US" sz="1550" dirty="0"/>
          </a:p>
        </p:txBody>
      </p:sp>
      <p:sp>
        <p:nvSpPr>
          <p:cNvPr id="16" name="Shape 14"/>
          <p:cNvSpPr/>
          <p:nvPr/>
        </p:nvSpPr>
        <p:spPr>
          <a:xfrm>
            <a:off x="801410" y="4908709"/>
            <a:ext cx="13026271" cy="888444"/>
          </a:xfrm>
          <a:prstGeom prst="rect">
            <a:avLst/>
          </a:prstGeom>
          <a:solidFill>
            <a:srgbClr val="000000">
              <a:alpha val="4000"/>
            </a:srgbClr>
          </a:solidFill>
          <a:ln/>
        </p:spPr>
      </p:sp>
      <p:sp>
        <p:nvSpPr>
          <p:cNvPr id="17" name="Text 15"/>
          <p:cNvSpPr/>
          <p:nvPr/>
        </p:nvSpPr>
        <p:spPr>
          <a:xfrm>
            <a:off x="1001197" y="5035391"/>
            <a:ext cx="3941088" cy="317540"/>
          </a:xfrm>
          <a:prstGeom prst="rect">
            <a:avLst/>
          </a:prstGeom>
          <a:noFill/>
          <a:ln/>
        </p:spPr>
        <p:txBody>
          <a:bodyPr wrap="non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TokoNow</a:t>
            </a:r>
            <a:endParaRPr lang="en-US" sz="1550" dirty="0"/>
          </a:p>
        </p:txBody>
      </p:sp>
      <p:sp>
        <p:nvSpPr>
          <p:cNvPr id="18" name="Text 16"/>
          <p:cNvSpPr/>
          <p:nvPr/>
        </p:nvSpPr>
        <p:spPr>
          <a:xfrm>
            <a:off x="5346621" y="5035391"/>
            <a:ext cx="3937278"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Layanan pengiriman cepat dalam waktu 2 jam</a:t>
            </a:r>
            <a:endParaRPr lang="en-US" sz="1550" dirty="0"/>
          </a:p>
        </p:txBody>
      </p:sp>
      <p:sp>
        <p:nvSpPr>
          <p:cNvPr id="19" name="Text 17"/>
          <p:cNvSpPr/>
          <p:nvPr/>
        </p:nvSpPr>
        <p:spPr>
          <a:xfrm>
            <a:off x="9688235" y="5035391"/>
            <a:ext cx="3941088"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Meningkatkan kepuasan pelanggan dan daya saing</a:t>
            </a:r>
            <a:endParaRPr lang="en-US" sz="1550" dirty="0"/>
          </a:p>
        </p:txBody>
      </p:sp>
      <p:sp>
        <p:nvSpPr>
          <p:cNvPr id="20" name="Shape 18"/>
          <p:cNvSpPr/>
          <p:nvPr/>
        </p:nvSpPr>
        <p:spPr>
          <a:xfrm>
            <a:off x="801410" y="5797153"/>
            <a:ext cx="13026271" cy="888444"/>
          </a:xfrm>
          <a:prstGeom prst="rect">
            <a:avLst/>
          </a:prstGeom>
          <a:solidFill>
            <a:srgbClr val="FFFFFF">
              <a:alpha val="4000"/>
            </a:srgbClr>
          </a:solidFill>
          <a:ln/>
        </p:spPr>
      </p:sp>
      <p:sp>
        <p:nvSpPr>
          <p:cNvPr id="21" name="Text 19"/>
          <p:cNvSpPr/>
          <p:nvPr/>
        </p:nvSpPr>
        <p:spPr>
          <a:xfrm>
            <a:off x="1001197" y="5923836"/>
            <a:ext cx="3941088" cy="317540"/>
          </a:xfrm>
          <a:prstGeom prst="rect">
            <a:avLst/>
          </a:prstGeom>
          <a:noFill/>
          <a:ln/>
        </p:spPr>
        <p:txBody>
          <a:bodyPr wrap="non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Tokopedia Mitra</a:t>
            </a:r>
            <a:endParaRPr lang="en-US" sz="1550" dirty="0"/>
          </a:p>
        </p:txBody>
      </p:sp>
      <p:sp>
        <p:nvSpPr>
          <p:cNvPr id="22" name="Text 20"/>
          <p:cNvSpPr/>
          <p:nvPr/>
        </p:nvSpPr>
        <p:spPr>
          <a:xfrm>
            <a:off x="5346621" y="5923836"/>
            <a:ext cx="3937278"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Pemberdayaan warung tradisional dengan teknologi digital</a:t>
            </a:r>
            <a:endParaRPr lang="en-US" sz="1550" dirty="0"/>
          </a:p>
        </p:txBody>
      </p:sp>
      <p:sp>
        <p:nvSpPr>
          <p:cNvPr id="23" name="Text 21"/>
          <p:cNvSpPr/>
          <p:nvPr/>
        </p:nvSpPr>
        <p:spPr>
          <a:xfrm>
            <a:off x="9688235" y="5923836"/>
            <a:ext cx="3941088"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Ekspansi pasar ke segmen offline dan pedesaan</a:t>
            </a:r>
            <a:endParaRPr lang="en-US" sz="15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1645444"/>
            <a:ext cx="6375440"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Pembelajaran dari Tokopedia</a:t>
            </a:r>
            <a:endParaRPr lang="en-US" sz="3900" dirty="0"/>
          </a:p>
        </p:txBody>
      </p:sp>
      <p:sp>
        <p:nvSpPr>
          <p:cNvPr id="3" name="Shape 1"/>
          <p:cNvSpPr/>
          <p:nvPr/>
        </p:nvSpPr>
        <p:spPr>
          <a:xfrm>
            <a:off x="1091446" y="3456146"/>
            <a:ext cx="3917513" cy="198358"/>
          </a:xfrm>
          <a:prstGeom prst="roundRect">
            <a:avLst>
              <a:gd name="adj" fmla="val 42025"/>
            </a:avLst>
          </a:prstGeom>
          <a:solidFill>
            <a:srgbClr val="DFECE9"/>
          </a:solidFill>
          <a:ln w="7620">
            <a:solidFill>
              <a:srgbClr val="C5D2CF"/>
            </a:solidFill>
            <a:prstDash val="solid"/>
          </a:ln>
        </p:spPr>
      </p:sp>
      <p:sp>
        <p:nvSpPr>
          <p:cNvPr id="4" name="Shape 2"/>
          <p:cNvSpPr/>
          <p:nvPr/>
        </p:nvSpPr>
        <p:spPr>
          <a:xfrm>
            <a:off x="793790" y="3257669"/>
            <a:ext cx="595313" cy="595313"/>
          </a:xfrm>
          <a:prstGeom prst="roundRect">
            <a:avLst>
              <a:gd name="adj" fmla="val 76800"/>
            </a:avLst>
          </a:prstGeom>
          <a:solidFill>
            <a:srgbClr val="DFECE9"/>
          </a:solidFill>
          <a:ln w="7620">
            <a:solidFill>
              <a:srgbClr val="C5D2CF"/>
            </a:solidFill>
            <a:prstDash val="solid"/>
          </a:ln>
        </p:spPr>
      </p:sp>
      <p:pic>
        <p:nvPicPr>
          <p:cNvPr id="5" name="Image 0" descr="preencoded.png">    </p:cNvPr>
          <p:cNvPicPr>
            <a:picLocks noChangeAspect="1"/>
          </p:cNvPicPr>
          <p:nvPr/>
        </p:nvPicPr>
        <p:blipFill>
          <a:blip r:embed="rId1"/>
          <a:stretch>
            <a:fillRect/>
          </a:stretch>
        </p:blipFill>
        <p:spPr>
          <a:xfrm>
            <a:off x="942618" y="3369350"/>
            <a:ext cx="297656" cy="372070"/>
          </a:xfrm>
          <a:prstGeom prst="rect">
            <a:avLst/>
          </a:prstGeom>
        </p:spPr>
      </p:pic>
      <p:sp>
        <p:nvSpPr>
          <p:cNvPr id="6" name="Text 3"/>
          <p:cNvSpPr/>
          <p:nvPr/>
        </p:nvSpPr>
        <p:spPr>
          <a:xfrm>
            <a:off x="992148" y="4051340"/>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Lokalisasi Produk</a:t>
            </a:r>
            <a:endParaRPr lang="en-US" sz="1950" dirty="0"/>
          </a:p>
        </p:txBody>
      </p:sp>
      <p:sp>
        <p:nvSpPr>
          <p:cNvPr id="7" name="Text 4"/>
          <p:cNvSpPr/>
          <p:nvPr/>
        </p:nvSpPr>
        <p:spPr>
          <a:xfrm>
            <a:off x="992148" y="4480560"/>
            <a:ext cx="3818573" cy="1905238"/>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Keberhasilan Tokopedia sebagian berasal dari kemampuannya untuk memahami pasar lokal Indonesia dan menyesuaikan layanan dengan kebutuhan spesifik konsumen Indonesia.</a:t>
            </a:r>
            <a:endParaRPr lang="en-US" sz="1550" dirty="0"/>
          </a:p>
        </p:txBody>
      </p:sp>
      <p:sp>
        <p:nvSpPr>
          <p:cNvPr id="8" name="Shape 5"/>
          <p:cNvSpPr/>
          <p:nvPr/>
        </p:nvSpPr>
        <p:spPr>
          <a:xfrm>
            <a:off x="5505093" y="3158490"/>
            <a:ext cx="3917633" cy="198358"/>
          </a:xfrm>
          <a:prstGeom prst="roundRect">
            <a:avLst>
              <a:gd name="adj" fmla="val 42025"/>
            </a:avLst>
          </a:prstGeom>
          <a:solidFill>
            <a:srgbClr val="DFECE9"/>
          </a:solidFill>
          <a:ln w="7620">
            <a:solidFill>
              <a:srgbClr val="C5D2CF"/>
            </a:solidFill>
            <a:prstDash val="solid"/>
          </a:ln>
        </p:spPr>
      </p:sp>
      <p:sp>
        <p:nvSpPr>
          <p:cNvPr id="9" name="Shape 6"/>
          <p:cNvSpPr/>
          <p:nvPr/>
        </p:nvSpPr>
        <p:spPr>
          <a:xfrm>
            <a:off x="5207437" y="2960013"/>
            <a:ext cx="595313" cy="595313"/>
          </a:xfrm>
          <a:prstGeom prst="roundRect">
            <a:avLst>
              <a:gd name="adj" fmla="val 76800"/>
            </a:avLst>
          </a:prstGeom>
          <a:solidFill>
            <a:srgbClr val="DFECE9"/>
          </a:solidFill>
          <a:ln w="7620">
            <a:solidFill>
              <a:srgbClr val="C5D2CF"/>
            </a:solidFill>
            <a:prstDash val="solid"/>
          </a:ln>
        </p:spPr>
      </p:sp>
      <p:pic>
        <p:nvPicPr>
          <p:cNvPr id="10" name="Image 1" descr="preencoded.png">    </p:cNvPr>
          <p:cNvPicPr>
            <a:picLocks noChangeAspect="1"/>
          </p:cNvPicPr>
          <p:nvPr/>
        </p:nvPicPr>
        <p:blipFill>
          <a:blip r:embed="rId2"/>
          <a:stretch>
            <a:fillRect/>
          </a:stretch>
        </p:blipFill>
        <p:spPr>
          <a:xfrm>
            <a:off x="5356265" y="3071693"/>
            <a:ext cx="297656" cy="372070"/>
          </a:xfrm>
          <a:prstGeom prst="rect">
            <a:avLst/>
          </a:prstGeom>
        </p:spPr>
      </p:pic>
      <p:sp>
        <p:nvSpPr>
          <p:cNvPr id="11" name="Text 7"/>
          <p:cNvSpPr/>
          <p:nvPr/>
        </p:nvSpPr>
        <p:spPr>
          <a:xfrm>
            <a:off x="5405795" y="3753683"/>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Pentingnya Kemitraan</a:t>
            </a:r>
            <a:endParaRPr lang="en-US" sz="1950" dirty="0"/>
          </a:p>
        </p:txBody>
      </p:sp>
      <p:sp>
        <p:nvSpPr>
          <p:cNvPr id="12" name="Text 8"/>
          <p:cNvSpPr/>
          <p:nvPr/>
        </p:nvSpPr>
        <p:spPr>
          <a:xfrm>
            <a:off x="5405795" y="4182904"/>
            <a:ext cx="3818692" cy="127015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Kolaborasi dengan berbagai pihak seperti UMKM, perusahaan logistik, dan lembaga keuangan untuk menciptakan ekosistem yang lengkap.</a:t>
            </a:r>
            <a:endParaRPr lang="en-US" sz="1550" dirty="0"/>
          </a:p>
        </p:txBody>
      </p:sp>
      <p:sp>
        <p:nvSpPr>
          <p:cNvPr id="13" name="Shape 9"/>
          <p:cNvSpPr/>
          <p:nvPr/>
        </p:nvSpPr>
        <p:spPr>
          <a:xfrm>
            <a:off x="9918859" y="2860834"/>
            <a:ext cx="3917513" cy="198358"/>
          </a:xfrm>
          <a:prstGeom prst="roundRect">
            <a:avLst>
              <a:gd name="adj" fmla="val 42025"/>
            </a:avLst>
          </a:prstGeom>
          <a:solidFill>
            <a:srgbClr val="DFECE9"/>
          </a:solidFill>
          <a:ln w="7620">
            <a:solidFill>
              <a:srgbClr val="C5D2CF"/>
            </a:solidFill>
            <a:prstDash val="solid"/>
          </a:ln>
        </p:spPr>
      </p:sp>
      <p:sp>
        <p:nvSpPr>
          <p:cNvPr id="14" name="Shape 10"/>
          <p:cNvSpPr/>
          <p:nvPr/>
        </p:nvSpPr>
        <p:spPr>
          <a:xfrm>
            <a:off x="9621203" y="2662357"/>
            <a:ext cx="595313" cy="595313"/>
          </a:xfrm>
          <a:prstGeom prst="roundRect">
            <a:avLst>
              <a:gd name="adj" fmla="val 76800"/>
            </a:avLst>
          </a:prstGeom>
          <a:solidFill>
            <a:srgbClr val="DFECE9"/>
          </a:solidFill>
          <a:ln w="7620">
            <a:solidFill>
              <a:srgbClr val="C5D2CF"/>
            </a:solidFill>
            <a:prstDash val="solid"/>
          </a:ln>
        </p:spPr>
      </p:sp>
      <p:pic>
        <p:nvPicPr>
          <p:cNvPr id="15" name="Image 2" descr="preencoded.png">    </p:cNvPr>
          <p:cNvPicPr>
            <a:picLocks noChangeAspect="1"/>
          </p:cNvPicPr>
          <p:nvPr/>
        </p:nvPicPr>
        <p:blipFill>
          <a:blip r:embed="rId3"/>
          <a:stretch>
            <a:fillRect/>
          </a:stretch>
        </p:blipFill>
        <p:spPr>
          <a:xfrm>
            <a:off x="9770031" y="2774037"/>
            <a:ext cx="297656" cy="372070"/>
          </a:xfrm>
          <a:prstGeom prst="rect">
            <a:avLst/>
          </a:prstGeom>
        </p:spPr>
      </p:pic>
      <p:sp>
        <p:nvSpPr>
          <p:cNvPr id="16" name="Text 11"/>
          <p:cNvSpPr/>
          <p:nvPr/>
        </p:nvSpPr>
        <p:spPr>
          <a:xfrm>
            <a:off x="9819561" y="3456027"/>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Inovasi Berkelanjutan</a:t>
            </a:r>
            <a:endParaRPr lang="en-US" sz="1950" dirty="0"/>
          </a:p>
        </p:txBody>
      </p:sp>
      <p:sp>
        <p:nvSpPr>
          <p:cNvPr id="17" name="Text 12"/>
          <p:cNvSpPr/>
          <p:nvPr/>
        </p:nvSpPr>
        <p:spPr>
          <a:xfrm>
            <a:off x="9819561" y="3885247"/>
            <a:ext cx="3818573" cy="127015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Komitmen untuk terus berinovasi dan mengadopsi teknologi baru untuk mempertahankan keunggulan kompetitif di pasar yang dinamis.</a:t>
            </a:r>
            <a:endParaRPr lang="en-US" sz="15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1713309"/>
            <a:ext cx="9436537"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Peluang Kewirausahaan Digital di Indonesia</a:t>
            </a:r>
            <a:endParaRPr lang="en-US" sz="3900" dirty="0"/>
          </a:p>
        </p:txBody>
      </p:sp>
      <p:sp>
        <p:nvSpPr>
          <p:cNvPr id="3" name="Shape 1"/>
          <p:cNvSpPr/>
          <p:nvPr/>
        </p:nvSpPr>
        <p:spPr>
          <a:xfrm>
            <a:off x="793790" y="2730222"/>
            <a:ext cx="6422231" cy="1793796"/>
          </a:xfrm>
          <a:prstGeom prst="roundRect">
            <a:avLst>
              <a:gd name="adj" fmla="val 4647"/>
            </a:avLst>
          </a:prstGeom>
          <a:solidFill>
            <a:srgbClr val="DFECE9"/>
          </a:solidFill>
          <a:ln w="7620">
            <a:solidFill>
              <a:srgbClr val="C5D2CF"/>
            </a:solidFill>
            <a:prstDash val="solid"/>
          </a:ln>
        </p:spPr>
      </p:sp>
      <p:sp>
        <p:nvSpPr>
          <p:cNvPr id="4" name="Text 2"/>
          <p:cNvSpPr/>
          <p:nvPr/>
        </p:nvSpPr>
        <p:spPr>
          <a:xfrm>
            <a:off x="999768" y="2936200"/>
            <a:ext cx="2712958"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E-commerce Spesialisasi</a:t>
            </a:r>
            <a:endParaRPr lang="en-US" sz="1950" dirty="0"/>
          </a:p>
        </p:txBody>
      </p:sp>
      <p:sp>
        <p:nvSpPr>
          <p:cNvPr id="5" name="Text 3"/>
          <p:cNvSpPr/>
          <p:nvPr/>
        </p:nvSpPr>
        <p:spPr>
          <a:xfrm>
            <a:off x="999768" y="3365421"/>
            <a:ext cx="6010275"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Marketplace dengan fokus pada niche market tertentu seperti produk halal, kerajinan daerah, atau produk berkelanjutan.</a:t>
            </a:r>
            <a:endParaRPr lang="en-US" sz="1550" dirty="0"/>
          </a:p>
        </p:txBody>
      </p:sp>
      <p:sp>
        <p:nvSpPr>
          <p:cNvPr id="6" name="Shape 4"/>
          <p:cNvSpPr/>
          <p:nvPr/>
        </p:nvSpPr>
        <p:spPr>
          <a:xfrm>
            <a:off x="7414379" y="2730222"/>
            <a:ext cx="6422231" cy="1793796"/>
          </a:xfrm>
          <a:prstGeom prst="roundRect">
            <a:avLst>
              <a:gd name="adj" fmla="val 4647"/>
            </a:avLst>
          </a:prstGeom>
          <a:solidFill>
            <a:srgbClr val="DFECE9"/>
          </a:solidFill>
          <a:ln w="7620">
            <a:solidFill>
              <a:srgbClr val="C5D2CF"/>
            </a:solidFill>
            <a:prstDash val="solid"/>
          </a:ln>
        </p:spPr>
      </p:sp>
      <p:sp>
        <p:nvSpPr>
          <p:cNvPr id="7" name="Text 5"/>
          <p:cNvSpPr/>
          <p:nvPr/>
        </p:nvSpPr>
        <p:spPr>
          <a:xfrm>
            <a:off x="7620357" y="2936200"/>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Edtech</a:t>
            </a:r>
            <a:endParaRPr lang="en-US" sz="1950" dirty="0"/>
          </a:p>
        </p:txBody>
      </p:sp>
      <p:sp>
        <p:nvSpPr>
          <p:cNvPr id="8" name="Text 6"/>
          <p:cNvSpPr/>
          <p:nvPr/>
        </p:nvSpPr>
        <p:spPr>
          <a:xfrm>
            <a:off x="7620357" y="3365421"/>
            <a:ext cx="6010275" cy="95261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Solusi pendidikan digital yang menjawab kebutuhan spesifik sistem pendidikan Indonesia, termasuk persiapan ujian, kursus keterampilan digital, dan pembelajaran bahasa.</a:t>
            </a:r>
            <a:endParaRPr lang="en-US" sz="1550" dirty="0"/>
          </a:p>
        </p:txBody>
      </p:sp>
      <p:sp>
        <p:nvSpPr>
          <p:cNvPr id="9" name="Shape 7"/>
          <p:cNvSpPr/>
          <p:nvPr/>
        </p:nvSpPr>
        <p:spPr>
          <a:xfrm>
            <a:off x="793790" y="4722376"/>
            <a:ext cx="6422231" cy="1793796"/>
          </a:xfrm>
          <a:prstGeom prst="roundRect">
            <a:avLst>
              <a:gd name="adj" fmla="val 4647"/>
            </a:avLst>
          </a:prstGeom>
          <a:solidFill>
            <a:srgbClr val="DFECE9"/>
          </a:solidFill>
          <a:ln w="7620">
            <a:solidFill>
              <a:srgbClr val="C5D2CF"/>
            </a:solidFill>
            <a:prstDash val="solid"/>
          </a:ln>
        </p:spPr>
      </p:sp>
      <p:sp>
        <p:nvSpPr>
          <p:cNvPr id="10" name="Text 8"/>
          <p:cNvSpPr/>
          <p:nvPr/>
        </p:nvSpPr>
        <p:spPr>
          <a:xfrm>
            <a:off x="999768" y="4928354"/>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Agritech</a:t>
            </a:r>
            <a:endParaRPr lang="en-US" sz="1950" dirty="0"/>
          </a:p>
        </p:txBody>
      </p:sp>
      <p:sp>
        <p:nvSpPr>
          <p:cNvPr id="11" name="Text 9"/>
          <p:cNvSpPr/>
          <p:nvPr/>
        </p:nvSpPr>
        <p:spPr>
          <a:xfrm>
            <a:off x="999768" y="5357574"/>
            <a:ext cx="6010275" cy="95261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Platform yang menghubungkan petani dengan pasar, menyediakan informasi pertanian, atau memfasilitasi akses ke pembiayaan pertanian.</a:t>
            </a:r>
            <a:endParaRPr lang="en-US" sz="1550" dirty="0"/>
          </a:p>
        </p:txBody>
      </p:sp>
      <p:sp>
        <p:nvSpPr>
          <p:cNvPr id="12" name="Shape 10"/>
          <p:cNvSpPr/>
          <p:nvPr/>
        </p:nvSpPr>
        <p:spPr>
          <a:xfrm>
            <a:off x="7414379" y="4722376"/>
            <a:ext cx="6422231" cy="1793796"/>
          </a:xfrm>
          <a:prstGeom prst="roundRect">
            <a:avLst>
              <a:gd name="adj" fmla="val 4647"/>
            </a:avLst>
          </a:prstGeom>
          <a:solidFill>
            <a:srgbClr val="DFECE9"/>
          </a:solidFill>
          <a:ln w="7620">
            <a:solidFill>
              <a:srgbClr val="C5D2CF"/>
            </a:solidFill>
            <a:prstDash val="solid"/>
          </a:ln>
        </p:spPr>
      </p:sp>
      <p:sp>
        <p:nvSpPr>
          <p:cNvPr id="13" name="Text 11"/>
          <p:cNvSpPr/>
          <p:nvPr/>
        </p:nvSpPr>
        <p:spPr>
          <a:xfrm>
            <a:off x="7620357" y="4928354"/>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Fintech</a:t>
            </a:r>
            <a:endParaRPr lang="en-US" sz="1950" dirty="0"/>
          </a:p>
        </p:txBody>
      </p:sp>
      <p:sp>
        <p:nvSpPr>
          <p:cNvPr id="14" name="Text 12"/>
          <p:cNvSpPr/>
          <p:nvPr/>
        </p:nvSpPr>
        <p:spPr>
          <a:xfrm>
            <a:off x="7620357" y="5357574"/>
            <a:ext cx="6010275" cy="95261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Solusi keuangan digital untuk populasi unbanked dan underbanked, termasuk pembayaran digital, pinjaman mikro, dan layanan remitansi.</a:t>
            </a:r>
            <a:endParaRPr lang="en-US" sz="15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2176343"/>
            <a:ext cx="12839462"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Kompetensi yang Dibutuhkan dalam Kewirausahaan Digital</a:t>
            </a:r>
            <a:endParaRPr lang="en-US" sz="3900" dirty="0"/>
          </a:p>
        </p:txBody>
      </p:sp>
      <p:sp>
        <p:nvSpPr>
          <p:cNvPr id="3" name="Text 1"/>
          <p:cNvSpPr/>
          <p:nvPr/>
        </p:nvSpPr>
        <p:spPr>
          <a:xfrm>
            <a:off x="793790" y="3292435"/>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72D45"/>
                </a:solidFill>
                <a:latin typeface="Kanit Light" pitchFamily="34" charset="0"/>
                <a:ea typeface="Kanit Light" pitchFamily="34" charset="-122"/>
                <a:cs typeface="Kanit Light" pitchFamily="34" charset="-120"/>
              </a:rPr>
              <a:t>Kompetensi Teknis</a:t>
            </a:r>
            <a:endParaRPr lang="en-US" sz="1950" dirty="0"/>
          </a:p>
        </p:txBody>
      </p:sp>
      <p:sp>
        <p:nvSpPr>
          <p:cNvPr id="4" name="Text 2"/>
          <p:cNvSpPr/>
          <p:nvPr/>
        </p:nvSpPr>
        <p:spPr>
          <a:xfrm>
            <a:off x="793790" y="3800951"/>
            <a:ext cx="4024313"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Pemahaman dasar teknologi web dan mobile</a:t>
            </a:r>
            <a:endParaRPr lang="en-US" sz="1550" dirty="0"/>
          </a:p>
        </p:txBody>
      </p:sp>
      <p:sp>
        <p:nvSpPr>
          <p:cNvPr id="5" name="Text 3"/>
          <p:cNvSpPr/>
          <p:nvPr/>
        </p:nvSpPr>
        <p:spPr>
          <a:xfrm>
            <a:off x="793790" y="4505444"/>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Kemampuan analisis data</a:t>
            </a:r>
            <a:endParaRPr lang="en-US" sz="1550" dirty="0"/>
          </a:p>
        </p:txBody>
      </p:sp>
      <p:sp>
        <p:nvSpPr>
          <p:cNvPr id="6" name="Text 4"/>
          <p:cNvSpPr/>
          <p:nvPr/>
        </p:nvSpPr>
        <p:spPr>
          <a:xfrm>
            <a:off x="793790" y="4892397"/>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Pemahaman UX/UI design</a:t>
            </a:r>
            <a:endParaRPr lang="en-US" sz="1550" dirty="0"/>
          </a:p>
        </p:txBody>
      </p:sp>
      <p:sp>
        <p:nvSpPr>
          <p:cNvPr id="7" name="Text 5"/>
          <p:cNvSpPr/>
          <p:nvPr/>
        </p:nvSpPr>
        <p:spPr>
          <a:xfrm>
            <a:off x="793790" y="5279350"/>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Pengetahuan tentang keamanan digital</a:t>
            </a:r>
            <a:endParaRPr lang="en-US" sz="1550" dirty="0"/>
          </a:p>
        </p:txBody>
      </p:sp>
      <p:sp>
        <p:nvSpPr>
          <p:cNvPr id="8" name="Text 6"/>
          <p:cNvSpPr/>
          <p:nvPr/>
        </p:nvSpPr>
        <p:spPr>
          <a:xfrm>
            <a:off x="793790" y="5666303"/>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Pemahaman cloud computing</a:t>
            </a:r>
            <a:endParaRPr lang="en-US" sz="1550" dirty="0"/>
          </a:p>
        </p:txBody>
      </p:sp>
      <p:sp>
        <p:nvSpPr>
          <p:cNvPr id="9" name="Text 7"/>
          <p:cNvSpPr/>
          <p:nvPr/>
        </p:nvSpPr>
        <p:spPr>
          <a:xfrm>
            <a:off x="5309830" y="3292435"/>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72D45"/>
                </a:solidFill>
                <a:latin typeface="Kanit Light" pitchFamily="34" charset="0"/>
                <a:ea typeface="Kanit Light" pitchFamily="34" charset="-122"/>
                <a:cs typeface="Kanit Light" pitchFamily="34" charset="-120"/>
              </a:rPr>
              <a:t>Kompetensi Bisnis</a:t>
            </a:r>
            <a:endParaRPr lang="en-US" sz="1950" dirty="0"/>
          </a:p>
        </p:txBody>
      </p:sp>
      <p:sp>
        <p:nvSpPr>
          <p:cNvPr id="10" name="Text 8"/>
          <p:cNvSpPr/>
          <p:nvPr/>
        </p:nvSpPr>
        <p:spPr>
          <a:xfrm>
            <a:off x="5309830" y="3800951"/>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Kemampuan analisis pasar digital</a:t>
            </a:r>
            <a:endParaRPr lang="en-US" sz="1550" dirty="0"/>
          </a:p>
        </p:txBody>
      </p:sp>
      <p:sp>
        <p:nvSpPr>
          <p:cNvPr id="11" name="Text 9"/>
          <p:cNvSpPr/>
          <p:nvPr/>
        </p:nvSpPr>
        <p:spPr>
          <a:xfrm>
            <a:off x="5309830" y="4187904"/>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Pemasaran digital</a:t>
            </a:r>
            <a:endParaRPr lang="en-US" sz="1550" dirty="0"/>
          </a:p>
        </p:txBody>
      </p:sp>
      <p:sp>
        <p:nvSpPr>
          <p:cNvPr id="12" name="Text 10"/>
          <p:cNvSpPr/>
          <p:nvPr/>
        </p:nvSpPr>
        <p:spPr>
          <a:xfrm>
            <a:off x="5309830" y="4574858"/>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Model bisnis digital</a:t>
            </a:r>
            <a:endParaRPr lang="en-US" sz="1550" dirty="0"/>
          </a:p>
        </p:txBody>
      </p:sp>
      <p:sp>
        <p:nvSpPr>
          <p:cNvPr id="13" name="Text 11"/>
          <p:cNvSpPr/>
          <p:nvPr/>
        </p:nvSpPr>
        <p:spPr>
          <a:xfrm>
            <a:off x="5309830" y="4961811"/>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Manajemen proyek agile</a:t>
            </a:r>
            <a:endParaRPr lang="en-US" sz="1550" dirty="0"/>
          </a:p>
        </p:txBody>
      </p:sp>
      <p:sp>
        <p:nvSpPr>
          <p:cNvPr id="14" name="Text 12"/>
          <p:cNvSpPr/>
          <p:nvPr/>
        </p:nvSpPr>
        <p:spPr>
          <a:xfrm>
            <a:off x="5309830" y="5348764"/>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Pengetahuan regulasi digital</a:t>
            </a:r>
            <a:endParaRPr lang="en-US" sz="1550" dirty="0"/>
          </a:p>
        </p:txBody>
      </p:sp>
      <p:sp>
        <p:nvSpPr>
          <p:cNvPr id="15" name="Text 13"/>
          <p:cNvSpPr/>
          <p:nvPr/>
        </p:nvSpPr>
        <p:spPr>
          <a:xfrm>
            <a:off x="9825871" y="3292435"/>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72D45"/>
                </a:solidFill>
                <a:latin typeface="Kanit Light" pitchFamily="34" charset="0"/>
                <a:ea typeface="Kanit Light" pitchFamily="34" charset="-122"/>
                <a:cs typeface="Kanit Light" pitchFamily="34" charset="-120"/>
              </a:rPr>
              <a:t>Soft Skills</a:t>
            </a:r>
            <a:endParaRPr lang="en-US" sz="1950" dirty="0"/>
          </a:p>
        </p:txBody>
      </p:sp>
      <p:sp>
        <p:nvSpPr>
          <p:cNvPr id="16" name="Text 14"/>
          <p:cNvSpPr/>
          <p:nvPr/>
        </p:nvSpPr>
        <p:spPr>
          <a:xfrm>
            <a:off x="9825871" y="3800951"/>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Adaptabilitas</a:t>
            </a:r>
            <a:endParaRPr lang="en-US" sz="1550" dirty="0"/>
          </a:p>
        </p:txBody>
      </p:sp>
      <p:sp>
        <p:nvSpPr>
          <p:cNvPr id="17" name="Text 15"/>
          <p:cNvSpPr/>
          <p:nvPr/>
        </p:nvSpPr>
        <p:spPr>
          <a:xfrm>
            <a:off x="9825871" y="4187904"/>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Kreativitas dan inovasi</a:t>
            </a:r>
            <a:endParaRPr lang="en-US" sz="1550" dirty="0"/>
          </a:p>
        </p:txBody>
      </p:sp>
      <p:sp>
        <p:nvSpPr>
          <p:cNvPr id="18" name="Text 16"/>
          <p:cNvSpPr/>
          <p:nvPr/>
        </p:nvSpPr>
        <p:spPr>
          <a:xfrm>
            <a:off x="9825871" y="4574858"/>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Kemampuan belajar mandiri</a:t>
            </a:r>
            <a:endParaRPr lang="en-US" sz="1550" dirty="0"/>
          </a:p>
        </p:txBody>
      </p:sp>
      <p:sp>
        <p:nvSpPr>
          <p:cNvPr id="19" name="Text 17"/>
          <p:cNvSpPr/>
          <p:nvPr/>
        </p:nvSpPr>
        <p:spPr>
          <a:xfrm>
            <a:off x="9825871" y="4961811"/>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Kerja sama tim virtual</a:t>
            </a:r>
            <a:endParaRPr lang="en-US" sz="1550" dirty="0"/>
          </a:p>
        </p:txBody>
      </p:sp>
      <p:sp>
        <p:nvSpPr>
          <p:cNvPr id="20" name="Text 18"/>
          <p:cNvSpPr/>
          <p:nvPr/>
        </p:nvSpPr>
        <p:spPr>
          <a:xfrm>
            <a:off x="9825871" y="5348764"/>
            <a:ext cx="4024313"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Ketahanan menghadapi kegagalan</a:t>
            </a:r>
            <a:endParaRPr lang="en-US" sz="15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1931551"/>
            <a:ext cx="5082421"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Aktivitas Pembelajaran</a:t>
            </a:r>
            <a:endParaRPr lang="en-US" sz="3900" dirty="0"/>
          </a:p>
        </p:txBody>
      </p:sp>
      <p:sp>
        <p:nvSpPr>
          <p:cNvPr id="3" name="Shape 1"/>
          <p:cNvSpPr/>
          <p:nvPr/>
        </p:nvSpPr>
        <p:spPr>
          <a:xfrm>
            <a:off x="793790" y="3246120"/>
            <a:ext cx="4215289" cy="3051810"/>
          </a:xfrm>
          <a:prstGeom prst="roundRect">
            <a:avLst>
              <a:gd name="adj" fmla="val 3596"/>
            </a:avLst>
          </a:prstGeom>
          <a:solidFill>
            <a:srgbClr val="FFFFFF"/>
          </a:solidFill>
          <a:ln/>
        </p:spPr>
      </p:sp>
      <p:sp>
        <p:nvSpPr>
          <p:cNvPr id="4" name="Shape 2"/>
          <p:cNvSpPr/>
          <p:nvPr/>
        </p:nvSpPr>
        <p:spPr>
          <a:xfrm>
            <a:off x="793790" y="3223260"/>
            <a:ext cx="4215289" cy="91440"/>
          </a:xfrm>
          <a:prstGeom prst="roundRect">
            <a:avLst>
              <a:gd name="adj" fmla="val 91163"/>
            </a:avLst>
          </a:prstGeom>
          <a:solidFill>
            <a:srgbClr val="437066"/>
          </a:solidFill>
          <a:ln/>
        </p:spPr>
      </p:sp>
      <p:sp>
        <p:nvSpPr>
          <p:cNvPr id="5" name="Shape 3"/>
          <p:cNvSpPr/>
          <p:nvPr/>
        </p:nvSpPr>
        <p:spPr>
          <a:xfrm>
            <a:off x="2603778" y="2948464"/>
            <a:ext cx="595313" cy="595313"/>
          </a:xfrm>
          <a:prstGeom prst="roundRect">
            <a:avLst>
              <a:gd name="adj" fmla="val 153600"/>
            </a:avLst>
          </a:prstGeom>
          <a:solidFill>
            <a:srgbClr val="437066"/>
          </a:solidFill>
          <a:ln/>
        </p:spPr>
      </p:sp>
      <p:sp>
        <p:nvSpPr>
          <p:cNvPr id="6" name="Text 4"/>
          <p:cNvSpPr/>
          <p:nvPr/>
        </p:nvSpPr>
        <p:spPr>
          <a:xfrm>
            <a:off x="2782372" y="3097292"/>
            <a:ext cx="238125" cy="297656"/>
          </a:xfrm>
          <a:prstGeom prst="rect">
            <a:avLst/>
          </a:prstGeom>
          <a:noFill/>
          <a:ln/>
        </p:spPr>
        <p:txBody>
          <a:bodyPr wrap="none" lIns="0" tIns="0" rIns="0" bIns="0" rtlCol="0" anchor="t"/>
          <a:lstStyle/>
          <a:p>
            <a:pPr algn="l" indent="0" marL="0">
              <a:lnSpc>
                <a:spcPts val="3000"/>
              </a:lnSpc>
              <a:buNone/>
            </a:pPr>
            <a:r>
              <a:rPr lang="en-US" sz="1850" dirty="0">
                <a:solidFill>
                  <a:srgbClr val="FFFFFF"/>
                </a:solidFill>
                <a:latin typeface="Kanit Light" pitchFamily="34" charset="0"/>
                <a:ea typeface="Kanit Light" pitchFamily="34" charset="-122"/>
                <a:cs typeface="Kanit Light" pitchFamily="34" charset="-120"/>
              </a:rPr>
              <a:t>1</a:t>
            </a:r>
            <a:endParaRPr lang="en-US" sz="1850" dirty="0"/>
          </a:p>
        </p:txBody>
      </p:sp>
      <p:sp>
        <p:nvSpPr>
          <p:cNvPr id="7" name="Text 5"/>
          <p:cNvSpPr/>
          <p:nvPr/>
        </p:nvSpPr>
        <p:spPr>
          <a:xfrm>
            <a:off x="1015008" y="3742253"/>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Analisis Studi Kasus</a:t>
            </a:r>
            <a:endParaRPr lang="en-US" sz="1950" dirty="0"/>
          </a:p>
        </p:txBody>
      </p:sp>
      <p:sp>
        <p:nvSpPr>
          <p:cNvPr id="8" name="Text 6"/>
          <p:cNvSpPr/>
          <p:nvPr/>
        </p:nvSpPr>
        <p:spPr>
          <a:xfrm>
            <a:off x="1015008" y="4171474"/>
            <a:ext cx="3772853" cy="1905238"/>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Lakukan analisis mendalam terhadap model bisnis Tokopedia, identifikasi faktor-faktor kunci keberhasilannya, dan bagaimana mereka memanfaatkan teknologi AI untuk meningkatkan pengalaman pengguna.</a:t>
            </a:r>
            <a:endParaRPr lang="en-US" sz="1550" dirty="0"/>
          </a:p>
        </p:txBody>
      </p:sp>
      <p:sp>
        <p:nvSpPr>
          <p:cNvPr id="9" name="Shape 7"/>
          <p:cNvSpPr/>
          <p:nvPr/>
        </p:nvSpPr>
        <p:spPr>
          <a:xfrm>
            <a:off x="5207437" y="3246120"/>
            <a:ext cx="4215408" cy="3051810"/>
          </a:xfrm>
          <a:prstGeom prst="roundRect">
            <a:avLst>
              <a:gd name="adj" fmla="val 3596"/>
            </a:avLst>
          </a:prstGeom>
          <a:solidFill>
            <a:srgbClr val="FFFFFF"/>
          </a:solidFill>
          <a:ln/>
        </p:spPr>
      </p:sp>
      <p:sp>
        <p:nvSpPr>
          <p:cNvPr id="10" name="Shape 8"/>
          <p:cNvSpPr/>
          <p:nvPr/>
        </p:nvSpPr>
        <p:spPr>
          <a:xfrm>
            <a:off x="5207437" y="3223260"/>
            <a:ext cx="4215408" cy="91440"/>
          </a:xfrm>
          <a:prstGeom prst="roundRect">
            <a:avLst>
              <a:gd name="adj" fmla="val 91163"/>
            </a:avLst>
          </a:prstGeom>
          <a:solidFill>
            <a:srgbClr val="437066"/>
          </a:solidFill>
          <a:ln/>
        </p:spPr>
      </p:sp>
      <p:sp>
        <p:nvSpPr>
          <p:cNvPr id="11" name="Shape 9"/>
          <p:cNvSpPr/>
          <p:nvPr/>
        </p:nvSpPr>
        <p:spPr>
          <a:xfrm>
            <a:off x="7017425" y="2948464"/>
            <a:ext cx="595313" cy="595313"/>
          </a:xfrm>
          <a:prstGeom prst="roundRect">
            <a:avLst>
              <a:gd name="adj" fmla="val 153600"/>
            </a:avLst>
          </a:prstGeom>
          <a:solidFill>
            <a:srgbClr val="437066"/>
          </a:solidFill>
          <a:ln/>
        </p:spPr>
      </p:sp>
      <p:sp>
        <p:nvSpPr>
          <p:cNvPr id="12" name="Text 10"/>
          <p:cNvSpPr/>
          <p:nvPr/>
        </p:nvSpPr>
        <p:spPr>
          <a:xfrm>
            <a:off x="7196018" y="3097292"/>
            <a:ext cx="238125" cy="297656"/>
          </a:xfrm>
          <a:prstGeom prst="rect">
            <a:avLst/>
          </a:prstGeom>
          <a:noFill/>
          <a:ln/>
        </p:spPr>
        <p:txBody>
          <a:bodyPr wrap="none" lIns="0" tIns="0" rIns="0" bIns="0" rtlCol="0" anchor="t"/>
          <a:lstStyle/>
          <a:p>
            <a:pPr algn="l" indent="0" marL="0">
              <a:lnSpc>
                <a:spcPts val="3000"/>
              </a:lnSpc>
              <a:buNone/>
            </a:pPr>
            <a:r>
              <a:rPr lang="en-US" sz="1850" dirty="0">
                <a:solidFill>
                  <a:srgbClr val="FFFFFF"/>
                </a:solidFill>
                <a:latin typeface="Kanit Light" pitchFamily="34" charset="0"/>
                <a:ea typeface="Kanit Light" pitchFamily="34" charset="-122"/>
                <a:cs typeface="Kanit Light" pitchFamily="34" charset="-120"/>
              </a:rPr>
              <a:t>2</a:t>
            </a:r>
            <a:endParaRPr lang="en-US" sz="1850" dirty="0"/>
          </a:p>
        </p:txBody>
      </p:sp>
      <p:sp>
        <p:nvSpPr>
          <p:cNvPr id="13" name="Text 11"/>
          <p:cNvSpPr/>
          <p:nvPr/>
        </p:nvSpPr>
        <p:spPr>
          <a:xfrm>
            <a:off x="5428655" y="3742253"/>
            <a:ext cx="3065621"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Desain Konsep Bisnis Digital</a:t>
            </a:r>
            <a:endParaRPr lang="en-US" sz="1950" dirty="0"/>
          </a:p>
        </p:txBody>
      </p:sp>
      <p:sp>
        <p:nvSpPr>
          <p:cNvPr id="14" name="Text 12"/>
          <p:cNvSpPr/>
          <p:nvPr/>
        </p:nvSpPr>
        <p:spPr>
          <a:xfrm>
            <a:off x="5428655" y="4171474"/>
            <a:ext cx="3772972" cy="1905238"/>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Rancang konsep bisnis digital sederhana yang memanfaatkan teknologi untuk menyelesaikan masalah spesifik di lingkungan sekitar. Sertakan deskripsi model bisnis, target pasar, dan strategi pemasaran digital.</a:t>
            </a:r>
            <a:endParaRPr lang="en-US" sz="1550" dirty="0"/>
          </a:p>
        </p:txBody>
      </p:sp>
      <p:sp>
        <p:nvSpPr>
          <p:cNvPr id="15" name="Shape 13"/>
          <p:cNvSpPr/>
          <p:nvPr/>
        </p:nvSpPr>
        <p:spPr>
          <a:xfrm>
            <a:off x="9621203" y="3246120"/>
            <a:ext cx="4215289" cy="3051810"/>
          </a:xfrm>
          <a:prstGeom prst="roundRect">
            <a:avLst>
              <a:gd name="adj" fmla="val 3596"/>
            </a:avLst>
          </a:prstGeom>
          <a:solidFill>
            <a:srgbClr val="FFFFFF"/>
          </a:solidFill>
          <a:ln/>
        </p:spPr>
      </p:sp>
      <p:sp>
        <p:nvSpPr>
          <p:cNvPr id="16" name="Shape 14"/>
          <p:cNvSpPr/>
          <p:nvPr/>
        </p:nvSpPr>
        <p:spPr>
          <a:xfrm>
            <a:off x="9621203" y="3223260"/>
            <a:ext cx="4215289" cy="91440"/>
          </a:xfrm>
          <a:prstGeom prst="roundRect">
            <a:avLst>
              <a:gd name="adj" fmla="val 91163"/>
            </a:avLst>
          </a:prstGeom>
          <a:solidFill>
            <a:srgbClr val="437066"/>
          </a:solidFill>
          <a:ln/>
        </p:spPr>
      </p:sp>
      <p:sp>
        <p:nvSpPr>
          <p:cNvPr id="17" name="Shape 15"/>
          <p:cNvSpPr/>
          <p:nvPr/>
        </p:nvSpPr>
        <p:spPr>
          <a:xfrm>
            <a:off x="11431191" y="2948464"/>
            <a:ext cx="595313" cy="595313"/>
          </a:xfrm>
          <a:prstGeom prst="roundRect">
            <a:avLst>
              <a:gd name="adj" fmla="val 153600"/>
            </a:avLst>
          </a:prstGeom>
          <a:solidFill>
            <a:srgbClr val="437066"/>
          </a:solidFill>
          <a:ln/>
        </p:spPr>
      </p:sp>
      <p:sp>
        <p:nvSpPr>
          <p:cNvPr id="18" name="Text 16"/>
          <p:cNvSpPr/>
          <p:nvPr/>
        </p:nvSpPr>
        <p:spPr>
          <a:xfrm>
            <a:off x="11609784" y="3097292"/>
            <a:ext cx="238125" cy="297656"/>
          </a:xfrm>
          <a:prstGeom prst="rect">
            <a:avLst/>
          </a:prstGeom>
          <a:noFill/>
          <a:ln/>
        </p:spPr>
        <p:txBody>
          <a:bodyPr wrap="none" lIns="0" tIns="0" rIns="0" bIns="0" rtlCol="0" anchor="t"/>
          <a:lstStyle/>
          <a:p>
            <a:pPr algn="l" indent="0" marL="0">
              <a:lnSpc>
                <a:spcPts val="3000"/>
              </a:lnSpc>
              <a:buNone/>
            </a:pPr>
            <a:r>
              <a:rPr lang="en-US" sz="1850" dirty="0">
                <a:solidFill>
                  <a:srgbClr val="FFFFFF"/>
                </a:solidFill>
                <a:latin typeface="Kanit Light" pitchFamily="34" charset="0"/>
                <a:ea typeface="Kanit Light" pitchFamily="34" charset="-122"/>
                <a:cs typeface="Kanit Light" pitchFamily="34" charset="-120"/>
              </a:rPr>
              <a:t>3</a:t>
            </a:r>
            <a:endParaRPr lang="en-US" sz="1850" dirty="0"/>
          </a:p>
        </p:txBody>
      </p:sp>
      <p:sp>
        <p:nvSpPr>
          <p:cNvPr id="19" name="Text 17"/>
          <p:cNvSpPr/>
          <p:nvPr/>
        </p:nvSpPr>
        <p:spPr>
          <a:xfrm>
            <a:off x="9842421" y="3742253"/>
            <a:ext cx="3762256"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Simulasi Penggunaan Alat Analitik</a:t>
            </a:r>
            <a:endParaRPr lang="en-US" sz="1950" dirty="0"/>
          </a:p>
        </p:txBody>
      </p:sp>
      <p:sp>
        <p:nvSpPr>
          <p:cNvPr id="20" name="Text 18"/>
          <p:cNvSpPr/>
          <p:nvPr/>
        </p:nvSpPr>
        <p:spPr>
          <a:xfrm>
            <a:off x="9842421" y="4171474"/>
            <a:ext cx="3772853" cy="127015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Praktikkan penggunaan alat analitik online sederhana untuk memahami data pengguna dan mengoptimalkan strategi pemasaran digital.</a:t>
            </a:r>
            <a:endParaRPr lang="en-US" sz="15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793790" y="1820108"/>
            <a:ext cx="4961811"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Capaian Pembelajaran</a:t>
            </a:r>
            <a:endParaRPr lang="en-US" sz="3900" dirty="0"/>
          </a:p>
        </p:txBody>
      </p:sp>
      <p:sp>
        <p:nvSpPr>
          <p:cNvPr id="3" name="Shape 1"/>
          <p:cNvSpPr/>
          <p:nvPr/>
        </p:nvSpPr>
        <p:spPr>
          <a:xfrm>
            <a:off x="793790" y="2837021"/>
            <a:ext cx="13042821" cy="3572351"/>
          </a:xfrm>
          <a:prstGeom prst="roundRect">
            <a:avLst>
              <a:gd name="adj" fmla="val 2333"/>
            </a:avLst>
          </a:prstGeom>
          <a:solidFill>
            <a:srgbClr val="DFECE9"/>
          </a:solidFill>
          <a:ln w="7620">
            <a:solidFill>
              <a:srgbClr val="C5D2CF"/>
            </a:solidFill>
            <a:prstDash val="solid"/>
          </a:ln>
        </p:spPr>
      </p:sp>
      <p:sp>
        <p:nvSpPr>
          <p:cNvPr id="4" name="Shape 2"/>
          <p:cNvSpPr/>
          <p:nvPr/>
        </p:nvSpPr>
        <p:spPr>
          <a:xfrm>
            <a:off x="801410" y="2844641"/>
            <a:ext cx="6513790" cy="1778556"/>
          </a:xfrm>
          <a:prstGeom prst="roundRect">
            <a:avLst>
              <a:gd name="adj" fmla="val 4687"/>
            </a:avLst>
          </a:prstGeom>
          <a:solidFill>
            <a:srgbClr val="DFECE9"/>
          </a:solidFill>
          <a:ln/>
        </p:spPr>
      </p:sp>
      <p:sp>
        <p:nvSpPr>
          <p:cNvPr id="5" name="Text 3"/>
          <p:cNvSpPr/>
          <p:nvPr/>
        </p:nvSpPr>
        <p:spPr>
          <a:xfrm>
            <a:off x="999768" y="3042999"/>
            <a:ext cx="2658904"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Pemahaman Konseptual</a:t>
            </a:r>
            <a:endParaRPr lang="en-US" sz="1950" dirty="0"/>
          </a:p>
        </p:txBody>
      </p:sp>
      <p:sp>
        <p:nvSpPr>
          <p:cNvPr id="6" name="Text 4"/>
          <p:cNvSpPr/>
          <p:nvPr/>
        </p:nvSpPr>
        <p:spPr>
          <a:xfrm>
            <a:off x="999768" y="3472220"/>
            <a:ext cx="6117074" cy="95261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Mahasiswa dapat mengidentifikasi dan menjelaskan konsep dasar kewirausahaan digital dan perbedaannya dengan kewirausahaan tradisional.</a:t>
            </a:r>
            <a:endParaRPr lang="en-US" sz="1550" dirty="0"/>
          </a:p>
        </p:txBody>
      </p:sp>
      <p:sp>
        <p:nvSpPr>
          <p:cNvPr id="7" name="Shape 5"/>
          <p:cNvSpPr/>
          <p:nvPr/>
        </p:nvSpPr>
        <p:spPr>
          <a:xfrm>
            <a:off x="7315200" y="2844641"/>
            <a:ext cx="6513790" cy="1778556"/>
          </a:xfrm>
          <a:prstGeom prst="rect">
            <a:avLst/>
          </a:prstGeom>
          <a:solidFill>
            <a:srgbClr val="DFECE9"/>
          </a:solidFill>
          <a:ln/>
        </p:spPr>
      </p:sp>
      <p:sp>
        <p:nvSpPr>
          <p:cNvPr id="8" name="Shape 6"/>
          <p:cNvSpPr/>
          <p:nvPr/>
        </p:nvSpPr>
        <p:spPr>
          <a:xfrm>
            <a:off x="7315200" y="2844641"/>
            <a:ext cx="22860" cy="1778556"/>
          </a:xfrm>
          <a:prstGeom prst="roundRect">
            <a:avLst>
              <a:gd name="adj" fmla="val 364651"/>
            </a:avLst>
          </a:prstGeom>
          <a:solidFill>
            <a:srgbClr val="C5D2CF"/>
          </a:solidFill>
          <a:ln/>
        </p:spPr>
      </p:sp>
      <p:sp>
        <p:nvSpPr>
          <p:cNvPr id="9" name="Text 7"/>
          <p:cNvSpPr/>
          <p:nvPr/>
        </p:nvSpPr>
        <p:spPr>
          <a:xfrm>
            <a:off x="7513558" y="3042999"/>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Analisis Kasus</a:t>
            </a:r>
            <a:endParaRPr lang="en-US" sz="1950" dirty="0"/>
          </a:p>
        </p:txBody>
      </p:sp>
      <p:sp>
        <p:nvSpPr>
          <p:cNvPr id="10" name="Text 8"/>
          <p:cNvSpPr/>
          <p:nvPr/>
        </p:nvSpPr>
        <p:spPr>
          <a:xfrm>
            <a:off x="7513558" y="3472220"/>
            <a:ext cx="6117074" cy="95261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Mahasiswa dapat menganalisis model bisnis Tokopedia, strategi pemasaran digital, dan penggunaan teknologi AI dalam operasional mereka.</a:t>
            </a:r>
            <a:endParaRPr lang="en-US" sz="1550" dirty="0"/>
          </a:p>
        </p:txBody>
      </p:sp>
      <p:sp>
        <p:nvSpPr>
          <p:cNvPr id="11" name="Shape 9"/>
          <p:cNvSpPr/>
          <p:nvPr/>
        </p:nvSpPr>
        <p:spPr>
          <a:xfrm>
            <a:off x="801410" y="4623197"/>
            <a:ext cx="6513790" cy="1778556"/>
          </a:xfrm>
          <a:prstGeom prst="rect">
            <a:avLst/>
          </a:prstGeom>
          <a:solidFill>
            <a:srgbClr val="DFECE9"/>
          </a:solidFill>
          <a:ln/>
        </p:spPr>
      </p:sp>
      <p:sp>
        <p:nvSpPr>
          <p:cNvPr id="12" name="Shape 10"/>
          <p:cNvSpPr/>
          <p:nvPr/>
        </p:nvSpPr>
        <p:spPr>
          <a:xfrm>
            <a:off x="801410" y="4623197"/>
            <a:ext cx="6513790" cy="22860"/>
          </a:xfrm>
          <a:prstGeom prst="roundRect">
            <a:avLst>
              <a:gd name="adj" fmla="val 364651"/>
            </a:avLst>
          </a:prstGeom>
          <a:solidFill>
            <a:srgbClr val="C5D2CF"/>
          </a:solidFill>
          <a:ln/>
        </p:spPr>
      </p:sp>
      <p:sp>
        <p:nvSpPr>
          <p:cNvPr id="13" name="Text 11"/>
          <p:cNvSpPr/>
          <p:nvPr/>
        </p:nvSpPr>
        <p:spPr>
          <a:xfrm>
            <a:off x="999768" y="4821555"/>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Perancangan Bisnis</a:t>
            </a:r>
            <a:endParaRPr lang="en-US" sz="1950" dirty="0"/>
          </a:p>
        </p:txBody>
      </p:sp>
      <p:sp>
        <p:nvSpPr>
          <p:cNvPr id="14" name="Text 12"/>
          <p:cNvSpPr/>
          <p:nvPr/>
        </p:nvSpPr>
        <p:spPr>
          <a:xfrm>
            <a:off x="999768" y="5250775"/>
            <a:ext cx="6117074" cy="95261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Mahasiswa dapat merancang konsep bisnis digital sederhana, mengidentifikasi target pasar, dan menyusun strategi pemasaran digital dasar.</a:t>
            </a:r>
            <a:endParaRPr lang="en-US" sz="1550" dirty="0"/>
          </a:p>
        </p:txBody>
      </p:sp>
      <p:sp>
        <p:nvSpPr>
          <p:cNvPr id="15" name="Shape 13"/>
          <p:cNvSpPr/>
          <p:nvPr/>
        </p:nvSpPr>
        <p:spPr>
          <a:xfrm>
            <a:off x="7315200" y="4623197"/>
            <a:ext cx="6513790" cy="1778556"/>
          </a:xfrm>
          <a:prstGeom prst="rect">
            <a:avLst/>
          </a:prstGeom>
          <a:solidFill>
            <a:srgbClr val="DFECE9"/>
          </a:solidFill>
          <a:ln/>
        </p:spPr>
      </p:sp>
      <p:sp>
        <p:nvSpPr>
          <p:cNvPr id="16" name="Shape 14"/>
          <p:cNvSpPr/>
          <p:nvPr/>
        </p:nvSpPr>
        <p:spPr>
          <a:xfrm>
            <a:off x="7315200" y="4623197"/>
            <a:ext cx="22860" cy="1778556"/>
          </a:xfrm>
          <a:prstGeom prst="roundRect">
            <a:avLst>
              <a:gd name="adj" fmla="val 364651"/>
            </a:avLst>
          </a:prstGeom>
          <a:solidFill>
            <a:srgbClr val="C5D2CF"/>
          </a:solidFill>
          <a:ln/>
        </p:spPr>
      </p:sp>
      <p:sp>
        <p:nvSpPr>
          <p:cNvPr id="17" name="Shape 15"/>
          <p:cNvSpPr/>
          <p:nvPr/>
        </p:nvSpPr>
        <p:spPr>
          <a:xfrm>
            <a:off x="7315200" y="4623197"/>
            <a:ext cx="6513790" cy="22860"/>
          </a:xfrm>
          <a:prstGeom prst="roundRect">
            <a:avLst>
              <a:gd name="adj" fmla="val 364651"/>
            </a:avLst>
          </a:prstGeom>
          <a:solidFill>
            <a:srgbClr val="C5D2CF"/>
          </a:solidFill>
          <a:ln/>
        </p:spPr>
      </p:sp>
      <p:sp>
        <p:nvSpPr>
          <p:cNvPr id="18" name="Text 16"/>
          <p:cNvSpPr/>
          <p:nvPr/>
        </p:nvSpPr>
        <p:spPr>
          <a:xfrm>
            <a:off x="7513558" y="4821555"/>
            <a:ext cx="2631400"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Penggunaan Alat Digital</a:t>
            </a:r>
            <a:endParaRPr lang="en-US" sz="1950" dirty="0"/>
          </a:p>
        </p:txBody>
      </p:sp>
      <p:sp>
        <p:nvSpPr>
          <p:cNvPr id="19" name="Text 17"/>
          <p:cNvSpPr/>
          <p:nvPr/>
        </p:nvSpPr>
        <p:spPr>
          <a:xfrm>
            <a:off x="7513558" y="5250775"/>
            <a:ext cx="6117074" cy="95261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Mahasiswa dapat memanfaatkan media sosial untuk promosi dan menganalisis kinerja bisnis menggunakan alat analitik online dasar.</a:t>
            </a:r>
            <a:endParaRPr lang="en-US" sz="15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93790" y="1781889"/>
            <a:ext cx="6302931"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Ringkasan dan Tindak Lanjut</a:t>
            </a:r>
            <a:endParaRPr lang="en-US" sz="3900" dirty="0"/>
          </a:p>
        </p:txBody>
      </p:sp>
      <p:sp>
        <p:nvSpPr>
          <p:cNvPr id="3" name="Text 1"/>
          <p:cNvSpPr/>
          <p:nvPr/>
        </p:nvSpPr>
        <p:spPr>
          <a:xfrm>
            <a:off x="793790" y="2897981"/>
            <a:ext cx="2521268" cy="310158"/>
          </a:xfrm>
          <a:prstGeom prst="rect">
            <a:avLst/>
          </a:prstGeom>
          <a:noFill/>
          <a:ln/>
        </p:spPr>
        <p:txBody>
          <a:bodyPr wrap="none" lIns="0" tIns="0" rIns="0" bIns="0" rtlCol="0" anchor="t"/>
          <a:lstStyle/>
          <a:p>
            <a:pPr algn="l" indent="0" marL="0">
              <a:lnSpc>
                <a:spcPts val="2400"/>
              </a:lnSpc>
              <a:buNone/>
            </a:pPr>
            <a:r>
              <a:rPr lang="en-US" sz="1950" dirty="0">
                <a:solidFill>
                  <a:srgbClr val="272D45"/>
                </a:solidFill>
                <a:latin typeface="Kanit Light" pitchFamily="34" charset="0"/>
                <a:ea typeface="Kanit Light" pitchFamily="34" charset="-122"/>
                <a:cs typeface="Kanit Light" pitchFamily="34" charset="-120"/>
              </a:rPr>
              <a:t>Ringkasan Pertemuan 1</a:t>
            </a:r>
            <a:endParaRPr lang="en-US" sz="1950" dirty="0"/>
          </a:p>
        </p:txBody>
      </p:sp>
      <p:sp>
        <p:nvSpPr>
          <p:cNvPr id="4" name="Text 2"/>
          <p:cNvSpPr/>
          <p:nvPr/>
        </p:nvSpPr>
        <p:spPr>
          <a:xfrm>
            <a:off x="793790" y="3406497"/>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Pemahaman kontrak perkuliahan dan sistem penilaian</a:t>
            </a:r>
            <a:endParaRPr lang="en-US" sz="1550" dirty="0"/>
          </a:p>
        </p:txBody>
      </p:sp>
      <p:sp>
        <p:nvSpPr>
          <p:cNvPr id="5" name="Text 3"/>
          <p:cNvSpPr/>
          <p:nvPr/>
        </p:nvSpPr>
        <p:spPr>
          <a:xfrm>
            <a:off x="793790" y="3793450"/>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Pengenalan konsep dasar kewirausahaan digital</a:t>
            </a:r>
            <a:endParaRPr lang="en-US" sz="1550" dirty="0"/>
          </a:p>
        </p:txBody>
      </p:sp>
      <p:sp>
        <p:nvSpPr>
          <p:cNvPr id="6" name="Text 4"/>
          <p:cNvSpPr/>
          <p:nvPr/>
        </p:nvSpPr>
        <p:spPr>
          <a:xfrm>
            <a:off x="793790" y="4180403"/>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Analisis studi kasus Tokopedia sebagai contoh sukses kewirausahaan digital di Indonesia</a:t>
            </a:r>
            <a:endParaRPr lang="en-US" sz="1550" dirty="0"/>
          </a:p>
        </p:txBody>
      </p:sp>
      <p:sp>
        <p:nvSpPr>
          <p:cNvPr id="7" name="Text 5"/>
          <p:cNvSpPr/>
          <p:nvPr/>
        </p:nvSpPr>
        <p:spPr>
          <a:xfrm>
            <a:off x="793790" y="4884896"/>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Identifikasi peluang dan tantangan dalam kewirausahaan digital</a:t>
            </a:r>
            <a:endParaRPr lang="en-US" sz="1550" dirty="0"/>
          </a:p>
        </p:txBody>
      </p:sp>
      <p:sp>
        <p:nvSpPr>
          <p:cNvPr id="8" name="Text 6"/>
          <p:cNvSpPr/>
          <p:nvPr/>
        </p:nvSpPr>
        <p:spPr>
          <a:xfrm>
            <a:off x="7564874" y="2897981"/>
            <a:ext cx="3595926" cy="310158"/>
          </a:xfrm>
          <a:prstGeom prst="rect">
            <a:avLst/>
          </a:prstGeom>
          <a:noFill/>
          <a:ln/>
        </p:spPr>
        <p:txBody>
          <a:bodyPr wrap="none" lIns="0" tIns="0" rIns="0" bIns="0" rtlCol="0" anchor="t"/>
          <a:lstStyle/>
          <a:p>
            <a:pPr algn="l" indent="0" marL="0">
              <a:lnSpc>
                <a:spcPts val="2400"/>
              </a:lnSpc>
              <a:buNone/>
            </a:pPr>
            <a:r>
              <a:rPr lang="en-US" sz="1950" dirty="0">
                <a:solidFill>
                  <a:srgbClr val="272D45"/>
                </a:solidFill>
                <a:latin typeface="Kanit Light" pitchFamily="34" charset="0"/>
                <a:ea typeface="Kanit Light" pitchFamily="34" charset="-122"/>
                <a:cs typeface="Kanit Light" pitchFamily="34" charset="-120"/>
              </a:rPr>
              <a:t>Persiapan Pertemuan Berikutnya</a:t>
            </a:r>
            <a:endParaRPr lang="en-US" sz="1950" dirty="0"/>
          </a:p>
        </p:txBody>
      </p:sp>
      <p:sp>
        <p:nvSpPr>
          <p:cNvPr id="9" name="Text 7"/>
          <p:cNvSpPr/>
          <p:nvPr/>
        </p:nvSpPr>
        <p:spPr>
          <a:xfrm>
            <a:off x="7564874" y="3406497"/>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Baca referensi tentang model bisnis digital</a:t>
            </a:r>
            <a:endParaRPr lang="en-US" sz="1550" dirty="0"/>
          </a:p>
        </p:txBody>
      </p:sp>
      <p:sp>
        <p:nvSpPr>
          <p:cNvPr id="10" name="Text 8"/>
          <p:cNvSpPr/>
          <p:nvPr/>
        </p:nvSpPr>
        <p:spPr>
          <a:xfrm>
            <a:off x="7564874" y="3793450"/>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Identifikasi minimal satu contoh kewirausahaan digital di Indonesia selain Tokopedia</a:t>
            </a:r>
            <a:endParaRPr lang="en-US" sz="1550" dirty="0"/>
          </a:p>
        </p:txBody>
      </p:sp>
      <p:sp>
        <p:nvSpPr>
          <p:cNvPr id="11" name="Text 9"/>
          <p:cNvSpPr/>
          <p:nvPr/>
        </p:nvSpPr>
        <p:spPr>
          <a:xfrm>
            <a:off x="7564874" y="4497943"/>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Persiapkan pertanyaan tentang materi yang kurang dipahami</a:t>
            </a:r>
            <a:endParaRPr lang="en-US" sz="1550" dirty="0"/>
          </a:p>
        </p:txBody>
      </p:sp>
      <p:sp>
        <p:nvSpPr>
          <p:cNvPr id="12" name="Text 10"/>
          <p:cNvSpPr/>
          <p:nvPr/>
        </p:nvSpPr>
        <p:spPr>
          <a:xfrm>
            <a:off x="7564874" y="4884896"/>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Mulai memikirkan ide bisnis digital untuk tugas kelompok</a:t>
            </a:r>
            <a:endParaRPr lang="en-US" sz="1550" dirty="0"/>
          </a:p>
        </p:txBody>
      </p:sp>
      <p:sp>
        <p:nvSpPr>
          <p:cNvPr id="13" name="Text 11"/>
          <p:cNvSpPr/>
          <p:nvPr/>
        </p:nvSpPr>
        <p:spPr>
          <a:xfrm>
            <a:off x="793790" y="5812631"/>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Terima kasih atas partisipasi aktif dalam pertemuan pertama ini. Jangan ragu untuk menghubungi dosen melalui email atau platform pembelajaran jika ada pertanyaan lebih lanjut.</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56573"/>
            <a:ext cx="4961811"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Agenda Perkuliahan</a:t>
            </a:r>
            <a:endParaRPr lang="en-US" sz="3900" dirty="0"/>
          </a:p>
        </p:txBody>
      </p:sp>
      <p:sp>
        <p:nvSpPr>
          <p:cNvPr id="3" name="Shape 1"/>
          <p:cNvSpPr/>
          <p:nvPr/>
        </p:nvSpPr>
        <p:spPr>
          <a:xfrm>
            <a:off x="7303770" y="2173486"/>
            <a:ext cx="22860" cy="4899422"/>
          </a:xfrm>
          <a:prstGeom prst="roundRect">
            <a:avLst>
              <a:gd name="adj" fmla="val 364651"/>
            </a:avLst>
          </a:prstGeom>
          <a:solidFill>
            <a:srgbClr val="C5D2CF"/>
          </a:solidFill>
          <a:ln/>
        </p:spPr>
      </p:sp>
      <p:sp>
        <p:nvSpPr>
          <p:cNvPr id="4" name="Shape 2"/>
          <p:cNvSpPr/>
          <p:nvPr/>
        </p:nvSpPr>
        <p:spPr>
          <a:xfrm>
            <a:off x="6519505" y="2385298"/>
            <a:ext cx="595313" cy="22860"/>
          </a:xfrm>
          <a:prstGeom prst="roundRect">
            <a:avLst>
              <a:gd name="adj" fmla="val 364651"/>
            </a:avLst>
          </a:prstGeom>
          <a:solidFill>
            <a:srgbClr val="C5D2CF"/>
          </a:solidFill>
          <a:ln/>
        </p:spPr>
      </p:sp>
      <p:sp>
        <p:nvSpPr>
          <p:cNvPr id="5" name="Shape 3"/>
          <p:cNvSpPr/>
          <p:nvPr/>
        </p:nvSpPr>
        <p:spPr>
          <a:xfrm>
            <a:off x="7091958" y="2173486"/>
            <a:ext cx="446484" cy="446484"/>
          </a:xfrm>
          <a:prstGeom prst="roundRect">
            <a:avLst>
              <a:gd name="adj" fmla="val 18670"/>
            </a:avLst>
          </a:prstGeom>
          <a:solidFill>
            <a:srgbClr val="DFECE9"/>
          </a:solidFill>
          <a:ln w="7620">
            <a:solidFill>
              <a:srgbClr val="C5D2CF"/>
            </a:solidFill>
            <a:prstDash val="solid"/>
          </a:ln>
        </p:spPr>
      </p:sp>
      <p:sp>
        <p:nvSpPr>
          <p:cNvPr id="6" name="Text 4"/>
          <p:cNvSpPr/>
          <p:nvPr/>
        </p:nvSpPr>
        <p:spPr>
          <a:xfrm>
            <a:off x="7166372" y="2210693"/>
            <a:ext cx="297656" cy="372070"/>
          </a:xfrm>
          <a:prstGeom prst="rect">
            <a:avLst/>
          </a:prstGeom>
          <a:noFill/>
          <a:ln/>
        </p:spPr>
        <p:txBody>
          <a:bodyPr wrap="none" lIns="0" tIns="0" rIns="0" bIns="0" rtlCol="0" anchor="t"/>
          <a:lstStyle/>
          <a:p>
            <a:pPr algn="ctr" indent="0" marL="0">
              <a:lnSpc>
                <a:spcPts val="2300"/>
              </a:lnSpc>
              <a:buNone/>
            </a:pPr>
            <a:r>
              <a:rPr lang="en-US" sz="2300" dirty="0">
                <a:solidFill>
                  <a:srgbClr val="2C3249"/>
                </a:solidFill>
                <a:latin typeface="Kanit Light" pitchFamily="34" charset="0"/>
                <a:ea typeface="Kanit Light" pitchFamily="34" charset="-122"/>
                <a:cs typeface="Kanit Light" pitchFamily="34" charset="-120"/>
              </a:rPr>
              <a:t>1</a:t>
            </a:r>
            <a:endParaRPr lang="en-US" sz="2300" dirty="0"/>
          </a:p>
        </p:txBody>
      </p:sp>
      <p:sp>
        <p:nvSpPr>
          <p:cNvPr id="7" name="Text 5"/>
          <p:cNvSpPr/>
          <p:nvPr/>
        </p:nvSpPr>
        <p:spPr>
          <a:xfrm>
            <a:off x="3842028" y="2241709"/>
            <a:ext cx="2480905" cy="310158"/>
          </a:xfrm>
          <a:prstGeom prst="rect">
            <a:avLst/>
          </a:prstGeom>
          <a:noFill/>
          <a:ln/>
        </p:spPr>
        <p:txBody>
          <a:bodyPr wrap="none" lIns="0" tIns="0" rIns="0" bIns="0" rtlCol="0" anchor="t"/>
          <a:lstStyle/>
          <a:p>
            <a:pPr algn="r"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Kontrak Perkuliahan</a:t>
            </a:r>
            <a:endParaRPr lang="en-US" sz="1950" dirty="0"/>
          </a:p>
        </p:txBody>
      </p:sp>
      <p:sp>
        <p:nvSpPr>
          <p:cNvPr id="8" name="Text 6"/>
          <p:cNvSpPr/>
          <p:nvPr/>
        </p:nvSpPr>
        <p:spPr>
          <a:xfrm>
            <a:off x="793790" y="2670929"/>
            <a:ext cx="5529143" cy="317540"/>
          </a:xfrm>
          <a:prstGeom prst="rect">
            <a:avLst/>
          </a:prstGeom>
          <a:noFill/>
          <a:ln/>
        </p:spPr>
        <p:txBody>
          <a:bodyPr wrap="none" lIns="0" tIns="0" rIns="0" bIns="0" rtlCol="0" anchor="t"/>
          <a:lstStyle/>
          <a:p>
            <a:pPr algn="r"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Penjelasan RPS, materi mingguan, dan perkenalan dosen</a:t>
            </a:r>
            <a:endParaRPr lang="en-US" sz="1550" dirty="0"/>
          </a:p>
        </p:txBody>
      </p:sp>
      <p:sp>
        <p:nvSpPr>
          <p:cNvPr id="9" name="Shape 7"/>
          <p:cNvSpPr/>
          <p:nvPr/>
        </p:nvSpPr>
        <p:spPr>
          <a:xfrm>
            <a:off x="7515582" y="3575923"/>
            <a:ext cx="595313" cy="22860"/>
          </a:xfrm>
          <a:prstGeom prst="roundRect">
            <a:avLst>
              <a:gd name="adj" fmla="val 364651"/>
            </a:avLst>
          </a:prstGeom>
          <a:solidFill>
            <a:srgbClr val="C5D2CF"/>
          </a:solidFill>
          <a:ln/>
        </p:spPr>
      </p:sp>
      <p:sp>
        <p:nvSpPr>
          <p:cNvPr id="10" name="Shape 8"/>
          <p:cNvSpPr/>
          <p:nvPr/>
        </p:nvSpPr>
        <p:spPr>
          <a:xfrm>
            <a:off x="7091958" y="3364111"/>
            <a:ext cx="446484" cy="446484"/>
          </a:xfrm>
          <a:prstGeom prst="roundRect">
            <a:avLst>
              <a:gd name="adj" fmla="val 18670"/>
            </a:avLst>
          </a:prstGeom>
          <a:solidFill>
            <a:srgbClr val="DFECE9"/>
          </a:solidFill>
          <a:ln w="7620">
            <a:solidFill>
              <a:srgbClr val="C5D2CF"/>
            </a:solidFill>
            <a:prstDash val="solid"/>
          </a:ln>
        </p:spPr>
      </p:sp>
      <p:sp>
        <p:nvSpPr>
          <p:cNvPr id="11" name="Text 9"/>
          <p:cNvSpPr/>
          <p:nvPr/>
        </p:nvSpPr>
        <p:spPr>
          <a:xfrm>
            <a:off x="7166372" y="3401318"/>
            <a:ext cx="297656" cy="372070"/>
          </a:xfrm>
          <a:prstGeom prst="rect">
            <a:avLst/>
          </a:prstGeom>
          <a:noFill/>
          <a:ln/>
        </p:spPr>
        <p:txBody>
          <a:bodyPr wrap="none" lIns="0" tIns="0" rIns="0" bIns="0" rtlCol="0" anchor="t"/>
          <a:lstStyle/>
          <a:p>
            <a:pPr algn="ctr" indent="0" marL="0">
              <a:lnSpc>
                <a:spcPts val="2300"/>
              </a:lnSpc>
              <a:buNone/>
            </a:pPr>
            <a:r>
              <a:rPr lang="en-US" sz="2300" dirty="0">
                <a:solidFill>
                  <a:srgbClr val="2C3249"/>
                </a:solidFill>
                <a:latin typeface="Kanit Light" pitchFamily="34" charset="0"/>
                <a:ea typeface="Kanit Light" pitchFamily="34" charset="-122"/>
                <a:cs typeface="Kanit Light" pitchFamily="34" charset="-120"/>
              </a:rPr>
              <a:t>2</a:t>
            </a:r>
            <a:endParaRPr lang="en-US" sz="2300" dirty="0"/>
          </a:p>
        </p:txBody>
      </p:sp>
      <p:sp>
        <p:nvSpPr>
          <p:cNvPr id="12" name="Text 10"/>
          <p:cNvSpPr/>
          <p:nvPr/>
        </p:nvSpPr>
        <p:spPr>
          <a:xfrm>
            <a:off x="8307467" y="3432334"/>
            <a:ext cx="3934658"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Konsep Dasar Kewirausahaan Digital</a:t>
            </a:r>
            <a:endParaRPr lang="en-US" sz="1950" dirty="0"/>
          </a:p>
        </p:txBody>
      </p:sp>
      <p:sp>
        <p:nvSpPr>
          <p:cNvPr id="13" name="Text 11"/>
          <p:cNvSpPr/>
          <p:nvPr/>
        </p:nvSpPr>
        <p:spPr>
          <a:xfrm>
            <a:off x="8307467" y="3861554"/>
            <a:ext cx="5529143"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Definisi, karakteristik, dan pentingnya kewirausahaan digital</a:t>
            </a:r>
            <a:endParaRPr lang="en-US" sz="1550" dirty="0"/>
          </a:p>
        </p:txBody>
      </p:sp>
      <p:sp>
        <p:nvSpPr>
          <p:cNvPr id="14" name="Shape 12"/>
          <p:cNvSpPr/>
          <p:nvPr/>
        </p:nvSpPr>
        <p:spPr>
          <a:xfrm>
            <a:off x="6519505" y="4602242"/>
            <a:ext cx="595313" cy="22860"/>
          </a:xfrm>
          <a:prstGeom prst="roundRect">
            <a:avLst>
              <a:gd name="adj" fmla="val 364651"/>
            </a:avLst>
          </a:prstGeom>
          <a:solidFill>
            <a:srgbClr val="C5D2CF"/>
          </a:solidFill>
          <a:ln/>
        </p:spPr>
      </p:sp>
      <p:sp>
        <p:nvSpPr>
          <p:cNvPr id="15" name="Shape 13"/>
          <p:cNvSpPr/>
          <p:nvPr/>
        </p:nvSpPr>
        <p:spPr>
          <a:xfrm>
            <a:off x="7091958" y="4390430"/>
            <a:ext cx="446484" cy="446484"/>
          </a:xfrm>
          <a:prstGeom prst="roundRect">
            <a:avLst>
              <a:gd name="adj" fmla="val 18670"/>
            </a:avLst>
          </a:prstGeom>
          <a:solidFill>
            <a:srgbClr val="DFECE9"/>
          </a:solidFill>
          <a:ln w="7620">
            <a:solidFill>
              <a:srgbClr val="C5D2CF"/>
            </a:solidFill>
            <a:prstDash val="solid"/>
          </a:ln>
        </p:spPr>
      </p:sp>
      <p:sp>
        <p:nvSpPr>
          <p:cNvPr id="16" name="Text 14"/>
          <p:cNvSpPr/>
          <p:nvPr/>
        </p:nvSpPr>
        <p:spPr>
          <a:xfrm>
            <a:off x="7166372" y="4427637"/>
            <a:ext cx="297656" cy="372070"/>
          </a:xfrm>
          <a:prstGeom prst="rect">
            <a:avLst/>
          </a:prstGeom>
          <a:noFill/>
          <a:ln/>
        </p:spPr>
        <p:txBody>
          <a:bodyPr wrap="none" lIns="0" tIns="0" rIns="0" bIns="0" rtlCol="0" anchor="t"/>
          <a:lstStyle/>
          <a:p>
            <a:pPr algn="ctr" indent="0" marL="0">
              <a:lnSpc>
                <a:spcPts val="2300"/>
              </a:lnSpc>
              <a:buNone/>
            </a:pPr>
            <a:r>
              <a:rPr lang="en-US" sz="2300" dirty="0">
                <a:solidFill>
                  <a:srgbClr val="2C3249"/>
                </a:solidFill>
                <a:latin typeface="Kanit Light" pitchFamily="34" charset="0"/>
                <a:ea typeface="Kanit Light" pitchFamily="34" charset="-122"/>
                <a:cs typeface="Kanit Light" pitchFamily="34" charset="-120"/>
              </a:rPr>
              <a:t>3</a:t>
            </a:r>
            <a:endParaRPr lang="en-US" sz="2300" dirty="0"/>
          </a:p>
        </p:txBody>
      </p:sp>
      <p:sp>
        <p:nvSpPr>
          <p:cNvPr id="17" name="Text 15"/>
          <p:cNvSpPr/>
          <p:nvPr/>
        </p:nvSpPr>
        <p:spPr>
          <a:xfrm>
            <a:off x="3816072" y="4458653"/>
            <a:ext cx="2506861" cy="310158"/>
          </a:xfrm>
          <a:prstGeom prst="rect">
            <a:avLst/>
          </a:prstGeom>
          <a:noFill/>
          <a:ln/>
        </p:spPr>
        <p:txBody>
          <a:bodyPr wrap="none" lIns="0" tIns="0" rIns="0" bIns="0" rtlCol="0" anchor="t"/>
          <a:lstStyle/>
          <a:p>
            <a:pPr algn="r"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Studi Kasus: Tokopedia</a:t>
            </a:r>
            <a:endParaRPr lang="en-US" sz="1950" dirty="0"/>
          </a:p>
        </p:txBody>
      </p:sp>
      <p:sp>
        <p:nvSpPr>
          <p:cNvPr id="18" name="Text 16"/>
          <p:cNvSpPr/>
          <p:nvPr/>
        </p:nvSpPr>
        <p:spPr>
          <a:xfrm>
            <a:off x="793790" y="4887873"/>
            <a:ext cx="5529143" cy="317540"/>
          </a:xfrm>
          <a:prstGeom prst="rect">
            <a:avLst/>
          </a:prstGeom>
          <a:noFill/>
          <a:ln/>
        </p:spPr>
        <p:txBody>
          <a:bodyPr wrap="none" lIns="0" tIns="0" rIns="0" bIns="0" rtlCol="0" anchor="t"/>
          <a:lstStyle/>
          <a:p>
            <a:pPr algn="r"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Analisis model bisnis dan penggunaan teknologi digital</a:t>
            </a:r>
            <a:endParaRPr lang="en-US" sz="1550" dirty="0"/>
          </a:p>
        </p:txBody>
      </p:sp>
      <p:sp>
        <p:nvSpPr>
          <p:cNvPr id="19" name="Shape 17"/>
          <p:cNvSpPr/>
          <p:nvPr/>
        </p:nvSpPr>
        <p:spPr>
          <a:xfrm>
            <a:off x="7515582" y="5628680"/>
            <a:ext cx="595313" cy="22860"/>
          </a:xfrm>
          <a:prstGeom prst="roundRect">
            <a:avLst>
              <a:gd name="adj" fmla="val 364651"/>
            </a:avLst>
          </a:prstGeom>
          <a:solidFill>
            <a:srgbClr val="C5D2CF"/>
          </a:solidFill>
          <a:ln/>
        </p:spPr>
      </p:sp>
      <p:sp>
        <p:nvSpPr>
          <p:cNvPr id="20" name="Shape 18"/>
          <p:cNvSpPr/>
          <p:nvPr/>
        </p:nvSpPr>
        <p:spPr>
          <a:xfrm>
            <a:off x="7091958" y="5416867"/>
            <a:ext cx="446484" cy="446484"/>
          </a:xfrm>
          <a:prstGeom prst="roundRect">
            <a:avLst>
              <a:gd name="adj" fmla="val 18670"/>
            </a:avLst>
          </a:prstGeom>
          <a:solidFill>
            <a:srgbClr val="DFECE9"/>
          </a:solidFill>
          <a:ln w="7620">
            <a:solidFill>
              <a:srgbClr val="C5D2CF"/>
            </a:solidFill>
            <a:prstDash val="solid"/>
          </a:ln>
        </p:spPr>
      </p:sp>
      <p:sp>
        <p:nvSpPr>
          <p:cNvPr id="21" name="Text 19"/>
          <p:cNvSpPr/>
          <p:nvPr/>
        </p:nvSpPr>
        <p:spPr>
          <a:xfrm>
            <a:off x="7166372" y="5454075"/>
            <a:ext cx="297656" cy="372070"/>
          </a:xfrm>
          <a:prstGeom prst="rect">
            <a:avLst/>
          </a:prstGeom>
          <a:noFill/>
          <a:ln/>
        </p:spPr>
        <p:txBody>
          <a:bodyPr wrap="none" lIns="0" tIns="0" rIns="0" bIns="0" rtlCol="0" anchor="t"/>
          <a:lstStyle/>
          <a:p>
            <a:pPr algn="ctr" indent="0" marL="0">
              <a:lnSpc>
                <a:spcPts val="2300"/>
              </a:lnSpc>
              <a:buNone/>
            </a:pPr>
            <a:r>
              <a:rPr lang="en-US" sz="2300" dirty="0">
                <a:solidFill>
                  <a:srgbClr val="2C3249"/>
                </a:solidFill>
                <a:latin typeface="Kanit Light" pitchFamily="34" charset="0"/>
                <a:ea typeface="Kanit Light" pitchFamily="34" charset="-122"/>
                <a:cs typeface="Kanit Light" pitchFamily="34" charset="-120"/>
              </a:rPr>
              <a:t>4</a:t>
            </a:r>
            <a:endParaRPr lang="en-US" sz="2300" dirty="0"/>
          </a:p>
        </p:txBody>
      </p:sp>
      <p:sp>
        <p:nvSpPr>
          <p:cNvPr id="22" name="Text 20"/>
          <p:cNvSpPr/>
          <p:nvPr/>
        </p:nvSpPr>
        <p:spPr>
          <a:xfrm>
            <a:off x="8307467" y="5485090"/>
            <a:ext cx="2694623"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Diskusi dan Tanya Jawab</a:t>
            </a:r>
            <a:endParaRPr lang="en-US" sz="1950" dirty="0"/>
          </a:p>
        </p:txBody>
      </p:sp>
      <p:sp>
        <p:nvSpPr>
          <p:cNvPr id="23" name="Text 21"/>
          <p:cNvSpPr/>
          <p:nvPr/>
        </p:nvSpPr>
        <p:spPr>
          <a:xfrm>
            <a:off x="8307467" y="5914311"/>
            <a:ext cx="5529143" cy="317540"/>
          </a:xfrm>
          <a:prstGeom prst="rect">
            <a:avLst/>
          </a:prstGeom>
          <a:noFill/>
          <a:ln/>
        </p:spPr>
        <p:txBody>
          <a:bodyPr wrap="non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Eksplorasi konsep melalui pertanyaan dan diskusi</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76607"/>
            <a:ext cx="4961811"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Kontrak Perkuliahan</a:t>
            </a:r>
            <a:endParaRPr lang="en-US" sz="3900" dirty="0"/>
          </a:p>
        </p:txBody>
      </p:sp>
      <p:sp>
        <p:nvSpPr>
          <p:cNvPr id="3" name="Shape 1"/>
          <p:cNvSpPr/>
          <p:nvPr/>
        </p:nvSpPr>
        <p:spPr>
          <a:xfrm>
            <a:off x="793790" y="3393519"/>
            <a:ext cx="4215289" cy="2459355"/>
          </a:xfrm>
          <a:prstGeom prst="roundRect">
            <a:avLst>
              <a:gd name="adj" fmla="val 3389"/>
            </a:avLst>
          </a:prstGeom>
          <a:solidFill>
            <a:srgbClr val="FFFFFF"/>
          </a:solidFill>
          <a:ln w="22860">
            <a:solidFill>
              <a:srgbClr val="C5D2CF"/>
            </a:solidFill>
            <a:prstDash val="solid"/>
          </a:ln>
        </p:spPr>
      </p:sp>
      <p:sp>
        <p:nvSpPr>
          <p:cNvPr id="4" name="Text 2"/>
          <p:cNvSpPr/>
          <p:nvPr/>
        </p:nvSpPr>
        <p:spPr>
          <a:xfrm>
            <a:off x="1015008" y="3614738"/>
            <a:ext cx="3772853" cy="620316"/>
          </a:xfrm>
          <a:prstGeom prst="rect">
            <a:avLst/>
          </a:prstGeom>
          <a:noFill/>
          <a:ln/>
        </p:spPr>
        <p:txBody>
          <a:bodyPr wrap="squar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Rencana Pembelajaran Semester (RPS)</a:t>
            </a:r>
            <a:endParaRPr lang="en-US" sz="1950" dirty="0"/>
          </a:p>
        </p:txBody>
      </p:sp>
      <p:sp>
        <p:nvSpPr>
          <p:cNvPr id="5" name="Text 3"/>
          <p:cNvSpPr/>
          <p:nvPr/>
        </p:nvSpPr>
        <p:spPr>
          <a:xfrm>
            <a:off x="1015008" y="4354116"/>
            <a:ext cx="3772853" cy="127015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Dokumen yang berisi rencana proses pembelajaran selama satu semester, mencakup tujuan, materi, metode, dan penilaian.</a:t>
            </a:r>
            <a:endParaRPr lang="en-US" sz="1550" dirty="0"/>
          </a:p>
        </p:txBody>
      </p:sp>
      <p:sp>
        <p:nvSpPr>
          <p:cNvPr id="6" name="Shape 4"/>
          <p:cNvSpPr/>
          <p:nvPr/>
        </p:nvSpPr>
        <p:spPr>
          <a:xfrm>
            <a:off x="5207437" y="3393519"/>
            <a:ext cx="4215408" cy="2459355"/>
          </a:xfrm>
          <a:prstGeom prst="roundRect">
            <a:avLst>
              <a:gd name="adj" fmla="val 3389"/>
            </a:avLst>
          </a:prstGeom>
          <a:solidFill>
            <a:srgbClr val="FFFFFF"/>
          </a:solidFill>
          <a:ln w="22860">
            <a:solidFill>
              <a:srgbClr val="C5D2CF"/>
            </a:solidFill>
            <a:prstDash val="solid"/>
          </a:ln>
        </p:spPr>
      </p:sp>
      <p:sp>
        <p:nvSpPr>
          <p:cNvPr id="7" name="Text 5"/>
          <p:cNvSpPr/>
          <p:nvPr/>
        </p:nvSpPr>
        <p:spPr>
          <a:xfrm>
            <a:off x="5428655" y="3614738"/>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Materi Perkuliahan</a:t>
            </a:r>
            <a:endParaRPr lang="en-US" sz="1950" dirty="0"/>
          </a:p>
        </p:txBody>
      </p:sp>
      <p:sp>
        <p:nvSpPr>
          <p:cNvPr id="8" name="Text 6"/>
          <p:cNvSpPr/>
          <p:nvPr/>
        </p:nvSpPr>
        <p:spPr>
          <a:xfrm>
            <a:off x="5428655" y="4043958"/>
            <a:ext cx="3772972" cy="1587698"/>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Disampaikan secara mingguan dengan fokus pada aspek praktis dan teoritis kewirausahaan digital. Total 14 pertemuan dengan materi yang terstruktur.</a:t>
            </a:r>
            <a:endParaRPr lang="en-US" sz="1550" dirty="0"/>
          </a:p>
        </p:txBody>
      </p:sp>
      <p:sp>
        <p:nvSpPr>
          <p:cNvPr id="9" name="Shape 7"/>
          <p:cNvSpPr/>
          <p:nvPr/>
        </p:nvSpPr>
        <p:spPr>
          <a:xfrm>
            <a:off x="9621203" y="3393519"/>
            <a:ext cx="4215289" cy="2459355"/>
          </a:xfrm>
          <a:prstGeom prst="roundRect">
            <a:avLst>
              <a:gd name="adj" fmla="val 3389"/>
            </a:avLst>
          </a:prstGeom>
          <a:solidFill>
            <a:srgbClr val="FFFFFF"/>
          </a:solidFill>
          <a:ln w="22860">
            <a:solidFill>
              <a:srgbClr val="C5D2CF"/>
            </a:solidFill>
            <a:prstDash val="solid"/>
          </a:ln>
        </p:spPr>
      </p:sp>
      <p:sp>
        <p:nvSpPr>
          <p:cNvPr id="10" name="Text 8"/>
          <p:cNvSpPr/>
          <p:nvPr/>
        </p:nvSpPr>
        <p:spPr>
          <a:xfrm>
            <a:off x="9842421" y="3614738"/>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Metode Pembelajaran</a:t>
            </a:r>
            <a:endParaRPr lang="en-US" sz="1950" dirty="0"/>
          </a:p>
        </p:txBody>
      </p:sp>
      <p:sp>
        <p:nvSpPr>
          <p:cNvPr id="11" name="Text 9"/>
          <p:cNvSpPr/>
          <p:nvPr/>
        </p:nvSpPr>
        <p:spPr>
          <a:xfrm>
            <a:off x="9842421" y="4043958"/>
            <a:ext cx="3772853" cy="127015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Kombinasi ceramah, diskusi, studi kasus, dan praktik langsung. Perkuliahan dilaksanakan secara luring (tatap muka) dan daring (online).</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292906"/>
            <a:ext cx="4961811"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Aturan Perkuliahan</a:t>
            </a:r>
            <a:endParaRPr lang="en-US" sz="3900" dirty="0"/>
          </a:p>
        </p:txBody>
      </p:sp>
      <p:sp>
        <p:nvSpPr>
          <p:cNvPr id="3" name="Text 1"/>
          <p:cNvSpPr/>
          <p:nvPr/>
        </p:nvSpPr>
        <p:spPr>
          <a:xfrm>
            <a:off x="793790" y="3408998"/>
            <a:ext cx="2769037" cy="310158"/>
          </a:xfrm>
          <a:prstGeom prst="rect">
            <a:avLst/>
          </a:prstGeom>
          <a:noFill/>
          <a:ln/>
        </p:spPr>
        <p:txBody>
          <a:bodyPr wrap="none" lIns="0" tIns="0" rIns="0" bIns="0" rtlCol="0" anchor="t"/>
          <a:lstStyle/>
          <a:p>
            <a:pPr algn="l" indent="0" marL="0">
              <a:lnSpc>
                <a:spcPts val="2400"/>
              </a:lnSpc>
              <a:buNone/>
            </a:pPr>
            <a:r>
              <a:rPr lang="en-US" sz="1950" dirty="0">
                <a:solidFill>
                  <a:srgbClr val="272D45"/>
                </a:solidFill>
                <a:latin typeface="Kanit Light" pitchFamily="34" charset="0"/>
                <a:ea typeface="Kanit Light" pitchFamily="34" charset="-122"/>
                <a:cs typeface="Kanit Light" pitchFamily="34" charset="-120"/>
              </a:rPr>
              <a:t>Kehadiran dan Partisipasi</a:t>
            </a:r>
            <a:endParaRPr lang="en-US" sz="1950" dirty="0"/>
          </a:p>
        </p:txBody>
      </p:sp>
      <p:sp>
        <p:nvSpPr>
          <p:cNvPr id="4" name="Text 2"/>
          <p:cNvSpPr/>
          <p:nvPr/>
        </p:nvSpPr>
        <p:spPr>
          <a:xfrm>
            <a:off x="793790" y="3917513"/>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Minimal 75% kehadiran untuk bisa mengikuti ujian akhir</a:t>
            </a:r>
            <a:endParaRPr lang="en-US" sz="1550" dirty="0"/>
          </a:p>
        </p:txBody>
      </p:sp>
      <p:sp>
        <p:nvSpPr>
          <p:cNvPr id="5" name="Text 3"/>
          <p:cNvSpPr/>
          <p:nvPr/>
        </p:nvSpPr>
        <p:spPr>
          <a:xfrm>
            <a:off x="793790" y="4304467"/>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Keterlambatan maksimal 15 menit</a:t>
            </a:r>
            <a:endParaRPr lang="en-US" sz="1550" dirty="0"/>
          </a:p>
        </p:txBody>
      </p:sp>
      <p:sp>
        <p:nvSpPr>
          <p:cNvPr id="6" name="Text 4"/>
          <p:cNvSpPr/>
          <p:nvPr/>
        </p:nvSpPr>
        <p:spPr>
          <a:xfrm>
            <a:off x="793790" y="4691420"/>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Partisipasi aktif dalam diskusi kelas</a:t>
            </a:r>
            <a:endParaRPr lang="en-US" sz="1550" dirty="0"/>
          </a:p>
        </p:txBody>
      </p:sp>
      <p:sp>
        <p:nvSpPr>
          <p:cNvPr id="7" name="Text 5"/>
          <p:cNvSpPr/>
          <p:nvPr/>
        </p:nvSpPr>
        <p:spPr>
          <a:xfrm>
            <a:off x="7564874" y="3408998"/>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72D45"/>
                </a:solidFill>
                <a:latin typeface="Kanit Light" pitchFamily="34" charset="0"/>
                <a:ea typeface="Kanit Light" pitchFamily="34" charset="-122"/>
                <a:cs typeface="Kanit Light" pitchFamily="34" charset="-120"/>
              </a:rPr>
              <a:t>Tugas dan Ujian</a:t>
            </a:r>
            <a:endParaRPr lang="en-US" sz="1950" dirty="0"/>
          </a:p>
        </p:txBody>
      </p:sp>
      <p:sp>
        <p:nvSpPr>
          <p:cNvPr id="8" name="Text 6"/>
          <p:cNvSpPr/>
          <p:nvPr/>
        </p:nvSpPr>
        <p:spPr>
          <a:xfrm>
            <a:off x="7564874" y="3917513"/>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Pengumpulan tugas tepat waktu</a:t>
            </a:r>
            <a:endParaRPr lang="en-US" sz="1550" dirty="0"/>
          </a:p>
        </p:txBody>
      </p:sp>
      <p:sp>
        <p:nvSpPr>
          <p:cNvPr id="9" name="Text 7"/>
          <p:cNvSpPr/>
          <p:nvPr/>
        </p:nvSpPr>
        <p:spPr>
          <a:xfrm>
            <a:off x="7564874" y="4304467"/>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Tidak ada toleransi untuk plagiarisme</a:t>
            </a:r>
            <a:endParaRPr lang="en-US" sz="1550" dirty="0"/>
          </a:p>
        </p:txBody>
      </p:sp>
      <p:sp>
        <p:nvSpPr>
          <p:cNvPr id="10" name="Text 8"/>
          <p:cNvSpPr/>
          <p:nvPr/>
        </p:nvSpPr>
        <p:spPr>
          <a:xfrm>
            <a:off x="7564874" y="4691420"/>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Ujian tengah semester dan akhir semester bersifat wajib</a:t>
            </a:r>
            <a:endParaRPr lang="en-US" sz="1550" dirty="0"/>
          </a:p>
        </p:txBody>
      </p:sp>
      <p:sp>
        <p:nvSpPr>
          <p:cNvPr id="11" name="Text 9"/>
          <p:cNvSpPr/>
          <p:nvPr/>
        </p:nvSpPr>
        <p:spPr>
          <a:xfrm>
            <a:off x="793790" y="5301615"/>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Perkuliahan berlangsung selama 3 x 50 menit setiap pertemuan. Mahasiswa diharapkan menyiapkan bahan bacaan sebelum perkuliahan dimulai.</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085737"/>
            <a:ext cx="4961811"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Daftar Referensi</a:t>
            </a:r>
            <a:endParaRPr lang="en-US" sz="3900" dirty="0"/>
          </a:p>
        </p:txBody>
      </p:sp>
      <p:sp>
        <p:nvSpPr>
          <p:cNvPr id="3" name="Text 1"/>
          <p:cNvSpPr/>
          <p:nvPr/>
        </p:nvSpPr>
        <p:spPr>
          <a:xfrm>
            <a:off x="793790" y="3102650"/>
            <a:ext cx="13042821"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Blank, S., &amp; Dorf, B. (2020). </a:t>
            </a:r>
            <a:pPr algn="l" indent="0" marL="0">
              <a:lnSpc>
                <a:spcPts val="2500"/>
              </a:lnSpc>
              <a:buNone/>
            </a:pPr>
            <a:r>
              <a:rPr lang="en-US" sz="1550" i="1" dirty="0">
                <a:solidFill>
                  <a:srgbClr val="2C3249"/>
                </a:solidFill>
                <a:latin typeface="Martel Sans" pitchFamily="34" charset="0"/>
                <a:ea typeface="Martel Sans" pitchFamily="34" charset="-122"/>
                <a:cs typeface="Martel Sans" pitchFamily="34" charset="-120"/>
              </a:rPr>
              <a:t>The Startup Owner's Manual: The Step-by-Step Guide for Building a Great Company</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Wiley.</a:t>
            </a:r>
            <a:endParaRPr lang="en-US" sz="1550" dirty="0"/>
          </a:p>
        </p:txBody>
      </p:sp>
      <p:sp>
        <p:nvSpPr>
          <p:cNvPr id="4" name="Text 2"/>
          <p:cNvSpPr/>
          <p:nvPr/>
        </p:nvSpPr>
        <p:spPr>
          <a:xfrm>
            <a:off x="793790" y="3489603"/>
            <a:ext cx="13042821"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Ries, E. (2011). </a:t>
            </a:r>
            <a:pPr algn="l" indent="0" marL="0">
              <a:lnSpc>
                <a:spcPts val="2500"/>
              </a:lnSpc>
              <a:buNone/>
            </a:pPr>
            <a:r>
              <a:rPr lang="en-US" sz="1550" i="1" dirty="0">
                <a:solidFill>
                  <a:srgbClr val="2C3249"/>
                </a:solidFill>
                <a:latin typeface="Martel Sans" pitchFamily="34" charset="0"/>
                <a:ea typeface="Martel Sans" pitchFamily="34" charset="-122"/>
                <a:cs typeface="Martel Sans" pitchFamily="34" charset="-120"/>
              </a:rPr>
              <a:t>The Lean Startup: How Today's Entrepreneurs Use Continuous Innovation to Create Radically Successful Businesses</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Crown Business.</a:t>
            </a:r>
            <a:endParaRPr lang="en-US" sz="1550" dirty="0"/>
          </a:p>
        </p:txBody>
      </p:sp>
      <p:sp>
        <p:nvSpPr>
          <p:cNvPr id="5" name="Text 3"/>
          <p:cNvSpPr/>
          <p:nvPr/>
        </p:nvSpPr>
        <p:spPr>
          <a:xfrm>
            <a:off x="793790" y="4194096"/>
            <a:ext cx="13042821"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Nambisan, S. (2017). </a:t>
            </a:r>
            <a:pPr algn="l" indent="0" marL="0">
              <a:lnSpc>
                <a:spcPts val="2500"/>
              </a:lnSpc>
              <a:buNone/>
            </a:pPr>
            <a:r>
              <a:rPr lang="en-US" sz="1550" i="1" dirty="0">
                <a:solidFill>
                  <a:srgbClr val="2C3249"/>
                </a:solidFill>
                <a:latin typeface="Martel Sans" pitchFamily="34" charset="0"/>
                <a:ea typeface="Martel Sans" pitchFamily="34" charset="-122"/>
                <a:cs typeface="Martel Sans" pitchFamily="34" charset="-120"/>
              </a:rPr>
              <a:t>Digital Entrepreneurship: Toward a Digital Technology Perspective of Entrepreneurship</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Entrepreneurship Theory and Practice.</a:t>
            </a:r>
            <a:endParaRPr lang="en-US" sz="1550" dirty="0"/>
          </a:p>
        </p:txBody>
      </p:sp>
      <p:sp>
        <p:nvSpPr>
          <p:cNvPr id="6" name="Text 4"/>
          <p:cNvSpPr/>
          <p:nvPr/>
        </p:nvSpPr>
        <p:spPr>
          <a:xfrm>
            <a:off x="793790" y="4898588"/>
            <a:ext cx="13042821"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Sussan, F., &amp; Acs, Z. J. (2017). </a:t>
            </a:r>
            <a:pPr algn="l" indent="0" marL="0">
              <a:lnSpc>
                <a:spcPts val="2500"/>
              </a:lnSpc>
              <a:buNone/>
            </a:pPr>
            <a:r>
              <a:rPr lang="en-US" sz="1550" i="1" dirty="0">
                <a:solidFill>
                  <a:srgbClr val="2C3249"/>
                </a:solidFill>
                <a:latin typeface="Martel Sans" pitchFamily="34" charset="0"/>
                <a:ea typeface="Martel Sans" pitchFamily="34" charset="-122"/>
                <a:cs typeface="Martel Sans" pitchFamily="34" charset="-120"/>
              </a:rPr>
              <a:t>The Digital Entrepreneurial Ecosystem</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Small Business Economics.</a:t>
            </a:r>
            <a:endParaRPr lang="en-US" sz="1550" dirty="0"/>
          </a:p>
        </p:txBody>
      </p:sp>
      <p:sp>
        <p:nvSpPr>
          <p:cNvPr id="7" name="Text 5"/>
          <p:cNvSpPr/>
          <p:nvPr/>
        </p:nvSpPr>
        <p:spPr>
          <a:xfrm>
            <a:off x="793790" y="5285542"/>
            <a:ext cx="13042821" cy="31754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2C3249"/>
                </a:solidFill>
                <a:latin typeface="Martel Sans" pitchFamily="34" charset="0"/>
                <a:ea typeface="Martel Sans" pitchFamily="34" charset="-122"/>
                <a:cs typeface="Martel Sans" pitchFamily="34" charset="-120"/>
              </a:rPr>
              <a:t>Jurnal ilmiah dan studi kasus terkini tentang kewirausahaan digital di Indonesia.</a:t>
            </a:r>
            <a:endParaRPr lang="en-US" sz="1550" dirty="0"/>
          </a:p>
        </p:txBody>
      </p:sp>
      <p:sp>
        <p:nvSpPr>
          <p:cNvPr id="8" name="Text 6"/>
          <p:cNvSpPr/>
          <p:nvPr/>
        </p:nvSpPr>
        <p:spPr>
          <a:xfrm>
            <a:off x="793790" y="5826323"/>
            <a:ext cx="13042821" cy="317540"/>
          </a:xfrm>
          <a:prstGeom prst="rect">
            <a:avLst/>
          </a:prstGeom>
          <a:noFill/>
          <a:ln/>
        </p:spPr>
        <p:txBody>
          <a:bodyPr wrap="non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Referensi tambahan akan diberikan sesuai dengan topik mingguan dan perkembangan terbaru di bidang kewirausahaan digital.</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395538"/>
            <a:ext cx="7871222"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Konsep Dasar Kewirausahaan Digital</a:t>
            </a:r>
            <a:endParaRPr lang="en-US" sz="3900" dirty="0"/>
          </a:p>
        </p:txBody>
      </p:sp>
      <p:sp>
        <p:nvSpPr>
          <p:cNvPr id="3" name="Shape 1"/>
          <p:cNvSpPr/>
          <p:nvPr/>
        </p:nvSpPr>
        <p:spPr>
          <a:xfrm>
            <a:off x="793790" y="3412450"/>
            <a:ext cx="4215289" cy="2421493"/>
          </a:xfrm>
          <a:prstGeom prst="roundRect">
            <a:avLst>
              <a:gd name="adj" fmla="val 3442"/>
            </a:avLst>
          </a:prstGeom>
          <a:solidFill>
            <a:srgbClr val="DFECE9"/>
          </a:solidFill>
          <a:ln w="7620">
            <a:solidFill>
              <a:srgbClr val="C5D2CF"/>
            </a:solidFill>
            <a:prstDash val="solid"/>
          </a:ln>
        </p:spPr>
      </p:sp>
      <p:sp>
        <p:nvSpPr>
          <p:cNvPr id="4" name="Text 2"/>
          <p:cNvSpPr/>
          <p:nvPr/>
        </p:nvSpPr>
        <p:spPr>
          <a:xfrm>
            <a:off x="999768" y="3618428"/>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Definisi</a:t>
            </a:r>
            <a:endParaRPr lang="en-US" sz="1950" dirty="0"/>
          </a:p>
        </p:txBody>
      </p:sp>
      <p:sp>
        <p:nvSpPr>
          <p:cNvPr id="5" name="Text 3"/>
          <p:cNvSpPr/>
          <p:nvPr/>
        </p:nvSpPr>
        <p:spPr>
          <a:xfrm>
            <a:off x="999768" y="4047649"/>
            <a:ext cx="3803333" cy="127015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Pemanfaatan teknologi digital dalam menciptakan, mengelola, dan mengembangkan bisnis inovatif berbasis online.</a:t>
            </a:r>
            <a:endParaRPr lang="en-US" sz="1550" dirty="0"/>
          </a:p>
        </p:txBody>
      </p:sp>
      <p:sp>
        <p:nvSpPr>
          <p:cNvPr id="6" name="Shape 4"/>
          <p:cNvSpPr/>
          <p:nvPr/>
        </p:nvSpPr>
        <p:spPr>
          <a:xfrm>
            <a:off x="5207437" y="3412450"/>
            <a:ext cx="4215408" cy="2421493"/>
          </a:xfrm>
          <a:prstGeom prst="roundRect">
            <a:avLst>
              <a:gd name="adj" fmla="val 3442"/>
            </a:avLst>
          </a:prstGeom>
          <a:solidFill>
            <a:srgbClr val="DFECE9"/>
          </a:solidFill>
          <a:ln w="7620">
            <a:solidFill>
              <a:srgbClr val="C5D2CF"/>
            </a:solidFill>
            <a:prstDash val="solid"/>
          </a:ln>
        </p:spPr>
      </p:sp>
      <p:sp>
        <p:nvSpPr>
          <p:cNvPr id="7" name="Text 5"/>
          <p:cNvSpPr/>
          <p:nvPr/>
        </p:nvSpPr>
        <p:spPr>
          <a:xfrm>
            <a:off x="5413415" y="3618428"/>
            <a:ext cx="3803452" cy="620316"/>
          </a:xfrm>
          <a:prstGeom prst="rect">
            <a:avLst/>
          </a:prstGeom>
          <a:noFill/>
          <a:ln/>
        </p:spPr>
        <p:txBody>
          <a:bodyPr wrap="squar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Perbedaan dengan Kewirausahaan Tradisional</a:t>
            </a:r>
            <a:endParaRPr lang="en-US" sz="1950" dirty="0"/>
          </a:p>
        </p:txBody>
      </p:sp>
      <p:sp>
        <p:nvSpPr>
          <p:cNvPr id="8" name="Text 6"/>
          <p:cNvSpPr/>
          <p:nvPr/>
        </p:nvSpPr>
        <p:spPr>
          <a:xfrm>
            <a:off x="5413415" y="4357807"/>
            <a:ext cx="3803452" cy="127015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Lingkup pasar lebih luas, biaya operasional lebih rendah, skalabilitas lebih tinggi, dan kecepatan perkembangan yang lebih cepat.</a:t>
            </a:r>
            <a:endParaRPr lang="en-US" sz="1550" dirty="0"/>
          </a:p>
        </p:txBody>
      </p:sp>
      <p:sp>
        <p:nvSpPr>
          <p:cNvPr id="9" name="Shape 7"/>
          <p:cNvSpPr/>
          <p:nvPr/>
        </p:nvSpPr>
        <p:spPr>
          <a:xfrm>
            <a:off x="9621203" y="3412450"/>
            <a:ext cx="4215289" cy="2421493"/>
          </a:xfrm>
          <a:prstGeom prst="roundRect">
            <a:avLst>
              <a:gd name="adj" fmla="val 3442"/>
            </a:avLst>
          </a:prstGeom>
          <a:solidFill>
            <a:srgbClr val="DFECE9"/>
          </a:solidFill>
          <a:ln w="7620">
            <a:solidFill>
              <a:srgbClr val="C5D2CF"/>
            </a:solidFill>
            <a:prstDash val="solid"/>
          </a:ln>
        </p:spPr>
      </p:sp>
      <p:sp>
        <p:nvSpPr>
          <p:cNvPr id="10" name="Text 8"/>
          <p:cNvSpPr/>
          <p:nvPr/>
        </p:nvSpPr>
        <p:spPr>
          <a:xfrm>
            <a:off x="9827181" y="3618428"/>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Elemen Kunci</a:t>
            </a:r>
            <a:endParaRPr lang="en-US" sz="1950" dirty="0"/>
          </a:p>
        </p:txBody>
      </p:sp>
      <p:sp>
        <p:nvSpPr>
          <p:cNvPr id="11" name="Text 9"/>
          <p:cNvSpPr/>
          <p:nvPr/>
        </p:nvSpPr>
        <p:spPr>
          <a:xfrm>
            <a:off x="9827181" y="4047649"/>
            <a:ext cx="3803333" cy="127015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Inovasi digital, model bisnis berbasis teknologi, pengalaman pengguna, analitik data, dan adaptabilitas terhadap perubahan teknologi.</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157651"/>
            <a:ext cx="7648456"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Karakteristik Kewirausahaan Digital</a:t>
            </a:r>
            <a:endParaRPr lang="en-US" sz="3900" dirty="0"/>
          </a:p>
        </p:txBody>
      </p:sp>
      <p:sp>
        <p:nvSpPr>
          <p:cNvPr id="3" name="Text 1"/>
          <p:cNvSpPr/>
          <p:nvPr/>
        </p:nvSpPr>
        <p:spPr>
          <a:xfrm>
            <a:off x="793790" y="3253978"/>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C3249"/>
                </a:solidFill>
                <a:latin typeface="Martel Sans" pitchFamily="34" charset="0"/>
                <a:ea typeface="Martel Sans" pitchFamily="34" charset="-122"/>
                <a:cs typeface="Martel Sans" pitchFamily="34" charset="-120"/>
              </a:rPr>
              <a:t>Skalabilitas Tinggi</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Kemampuan untuk tumbuh secara eksponensial dengan tambahan sumber daya yang minimal</a:t>
            </a:r>
            <a:endParaRPr lang="en-US" sz="1550" dirty="0"/>
          </a:p>
        </p:txBody>
      </p:sp>
      <p:sp>
        <p:nvSpPr>
          <p:cNvPr id="4" name="Text 2"/>
          <p:cNvSpPr/>
          <p:nvPr/>
        </p:nvSpPr>
        <p:spPr>
          <a:xfrm>
            <a:off x="793790" y="3958471"/>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C3249"/>
                </a:solidFill>
                <a:latin typeface="Martel Sans" pitchFamily="34" charset="0"/>
                <a:ea typeface="Martel Sans" pitchFamily="34" charset="-122"/>
                <a:cs typeface="Martel Sans" pitchFamily="34" charset="-120"/>
              </a:rPr>
              <a:t>Lingkup Global</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Akses ke pasar internasional sejak hari pertama</a:t>
            </a:r>
            <a:endParaRPr lang="en-US" sz="1550" dirty="0"/>
          </a:p>
        </p:txBody>
      </p:sp>
      <p:sp>
        <p:nvSpPr>
          <p:cNvPr id="5" name="Text 3"/>
          <p:cNvSpPr/>
          <p:nvPr/>
        </p:nvSpPr>
        <p:spPr>
          <a:xfrm>
            <a:off x="793790" y="4662964"/>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C3249"/>
                </a:solidFill>
                <a:latin typeface="Martel Sans" pitchFamily="34" charset="0"/>
                <a:ea typeface="Martel Sans" pitchFamily="34" charset="-122"/>
                <a:cs typeface="Martel Sans" pitchFamily="34" charset="-120"/>
              </a:rPr>
              <a:t>Biaya Awal Rendah</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Memerlukan modal yang lebih kecil dibandingkan bisnis tradisional</a:t>
            </a:r>
            <a:endParaRPr lang="en-US" sz="1550" dirty="0"/>
          </a:p>
        </p:txBody>
      </p:sp>
      <p:sp>
        <p:nvSpPr>
          <p:cNvPr id="6" name="Text 4"/>
          <p:cNvSpPr/>
          <p:nvPr/>
        </p:nvSpPr>
        <p:spPr>
          <a:xfrm>
            <a:off x="793790" y="5367457"/>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C3249"/>
                </a:solidFill>
                <a:latin typeface="Martel Sans" pitchFamily="34" charset="0"/>
                <a:ea typeface="Martel Sans" pitchFamily="34" charset="-122"/>
                <a:cs typeface="Martel Sans" pitchFamily="34" charset="-120"/>
              </a:rPr>
              <a:t>Inovasi Berkelanjutan</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Perubahan cepat membutuhkan adaptasi dan inovasi terus-menerus</a:t>
            </a:r>
            <a:endParaRPr lang="en-US" sz="1550" dirty="0"/>
          </a:p>
        </p:txBody>
      </p:sp>
      <p:sp>
        <p:nvSpPr>
          <p:cNvPr id="7" name="Text 5"/>
          <p:cNvSpPr/>
          <p:nvPr/>
        </p:nvSpPr>
        <p:spPr>
          <a:xfrm>
            <a:off x="7564874" y="3253978"/>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C3249"/>
                </a:solidFill>
                <a:latin typeface="Martel Sans" pitchFamily="34" charset="0"/>
                <a:ea typeface="Martel Sans" pitchFamily="34" charset="-122"/>
                <a:cs typeface="Martel Sans" pitchFamily="34" charset="-120"/>
              </a:rPr>
              <a:t>Data-Driven</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Keputusan bisnis didasarkan pada analisis data dan perilaku pengguna</a:t>
            </a:r>
            <a:endParaRPr lang="en-US" sz="1550" dirty="0"/>
          </a:p>
        </p:txBody>
      </p:sp>
      <p:sp>
        <p:nvSpPr>
          <p:cNvPr id="8" name="Text 6"/>
          <p:cNvSpPr/>
          <p:nvPr/>
        </p:nvSpPr>
        <p:spPr>
          <a:xfrm>
            <a:off x="7564874" y="3958471"/>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C3249"/>
                </a:solidFill>
                <a:latin typeface="Martel Sans" pitchFamily="34" charset="0"/>
                <a:ea typeface="Martel Sans" pitchFamily="34" charset="-122"/>
                <a:cs typeface="Martel Sans" pitchFamily="34" charset="-120"/>
              </a:rPr>
              <a:t>Fleksibilitas Tinggi</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Kemampuan untuk pivoting dan menyesuaikan model bisnis dengan cepat</a:t>
            </a:r>
            <a:endParaRPr lang="en-US" sz="1550" dirty="0"/>
          </a:p>
        </p:txBody>
      </p:sp>
      <p:sp>
        <p:nvSpPr>
          <p:cNvPr id="9" name="Text 7"/>
          <p:cNvSpPr/>
          <p:nvPr/>
        </p:nvSpPr>
        <p:spPr>
          <a:xfrm>
            <a:off x="7564874" y="4662964"/>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C3249"/>
                </a:solidFill>
                <a:latin typeface="Martel Sans" pitchFamily="34" charset="0"/>
                <a:ea typeface="Martel Sans" pitchFamily="34" charset="-122"/>
                <a:cs typeface="Martel Sans" pitchFamily="34" charset="-120"/>
              </a:rPr>
              <a:t>Otomatisasi</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Memanfaatkan teknologi untuk mengotomatisasi proses bisnis</a:t>
            </a:r>
            <a:endParaRPr lang="en-US" sz="1550" dirty="0"/>
          </a:p>
        </p:txBody>
      </p:sp>
      <p:sp>
        <p:nvSpPr>
          <p:cNvPr id="10" name="Text 8"/>
          <p:cNvSpPr/>
          <p:nvPr/>
        </p:nvSpPr>
        <p:spPr>
          <a:xfrm>
            <a:off x="7564874" y="5367457"/>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C3249"/>
                </a:solidFill>
                <a:latin typeface="Martel Sans" pitchFamily="34" charset="0"/>
                <a:ea typeface="Martel Sans" pitchFamily="34" charset="-122"/>
                <a:cs typeface="Martel Sans" pitchFamily="34" charset="-120"/>
              </a:rPr>
              <a:t>Personalisasi</a:t>
            </a:r>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 Kemampuan menyesuaikan produk dan layanan untuk pengguna individual</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750463"/>
            <a:ext cx="10511195"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Pentingnya Kewirausahaan Digital di Era Modern</a:t>
            </a:r>
            <a:endParaRPr lang="en-US" sz="3900" dirty="0"/>
          </a:p>
        </p:txBody>
      </p:sp>
      <p:sp>
        <p:nvSpPr>
          <p:cNvPr id="3" name="Text 1"/>
          <p:cNvSpPr/>
          <p:nvPr/>
        </p:nvSpPr>
        <p:spPr>
          <a:xfrm>
            <a:off x="793790" y="3668197"/>
            <a:ext cx="13042821" cy="95261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Kewirausahaan digital menjadi semakin penting di era modern karena transformasi digital yang terjadi di semua sektor industri. Di Indonesia, pertumbuhan pengguna internet dan adopsi teknologi yang pesat menciptakan peluang besar bagi wirausahawan digital untuk memenuhi kebutuhan pasar yang terus berkembang.</a:t>
            </a:r>
            <a:endParaRPr lang="en-US" sz="1550" dirty="0"/>
          </a:p>
        </p:txBody>
      </p:sp>
      <p:sp>
        <p:nvSpPr>
          <p:cNvPr id="4" name="Text 2"/>
          <p:cNvSpPr/>
          <p:nvPr/>
        </p:nvSpPr>
        <p:spPr>
          <a:xfrm>
            <a:off x="793790" y="4844058"/>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Menurut data terbaru, lebih dari 73% penduduk Indonesia telah terhubung ke internet, menciptakan basis pelanggan potensial yang sangat besar bagi bisnis digital.</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323856"/>
            <a:ext cx="7125533" cy="620078"/>
          </a:xfrm>
          <a:prstGeom prst="rect">
            <a:avLst/>
          </a:prstGeom>
          <a:noFill/>
          <a:ln/>
        </p:spPr>
        <p:txBody>
          <a:bodyPr wrap="none" lIns="0" tIns="0" rIns="0" bIns="0" rtlCol="0" anchor="t"/>
          <a:lstStyle/>
          <a:p>
            <a:pPr algn="l" indent="0" marL="0">
              <a:lnSpc>
                <a:spcPts val="4850"/>
              </a:lnSpc>
              <a:buNone/>
            </a:pPr>
            <a:r>
              <a:rPr lang="en-US" sz="3900" dirty="0">
                <a:solidFill>
                  <a:srgbClr val="272D45"/>
                </a:solidFill>
                <a:latin typeface="Kanit Light" pitchFamily="34" charset="0"/>
                <a:ea typeface="Kanit Light" pitchFamily="34" charset="-122"/>
                <a:cs typeface="Kanit Light" pitchFamily="34" charset="-120"/>
              </a:rPr>
              <a:t>Ekosistem Kewirausahaan Digital</a:t>
            </a:r>
            <a:endParaRPr lang="en-US" sz="3900" dirty="0"/>
          </a:p>
        </p:txBody>
      </p:sp>
      <p:sp>
        <p:nvSpPr>
          <p:cNvPr id="3" name="Text 1"/>
          <p:cNvSpPr/>
          <p:nvPr/>
        </p:nvSpPr>
        <p:spPr>
          <a:xfrm>
            <a:off x="2551748" y="2470190"/>
            <a:ext cx="2480905" cy="310158"/>
          </a:xfrm>
          <a:prstGeom prst="rect">
            <a:avLst/>
          </a:prstGeom>
          <a:noFill/>
          <a:ln/>
        </p:spPr>
        <p:txBody>
          <a:bodyPr wrap="none" lIns="0" tIns="0" rIns="0" bIns="0" rtlCol="0" anchor="t"/>
          <a:lstStyle/>
          <a:p>
            <a:pPr algn="r"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Wirausahawan Digital</a:t>
            </a:r>
            <a:endParaRPr lang="en-US" sz="1950" dirty="0"/>
          </a:p>
        </p:txBody>
      </p:sp>
      <p:sp>
        <p:nvSpPr>
          <p:cNvPr id="4" name="Text 2"/>
          <p:cNvSpPr/>
          <p:nvPr/>
        </p:nvSpPr>
        <p:spPr>
          <a:xfrm>
            <a:off x="793790" y="2899410"/>
            <a:ext cx="4238863" cy="635079"/>
          </a:xfrm>
          <a:prstGeom prst="rect">
            <a:avLst/>
          </a:prstGeom>
          <a:noFill/>
          <a:ln/>
        </p:spPr>
        <p:txBody>
          <a:bodyPr wrap="square" lIns="0" tIns="0" rIns="0" bIns="0" rtlCol="0" anchor="t"/>
          <a:lstStyle/>
          <a:p>
            <a:pPr algn="r"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Individu yang menciptakan dan mengelola bisnis berbasis teknologi digital</a:t>
            </a:r>
            <a:endParaRPr lang="en-US" sz="1550" dirty="0"/>
          </a:p>
        </p:txBody>
      </p:sp>
      <p:pic>
        <p:nvPicPr>
          <p:cNvPr id="5" name="Image 0" descr="preencoded.png">    </p:cNvPr>
          <p:cNvPicPr>
            <a:picLocks noChangeAspect="1"/>
          </p:cNvPicPr>
          <p:nvPr/>
        </p:nvPicPr>
        <p:blipFill>
          <a:blip r:embed="rId1"/>
          <a:stretch>
            <a:fillRect/>
          </a:stretch>
        </p:blipFill>
        <p:spPr>
          <a:xfrm>
            <a:off x="5032653" y="2340769"/>
            <a:ext cx="4564975" cy="4564975"/>
          </a:xfrm>
          <a:prstGeom prst="rect">
            <a:avLst/>
          </a:prstGeom>
        </p:spPr>
      </p:pic>
      <p:pic>
        <p:nvPicPr>
          <p:cNvPr id="6" name="Image 1" descr="preencoded.png">    </p:cNvPr>
          <p:cNvPicPr>
            <a:picLocks noChangeAspect="1"/>
          </p:cNvPicPr>
          <p:nvPr/>
        </p:nvPicPr>
        <p:blipFill>
          <a:blip r:embed="rId2"/>
          <a:stretch>
            <a:fillRect/>
          </a:stretch>
        </p:blipFill>
        <p:spPr>
          <a:xfrm>
            <a:off x="6587788" y="3430726"/>
            <a:ext cx="279083" cy="348853"/>
          </a:xfrm>
          <a:prstGeom prst="rect">
            <a:avLst/>
          </a:prstGeom>
        </p:spPr>
      </p:pic>
      <p:sp>
        <p:nvSpPr>
          <p:cNvPr id="7" name="Text 3"/>
          <p:cNvSpPr/>
          <p:nvPr/>
        </p:nvSpPr>
        <p:spPr>
          <a:xfrm>
            <a:off x="9597628" y="2470190"/>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Investor &amp; Pendanaan</a:t>
            </a:r>
            <a:endParaRPr lang="en-US" sz="1950" dirty="0"/>
          </a:p>
        </p:txBody>
      </p:sp>
      <p:sp>
        <p:nvSpPr>
          <p:cNvPr id="8" name="Text 4"/>
          <p:cNvSpPr/>
          <p:nvPr/>
        </p:nvSpPr>
        <p:spPr>
          <a:xfrm>
            <a:off x="9597628" y="2899410"/>
            <a:ext cx="4238982"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Venture capital, angel investor, crowdfunding, dan lembaga keuangan</a:t>
            </a:r>
            <a:endParaRPr lang="en-US" sz="1550" dirty="0"/>
          </a:p>
        </p:txBody>
      </p:sp>
      <p:pic>
        <p:nvPicPr>
          <p:cNvPr id="9" name="Image 2" descr="preencoded.png">    </p:cNvPr>
          <p:cNvPicPr>
            <a:picLocks noChangeAspect="1"/>
          </p:cNvPicPr>
          <p:nvPr/>
        </p:nvPicPr>
        <p:blipFill>
          <a:blip r:embed="rId3"/>
          <a:stretch>
            <a:fillRect/>
          </a:stretch>
        </p:blipFill>
        <p:spPr>
          <a:xfrm>
            <a:off x="5032653" y="2340769"/>
            <a:ext cx="4564975" cy="4564975"/>
          </a:xfrm>
          <a:prstGeom prst="rect">
            <a:avLst/>
          </a:prstGeom>
        </p:spPr>
      </p:pic>
      <p:pic>
        <p:nvPicPr>
          <p:cNvPr id="10" name="Image 3" descr="preencoded.png">    </p:cNvPr>
          <p:cNvPicPr>
            <a:picLocks noChangeAspect="1"/>
          </p:cNvPicPr>
          <p:nvPr/>
        </p:nvPicPr>
        <p:blipFill>
          <a:blip r:embed="rId4"/>
          <a:stretch>
            <a:fillRect/>
          </a:stretch>
        </p:blipFill>
        <p:spPr>
          <a:xfrm>
            <a:off x="7763173" y="3430726"/>
            <a:ext cx="279083" cy="348853"/>
          </a:xfrm>
          <a:prstGeom prst="rect">
            <a:avLst/>
          </a:prstGeom>
        </p:spPr>
      </p:pic>
      <p:sp>
        <p:nvSpPr>
          <p:cNvPr id="11" name="Text 5"/>
          <p:cNvSpPr/>
          <p:nvPr/>
        </p:nvSpPr>
        <p:spPr>
          <a:xfrm>
            <a:off x="9994463" y="4090988"/>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Institusi Pendidikan</a:t>
            </a:r>
            <a:endParaRPr lang="en-US" sz="1950" dirty="0"/>
          </a:p>
        </p:txBody>
      </p:sp>
      <p:sp>
        <p:nvSpPr>
          <p:cNvPr id="12" name="Text 6"/>
          <p:cNvSpPr/>
          <p:nvPr/>
        </p:nvSpPr>
        <p:spPr>
          <a:xfrm>
            <a:off x="9994463" y="4520208"/>
            <a:ext cx="3842147"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Universitas, inkubator, dan program pelatihan</a:t>
            </a:r>
            <a:endParaRPr lang="en-US" sz="1550" dirty="0"/>
          </a:p>
        </p:txBody>
      </p:sp>
      <p:pic>
        <p:nvPicPr>
          <p:cNvPr id="13" name="Image 4" descr="preencoded.png">    </p:cNvPr>
          <p:cNvPicPr>
            <a:picLocks noChangeAspect="1"/>
          </p:cNvPicPr>
          <p:nvPr/>
        </p:nvPicPr>
        <p:blipFill>
          <a:blip r:embed="rId5"/>
          <a:stretch>
            <a:fillRect/>
          </a:stretch>
        </p:blipFill>
        <p:spPr>
          <a:xfrm>
            <a:off x="5032653" y="2340769"/>
            <a:ext cx="4564975" cy="4564975"/>
          </a:xfrm>
          <a:prstGeom prst="rect">
            <a:avLst/>
          </a:prstGeom>
        </p:spPr>
      </p:pic>
      <p:pic>
        <p:nvPicPr>
          <p:cNvPr id="14" name="Image 5" descr="preencoded.png">    </p:cNvPr>
          <p:cNvPicPr>
            <a:picLocks noChangeAspect="1"/>
          </p:cNvPicPr>
          <p:nvPr/>
        </p:nvPicPr>
        <p:blipFill>
          <a:blip r:embed="rId6"/>
          <a:stretch>
            <a:fillRect/>
          </a:stretch>
        </p:blipFill>
        <p:spPr>
          <a:xfrm>
            <a:off x="8350984" y="4448711"/>
            <a:ext cx="279083" cy="348853"/>
          </a:xfrm>
          <a:prstGeom prst="rect">
            <a:avLst/>
          </a:prstGeom>
        </p:spPr>
      </p:pic>
      <p:sp>
        <p:nvSpPr>
          <p:cNvPr id="15" name="Text 7"/>
          <p:cNvSpPr/>
          <p:nvPr/>
        </p:nvSpPr>
        <p:spPr>
          <a:xfrm>
            <a:off x="9597628" y="5711904"/>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Pemerintah</a:t>
            </a:r>
            <a:endParaRPr lang="en-US" sz="1950" dirty="0"/>
          </a:p>
        </p:txBody>
      </p:sp>
      <p:sp>
        <p:nvSpPr>
          <p:cNvPr id="16" name="Text 8"/>
          <p:cNvSpPr/>
          <p:nvPr/>
        </p:nvSpPr>
        <p:spPr>
          <a:xfrm>
            <a:off x="9597628" y="6141125"/>
            <a:ext cx="4238982" cy="635079"/>
          </a:xfrm>
          <a:prstGeom prst="rect">
            <a:avLst/>
          </a:prstGeom>
          <a:noFill/>
          <a:ln/>
        </p:spPr>
        <p:txBody>
          <a:bodyPr wrap="square" lIns="0" tIns="0" rIns="0" bIns="0" rtlCol="0" anchor="t"/>
          <a:lstStyle/>
          <a:p>
            <a:pPr algn="l"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Regulasi, insentif, dan program dukungan untuk startup</a:t>
            </a:r>
            <a:endParaRPr lang="en-US" sz="1550" dirty="0"/>
          </a:p>
        </p:txBody>
      </p:sp>
      <p:pic>
        <p:nvPicPr>
          <p:cNvPr id="17" name="Image 6" descr="preencoded.png">    </p:cNvPr>
          <p:cNvPicPr>
            <a:picLocks noChangeAspect="1"/>
          </p:cNvPicPr>
          <p:nvPr/>
        </p:nvPicPr>
        <p:blipFill>
          <a:blip r:embed="rId7"/>
          <a:stretch>
            <a:fillRect/>
          </a:stretch>
        </p:blipFill>
        <p:spPr>
          <a:xfrm>
            <a:off x="5032653" y="2340769"/>
            <a:ext cx="4564975" cy="4564975"/>
          </a:xfrm>
          <a:prstGeom prst="rect">
            <a:avLst/>
          </a:prstGeom>
        </p:spPr>
      </p:pic>
      <p:pic>
        <p:nvPicPr>
          <p:cNvPr id="18" name="Image 7" descr="preencoded.png">    </p:cNvPr>
          <p:cNvPicPr>
            <a:picLocks noChangeAspect="1"/>
          </p:cNvPicPr>
          <p:nvPr/>
        </p:nvPicPr>
        <p:blipFill>
          <a:blip r:embed="rId8"/>
          <a:stretch>
            <a:fillRect/>
          </a:stretch>
        </p:blipFill>
        <p:spPr>
          <a:xfrm>
            <a:off x="7763173" y="5466695"/>
            <a:ext cx="279083" cy="348853"/>
          </a:xfrm>
          <a:prstGeom prst="rect">
            <a:avLst/>
          </a:prstGeom>
        </p:spPr>
      </p:pic>
      <p:sp>
        <p:nvSpPr>
          <p:cNvPr id="19" name="Text 9"/>
          <p:cNvSpPr/>
          <p:nvPr/>
        </p:nvSpPr>
        <p:spPr>
          <a:xfrm>
            <a:off x="2551748" y="5711904"/>
            <a:ext cx="2480905" cy="310158"/>
          </a:xfrm>
          <a:prstGeom prst="rect">
            <a:avLst/>
          </a:prstGeom>
          <a:noFill/>
          <a:ln/>
        </p:spPr>
        <p:txBody>
          <a:bodyPr wrap="none" lIns="0" tIns="0" rIns="0" bIns="0" rtlCol="0" anchor="t"/>
          <a:lstStyle/>
          <a:p>
            <a:pPr algn="r"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Infrastruktur Digital</a:t>
            </a:r>
            <a:endParaRPr lang="en-US" sz="1950" dirty="0"/>
          </a:p>
        </p:txBody>
      </p:sp>
      <p:sp>
        <p:nvSpPr>
          <p:cNvPr id="20" name="Text 10"/>
          <p:cNvSpPr/>
          <p:nvPr/>
        </p:nvSpPr>
        <p:spPr>
          <a:xfrm>
            <a:off x="793790" y="6141125"/>
            <a:ext cx="4238863" cy="635079"/>
          </a:xfrm>
          <a:prstGeom prst="rect">
            <a:avLst/>
          </a:prstGeom>
          <a:noFill/>
          <a:ln/>
        </p:spPr>
        <p:txBody>
          <a:bodyPr wrap="square" lIns="0" tIns="0" rIns="0" bIns="0" rtlCol="0" anchor="t"/>
          <a:lstStyle/>
          <a:p>
            <a:pPr algn="r"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Internet, cloud computing, dan platform digital</a:t>
            </a:r>
            <a:endParaRPr lang="en-US" sz="1550" dirty="0"/>
          </a:p>
        </p:txBody>
      </p:sp>
      <p:pic>
        <p:nvPicPr>
          <p:cNvPr id="21" name="Image 8" descr="preencoded.png">    </p:cNvPr>
          <p:cNvPicPr>
            <a:picLocks noChangeAspect="1"/>
          </p:cNvPicPr>
          <p:nvPr/>
        </p:nvPicPr>
        <p:blipFill>
          <a:blip r:embed="rId9"/>
          <a:stretch>
            <a:fillRect/>
          </a:stretch>
        </p:blipFill>
        <p:spPr>
          <a:xfrm>
            <a:off x="5032653" y="2340769"/>
            <a:ext cx="4564975" cy="4564975"/>
          </a:xfrm>
          <a:prstGeom prst="rect">
            <a:avLst/>
          </a:prstGeom>
        </p:spPr>
      </p:pic>
      <p:pic>
        <p:nvPicPr>
          <p:cNvPr id="22" name="Image 9" descr="preencoded.png">    </p:cNvPr>
          <p:cNvPicPr>
            <a:picLocks noChangeAspect="1"/>
          </p:cNvPicPr>
          <p:nvPr/>
        </p:nvPicPr>
        <p:blipFill>
          <a:blip r:embed="rId10"/>
          <a:stretch>
            <a:fillRect/>
          </a:stretch>
        </p:blipFill>
        <p:spPr>
          <a:xfrm>
            <a:off x="6587788" y="5466695"/>
            <a:ext cx="279083" cy="348853"/>
          </a:xfrm>
          <a:prstGeom prst="rect">
            <a:avLst/>
          </a:prstGeom>
        </p:spPr>
      </p:pic>
      <p:sp>
        <p:nvSpPr>
          <p:cNvPr id="23" name="Text 11"/>
          <p:cNvSpPr/>
          <p:nvPr/>
        </p:nvSpPr>
        <p:spPr>
          <a:xfrm>
            <a:off x="2154912" y="4090988"/>
            <a:ext cx="2480905" cy="310158"/>
          </a:xfrm>
          <a:prstGeom prst="rect">
            <a:avLst/>
          </a:prstGeom>
          <a:noFill/>
          <a:ln/>
        </p:spPr>
        <p:txBody>
          <a:bodyPr wrap="none" lIns="0" tIns="0" rIns="0" bIns="0" rtlCol="0" anchor="t"/>
          <a:lstStyle/>
          <a:p>
            <a:pPr algn="r" indent="0" marL="0">
              <a:lnSpc>
                <a:spcPts val="2400"/>
              </a:lnSpc>
              <a:buNone/>
            </a:pPr>
            <a:r>
              <a:rPr lang="en-US" sz="1950" dirty="0">
                <a:solidFill>
                  <a:srgbClr val="2C3249"/>
                </a:solidFill>
                <a:latin typeface="Kanit Light" pitchFamily="34" charset="0"/>
                <a:ea typeface="Kanit Light" pitchFamily="34" charset="-122"/>
                <a:cs typeface="Kanit Light" pitchFamily="34" charset="-120"/>
              </a:rPr>
              <a:t>Komunitas</a:t>
            </a:r>
            <a:endParaRPr lang="en-US" sz="1950" dirty="0"/>
          </a:p>
        </p:txBody>
      </p:sp>
      <p:sp>
        <p:nvSpPr>
          <p:cNvPr id="24" name="Text 12"/>
          <p:cNvSpPr/>
          <p:nvPr/>
        </p:nvSpPr>
        <p:spPr>
          <a:xfrm>
            <a:off x="793790" y="4520208"/>
            <a:ext cx="3842028" cy="635079"/>
          </a:xfrm>
          <a:prstGeom prst="rect">
            <a:avLst/>
          </a:prstGeom>
          <a:noFill/>
          <a:ln/>
        </p:spPr>
        <p:txBody>
          <a:bodyPr wrap="square" lIns="0" tIns="0" rIns="0" bIns="0" rtlCol="0" anchor="t"/>
          <a:lstStyle/>
          <a:p>
            <a:pPr algn="r" indent="0" marL="0">
              <a:lnSpc>
                <a:spcPts val="2500"/>
              </a:lnSpc>
              <a:buNone/>
            </a:pPr>
            <a:r>
              <a:rPr lang="en-US" sz="1550" dirty="0">
                <a:solidFill>
                  <a:srgbClr val="2C3249"/>
                </a:solidFill>
                <a:latin typeface="Martel Sans" pitchFamily="34" charset="0"/>
                <a:ea typeface="Martel Sans" pitchFamily="34" charset="-122"/>
                <a:cs typeface="Martel Sans" pitchFamily="34" charset="-120"/>
              </a:rPr>
              <a:t>Jaringan mentor, ahli industri, dan pelaku usaha</a:t>
            </a:r>
            <a:endParaRPr lang="en-US" sz="1550" dirty="0"/>
          </a:p>
        </p:txBody>
      </p:sp>
      <p:pic>
        <p:nvPicPr>
          <p:cNvPr id="25" name="Image 10" descr="preencoded.png">    </p:cNvPr>
          <p:cNvPicPr>
            <a:picLocks noChangeAspect="1"/>
          </p:cNvPicPr>
          <p:nvPr/>
        </p:nvPicPr>
        <p:blipFill>
          <a:blip r:embed="rId11"/>
          <a:stretch>
            <a:fillRect/>
          </a:stretch>
        </p:blipFill>
        <p:spPr>
          <a:xfrm>
            <a:off x="5032653" y="2340769"/>
            <a:ext cx="4564975" cy="4564975"/>
          </a:xfrm>
          <a:prstGeom prst="rect">
            <a:avLst/>
          </a:prstGeom>
        </p:spPr>
      </p:pic>
      <p:pic>
        <p:nvPicPr>
          <p:cNvPr id="26" name="Image 11" descr="preencoded.png">    </p:cNvPr>
          <p:cNvPicPr>
            <a:picLocks noChangeAspect="1"/>
          </p:cNvPicPr>
          <p:nvPr/>
        </p:nvPicPr>
        <p:blipFill>
          <a:blip r:embed="rId12"/>
          <a:stretch>
            <a:fillRect/>
          </a:stretch>
        </p:blipFill>
        <p:spPr>
          <a:xfrm>
            <a:off x="5999976" y="4448711"/>
            <a:ext cx="279083" cy="34885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2025-08-12T06:36:43Z</dcterms:created>
  <dcterms:modified xsi:type="dcterms:W3CDTF">2025-08-12T06:36:43Z</dcterms:modified>
</cp:coreProperties>
</file>