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300" r:id="rId4"/>
    <p:sldId id="257" r:id="rId5"/>
    <p:sldId id="260" r:id="rId6"/>
    <p:sldId id="259" r:id="rId7"/>
    <p:sldId id="268" r:id="rId8"/>
    <p:sldId id="263" r:id="rId9"/>
    <p:sldId id="267" r:id="rId10"/>
    <p:sldId id="269" r:id="rId11"/>
    <p:sldId id="262" r:id="rId12"/>
    <p:sldId id="270" r:id="rId13"/>
    <p:sldId id="301" r:id="rId14"/>
    <p:sldId id="266" r:id="rId15"/>
    <p:sldId id="261" r:id="rId16"/>
    <p:sldId id="264" r:id="rId17"/>
    <p:sldId id="265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0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BE47CF-0272-4A87-81C7-96B0F0CAF51D}">
          <p14:sldIdLst>
            <p14:sldId id="256"/>
            <p14:sldId id="300"/>
            <p14:sldId id="257"/>
            <p14:sldId id="260"/>
            <p14:sldId id="259"/>
            <p14:sldId id="268"/>
            <p14:sldId id="263"/>
            <p14:sldId id="267"/>
            <p14:sldId id="269"/>
            <p14:sldId id="262"/>
            <p14:sldId id="270"/>
            <p14:sldId id="301"/>
            <p14:sldId id="266"/>
            <p14:sldId id="261"/>
            <p14:sldId id="264"/>
            <p14:sldId id="265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0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95" autoAdjust="0"/>
  </p:normalViewPr>
  <p:slideViewPr>
    <p:cSldViewPr>
      <p:cViewPr varScale="1">
        <p:scale>
          <a:sx n="136" d="100"/>
          <a:sy n="136" d="100"/>
        </p:scale>
        <p:origin x="81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oleObject" Target="../embeddings/oleObject1.bin"/><Relationship Id="rId7" Type="http://schemas.openxmlformats.org/officeDocument/2006/relationships/slide" Target="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2.x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24.png"/><Relationship Id="rId7" Type="http://schemas.openxmlformats.org/officeDocument/2006/relationships/slide" Target="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9.xml"/><Relationship Id="rId7" Type="http://schemas.openxmlformats.org/officeDocument/2006/relationships/slide" Target="slide3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15.xml"/><Relationship Id="rId4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openxmlformats.org/officeDocument/2006/relationships/slide" Target="slide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11" Type="http://schemas.openxmlformats.org/officeDocument/2006/relationships/slide" Target="slide2.xml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emf"/><Relationship Id="rId5" Type="http://schemas.openxmlformats.org/officeDocument/2006/relationships/package" Target="../embeddings/Microsoft_Excel_Worksheet.xlsx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2178" y="4803998"/>
            <a:ext cx="48600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Kelompok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339752" y="3726780"/>
            <a:ext cx="651621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ALGORITMA PENCARIAN DATA </a:t>
            </a:r>
          </a:p>
          <a:p>
            <a:pPr algn="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SEARCHING ALGORITHM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F14467F-03F7-173A-7418-2ECB77146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195486"/>
            <a:ext cx="6516216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Dedy W (231012050034)</a:t>
            </a:r>
          </a:p>
          <a:p>
            <a:pPr algn="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Khanes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S.A (231012050045)</a:t>
            </a:r>
          </a:p>
          <a:p>
            <a:pPr algn="r"/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Kurnia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A (231012050001)</a:t>
            </a:r>
          </a:p>
          <a:p>
            <a:pPr algn="r"/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90056" y="103108"/>
            <a:ext cx="7524328" cy="884466"/>
          </a:xfrm>
        </p:spPr>
        <p:txBody>
          <a:bodyPr/>
          <a:lstStyle/>
          <a:p>
            <a:r>
              <a:rPr lang="en-US" altLang="ko-KR" sz="2800" dirty="0" err="1"/>
              <a:t>Algoritma</a:t>
            </a:r>
            <a:r>
              <a:rPr lang="en-US" altLang="ko-KR" sz="2800" dirty="0"/>
              <a:t> Sequential Search</a:t>
            </a:r>
            <a:endParaRPr lang="ko-KR" alt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987575"/>
            <a:ext cx="6912768" cy="3672408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Deteksi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n Banyak record array x</a:t>
            </a:r>
          </a:p>
          <a:p>
            <a:pPr marL="342900" indent="-342900">
              <a:buAutoNum type="arabicPeriod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setiap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x[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], 0 ≤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≤ n-1, uji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x[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Jika x 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 =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ditemukan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= i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selesai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Jika x 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 ≠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lanjutkan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= n-1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Jika I = n-1 dan x 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 ≠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berarti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dicari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dan set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= -1.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Selesai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Pseudocode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sequential</a:t>
            </a:r>
            <a:r>
              <a:rPr lang="ko-KR" alt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search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1. typedef char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[11];		9. Int I;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2. struct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trecord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			10. for (I = 0 ; I &lt; n ;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++)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3. {				11.      if(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stremp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kunci,a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[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].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4.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; //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		12.      return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5. ….   // field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lainnya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			13.      return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6. };				14. }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7. Int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sequentialsearch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(struct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trecord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*a, int n,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8. {</a:t>
            </a:r>
          </a:p>
        </p:txBody>
      </p:sp>
      <p:pic>
        <p:nvPicPr>
          <p:cNvPr id="2" name="Picture 1">
            <a:hlinkClick r:id="rId2" action="ppaction://hlinksldjump"/>
            <a:extLst>
              <a:ext uri="{FF2B5EF4-FFF2-40B4-BE49-F238E27FC236}">
                <a16:creationId xmlns:a16="http://schemas.microsoft.com/office/drawing/2014/main" id="{90864055-0481-638B-D973-EE2721B194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1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7654-E16F-CB89-CB10-7CDC12BD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24612"/>
            <a:ext cx="7524328" cy="884466"/>
          </a:xfrm>
        </p:spPr>
        <p:txBody>
          <a:bodyPr/>
          <a:lstStyle/>
          <a:p>
            <a:r>
              <a:rPr lang="en-US" sz="2400" dirty="0" err="1"/>
              <a:t>Implementasi</a:t>
            </a:r>
            <a:r>
              <a:rPr lang="en-US" sz="2400" dirty="0"/>
              <a:t> Sequential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80F4-A891-65C7-704F-3E7CBB73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2739" y="4499152"/>
            <a:ext cx="1152128" cy="460648"/>
          </a:xfrm>
        </p:spPr>
        <p:txBody>
          <a:bodyPr/>
          <a:lstStyle/>
          <a:p>
            <a:r>
              <a:rPr lang="en-US" dirty="0"/>
              <a:t>Code :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6F3B07-3916-0497-0C05-1E69856F3B84}"/>
              </a:ext>
            </a:extLst>
          </p:cNvPr>
          <p:cNvGraphicFramePr>
            <a:graphicFrameLocks noGrp="1" noChangeAspect="1"/>
          </p:cNvGraphicFramePr>
          <p:nvPr>
            <p:ph idx="10"/>
            <p:extLst>
              <p:ext uri="{D42A27DB-BD31-4B8C-83A1-F6EECF244321}">
                <p14:modId xmlns:p14="http://schemas.microsoft.com/office/powerpoint/2010/main" val="1904309864"/>
              </p:ext>
            </p:extLst>
          </p:nvPr>
        </p:nvGraphicFramePr>
        <p:xfrm>
          <a:off x="2523381" y="4562697"/>
          <a:ext cx="118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1180440" imgH="482400" progId="Package">
                  <p:embed/>
                </p:oleObj>
              </mc:Choice>
              <mc:Fallback>
                <p:oleObj name="Packager Shell Object" showAsIcon="1" r:id="rId3" imgW="1180440" imgH="482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3381" y="4562697"/>
                        <a:ext cx="11811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8AF1BB38-60D4-0137-097E-F2BD1670F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2162" y="699542"/>
            <a:ext cx="2962275" cy="419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56B890-DC16-3A9E-4924-D28B09462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249" y="699542"/>
            <a:ext cx="3125299" cy="357567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ECC142-4BB7-C9EA-F70C-E9CEC7FA3469}"/>
              </a:ext>
            </a:extLst>
          </p:cNvPr>
          <p:cNvSpPr/>
          <p:nvPr/>
        </p:nvSpPr>
        <p:spPr>
          <a:xfrm>
            <a:off x="5426582" y="2002954"/>
            <a:ext cx="432048" cy="7920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hlinkClick r:id="rId7" action="ppaction://hlinksldjump"/>
            <a:extLst>
              <a:ext uri="{FF2B5EF4-FFF2-40B4-BE49-F238E27FC236}">
                <a16:creationId xmlns:a16="http://schemas.microsoft.com/office/drawing/2014/main" id="{57704419-6E3F-D674-0A88-AD7EB4B5A6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5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681C-F82E-4302-AA22-F4E75C71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915566"/>
            <a:ext cx="8496944" cy="460648"/>
          </a:xfrm>
        </p:spPr>
        <p:txBody>
          <a:bodyPr/>
          <a:lstStyle/>
          <a:p>
            <a:r>
              <a:rPr lang="en-US" sz="1200" b="1" dirty="0" err="1"/>
              <a:t>Implementasi</a:t>
            </a:r>
            <a:r>
              <a:rPr lang="en-US" sz="1200" b="1" dirty="0"/>
              <a:t> Program </a:t>
            </a:r>
            <a:r>
              <a:rPr lang="en-US" sz="1200" b="1" dirty="0" err="1"/>
              <a:t>untuk</a:t>
            </a:r>
            <a:r>
              <a:rPr lang="en-US" sz="1200" b="1" dirty="0"/>
              <a:t> </a:t>
            </a:r>
            <a:r>
              <a:rPr lang="en-US" sz="1200" b="1" dirty="0" err="1"/>
              <a:t>mencari</a:t>
            </a:r>
            <a:r>
              <a:rPr lang="en-US" sz="1200" b="1" dirty="0"/>
              <a:t> </a:t>
            </a:r>
            <a:r>
              <a:rPr lang="en-US" sz="1200" b="1" dirty="0" err="1"/>
              <a:t>Huruf</a:t>
            </a:r>
            <a:r>
              <a:rPr lang="en-US" sz="1200" b="1" dirty="0"/>
              <a:t> </a:t>
            </a:r>
            <a:r>
              <a:rPr lang="en-US" sz="1200" b="1" dirty="0" err="1"/>
              <a:t>dalam</a:t>
            </a:r>
            <a:r>
              <a:rPr lang="en-US" sz="1200" b="1" dirty="0"/>
              <a:t> Array</a:t>
            </a:r>
            <a:endParaRPr lang="en-ID" sz="1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67AB49-DB29-4ED5-BC57-D9B07A82C33D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1043608" y="1364765"/>
            <a:ext cx="5691739" cy="32952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5939D-1211-4463-900B-D717AEDA50F3}"/>
              </a:ext>
            </a:extLst>
          </p:cNvPr>
          <p:cNvSpPr txBox="1"/>
          <p:nvPr/>
        </p:nvSpPr>
        <p:spPr>
          <a:xfrm>
            <a:off x="467544" y="4659983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: </a:t>
            </a:r>
            <a:endParaRPr lang="en-ID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0BF59FB-3AE4-41D3-ADFE-9BFF99C41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960527"/>
              </p:ext>
            </p:extLst>
          </p:nvPr>
        </p:nvGraphicFramePr>
        <p:xfrm>
          <a:off x="1182478" y="458797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Packager Shell Object" showAsIcon="1" r:id="rId4" imgW="914400" imgH="771525" progId="Package">
                  <p:embed/>
                </p:oleObj>
              </mc:Choice>
              <mc:Fallback>
                <p:oleObj name="Packager Shell Object" showAsIcon="1" r:id="rId4" imgW="914400" imgH="77152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2478" y="458797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hlinkClick r:id="rId6" action="ppaction://hlinksldjump"/>
            <a:extLst>
              <a:ext uri="{FF2B5EF4-FFF2-40B4-BE49-F238E27FC236}">
                <a16:creationId xmlns:a16="http://schemas.microsoft.com/office/drawing/2014/main" id="{626625EA-6F63-4D91-BA1F-3EAB99CA457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77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966E-311D-88E6-9ECB-CAB939AD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1101"/>
            <a:ext cx="9144000" cy="884466"/>
          </a:xfrm>
        </p:spPr>
        <p:txBody>
          <a:bodyPr/>
          <a:lstStyle/>
          <a:p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Simulasi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Sequential Search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B604-7A79-86D0-CADC-B119F1B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09" y="1102990"/>
            <a:ext cx="8651304" cy="460648"/>
          </a:xfrm>
        </p:spPr>
        <p:txBody>
          <a:bodyPr/>
          <a:lstStyle/>
          <a:p>
            <a:r>
              <a:rPr lang="en-US" sz="1400" dirty="0" err="1"/>
              <a:t>Contoh</a:t>
            </a:r>
            <a:r>
              <a:rPr lang="en-US" sz="1400" dirty="0"/>
              <a:t> </a:t>
            </a:r>
            <a:r>
              <a:rPr lang="en-US" sz="1400" dirty="0" err="1"/>
              <a:t>pencarian</a:t>
            </a:r>
            <a:r>
              <a:rPr lang="en-US" sz="1400" dirty="0"/>
              <a:t> </a:t>
            </a:r>
            <a:r>
              <a:rPr lang="en-US" sz="1400" dirty="0" err="1"/>
              <a:t>terhadap</a:t>
            </a:r>
            <a:r>
              <a:rPr lang="en-US" sz="1400" dirty="0"/>
              <a:t> data </a:t>
            </a:r>
            <a:r>
              <a:rPr lang="en-US" sz="1400" dirty="0" err="1"/>
              <a:t>karyawan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nomor</a:t>
            </a:r>
            <a:r>
              <a:rPr lang="en-US" sz="1400" dirty="0"/>
              <a:t> </a:t>
            </a:r>
            <a:r>
              <a:rPr lang="en-US" sz="1400" dirty="0" err="1"/>
              <a:t>induk</a:t>
            </a:r>
            <a:r>
              <a:rPr lang="en-US" sz="1400" dirty="0"/>
              <a:t> 1456, </a:t>
            </a:r>
            <a:r>
              <a:rPr lang="en-US" sz="1400" dirty="0" err="1"/>
              <a:t>didalam</a:t>
            </a:r>
            <a:r>
              <a:rPr lang="en-US" sz="1400" dirty="0"/>
              <a:t> array yang </a:t>
            </a:r>
            <a:r>
              <a:rPr lang="en-US" sz="1400" dirty="0" err="1"/>
              <a:t>ditampilkan</a:t>
            </a:r>
            <a:r>
              <a:rPr lang="en-US" sz="1400" dirty="0"/>
              <a:t> pada table </a:t>
            </a:r>
            <a:r>
              <a:rPr lang="en-US" sz="1400" dirty="0" err="1"/>
              <a:t>dibawah</a:t>
            </a:r>
            <a:r>
              <a:rPr lang="en-US" sz="1400" dirty="0"/>
              <a:t> </a:t>
            </a:r>
            <a:r>
              <a:rPr lang="en-US" sz="1400" dirty="0" err="1"/>
              <a:t>ini</a:t>
            </a:r>
            <a:r>
              <a:rPr lang="en-US" sz="14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2E670-7A12-F3A4-594A-03047DF7AB9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1176" y="1563638"/>
            <a:ext cx="8656476" cy="3355775"/>
          </a:xfrm>
        </p:spPr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Data </a:t>
            </a:r>
            <a:r>
              <a:rPr lang="en-US" dirty="0" err="1"/>
              <a:t>Karyawan</a:t>
            </a:r>
            <a:r>
              <a:rPr lang="en-US" dirty="0"/>
              <a:t> “PT APASAJA”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B78C9E-34F3-12C2-3F73-065464FC2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0417"/>
              </p:ext>
            </p:extLst>
          </p:nvPr>
        </p:nvGraphicFramePr>
        <p:xfrm>
          <a:off x="683568" y="1905077"/>
          <a:ext cx="5328591" cy="3014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3150">
                  <a:extLst>
                    <a:ext uri="{9D8B030D-6E8A-4147-A177-3AD203B41FA5}">
                      <a16:colId xmlns:a16="http://schemas.microsoft.com/office/drawing/2014/main" val="316264177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1404172062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2413597750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3110553592"/>
                    </a:ext>
                  </a:extLst>
                </a:gridCol>
                <a:gridCol w="693150">
                  <a:extLst>
                    <a:ext uri="{9D8B030D-6E8A-4147-A177-3AD203B41FA5}">
                      <a16:colId xmlns:a16="http://schemas.microsoft.com/office/drawing/2014/main" val="915647912"/>
                    </a:ext>
                  </a:extLst>
                </a:gridCol>
                <a:gridCol w="873742">
                  <a:extLst>
                    <a:ext uri="{9D8B030D-6E8A-4147-A177-3AD203B41FA5}">
                      <a16:colId xmlns:a16="http://schemas.microsoft.com/office/drawing/2014/main" val="3663355816"/>
                    </a:ext>
                  </a:extLst>
                </a:gridCol>
                <a:gridCol w="989099">
                  <a:extLst>
                    <a:ext uri="{9D8B030D-6E8A-4147-A177-3AD203B41FA5}">
                      <a16:colId xmlns:a16="http://schemas.microsoft.com/office/drawing/2014/main" val="3776807048"/>
                    </a:ext>
                  </a:extLst>
                </a:gridCol>
              </a:tblGrid>
              <a:tr h="3286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Array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NIK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NAMA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 UMUR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ALAMAT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>
                          <a:effectLst/>
                        </a:rPr>
                        <a:t>KELAMIN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GAJI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169369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12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942844"/>
                  </a:ext>
                </a:extLst>
              </a:tr>
              <a:tr h="2466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[1]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benyanyi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Bekasi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9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9373325"/>
                  </a:ext>
                </a:extLst>
              </a:tr>
              <a:tr h="1942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wijayanto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10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82096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dewi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15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480286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wayan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15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722538"/>
                  </a:ext>
                </a:extLst>
              </a:tr>
              <a:tr h="355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Tangerang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9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79375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Bekasi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11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939074"/>
                  </a:ext>
                </a:extLst>
              </a:tr>
              <a:tr h="355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ujangwati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Bogor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12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98281"/>
                  </a:ext>
                </a:extLst>
              </a:tr>
              <a:tr h="3554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putuaji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Tangerang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12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750364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sutono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13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501323"/>
                  </a:ext>
                </a:extLst>
              </a:tr>
              <a:tr h="1963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[10]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anisatiwi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Bekasi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14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61159"/>
                  </a:ext>
                </a:extLst>
              </a:tr>
            </a:tbl>
          </a:graphicData>
        </a:graphic>
      </p:graphicFrame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972C7FD6-25B1-37FB-8F56-9C5DBCF36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8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AF65-E2A3-7ACC-46B2-403BE8C3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</a:t>
            </a:r>
            <a:r>
              <a:rPr lang="en-US" dirty="0" err="1"/>
              <a:t>Kerja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EBB4-6755-EEF2-0654-6FE129FD926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808261"/>
            <a:ext cx="8630616" cy="2995737"/>
          </a:xfrm>
        </p:spPr>
        <p:txBody>
          <a:bodyPr/>
          <a:lstStyle/>
          <a:p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(NIK)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 NIK 1456 </a:t>
            </a:r>
            <a:r>
              <a:rPr lang="en-US" dirty="0" err="1"/>
              <a:t>Pencarian</a:t>
            </a:r>
            <a:endParaRPr lang="en-US" dirty="0"/>
          </a:p>
          <a:p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NIK 1129,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dicocokan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   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. Data </a:t>
            </a:r>
            <a:r>
              <a:rPr lang="en-US" dirty="0" err="1"/>
              <a:t>kedua</a:t>
            </a:r>
            <a:r>
              <a:rPr lang="en-US" dirty="0"/>
              <a:t> NIK 1076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. Data </a:t>
            </a:r>
            <a:r>
              <a:rPr lang="en-US" dirty="0" err="1"/>
              <a:t>ketiga</a:t>
            </a:r>
            <a:r>
              <a:rPr lang="en-US" dirty="0"/>
              <a:t> NIK 1236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data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keempat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NIK 1456 dan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dan </a:t>
            </a:r>
            <a:r>
              <a:rPr lang="en-US" dirty="0" err="1"/>
              <a:t>didapat</a:t>
            </a:r>
            <a:r>
              <a:rPr lang="en-US" dirty="0"/>
              <a:t> :</a:t>
            </a:r>
          </a:p>
          <a:p>
            <a:r>
              <a:rPr lang="en-US" dirty="0"/>
              <a:t>NIK : 1456 Nama Dewi : </a:t>
            </a:r>
            <a:r>
              <a:rPr lang="en-US" dirty="0" err="1"/>
              <a:t>Umur</a:t>
            </a:r>
            <a:r>
              <a:rPr lang="en-US" dirty="0"/>
              <a:t> : 45; Alamat : Depok; </a:t>
            </a:r>
            <a:r>
              <a:rPr lang="en-US" dirty="0" err="1"/>
              <a:t>Kelamin</a:t>
            </a:r>
            <a:r>
              <a:rPr lang="en-US" dirty="0"/>
              <a:t> ; P; </a:t>
            </a:r>
            <a:r>
              <a:rPr lang="en-US" dirty="0" err="1"/>
              <a:t>Gaji</a:t>
            </a:r>
            <a:r>
              <a:rPr lang="en-US" dirty="0"/>
              <a:t>: 15 Juta</a:t>
            </a:r>
          </a:p>
          <a:p>
            <a:r>
              <a:rPr lang="en-US" dirty="0" err="1"/>
              <a:t>Misal</a:t>
            </a:r>
            <a:r>
              <a:rPr lang="en-US" dirty="0"/>
              <a:t> :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karyawan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NIK : 1155.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     NIK 1129, </a:t>
            </a:r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dilanjutkan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kedua</a:t>
            </a:r>
            <a:r>
              <a:rPr lang="en-US" dirty="0"/>
              <a:t> NIK 1076       juga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lanjut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 </a:t>
            </a:r>
            <a:r>
              <a:rPr lang="en-US" dirty="0" err="1"/>
              <a:t>ketiga</a:t>
            </a:r>
            <a:r>
              <a:rPr lang="en-US" dirty="0"/>
              <a:t>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data </a:t>
            </a:r>
            <a:r>
              <a:rPr lang="en-US" dirty="0" err="1"/>
              <a:t>terakhir</a:t>
            </a:r>
            <a:r>
              <a:rPr lang="en-US" dirty="0"/>
              <a:t>. </a:t>
            </a:r>
            <a:r>
              <a:rPr lang="en-US" dirty="0" err="1"/>
              <a:t>Ternyata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didapatkan</a:t>
            </a:r>
            <a:r>
              <a:rPr lang="en-US" dirty="0"/>
              <a:t> data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,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berhenti</a:t>
            </a:r>
            <a:r>
              <a:rPr lang="en-US" dirty="0"/>
              <a:t> dan data yang </a:t>
            </a:r>
            <a:r>
              <a:rPr lang="en-US" dirty="0" err="1"/>
              <a:t>dicari</a:t>
            </a:r>
            <a:r>
              <a:rPr lang="en-US" dirty="0"/>
              <a:t>   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.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5B37ED91-96A5-521C-2423-F7F706687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2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7704" y="41285"/>
            <a:ext cx="7524328" cy="884466"/>
          </a:xfrm>
        </p:spPr>
        <p:txBody>
          <a:bodyPr/>
          <a:lstStyle/>
          <a:p>
            <a:r>
              <a:rPr lang="en-US" altLang="ko-KR" sz="3200" dirty="0" err="1"/>
              <a:t>Ametoda</a:t>
            </a:r>
            <a:r>
              <a:rPr lang="en-US" altLang="ko-KR" sz="3200" dirty="0"/>
              <a:t> Binary Search</a:t>
            </a:r>
            <a:endParaRPr lang="ko-KR" alt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990056" y="1059583"/>
            <a:ext cx="6912768" cy="3600400"/>
          </a:xfrm>
        </p:spPr>
        <p:txBody>
          <a:bodyPr/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Biner (binary search)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didasarkan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pada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dimulai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pertengahan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Kumpulan data yang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diurutkan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.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acuan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mengurutkan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data-data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tabel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database </a:t>
            </a:r>
          </a:p>
          <a:p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Kelebihan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Biner: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waktu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searching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cepat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itchFamily="34" charset="0"/>
                <a:cs typeface="Arial" pitchFamily="34" charset="0"/>
              </a:rPr>
              <a:t>Beban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Komputasi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kecil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Kekurangannya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Biner:</a:t>
            </a:r>
          </a:p>
          <a:p>
            <a:r>
              <a:rPr lang="en-US" altLang="ko-KR" b="1" dirty="0">
                <a:latin typeface="Arial" pitchFamily="34" charset="0"/>
                <a:cs typeface="Arial" pitchFamily="34" charset="0"/>
              </a:rPr>
              <a:t>-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di-sorting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lebih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dulu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terurut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)</a:t>
            </a:r>
            <a:endParaRPr lang="ko-KR" alt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hlinkClick r:id="rId2" action="ppaction://hlinksldjump"/>
            <a:extLst>
              <a:ext uri="{FF2B5EF4-FFF2-40B4-BE49-F238E27FC236}">
                <a16:creationId xmlns:a16="http://schemas.microsoft.com/office/drawing/2014/main" id="{CF080EA8-BD10-C4C6-6177-FE496495D3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0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73-9E2B-7DB1-CE6E-08A280D0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55713"/>
            <a:ext cx="9144000" cy="884466"/>
          </a:xfrm>
        </p:spPr>
        <p:txBody>
          <a:bodyPr/>
          <a:lstStyle/>
          <a:p>
            <a:r>
              <a:rPr lang="en-US" altLang="ko-KR" sz="2000" b="1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altLang="ko-KR" sz="2000" b="1" dirty="0">
                <a:latin typeface="Arial" pitchFamily="34" charset="0"/>
                <a:cs typeface="Arial" pitchFamily="34" charset="0"/>
              </a:rPr>
              <a:t> Binary Search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291C-1A2B-6456-BE72-92EB1F35B2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31758" y="1059582"/>
            <a:ext cx="4776700" cy="4299942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 err="1"/>
              <a:t>Deteksi</a:t>
            </a:r>
            <a:r>
              <a:rPr lang="en-US" dirty="0"/>
              <a:t> n Banyak record array.</a:t>
            </a:r>
          </a:p>
          <a:p>
            <a:pPr marL="342900" indent="-342900">
              <a:buAutoNum type="arabicPeriod"/>
            </a:pPr>
            <a:r>
              <a:rPr lang="en-US" dirty="0" err="1"/>
              <a:t>Nomor</a:t>
            </a:r>
            <a:r>
              <a:rPr lang="en-US" dirty="0"/>
              <a:t> array, Low (Kiri/</a:t>
            </a:r>
            <a:r>
              <a:rPr lang="en-US" dirty="0" err="1"/>
              <a:t>pertama</a:t>
            </a:r>
            <a:r>
              <a:rPr lang="en-US" dirty="0"/>
              <a:t>)=0 data high     (</a:t>
            </a:r>
            <a:r>
              <a:rPr lang="en-US" dirty="0" err="1"/>
              <a:t>kanan</a:t>
            </a:r>
            <a:r>
              <a:rPr lang="en-US" dirty="0"/>
              <a:t>/</a:t>
            </a:r>
            <a:r>
              <a:rPr lang="en-US" dirty="0" err="1"/>
              <a:t>terakhir</a:t>
            </a:r>
            <a:r>
              <a:rPr lang="en-US" dirty="0"/>
              <a:t>)=n-1</a:t>
            </a:r>
          </a:p>
          <a:p>
            <a:pPr marL="342900" indent="-342900">
              <a:buAutoNum type="arabicPeriod"/>
            </a:pPr>
            <a:r>
              <a:rPr lang="en-US" dirty="0" err="1"/>
              <a:t>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Tengah </a:t>
            </a:r>
            <a:r>
              <a:rPr lang="en-US" dirty="0" err="1"/>
              <a:t>dengan</a:t>
            </a:r>
            <a:r>
              <a:rPr lang="en-US" dirty="0"/>
              <a:t> mid = </a:t>
            </a:r>
            <a:r>
              <a:rPr lang="en-US" u="sng" dirty="0"/>
              <a:t>low + high</a:t>
            </a:r>
          </a:p>
          <a:p>
            <a:r>
              <a:rPr lang="en-US" dirty="0"/>
              <a:t>                                                          2</a:t>
            </a:r>
          </a:p>
          <a:p>
            <a:r>
              <a:rPr lang="en-US" dirty="0"/>
              <a:t>4. </a:t>
            </a:r>
            <a:r>
              <a:rPr lang="en-US" dirty="0" err="1"/>
              <a:t>Cocokan</a:t>
            </a:r>
            <a:r>
              <a:rPr lang="en-US" dirty="0"/>
              <a:t> data [mid] </a:t>
            </a:r>
            <a:r>
              <a:rPr lang="en-US" dirty="0" err="1"/>
              <a:t>dengan</a:t>
            </a:r>
            <a:r>
              <a:rPr lang="en-US" dirty="0"/>
              <a:t> data [</a:t>
            </a:r>
            <a:r>
              <a:rPr lang="en-US" dirty="0" err="1"/>
              <a:t>kunci</a:t>
            </a:r>
            <a:r>
              <a:rPr lang="en-US" dirty="0"/>
              <a:t>] :</a:t>
            </a:r>
          </a:p>
          <a:p>
            <a:pPr marL="515938" indent="-515938"/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)   Jika data [mid]=data[</a:t>
            </a:r>
            <a:r>
              <a:rPr lang="en-US" dirty="0" err="1"/>
              <a:t>kunci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pencarian</a:t>
            </a:r>
            <a:r>
              <a:rPr lang="en-US" dirty="0">
                <a:sym typeface="Wingdings" panose="05000000000000000000" pitchFamily="2" charset="2"/>
              </a:rPr>
              <a:t>           </a:t>
            </a:r>
            <a:r>
              <a:rPr lang="en-US" dirty="0" err="1">
                <a:sym typeface="Wingdings" panose="05000000000000000000" pitchFamily="2" charset="2"/>
              </a:rPr>
              <a:t>selesai</a:t>
            </a:r>
            <a:r>
              <a:rPr lang="en-US" dirty="0">
                <a:sym typeface="Wingdings" panose="05000000000000000000" pitchFamily="2" charset="2"/>
              </a:rPr>
              <a:t> data </a:t>
            </a:r>
            <a:r>
              <a:rPr lang="en-US" dirty="0" err="1">
                <a:sym typeface="Wingdings" panose="05000000000000000000" pitchFamily="2" charset="2"/>
              </a:rPr>
              <a:t>didapatkan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   ii)  Jika data[mid]&lt;data[</a:t>
            </a:r>
            <a:r>
              <a:rPr lang="en-US" dirty="0" err="1">
                <a:sym typeface="Wingdings" panose="05000000000000000000" pitchFamily="2" charset="2"/>
              </a:rPr>
              <a:t>kunci</a:t>
            </a:r>
            <a:r>
              <a:rPr lang="en-US" dirty="0">
                <a:sym typeface="Wingdings" panose="05000000000000000000" pitchFamily="2" charset="2"/>
              </a:rPr>
              <a:t>]  low[</a:t>
            </a:r>
            <a:r>
              <a:rPr lang="en-US" dirty="0" err="1">
                <a:sym typeface="Wingdings" panose="05000000000000000000" pitchFamily="2" charset="2"/>
              </a:rPr>
              <a:t>kiri</a:t>
            </a:r>
            <a:r>
              <a:rPr lang="en-US" dirty="0">
                <a:sym typeface="Wingdings" panose="05000000000000000000" pitchFamily="2" charset="2"/>
              </a:rPr>
              <a:t>]=mid+1</a:t>
            </a:r>
          </a:p>
          <a:p>
            <a:pPr marL="574675" indent="-574675"/>
            <a:r>
              <a:rPr lang="en-US" dirty="0">
                <a:sym typeface="Wingdings" panose="05000000000000000000" pitchFamily="2" charset="2"/>
              </a:rPr>
              <a:t>    iii) Jika</a:t>
            </a:r>
            <a:r>
              <a:rPr lang="en-US" dirty="0"/>
              <a:t> data[mid]&gt;data[</a:t>
            </a:r>
            <a:r>
              <a:rPr lang="en-US" dirty="0" err="1"/>
              <a:t>kunci</a:t>
            </a:r>
            <a:r>
              <a:rPr lang="en-US" dirty="0"/>
              <a:t>] </a:t>
            </a:r>
            <a:r>
              <a:rPr lang="en-US" dirty="0">
                <a:sym typeface="Wingdings" panose="05000000000000000000" pitchFamily="2" charset="2"/>
              </a:rPr>
              <a:t> high (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) = mid – 1</a:t>
            </a:r>
          </a:p>
          <a:p>
            <a:pPr marL="457200" indent="-457200"/>
            <a:r>
              <a:rPr lang="en-US" dirty="0">
                <a:sym typeface="Wingdings" panose="05000000000000000000" pitchFamily="2" charset="2"/>
              </a:rPr>
              <a:t>5. Jika low (</a:t>
            </a:r>
            <a:r>
              <a:rPr lang="en-US" dirty="0" err="1">
                <a:sym typeface="Wingdings" panose="05000000000000000000" pitchFamily="2" charset="2"/>
              </a:rPr>
              <a:t>kiri</a:t>
            </a:r>
            <a:r>
              <a:rPr lang="en-US" dirty="0">
                <a:sym typeface="Wingdings" panose="05000000000000000000" pitchFamily="2" charset="2"/>
              </a:rPr>
              <a:t>) ≤ high (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) dan data[mid]           ≠ data[</a:t>
            </a:r>
            <a:r>
              <a:rPr lang="en-US" dirty="0" err="1">
                <a:sym typeface="Wingdings" panose="05000000000000000000" pitchFamily="2" charset="2"/>
              </a:rPr>
              <a:t>kunci</a:t>
            </a:r>
            <a:r>
              <a:rPr lang="en-US" dirty="0">
                <a:sym typeface="Wingdings" panose="05000000000000000000" pitchFamily="2" charset="2"/>
              </a:rPr>
              <a:t>], </a:t>
            </a:r>
            <a:r>
              <a:rPr lang="en-US" dirty="0" err="1">
                <a:sym typeface="Wingdings" panose="05000000000000000000" pitchFamily="2" charset="2"/>
              </a:rPr>
              <a:t>ulangi</a:t>
            </a:r>
            <a:r>
              <a:rPr lang="en-US" dirty="0">
                <a:sym typeface="Wingdings" panose="05000000000000000000" pitchFamily="2" charset="2"/>
              </a:rPr>
              <a:t> Langkah 3</a:t>
            </a:r>
          </a:p>
          <a:p>
            <a:pPr marL="234950" indent="-234950"/>
            <a:r>
              <a:rPr lang="en-US" dirty="0">
                <a:sym typeface="Wingdings" panose="05000000000000000000" pitchFamily="2" charset="2"/>
              </a:rPr>
              <a:t>6. Jika data[mid] ≠ data [</a:t>
            </a:r>
            <a:r>
              <a:rPr lang="en-US" dirty="0" err="1">
                <a:sym typeface="Wingdings" panose="05000000000000000000" pitchFamily="2" charset="2"/>
              </a:rPr>
              <a:t>kunci</a:t>
            </a:r>
            <a:r>
              <a:rPr lang="en-US" dirty="0">
                <a:sym typeface="Wingdings" panose="05000000000000000000" pitchFamily="2" charset="2"/>
              </a:rPr>
              <a:t>] </a:t>
            </a:r>
            <a:r>
              <a:rPr lang="en-US" dirty="0" err="1">
                <a:sym typeface="Wingdings" panose="05000000000000000000" pitchFamily="2" charset="2"/>
              </a:rPr>
              <a:t>maka</a:t>
            </a:r>
            <a:r>
              <a:rPr lang="en-US" dirty="0">
                <a:sym typeface="Wingdings" panose="05000000000000000000" pitchFamily="2" charset="2"/>
              </a:rPr>
              <a:t> index = -1.         </a:t>
            </a:r>
            <a:r>
              <a:rPr lang="en-US" dirty="0" err="1">
                <a:sym typeface="Wingdings" panose="05000000000000000000" pitchFamily="2" charset="2"/>
              </a:rPr>
              <a:t>Selesai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702CDE9-5209-A6CE-E783-8F3E41302A88}"/>
              </a:ext>
            </a:extLst>
          </p:cNvPr>
          <p:cNvSpPr txBox="1">
            <a:spLocks/>
          </p:cNvSpPr>
          <p:nvPr/>
        </p:nvSpPr>
        <p:spPr>
          <a:xfrm>
            <a:off x="4872009" y="1038469"/>
            <a:ext cx="3633537" cy="376552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ym typeface="Wingdings" panose="05000000000000000000" pitchFamily="2" charset="2"/>
              </a:rPr>
              <a:t>Pseudocode </a:t>
            </a:r>
            <a:r>
              <a:rPr lang="en-US" b="1" u="sng" dirty="0" err="1">
                <a:sym typeface="Wingdings" panose="05000000000000000000" pitchFamily="2" charset="2"/>
              </a:rPr>
              <a:t>algoritma</a:t>
            </a:r>
            <a:r>
              <a:rPr lang="en-US" b="1" u="sng" dirty="0">
                <a:sym typeface="Wingdings" panose="05000000000000000000" pitchFamily="2" charset="2"/>
              </a:rPr>
              <a:t> binary search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Int </a:t>
            </a:r>
            <a:r>
              <a:rPr lang="en-US" dirty="0" err="1">
                <a:sym typeface="Wingdings" panose="05000000000000000000" pitchFamily="2" charset="2"/>
              </a:rPr>
              <a:t>binarySearch</a:t>
            </a:r>
            <a:r>
              <a:rPr lang="en-US" dirty="0">
                <a:sym typeface="Wingdings" panose="05000000000000000000" pitchFamily="2" charset="2"/>
              </a:rPr>
              <a:t>(int*</a:t>
            </a:r>
            <a:r>
              <a:rPr lang="en-US" dirty="0" err="1">
                <a:sym typeface="Wingdings" panose="05000000000000000000" pitchFamily="2" charset="2"/>
              </a:rPr>
              <a:t>x,int</a:t>
            </a:r>
            <a:r>
              <a:rPr lang="en-US" dirty="0">
                <a:sym typeface="Wingdings" panose="05000000000000000000" pitchFamily="2" charset="2"/>
              </a:rPr>
              <a:t> key, int n)</a:t>
            </a:r>
          </a:p>
          <a:p>
            <a:r>
              <a:rPr lang="en-US" dirty="0">
                <a:sym typeface="Wingdings" panose="05000000000000000000" pitchFamily="2" charset="2"/>
              </a:rPr>
              <a:t>{</a:t>
            </a:r>
          </a:p>
          <a:p>
            <a:r>
              <a:rPr lang="en-US" dirty="0">
                <a:sym typeface="Wingdings" panose="05000000000000000000" pitchFamily="2" charset="2"/>
              </a:rPr>
              <a:t>Int mid;</a:t>
            </a:r>
          </a:p>
          <a:p>
            <a:r>
              <a:rPr lang="en-US" dirty="0">
                <a:sym typeface="Wingdings" panose="05000000000000000000" pitchFamily="2" charset="2"/>
              </a:rPr>
              <a:t>Int </a:t>
            </a:r>
            <a:r>
              <a:rPr lang="en-US" dirty="0" err="1">
                <a:sym typeface="Wingdings" panose="05000000000000000000" pitchFamily="2" charset="2"/>
              </a:rPr>
              <a:t>kiri</a:t>
            </a:r>
            <a:r>
              <a:rPr lang="en-US" dirty="0">
                <a:sym typeface="Wingdings" panose="05000000000000000000" pitchFamily="2" charset="2"/>
              </a:rPr>
              <a:t> = 0, 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 = n-1;</a:t>
            </a:r>
          </a:p>
          <a:p>
            <a:r>
              <a:rPr lang="en-US" dirty="0">
                <a:sym typeface="Wingdings" panose="05000000000000000000" pitchFamily="2" charset="2"/>
              </a:rPr>
              <a:t>While(</a:t>
            </a:r>
            <a:r>
              <a:rPr lang="en-US" dirty="0" err="1">
                <a:sym typeface="Wingdings" panose="05000000000000000000" pitchFamily="2" charset="2"/>
              </a:rPr>
              <a:t>kiri</a:t>
            </a:r>
            <a:r>
              <a:rPr lang="en-US" dirty="0">
                <a:sym typeface="Wingdings" panose="05000000000000000000" pitchFamily="2" charset="2"/>
              </a:rPr>
              <a:t>&lt;= 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{</a:t>
            </a:r>
          </a:p>
          <a:p>
            <a:r>
              <a:rPr lang="en-US" dirty="0">
                <a:sym typeface="Wingdings" panose="05000000000000000000" pitchFamily="2" charset="2"/>
              </a:rPr>
              <a:t>        mid = (</a:t>
            </a:r>
            <a:r>
              <a:rPr lang="en-US" dirty="0" err="1">
                <a:sym typeface="Wingdings" panose="05000000000000000000" pitchFamily="2" charset="2"/>
              </a:rPr>
              <a:t>kiri+kanan</a:t>
            </a:r>
            <a:r>
              <a:rPr lang="en-US" dirty="0">
                <a:sym typeface="Wingdings" panose="05000000000000000000" pitchFamily="2" charset="2"/>
              </a:rPr>
              <a:t>)/2;</a:t>
            </a:r>
          </a:p>
          <a:p>
            <a:r>
              <a:rPr lang="en-US" dirty="0">
                <a:sym typeface="Wingdings" panose="05000000000000000000" pitchFamily="2" charset="2"/>
              </a:rPr>
              <a:t>        if(key==x[mid]return(mid);</a:t>
            </a:r>
          </a:p>
          <a:p>
            <a:r>
              <a:rPr lang="en-US" dirty="0">
                <a:sym typeface="Wingdings" panose="05000000000000000000" pitchFamily="2" charset="2"/>
              </a:rPr>
              <a:t>        else if(key&lt;x[mid] </a:t>
            </a:r>
            <a:r>
              <a:rPr lang="en-US" dirty="0" err="1">
                <a:sym typeface="Wingdings" panose="05000000000000000000" pitchFamily="2" charset="2"/>
              </a:rPr>
              <a:t>kanan</a:t>
            </a:r>
            <a:r>
              <a:rPr lang="en-US" dirty="0">
                <a:sym typeface="Wingdings" panose="05000000000000000000" pitchFamily="2" charset="2"/>
              </a:rPr>
              <a:t>=mid-1;</a:t>
            </a:r>
          </a:p>
          <a:p>
            <a:r>
              <a:rPr lang="en-US" dirty="0">
                <a:sym typeface="Wingdings" panose="05000000000000000000" pitchFamily="2" charset="2"/>
              </a:rPr>
              <a:t>          else </a:t>
            </a:r>
            <a:r>
              <a:rPr lang="en-US" dirty="0" err="1">
                <a:sym typeface="Wingdings" panose="05000000000000000000" pitchFamily="2" charset="2"/>
              </a:rPr>
              <a:t>kiri</a:t>
            </a:r>
            <a:r>
              <a:rPr lang="en-US" dirty="0">
                <a:sym typeface="Wingdings" panose="05000000000000000000" pitchFamily="2" charset="2"/>
              </a:rPr>
              <a:t> = mid+1;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</a:p>
          <a:p>
            <a:r>
              <a:rPr lang="en-US" dirty="0">
                <a:sym typeface="Wingdings" panose="05000000000000000000" pitchFamily="2" charset="2"/>
              </a:rPr>
              <a:t>Return(-1);</a:t>
            </a:r>
          </a:p>
          <a:p>
            <a:r>
              <a:rPr lang="en-US" dirty="0">
                <a:sym typeface="Wingdings" panose="05000000000000000000" pitchFamily="2" charset="2"/>
              </a:rPr>
              <a:t>}</a:t>
            </a:r>
            <a:endParaRPr lang="en-US" dirty="0"/>
          </a:p>
        </p:txBody>
      </p:sp>
      <p:pic>
        <p:nvPicPr>
          <p:cNvPr id="8" name="Picture 7">
            <a:hlinkClick r:id="rId2" action="ppaction://hlinksldjump"/>
            <a:extLst>
              <a:ext uri="{FF2B5EF4-FFF2-40B4-BE49-F238E27FC236}">
                <a16:creationId xmlns:a16="http://schemas.microsoft.com/office/drawing/2014/main" id="{BE1CE407-FA6B-7082-1DBD-0B65FCC196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B2AE1-17CE-078C-B48F-77F7622EE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76" y="843558"/>
            <a:ext cx="8496944" cy="460648"/>
          </a:xfrm>
        </p:spPr>
        <p:txBody>
          <a:bodyPr/>
          <a:lstStyle/>
          <a:p>
            <a:r>
              <a:rPr lang="en-US" b="1" dirty="0" err="1"/>
              <a:t>Implementasi</a:t>
            </a:r>
            <a:r>
              <a:rPr lang="en-US" b="1" dirty="0"/>
              <a:t> Binary Search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50612-D6C3-317A-6709-987BD1F55F7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467544" y="1338690"/>
            <a:ext cx="3238314" cy="357187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022D26-B465-FCB1-3895-B0FFDD046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1144647"/>
            <a:ext cx="3200400" cy="38004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2711FF6-099E-D8C6-2430-F2F242482F18}"/>
              </a:ext>
            </a:extLst>
          </p:cNvPr>
          <p:cNvSpPr/>
          <p:nvPr/>
        </p:nvSpPr>
        <p:spPr>
          <a:xfrm>
            <a:off x="3997982" y="2831182"/>
            <a:ext cx="720080" cy="720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2AE731E-6760-87A9-3C41-66DB4194C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664241"/>
              </p:ext>
            </p:extLst>
          </p:nvPr>
        </p:nvGraphicFramePr>
        <p:xfrm>
          <a:off x="3874000" y="160380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Packager Shell Object" showAsIcon="1" r:id="rId5" imgW="914570" imgH="771459" progId="Package">
                  <p:embed/>
                </p:oleObj>
              </mc:Choice>
              <mc:Fallback>
                <p:oleObj name="Packager Shell Object" showAsIcon="1" r:id="rId5" imgW="914570" imgH="771459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74000" y="160380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hlinkClick r:id="rId7" action="ppaction://hlinksldjump"/>
            <a:extLst>
              <a:ext uri="{FF2B5EF4-FFF2-40B4-BE49-F238E27FC236}">
                <a16:creationId xmlns:a16="http://schemas.microsoft.com/office/drawing/2014/main" id="{B4D4002E-098C-BD01-C111-6FDBFE9EA1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5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7092-2610-474B-6714-313FE8877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0"/>
            <a:ext cx="9144000" cy="884466"/>
          </a:xfrm>
        </p:spPr>
        <p:txBody>
          <a:bodyPr/>
          <a:lstStyle/>
          <a:p>
            <a:r>
              <a:rPr lang="en-US" sz="2800" dirty="0" err="1"/>
              <a:t>Simulasi</a:t>
            </a:r>
            <a:r>
              <a:rPr lang="en-US" sz="2800" dirty="0"/>
              <a:t>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1ED9-AB48-C390-8D67-4FBBE21A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17" y="865489"/>
            <a:ext cx="8496944" cy="460648"/>
          </a:xfrm>
        </p:spPr>
        <p:txBody>
          <a:bodyPr/>
          <a:lstStyle/>
          <a:p>
            <a:r>
              <a:rPr lang="en-US" sz="1600" dirty="0" err="1"/>
              <a:t>Simulasi</a:t>
            </a:r>
            <a:r>
              <a:rPr lang="en-US" sz="1600" dirty="0"/>
              <a:t> </a:t>
            </a:r>
            <a:r>
              <a:rPr lang="en-US" sz="1600" dirty="0" err="1"/>
              <a:t>Pencarian</a:t>
            </a:r>
            <a:r>
              <a:rPr lang="en-US" sz="1600" dirty="0"/>
              <a:t> biner </a:t>
            </a:r>
            <a:r>
              <a:rPr lang="en-US" sz="1600" dirty="0" err="1"/>
              <a:t>terhadap</a:t>
            </a:r>
            <a:r>
              <a:rPr lang="en-US" sz="1600" dirty="0"/>
              <a:t> data </a:t>
            </a:r>
            <a:r>
              <a:rPr lang="en-US" sz="1600" dirty="0" err="1"/>
              <a:t>berurut</a:t>
            </a:r>
            <a:r>
              <a:rPr lang="en-US" sz="1600" dirty="0"/>
              <a:t> </a:t>
            </a:r>
            <a:r>
              <a:rPr lang="en-US" sz="1600" dirty="0" err="1"/>
              <a:t>didalam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endParaRPr 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4FD8-3229-EAA3-A87C-FDF116CA8D4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5880" y="1326137"/>
            <a:ext cx="8496944" cy="3477861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Karyawan</a:t>
            </a:r>
            <a:r>
              <a:rPr lang="en-US" dirty="0"/>
              <a:t> PT “APASAJA”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2AD02F-BD79-86BD-1BD6-1B24D37F2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741587"/>
              </p:ext>
            </p:extLst>
          </p:nvPr>
        </p:nvGraphicFramePr>
        <p:xfrm>
          <a:off x="971600" y="1900778"/>
          <a:ext cx="4686300" cy="2903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6388843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6066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886522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826853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006358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881044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48347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Array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UMUR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ALAMAT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KELAMIN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62917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ujangwati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Bogor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12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7943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benyanyi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Bekasi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9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5609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Tangerang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9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1295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12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13963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sutono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13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647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wijayanto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Jakarta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10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4933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15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579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anisatiwi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Bekasi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14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5218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putuaji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Tangerang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12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79706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wayan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RP 15 JUTA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3235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[10]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Bekasi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11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803776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AE66481-C79E-B392-192B-27FE2923A450}"/>
              </a:ext>
            </a:extLst>
          </p:cNvPr>
          <p:cNvSpPr/>
          <p:nvPr/>
        </p:nvSpPr>
        <p:spPr>
          <a:xfrm>
            <a:off x="5868144" y="2859782"/>
            <a:ext cx="576064" cy="720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5CDC4DD-E3D7-1F9D-1194-80E9A8CFF921}"/>
              </a:ext>
            </a:extLst>
          </p:cNvPr>
          <p:cNvSpPr txBox="1">
            <a:spLocks/>
          </p:cNvSpPr>
          <p:nvPr/>
        </p:nvSpPr>
        <p:spPr>
          <a:xfrm>
            <a:off x="6444208" y="2859782"/>
            <a:ext cx="2558875" cy="2019359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>
                <a:sym typeface="Wingdings" panose="05000000000000000000" pitchFamily="2" charset="2"/>
              </a:rPr>
              <a:t>Pencarian</a:t>
            </a:r>
            <a:r>
              <a:rPr lang="en-US" b="1" dirty="0">
                <a:sym typeface="Wingdings" panose="05000000000000000000" pitchFamily="2" charset="2"/>
              </a:rPr>
              <a:t> data </a:t>
            </a:r>
            <a:r>
              <a:rPr lang="en-US" b="1" dirty="0" err="1">
                <a:sym typeface="Wingdings" panose="05000000000000000000" pitchFamily="2" charset="2"/>
              </a:rPr>
              <a:t>Kunci</a:t>
            </a:r>
            <a:r>
              <a:rPr lang="en-US" b="1" dirty="0">
                <a:sym typeface="Wingdings" panose="05000000000000000000" pitchFamily="2" charset="2"/>
              </a:rPr>
              <a:t> </a:t>
            </a:r>
          </a:p>
          <a:p>
            <a:r>
              <a:rPr lang="en-US" b="1" dirty="0">
                <a:sym typeface="Wingdings" panose="05000000000000000000" pitchFamily="2" charset="2"/>
              </a:rPr>
              <a:t>        NIK 2324</a:t>
            </a:r>
            <a:endParaRPr lang="en-US" dirty="0"/>
          </a:p>
        </p:txBody>
      </p:sp>
      <p:pic>
        <p:nvPicPr>
          <p:cNvPr id="9" name="Picture 8">
            <a:hlinkClick r:id="rId2" action="ppaction://hlinksldjump"/>
            <a:extLst>
              <a:ext uri="{FF2B5EF4-FFF2-40B4-BE49-F238E27FC236}">
                <a16:creationId xmlns:a16="http://schemas.microsoft.com/office/drawing/2014/main" id="{345000C2-48EE-9984-0336-6130BCA32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92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55F703E-B78A-2010-265B-FA7F23B70EA1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818731870"/>
              </p:ext>
            </p:extLst>
          </p:nvPr>
        </p:nvGraphicFramePr>
        <p:xfrm>
          <a:off x="179512" y="987574"/>
          <a:ext cx="4173193" cy="209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2048">
                  <a:extLst>
                    <a:ext uri="{9D8B030D-6E8A-4147-A177-3AD203B41FA5}">
                      <a16:colId xmlns:a16="http://schemas.microsoft.com/office/drawing/2014/main" val="2917516791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31462138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3354710460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1733755798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1987503785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val="339029909"/>
                    </a:ext>
                  </a:extLst>
                </a:gridCol>
                <a:gridCol w="1040561">
                  <a:extLst>
                    <a:ext uri="{9D8B030D-6E8A-4147-A177-3AD203B41FA5}">
                      <a16:colId xmlns:a16="http://schemas.microsoft.com/office/drawing/2014/main" val="150859729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[0]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1045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ujangwati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58072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[1]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1076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highlight>
                            <a:srgbClr val="DBDBDB"/>
                          </a:highlight>
                        </a:rPr>
                        <a:t>benyanyi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7886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[2]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1089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kirman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9942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[3]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1129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Winda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786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[4]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1178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sutono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789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[5]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  <a:highlight>
                            <a:srgbClr val="DBDBDB"/>
                          </a:highlight>
                        </a:rPr>
                        <a:t>wijayanto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1593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[6]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dewi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Low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105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[7]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2167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anisatiwi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11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[8]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2234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putuaji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Mid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8132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[9]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2324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wayan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BDBDB"/>
                          </a:highlight>
                        </a:rPr>
                        <a:t>→ Low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BDBDB"/>
                          </a:highlight>
                        </a:rPr>
                        <a:t>→ Mid = </a:t>
                      </a:r>
                      <a:r>
                        <a:rPr lang="en-US" sz="1100" u="none" strike="noStrike" dirty="0" err="1">
                          <a:effectLst/>
                          <a:highlight>
                            <a:srgbClr val="DBDBDB"/>
                          </a:highlight>
                        </a:rPr>
                        <a:t>kunci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469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[10]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2421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sally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  <a:highlight>
                            <a:srgbClr val="DBDBDB"/>
                          </a:highlight>
                        </a:rPr>
                        <a:t>→ High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  <a:highlight>
                            <a:srgbClr val="DBDBDB"/>
                          </a:highlight>
                        </a:rPr>
                        <a:t>→ High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DBDBDB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853862"/>
                  </a:ext>
                </a:extLst>
              </a:tr>
            </a:tbl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D796833-3309-4945-A8E6-1130783A628B}"/>
              </a:ext>
            </a:extLst>
          </p:cNvPr>
          <p:cNvSpPr txBox="1">
            <a:spLocks/>
          </p:cNvSpPr>
          <p:nvPr/>
        </p:nvSpPr>
        <p:spPr>
          <a:xfrm>
            <a:off x="179512" y="3186182"/>
            <a:ext cx="4536504" cy="1882764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err="1">
                <a:sym typeface="Wingdings" panose="05000000000000000000" pitchFamily="2" charset="2"/>
              </a:rPr>
              <a:t>Perhitungan</a:t>
            </a:r>
            <a:r>
              <a:rPr lang="en-US" b="1" u="sng" dirty="0">
                <a:sym typeface="Wingdings" panose="05000000000000000000" pitchFamily="2" charset="2"/>
              </a:rPr>
              <a:t> :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yang </a:t>
            </a:r>
            <a:r>
              <a:rPr lang="en-US" dirty="0" err="1">
                <a:sym typeface="Wingdings" panose="05000000000000000000" pitchFamily="2" charset="2"/>
              </a:rPr>
              <a:t>dicari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adalah</a:t>
            </a:r>
            <a:r>
              <a:rPr lang="en-US" dirty="0">
                <a:sym typeface="Wingdings" panose="05000000000000000000" pitchFamily="2" charset="2"/>
              </a:rPr>
              <a:t> data[</a:t>
            </a:r>
            <a:r>
              <a:rPr lang="en-US" dirty="0" err="1">
                <a:sym typeface="Wingdings" panose="05000000000000000000" pitchFamily="2" charset="2"/>
              </a:rPr>
              <a:t>Kunci</a:t>
            </a:r>
            <a:r>
              <a:rPr lang="en-US" dirty="0">
                <a:sym typeface="Wingdings" panose="05000000000000000000" pitchFamily="2" charset="2"/>
              </a:rPr>
              <a:t>] = 2324</a:t>
            </a:r>
          </a:p>
          <a:p>
            <a:r>
              <a:rPr lang="en-US" b="1" u="sng" dirty="0">
                <a:sym typeface="Wingdings" panose="05000000000000000000" pitchFamily="2" charset="2"/>
              </a:rPr>
              <a:t>Hasil Langkah 1:</a:t>
            </a:r>
          </a:p>
          <a:p>
            <a:r>
              <a:rPr lang="en-US" dirty="0">
                <a:sym typeface="Wingdings" panose="05000000000000000000" pitchFamily="2" charset="2"/>
              </a:rPr>
              <a:t>Mid=</a:t>
            </a:r>
            <a:r>
              <a:rPr lang="en-US" u="sng" dirty="0">
                <a:sym typeface="Wingdings" panose="05000000000000000000" pitchFamily="2" charset="2"/>
              </a:rPr>
              <a:t>0+10</a:t>
            </a:r>
            <a:r>
              <a:rPr lang="en-US" dirty="0">
                <a:sym typeface="Wingdings" panose="05000000000000000000" pitchFamily="2" charset="2"/>
              </a:rPr>
              <a:t>=5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data [mid]=1236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             2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Ternyata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data[mid] ≠ data[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]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Karena data[mid]&lt;data[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]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low=mid+1=5+1=6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01DF74F-1717-8ABD-3162-6263CF3B18CE}"/>
              </a:ext>
            </a:extLst>
          </p:cNvPr>
          <p:cNvSpPr txBox="1">
            <a:spLocks/>
          </p:cNvSpPr>
          <p:nvPr/>
        </p:nvSpPr>
        <p:spPr>
          <a:xfrm>
            <a:off x="4352706" y="1093942"/>
            <a:ext cx="4611782" cy="2269896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sym typeface="Wingdings" panose="05000000000000000000" pitchFamily="2" charset="2"/>
              </a:rPr>
              <a:t>Hasil Langkah 2</a:t>
            </a:r>
          </a:p>
          <a:p>
            <a:r>
              <a:rPr lang="en-US" dirty="0">
                <a:sym typeface="Wingdings" panose="05000000000000000000" pitchFamily="2" charset="2"/>
              </a:rPr>
              <a:t>mid = </a:t>
            </a:r>
            <a:r>
              <a:rPr lang="en-US" u="sng" dirty="0">
                <a:sym typeface="Wingdings" panose="05000000000000000000" pitchFamily="2" charset="2"/>
              </a:rPr>
              <a:t>6+10 </a:t>
            </a:r>
            <a:r>
              <a:rPr lang="en-US" dirty="0">
                <a:sym typeface="Wingdings" panose="05000000000000000000" pitchFamily="2" charset="2"/>
              </a:rPr>
              <a:t>= 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data[mid] = 2234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Ternyata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data[mid] ≠ data 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]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Karena data[mid] &lt; data[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]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maka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low=mid+1=8+1=9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b="1" u="sng" dirty="0">
                <a:sym typeface="Wingdings" panose="05000000000000000000" pitchFamily="2" charset="2"/>
              </a:rPr>
              <a:t>Hasil Langkah 3</a:t>
            </a:r>
          </a:p>
          <a:p>
            <a:r>
              <a:rPr lang="en-US" dirty="0">
                <a:sym typeface="Wingdings" panose="05000000000000000000" pitchFamily="2" charset="2"/>
              </a:rPr>
              <a:t>Mid = 9+10 =9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→ data[mid]=2324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Ternyata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→ data[mid]=data[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kunci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]→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pencarian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selesai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Dan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didapatkan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:</a:t>
            </a:r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57C6BA-5B8D-9239-A65A-8685FCB8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5232"/>
              </p:ext>
            </p:extLst>
          </p:nvPr>
        </p:nvGraphicFramePr>
        <p:xfrm>
          <a:off x="4455989" y="3746564"/>
          <a:ext cx="4508499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7461">
                  <a:extLst>
                    <a:ext uri="{9D8B030D-6E8A-4147-A177-3AD203B41FA5}">
                      <a16:colId xmlns:a16="http://schemas.microsoft.com/office/drawing/2014/main" val="3882415262"/>
                    </a:ext>
                  </a:extLst>
                </a:gridCol>
                <a:gridCol w="863734">
                  <a:extLst>
                    <a:ext uri="{9D8B030D-6E8A-4147-A177-3AD203B41FA5}">
                      <a16:colId xmlns:a16="http://schemas.microsoft.com/office/drawing/2014/main" val="2699051112"/>
                    </a:ext>
                  </a:extLst>
                </a:gridCol>
                <a:gridCol w="711868">
                  <a:extLst>
                    <a:ext uri="{9D8B030D-6E8A-4147-A177-3AD203B41FA5}">
                      <a16:colId xmlns:a16="http://schemas.microsoft.com/office/drawing/2014/main" val="557718491"/>
                    </a:ext>
                  </a:extLst>
                </a:gridCol>
                <a:gridCol w="711868">
                  <a:extLst>
                    <a:ext uri="{9D8B030D-6E8A-4147-A177-3AD203B41FA5}">
                      <a16:colId xmlns:a16="http://schemas.microsoft.com/office/drawing/2014/main" val="2536060346"/>
                    </a:ext>
                  </a:extLst>
                </a:gridCol>
                <a:gridCol w="711868">
                  <a:extLst>
                    <a:ext uri="{9D8B030D-6E8A-4147-A177-3AD203B41FA5}">
                      <a16:colId xmlns:a16="http://schemas.microsoft.com/office/drawing/2014/main" val="276233645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5477273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NIK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UMUR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ALAMAT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KELAMIN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GAJI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0598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wayan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Depok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RP 15 JUTA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5715174"/>
                  </a:ext>
                </a:extLst>
              </a:tr>
            </a:tbl>
          </a:graphicData>
        </a:graphic>
      </p:graphicFrame>
      <p:pic>
        <p:nvPicPr>
          <p:cNvPr id="12" name="Picture 11">
            <a:hlinkClick r:id="rId2" action="ppaction://hlinksldjump"/>
            <a:extLst>
              <a:ext uri="{FF2B5EF4-FFF2-40B4-BE49-F238E27FC236}">
                <a16:creationId xmlns:a16="http://schemas.microsoft.com/office/drawing/2014/main" id="{A23E3F21-4402-3A2B-296F-1CBD2BAF8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6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96C5-F7DD-A500-AAB4-B08A15AF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0"/>
            <a:ext cx="8388424" cy="884466"/>
          </a:xfrm>
        </p:spPr>
        <p:txBody>
          <a:bodyPr/>
          <a:lstStyle/>
          <a:p>
            <a:r>
              <a:rPr lang="en-US" dirty="0"/>
              <a:t>Daftar </a:t>
            </a:r>
            <a:r>
              <a:rPr lang="en-US" dirty="0" err="1"/>
              <a:t>isi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5D62A-69B6-6B03-7B0E-95052B053EA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26408" y="987574"/>
            <a:ext cx="4526160" cy="3816424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100" dirty="0" err="1"/>
              <a:t>Menentukan</a:t>
            </a:r>
            <a:r>
              <a:rPr lang="en-US" sz="1100" dirty="0"/>
              <a:t> </a:t>
            </a:r>
            <a:r>
              <a:rPr lang="en-US" sz="1100" dirty="0" err="1"/>
              <a:t>Prosentase</a:t>
            </a:r>
            <a:r>
              <a:rPr lang="en-US" sz="1100" dirty="0"/>
              <a:t> </a:t>
            </a:r>
            <a:r>
              <a:rPr lang="en-US" sz="1100" dirty="0" err="1"/>
              <a:t>Kesalahan</a:t>
            </a:r>
            <a:r>
              <a:rPr lang="en-US" sz="1100" dirty="0"/>
              <a:t> </a:t>
            </a:r>
          </a:p>
          <a:p>
            <a:pPr marL="342900" indent="-342900">
              <a:buAutoNum type="arabicPeriod"/>
            </a:pPr>
            <a:r>
              <a:rPr lang="en-US" sz="1100" dirty="0" err="1"/>
              <a:t>Pencarian</a:t>
            </a:r>
            <a:r>
              <a:rPr lang="en-US" sz="1100" dirty="0"/>
              <a:t> Data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Metoda</a:t>
            </a:r>
            <a:r>
              <a:rPr lang="en-US" sz="1100" dirty="0"/>
              <a:t> </a:t>
            </a:r>
            <a:r>
              <a:rPr lang="en-US" sz="1100" dirty="0" err="1"/>
              <a:t>Pemrograman</a:t>
            </a:r>
            <a:endParaRPr lang="en-US" sz="1100" dirty="0"/>
          </a:p>
          <a:p>
            <a:pPr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Sequential Search</a:t>
            </a:r>
          </a:p>
          <a:p>
            <a:pPr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Algoritma</a:t>
            </a:r>
            <a:r>
              <a:rPr lang="en-US" sz="1100" dirty="0"/>
              <a:t> Sequential Search</a:t>
            </a:r>
          </a:p>
          <a:p>
            <a:pPr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Implementasi</a:t>
            </a:r>
            <a:r>
              <a:rPr lang="en-US" sz="1100" dirty="0"/>
              <a:t> Sequential Search</a:t>
            </a:r>
          </a:p>
          <a:p>
            <a:pPr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Simulasi</a:t>
            </a:r>
            <a:r>
              <a:rPr lang="en-US" sz="1100" dirty="0"/>
              <a:t> Sequential Search</a:t>
            </a:r>
          </a:p>
          <a:p>
            <a:pPr marL="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Binary Search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Algoritma</a:t>
            </a:r>
            <a:r>
              <a:rPr lang="en-US" sz="1100" dirty="0"/>
              <a:t> Binary Search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Implementasi</a:t>
            </a:r>
            <a:r>
              <a:rPr lang="en-US" sz="1100" dirty="0"/>
              <a:t> Binary Search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Simulasi</a:t>
            </a:r>
            <a:r>
              <a:rPr lang="en-US" sz="1100" dirty="0"/>
              <a:t> Binary Search</a:t>
            </a:r>
          </a:p>
          <a:p>
            <a:pPr marL="0" lvl="1" indent="0">
              <a:buNone/>
            </a:pPr>
            <a:r>
              <a:rPr lang="en-US" sz="1100" dirty="0"/>
              <a:t>3. </a:t>
            </a:r>
            <a:r>
              <a:rPr lang="en-US" sz="1100" dirty="0" err="1"/>
              <a:t>Pencarian</a:t>
            </a:r>
            <a:r>
              <a:rPr lang="en-US" sz="1100" dirty="0"/>
              <a:t> Akar </a:t>
            </a:r>
            <a:r>
              <a:rPr lang="en-US" sz="1100" dirty="0" err="1"/>
              <a:t>Karakteristik</a:t>
            </a:r>
            <a:r>
              <a:rPr lang="en-US" sz="1100" dirty="0"/>
              <a:t> </a:t>
            </a:r>
            <a:r>
              <a:rPr lang="en-US" sz="1100" dirty="0" err="1"/>
              <a:t>Menggunakan</a:t>
            </a:r>
            <a:r>
              <a:rPr lang="en-US" sz="1100" dirty="0"/>
              <a:t> </a:t>
            </a:r>
            <a:r>
              <a:rPr lang="en-US" sz="1100" dirty="0" err="1"/>
              <a:t>Metoda</a:t>
            </a:r>
            <a:r>
              <a:rPr lang="en-US" sz="1100" dirty="0"/>
              <a:t> </a:t>
            </a:r>
            <a:r>
              <a:rPr lang="en-US" sz="1100" dirty="0" err="1"/>
              <a:t>Analitik</a:t>
            </a:r>
            <a:endParaRPr lang="en-US" sz="1100" dirty="0"/>
          </a:p>
          <a:p>
            <a:pPr marL="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</a:t>
            </a:r>
            <a:r>
              <a:rPr lang="en-US" sz="1100" dirty="0" err="1"/>
              <a:t>Grafik</a:t>
            </a:r>
            <a:endParaRPr lang="en-US" sz="1100" dirty="0"/>
          </a:p>
          <a:p>
            <a:pPr marL="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Bisection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Algoritma</a:t>
            </a:r>
            <a:r>
              <a:rPr lang="en-US" sz="1100" dirty="0"/>
              <a:t> Bisection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Simulasi</a:t>
            </a:r>
            <a:r>
              <a:rPr lang="en-US" sz="1100" dirty="0"/>
              <a:t> </a:t>
            </a:r>
            <a:r>
              <a:rPr lang="en-US" sz="1100" dirty="0" err="1"/>
              <a:t>Regulafalsi</a:t>
            </a:r>
            <a:endParaRPr lang="en-US" sz="1100" dirty="0"/>
          </a:p>
          <a:p>
            <a:pPr marL="0" lvl="1" indent="0"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Newton Raphson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Algoritma</a:t>
            </a:r>
            <a:r>
              <a:rPr lang="en-US" sz="1100" dirty="0"/>
              <a:t> Newton Raphson</a:t>
            </a:r>
          </a:p>
          <a:p>
            <a:pPr marL="0" lvl="1" indent="0">
              <a:buNone/>
            </a:pPr>
            <a:r>
              <a:rPr lang="en-US" sz="1100" dirty="0"/>
              <a:t>		</a:t>
            </a:r>
            <a:r>
              <a:rPr lang="en-US" sz="1100" dirty="0" err="1"/>
              <a:t>Simulasi</a:t>
            </a:r>
            <a:r>
              <a:rPr lang="en-US" sz="1100" dirty="0"/>
              <a:t> Newton Raphson</a:t>
            </a:r>
          </a:p>
          <a:p>
            <a:pPr marL="0" lvl="1" indent="0">
              <a:buNone/>
            </a:pPr>
            <a:r>
              <a:rPr lang="en-US" sz="1100" dirty="0"/>
              <a:t>	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713726F-E40E-9FA2-64A6-8C28E985B789}"/>
              </a:ext>
            </a:extLst>
          </p:cNvPr>
          <p:cNvSpPr txBox="1">
            <a:spLocks/>
          </p:cNvSpPr>
          <p:nvPr/>
        </p:nvSpPr>
        <p:spPr>
          <a:xfrm>
            <a:off x="4139952" y="1347614"/>
            <a:ext cx="4526160" cy="2088232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Font typeface="Arial" pitchFamily="34" charset="0"/>
              <a:buNone/>
            </a:pPr>
            <a:r>
              <a:rPr lang="en-US" sz="1100" dirty="0"/>
              <a:t>	</a:t>
            </a:r>
            <a:r>
              <a:rPr lang="en-US" sz="1100" dirty="0" err="1"/>
              <a:t>Metode</a:t>
            </a:r>
            <a:r>
              <a:rPr lang="en-US" sz="1100" dirty="0"/>
              <a:t> Secant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100" dirty="0"/>
              <a:t>		</a:t>
            </a:r>
            <a:r>
              <a:rPr lang="en-US" sz="1100" dirty="0" err="1"/>
              <a:t>Algoritma</a:t>
            </a:r>
            <a:r>
              <a:rPr lang="en-US" sz="1100" dirty="0"/>
              <a:t> Secant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100" dirty="0"/>
              <a:t>		</a:t>
            </a:r>
            <a:r>
              <a:rPr lang="en-US" sz="1100" dirty="0" err="1"/>
              <a:t>Simulasi</a:t>
            </a:r>
            <a:r>
              <a:rPr lang="en-US" sz="1100" dirty="0"/>
              <a:t> Secant				</a:t>
            </a:r>
          </a:p>
        </p:txBody>
      </p:sp>
      <p:sp>
        <p:nvSpPr>
          <p:cNvPr id="6" name="Arrow: Right 5">
            <a:hlinkClick r:id="rId2" action="ppaction://hlinksldjump"/>
            <a:extLst>
              <a:ext uri="{FF2B5EF4-FFF2-40B4-BE49-F238E27FC236}">
                <a16:creationId xmlns:a16="http://schemas.microsoft.com/office/drawing/2014/main" id="{6BA9A154-B855-E5A0-5A00-E78226920007}"/>
              </a:ext>
            </a:extLst>
          </p:cNvPr>
          <p:cNvSpPr/>
          <p:nvPr/>
        </p:nvSpPr>
        <p:spPr>
          <a:xfrm>
            <a:off x="4500232" y="987574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hlinkClick r:id="rId3" action="ppaction://hlinksldjump"/>
            <a:extLst>
              <a:ext uri="{FF2B5EF4-FFF2-40B4-BE49-F238E27FC236}">
                <a16:creationId xmlns:a16="http://schemas.microsoft.com/office/drawing/2014/main" id="{1DC9BE2B-5154-441C-C82F-B632A4EDF857}"/>
              </a:ext>
            </a:extLst>
          </p:cNvPr>
          <p:cNvSpPr/>
          <p:nvPr/>
        </p:nvSpPr>
        <p:spPr>
          <a:xfrm>
            <a:off x="4500232" y="1203598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hlinkClick r:id="rId4" action="ppaction://hlinksldjump"/>
            <a:extLst>
              <a:ext uri="{FF2B5EF4-FFF2-40B4-BE49-F238E27FC236}">
                <a16:creationId xmlns:a16="http://schemas.microsoft.com/office/drawing/2014/main" id="{E364F6B6-E5E8-DCE9-AE83-B467F30B62A9}"/>
              </a:ext>
            </a:extLst>
          </p:cNvPr>
          <p:cNvSpPr/>
          <p:nvPr/>
        </p:nvSpPr>
        <p:spPr>
          <a:xfrm>
            <a:off x="8028624" y="1419622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hlinkClick r:id="rId5" action="ppaction://hlinksldjump"/>
            <a:extLst>
              <a:ext uri="{FF2B5EF4-FFF2-40B4-BE49-F238E27FC236}">
                <a16:creationId xmlns:a16="http://schemas.microsoft.com/office/drawing/2014/main" id="{450C7430-8F4C-374C-79F6-5D73923A901A}"/>
              </a:ext>
            </a:extLst>
          </p:cNvPr>
          <p:cNvSpPr/>
          <p:nvPr/>
        </p:nvSpPr>
        <p:spPr>
          <a:xfrm>
            <a:off x="4500232" y="2185366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hlinkClick r:id="rId6" action="ppaction://hlinksldjump"/>
            <a:extLst>
              <a:ext uri="{FF2B5EF4-FFF2-40B4-BE49-F238E27FC236}">
                <a16:creationId xmlns:a16="http://schemas.microsoft.com/office/drawing/2014/main" id="{6B9296D4-5E13-C049-B3EF-A9A625C690C1}"/>
              </a:ext>
            </a:extLst>
          </p:cNvPr>
          <p:cNvSpPr/>
          <p:nvPr/>
        </p:nvSpPr>
        <p:spPr>
          <a:xfrm>
            <a:off x="4500232" y="3075806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hlinkClick r:id="rId7" action="ppaction://hlinksldjump"/>
            <a:extLst>
              <a:ext uri="{FF2B5EF4-FFF2-40B4-BE49-F238E27FC236}">
                <a16:creationId xmlns:a16="http://schemas.microsoft.com/office/drawing/2014/main" id="{7E6EB24B-0168-913B-F813-CEF2F539D66A}"/>
              </a:ext>
            </a:extLst>
          </p:cNvPr>
          <p:cNvSpPr/>
          <p:nvPr/>
        </p:nvSpPr>
        <p:spPr>
          <a:xfrm>
            <a:off x="4500232" y="4083918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hlinkClick r:id="rId8" action="ppaction://hlinksldjump"/>
            <a:extLst>
              <a:ext uri="{FF2B5EF4-FFF2-40B4-BE49-F238E27FC236}">
                <a16:creationId xmlns:a16="http://schemas.microsoft.com/office/drawing/2014/main" id="{268D7A06-09F8-B325-0A9D-D0D759E0BFCD}"/>
              </a:ext>
            </a:extLst>
          </p:cNvPr>
          <p:cNvSpPr/>
          <p:nvPr/>
        </p:nvSpPr>
        <p:spPr>
          <a:xfrm>
            <a:off x="4500232" y="3507854"/>
            <a:ext cx="143776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63688" y="195486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PENCARIAN AKAR KARAKTERISTIK MENGGUNAKAN METODA ANALITIK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843558"/>
            <a:ext cx="7200800" cy="3528392"/>
          </a:xfrm>
        </p:spPr>
        <p:txBody>
          <a:bodyPr/>
          <a:lstStyle/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menyajikan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pencarian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persamaan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suatu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kemajuan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dan hardware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metoda-metoda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komputer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analitik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fungsi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sembarang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muncul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bersifat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stokastik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dipelajari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lewat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kuliah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dijurusan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eksakta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disajikan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metoda-metoda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bisection,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regulafalsi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newtonraphson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secant.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D029E20E-C21B-153F-A3D3-1A2974C466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89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METODA GRAFIK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411510"/>
                <a:ext cx="6912768" cy="4003848"/>
              </a:xfrm>
            </p:spPr>
            <p:txBody>
              <a:bodyPr/>
              <a:lstStyle/>
              <a:p>
                <a:pPr algn="just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merupakan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paling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sederhana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memperolch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tafsiran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suatu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membuat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Selanjutnya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melakukan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pengamatan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berapa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membuat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mengamati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memotong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Apabila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sudah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didapat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tersebut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diambil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sebagai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Contoh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karakteristik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x-2-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grafik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diambil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tebakan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awal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=0,5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=1,55 dan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selang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∆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x=0,5.</a:t>
                </a:r>
              </a:p>
              <a:p>
                <a:pPr algn="just"/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ko-KR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Jika interval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tiap-tiap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perubahan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ditentukan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semakin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kecil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dihasilkan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lebih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teliti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persamaan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Semakin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sempit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interval yang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diberikan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semakin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teliti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karakteristik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yang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diperoleh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Jika </a:t>
                </a:r>
                <a:r>
                  <a:rPr lang="en-US" altLang="ko-KR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real dan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kontinyu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interval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[x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]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berbeda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tanda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* f(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&lt; 0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411510"/>
                <a:ext cx="6912768" cy="4003848"/>
              </a:xfrm>
              <a:blipFill>
                <a:blip r:embed="rId2"/>
                <a:stretch>
                  <a:fillRect t="-457" r="-529" b="-15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3BBEFEC-B5D9-D69E-A538-F9AA26464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283718"/>
            <a:ext cx="3174306" cy="1414684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11B2AC4C-8F82-2F98-A454-BDB9D313418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92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ALGORITMA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 err="1"/>
                  <a:t>Pilih</a:t>
                </a:r>
                <a:r>
                  <a:rPr lang="en-US" dirty="0"/>
                  <a:t> </a:t>
                </a:r>
                <a:r>
                  <a:rPr lang="en-US" dirty="0" err="1"/>
                  <a:t>harga</a:t>
                </a:r>
                <a:r>
                  <a:rPr lang="en-US" dirty="0"/>
                  <a:t> xo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harga</a:t>
                </a:r>
                <a:r>
                  <a:rPr lang="en-US" dirty="0"/>
                  <a:t> x yang </a:t>
                </a:r>
                <a:r>
                  <a:rPr lang="en-US" dirty="0" err="1"/>
                  <a:t>terendah</a:t>
                </a:r>
                <a:r>
                  <a:rPr lang="en-US" dirty="0"/>
                  <a:t> dan </a:t>
                </a:r>
                <a:r>
                  <a:rPr lang="en-US" dirty="0" err="1"/>
                  <a:t>harga</a:t>
                </a:r>
                <a:r>
                  <a:rPr lang="en-US" dirty="0"/>
                  <a:t> x, </a:t>
                </a:r>
                <a:r>
                  <a:rPr lang="en-US" dirty="0" err="1"/>
                  <a:t>yaitu</a:t>
                </a:r>
                <a:r>
                  <a:rPr lang="en-US" dirty="0"/>
                  <a:t> </a:t>
                </a:r>
                <a:r>
                  <a:rPr lang="en-US" dirty="0" err="1"/>
                  <a:t>harga</a:t>
                </a:r>
                <a:r>
                  <a:rPr lang="en-US" dirty="0"/>
                  <a:t> x yang </a:t>
                </a:r>
              </a:p>
              <a:p>
                <a:r>
                  <a:rPr lang="en-US" dirty="0"/>
                  <a:t>     </a:t>
                </a:r>
                <a:r>
                  <a:rPr lang="en-US" dirty="0" err="1"/>
                  <a:t>tertinggi</a:t>
                </a:r>
                <a:r>
                  <a:rPr lang="en-US" dirty="0"/>
                  <a:t> agar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berubah</a:t>
                </a:r>
                <a:r>
                  <a:rPr lang="en-US" dirty="0"/>
                  <a:t> </a:t>
                </a:r>
                <a:r>
                  <a:rPr lang="en-US" dirty="0" err="1"/>
                  <a:t>tanda</a:t>
                </a:r>
                <a:r>
                  <a:rPr lang="en-US" dirty="0"/>
                  <a:t> </a:t>
                </a:r>
                <a:r>
                  <a:rPr lang="en-US" dirty="0" err="1"/>
                  <a:t>sepanjang</a:t>
                </a:r>
                <a:r>
                  <a:rPr lang="en-US" dirty="0"/>
                  <a:t> interval,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:r>
                  <a:rPr lang="en-US" dirty="0" err="1"/>
                  <a:t>terpenuhi</a:t>
                </a:r>
                <a:r>
                  <a:rPr lang="en-US" dirty="0"/>
                  <a:t> </a:t>
                </a:r>
              </a:p>
              <a:p>
                <a:r>
                  <a:rPr lang="en-US" i="1" dirty="0"/>
                  <a:t>     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4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*  f(</a:t>
                </a:r>
                <a:r>
                  <a:rPr lang="en-US" sz="14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4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&lt; 0</a:t>
                </a:r>
                <a:r>
                  <a:rPr lang="en-US" dirty="0"/>
                  <a:t>.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dirty="0" err="1"/>
                  <a:t>Tafsiran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 </a:t>
                </a:r>
                <a:r>
                  <a:rPr lang="en-US" dirty="0" err="1"/>
                  <a:t>akar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f(x) </a:t>
                </a:r>
                <a:r>
                  <a:rPr lang="en-US" dirty="0" err="1"/>
                  <a:t>ditentukan</a:t>
                </a:r>
                <a:r>
                  <a:rPr lang="en-US" dirty="0"/>
                  <a:t> oleh </a:t>
                </a:r>
                <a:r>
                  <a:rPr lang="en-US" dirty="0" err="1"/>
                  <a:t>nilai</a:t>
                </a:r>
                <a:r>
                  <a:rPr lang="en-US" dirty="0"/>
                  <a:t> </a:t>
                </a:r>
              </a:p>
              <a:p>
                <a:pPr marL="342900" indent="-342900">
                  <a:buFont typeface="+mj-lt"/>
                  <a:buAutoNum type="arabicPeriod" startAt="2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untuk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menentukan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subinterval yang mana yang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memuat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seperti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berikut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Jika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* f(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&lt; 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terletak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interval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pertama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n-baru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ii)  Jika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* f(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&gt; 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terletak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interval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kedua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-baru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iii) Jika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* f(</a:t>
                </a:r>
                <a:r>
                  <a:rPr lang="en-US" sz="1600" i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proses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komputasi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adalah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Buat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tafsiran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1600" i="1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nilai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Putuskan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apakah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tafsiran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baru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cukup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akurat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sesuai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kebutuhan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dibuktikan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&lt;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|,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Jika YA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komputasi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selesai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Jika TIDAK,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step 3.</a:t>
                </a:r>
              </a:p>
              <a:p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867" b="-2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EEF429-B8DB-0333-E3EC-1B8A7C0954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203598"/>
            <a:ext cx="783292" cy="36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7C13D-A2FC-E940-A9B7-87E67E0F6C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219822"/>
            <a:ext cx="783292" cy="360040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43041365-1670-F320-AC9C-03AAD5A9C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5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Contoh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penerapan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bisection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dalam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Tentukan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akar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dari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fungsi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f(x)=e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-x</a:t>
                </a:r>
                <a:r>
                  <a:rPr lang="en-US" sz="1600" i="1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-2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dengan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menggunakan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metoda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bisection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pada interval [ 0,5 ; 1,5], dan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diambil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batasan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iterasi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1,0%.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Jawaban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ITERASI PERTAMA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0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0,5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maka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)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f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(0,5)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0,5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-(0,5)</a:t>
                </a:r>
                <a:r>
                  <a:rPr lang="en-US" baseline="30000" dirty="0"/>
                  <a:t>2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-2=-0,60128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      x</a:t>
                </a:r>
                <a:r>
                  <a:rPr lang="en-US" sz="16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0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0,5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maka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)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f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(0,5)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0,5</m:t>
                        </m:r>
                      </m:sup>
                    </m:sSup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-(1,5)</a:t>
                </a:r>
                <a:r>
                  <a:rPr lang="en-US" sz="1600" baseline="30000" dirty="0"/>
                  <a:t>2</a:t>
                </a:r>
                <a14:m>
                  <m:oMath xmlns:m="http://schemas.openxmlformats.org/officeDocument/2006/math">
                    <m:r>
                      <a:rPr lang="en-US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 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-2=0,23169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agar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fungsi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berubah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tanda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sepanjang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interval,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600" i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</a:t>
                </a:r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)&lt;0</a:t>
                </a:r>
              </a:p>
              <a:p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   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f(</a:t>
                </a:r>
                <a:r>
                  <a:rPr lang="en-US" sz="1600" i="1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600" i="1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600" i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)= f(1) = -0,28172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)=(-0,60128).(-0,28172) &gt; 0</a:t>
                </a:r>
              </a:p>
              <a:p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</a:t>
                </a:r>
              </a:p>
              <a:p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</a:t>
                </a:r>
                <a:r>
                  <a:rPr lang="en-US" sz="1600" kern="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0-baru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800" kern="1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= 1</a:t>
                </a:r>
              </a:p>
              <a:p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 b="-6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D943C90-4FC8-F141-4BD4-D098FA34EB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18093" r="69315" b="75960"/>
          <a:stretch/>
        </p:blipFill>
        <p:spPr>
          <a:xfrm>
            <a:off x="2555776" y="3075806"/>
            <a:ext cx="1224136" cy="5148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0DDA2B-D255-5FE9-8A16-7058786960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 t="41600" r="58585" b="52800"/>
          <a:stretch/>
        </p:blipFill>
        <p:spPr>
          <a:xfrm>
            <a:off x="2483768" y="4237052"/>
            <a:ext cx="1512930" cy="403448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04C2D110-4E14-5DA6-F7BA-C6F558317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31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1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step 3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0D153F6-EAD3-8710-2DE7-645B655DED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36000" r="56438" b="58400"/>
          <a:stretch/>
        </p:blipFill>
        <p:spPr>
          <a:xfrm>
            <a:off x="2483768" y="512118"/>
            <a:ext cx="1656184" cy="414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52D14-1FDB-BAC2-5875-BAD67836B3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41600" r="58584" b="52800"/>
          <a:stretch/>
        </p:blipFill>
        <p:spPr>
          <a:xfrm>
            <a:off x="2483768" y="907898"/>
            <a:ext cx="1552673" cy="414046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52E9DB2D-3C97-4492-1496-AFEF38FCE5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1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ITERASI KEDUA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f(1) = -0,28172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f(1,25) = -0,07216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)&gt;0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sz="1600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o-</a:t>
                </a:r>
                <a:r>
                  <a:rPr lang="en-US" sz="1600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baru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1,25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step 3</a:t>
                </a:r>
              </a:p>
              <a:p>
                <a:pPr>
                  <a:spcAft>
                    <a:spcPts val="800"/>
                  </a:spcAft>
                </a:pP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DF347B8-3E0A-CC94-A503-137C85CE3F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4" t="69600" r="65023" b="26200"/>
          <a:stretch/>
        </p:blipFill>
        <p:spPr>
          <a:xfrm>
            <a:off x="2447764" y="2869332"/>
            <a:ext cx="1368152" cy="342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013DF-A9AE-C16D-637F-655E962209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15" t="74149" r="53014" b="19563"/>
          <a:stretch/>
        </p:blipFill>
        <p:spPr>
          <a:xfrm>
            <a:off x="2447764" y="3211370"/>
            <a:ext cx="1747720" cy="449610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B9F08226-B840-0317-47DC-218A817433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66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ITERASI KETIGA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1.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1,375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f(1,25) = - 0,07216  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f(1,375) = -0,06445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)&lt;0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sz="1600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o-</a:t>
                </a:r>
                <a:r>
                  <a:rPr lang="en-US" sz="1600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baru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1,375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step 3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9C4F79-24FC-A0F3-E5AA-D71C774A7F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0801" r="60574" b="83599"/>
          <a:stretch/>
        </p:blipFill>
        <p:spPr>
          <a:xfrm>
            <a:off x="2411759" y="2859782"/>
            <a:ext cx="1728193" cy="4937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D340A-16FA-D213-161F-3EEA030CD6A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16400" r="50000" b="78000"/>
          <a:stretch/>
        </p:blipFill>
        <p:spPr>
          <a:xfrm>
            <a:off x="2411760" y="3312404"/>
            <a:ext cx="2088232" cy="439628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14321E86-7C42-D35E-CC3F-DE097988436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045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ITERASI KEEMPAT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1.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1,31</a:t>
                </a:r>
                <a:r>
                  <a:rPr lang="en-US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2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f(1,375) = - 0,07216  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f(1,3125) = -0,0072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)&gt;0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X</a:t>
                </a:r>
                <a:r>
                  <a:rPr lang="en-US" sz="1600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0-baru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1,3125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step 3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ED571EB-483E-8287-96F5-39A7DB1354E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45800" r="56345" b="48600"/>
          <a:stretch/>
        </p:blipFill>
        <p:spPr>
          <a:xfrm>
            <a:off x="2483768" y="2859782"/>
            <a:ext cx="1728192" cy="43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7D6FDD-EB70-2D47-6068-FE7A5C34DF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9" t="51400" r="45771" b="43000"/>
          <a:stretch/>
        </p:blipFill>
        <p:spPr>
          <a:xfrm>
            <a:off x="2483768" y="3279244"/>
            <a:ext cx="2268247" cy="432047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C23A7699-49EB-89DB-5467-4FC774DDB5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92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ITERASI KELIMA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1.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1,34375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f(1,3125) = - 0,0072  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f(1,3125) = 0,0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77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kern="1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US" sz="1600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-baru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1,3</a:t>
                </a: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437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kembali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step 3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24B0582-2DE5-7112-291A-62A3EF6250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t="83600" r="50000" b="10800"/>
          <a:stretch/>
        </p:blipFill>
        <p:spPr>
          <a:xfrm>
            <a:off x="2483768" y="2931790"/>
            <a:ext cx="1728192" cy="384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45BD90-9352-F1AD-946A-BD4174AAF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4" t="88734" r="39426" b="5199"/>
          <a:stretch/>
        </p:blipFill>
        <p:spPr>
          <a:xfrm>
            <a:off x="2483768" y="3219822"/>
            <a:ext cx="2204547" cy="415351"/>
          </a:xfrm>
          <a:prstGeom prst="rect">
            <a:avLst/>
          </a:prstGeom>
        </p:spPr>
      </p:pic>
      <p:pic>
        <p:nvPicPr>
          <p:cNvPr id="3" name="Picture 2">
            <a:hlinkClick r:id="rId4" action="ppaction://hlinksldjump"/>
            <a:extLst>
              <a:ext uri="{FF2B5EF4-FFF2-40B4-BE49-F238E27FC236}">
                <a16:creationId xmlns:a16="http://schemas.microsoft.com/office/drawing/2014/main" id="{AD4036A5-7C11-F798-563F-06DB24EA43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4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35696" y="51470"/>
            <a:ext cx="6912768" cy="460648"/>
          </a:xfrm>
        </p:spPr>
        <p:txBody>
          <a:bodyPr/>
          <a:lstStyle/>
          <a:p>
            <a:pPr algn="ctr"/>
            <a:r>
              <a:rPr lang="en-US" altLang="ko-KR" dirty="0">
                <a:latin typeface="Arial" pitchFamily="34" charset="0"/>
                <a:cs typeface="Arial" pitchFamily="34" charset="0"/>
              </a:rPr>
              <a:t>SIMULASI METODA BISECTION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</p:spPr>
            <p:txBody>
              <a:bodyPr/>
              <a:lstStyle/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ITERASI KEENAM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kern="100" dirty="0"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1. </a:t>
                </a:r>
                <a:r>
                  <a:rPr lang="en-US" sz="1800" kern="1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x</a:t>
                </a:r>
                <a:r>
                  <a:rPr lang="en-US" sz="1800" kern="100" baseline="-250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r</a:t>
                </a:r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= 1,328125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34375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0,0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277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f(1,3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28125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 = 0,010</a:t>
                </a:r>
                <a:endParaRPr lang="en-US" sz="16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ordia New" panose="020B0304020202020204" pitchFamily="34" charset="-34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diuji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f(x</a:t>
                </a:r>
                <a:r>
                  <a:rPr lang="en-US" sz="1600" i="1" kern="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).f(</a:t>
                </a:r>
                <a:r>
                  <a:rPr lang="en-US" sz="1600" i="1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i="1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16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</a:t>
                </a:r>
                <a:r>
                  <a:rPr lang="en-US" sz="1600" i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kern="10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n-baru</a:t>
                </a: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1,328125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</a:t>
                </a:r>
              </a:p>
              <a:p>
                <a:pPr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</m:oMath>
                </a14:m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maka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iterasi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berhenti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sz="16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didapatkan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kern="1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kern="100" baseline="-25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en-US" sz="16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1,335937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835696" y="512118"/>
                <a:ext cx="7272808" cy="4219872"/>
              </a:xfrm>
              <a:blipFill>
                <a:blip r:embed="rId2"/>
                <a:stretch>
                  <a:fillRect t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9A1AD61-FF81-6836-BF7E-5AFA0E7569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7" t="55600" r="52516" b="33916"/>
          <a:stretch/>
        </p:blipFill>
        <p:spPr>
          <a:xfrm>
            <a:off x="2411760" y="2931790"/>
            <a:ext cx="2232248" cy="363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D235B-3DC1-DEFB-DED3-5115E9C7207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6" t="68200" r="41610" b="19200"/>
          <a:stretch/>
        </p:blipFill>
        <p:spPr>
          <a:xfrm>
            <a:off x="2411760" y="3263867"/>
            <a:ext cx="2736304" cy="417402"/>
          </a:xfrm>
          <a:prstGeom prst="rect">
            <a:avLst/>
          </a:prstGeom>
        </p:spPr>
      </p:pic>
      <p:pic>
        <p:nvPicPr>
          <p:cNvPr id="3" name="Picture 2">
            <a:hlinkClick r:id="rId5" action="ppaction://hlinksldjump"/>
            <a:extLst>
              <a:ext uri="{FF2B5EF4-FFF2-40B4-BE49-F238E27FC236}">
                <a16:creationId xmlns:a16="http://schemas.microsoft.com/office/drawing/2014/main" id="{3A438210-38CB-0BFF-823F-4228884F0D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Pengertian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(Searching Algorithm)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Teknik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kunci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(key)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suatu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Kumpulan data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sudah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terurut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terurut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diperlukan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khusus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tabel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karena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pasti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diketahui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Teknik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Program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Teknik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memanfaatkan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kemajuan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Komputer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data/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informasi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array. Data yang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berada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mungkin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belum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terurut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kami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membahas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pPr marL="738188" indent="-285750">
              <a:buFont typeface="Wingdings" panose="05000000000000000000" pitchFamily="2" charset="2"/>
              <a:buChar char="Ø"/>
            </a:pP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Menentukan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Prosentase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Kesalahan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738188" indent="-285750">
              <a:buFont typeface="Wingdings" panose="05000000000000000000" pitchFamily="2" charset="2"/>
              <a:buChar char="Ø"/>
            </a:pP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Mencari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Pemrograman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  <a:p>
            <a:pPr marL="738188" indent="-285750">
              <a:buFont typeface="Wingdings" panose="05000000000000000000" pitchFamily="2" charset="2"/>
              <a:buChar char="Ø"/>
            </a:pP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Akar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dirty="0" err="1">
                <a:latin typeface="Arial" pitchFamily="34" charset="0"/>
                <a:cs typeface="Arial" pitchFamily="34" charset="0"/>
              </a:rPr>
              <a:t>Analitik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</a:t>
            </a:r>
          </a:p>
        </p:txBody>
      </p:sp>
      <p:pic>
        <p:nvPicPr>
          <p:cNvPr id="6" name="Picture 5">
            <a:hlinkClick r:id="rId2" action="ppaction://hlinksldjump"/>
            <a:extLst>
              <a:ext uri="{FF2B5EF4-FFF2-40B4-BE49-F238E27FC236}">
                <a16:creationId xmlns:a16="http://schemas.microsoft.com/office/drawing/2014/main" id="{CA8E7983-AA53-A02F-9E59-5BF170941A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6B700-00F9-E284-8170-30F0DE96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712" y="190393"/>
            <a:ext cx="7524328" cy="586249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ALGORITMA REGULAFALSI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14BBBA-B065-C66C-1311-0E78D534456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512168" y="773493"/>
                <a:ext cx="7524328" cy="3814481"/>
              </a:xfrm>
            </p:spPr>
            <p:txBody>
              <a:bodyPr/>
              <a:lstStyle/>
              <a:p>
                <a:pPr marL="166688" marR="0" indent="-166688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Pilih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harga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yaitu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terendah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yaitu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 yang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tertinggi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agar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berubah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tanda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sepanjang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interval,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terpenuhi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Tafsiran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pertama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ditentukan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oleh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 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Evaluasi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untuk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subinterval mana yang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memuat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cara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sbb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a. Jika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terletak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pada interval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pertama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𝑏𝑎𝑟𝑢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b. Jika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terletak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pada interval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kedua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𝑏𝑎𝑟𝑢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c. Jika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∗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proses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komputansi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selesai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adalah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Buat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tafsiran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baru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 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atau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baru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5.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Putuskan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apa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tafsiran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baru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cukup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akurat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sesuai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kebutuhan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atau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biasanya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| &lt;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| yang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ditentukan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 YA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komputasi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selesai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Jika TIDAK,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evaluasi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kembali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step 3</a:t>
                </a:r>
                <a:endParaRPr lang="en-US" sz="105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14BBBA-B065-C66C-1311-0E78D5344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512168" y="773493"/>
                <a:ext cx="7524328" cy="381448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400E002F-A15C-E3EF-177C-C07F318BFE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20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2821-5DE5-DAFD-B2D8-B83C8AD4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-35216"/>
            <a:ext cx="7524328" cy="884466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SIMULASI REGULAFALSI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292D57-C64A-8D57-D1E4-0CD540461F13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07704" y="849250"/>
                <a:ext cx="6995120" cy="4170771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Contoh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penerapan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regulafalsi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dalam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simulasi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menggunakan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regulafalsi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pada interval [0,5 : 1,5], dan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diambil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batasan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=1,0%.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Jawab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PERTAMA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0,5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0,5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−2=−0,60128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1,5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1,5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1,5</m:t>
                            </m:r>
                          </m:e>
                        </m:d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−2=−0,23169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diuji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agar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berubah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tanda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sepanjang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interval,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&lt;0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0,23169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0,5−1,5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−0,60128−0,23169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=1.2219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=−1,2219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0,5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=−0,60128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1,2219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=−0,09941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diuji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0−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𝑏𝑎𝑟𝑢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=1,2219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=1,5− 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0,23169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1,2219−1,5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−0,09941−0,23169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=1.3054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5.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|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1,3054−1,2219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1,3054</m:t>
                            </m:r>
                          </m:den>
                        </m:f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.100%=6,397%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karena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algoritma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kembali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step 3</a:t>
                </a:r>
                <a:endParaRPr lang="en-US" sz="11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F292D57-C64A-8D57-D1E4-0CD540461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07704" y="849250"/>
                <a:ext cx="6995120" cy="4170771"/>
              </a:xfrm>
              <a:blipFill>
                <a:blip r:embed="rId2"/>
                <a:stretch>
                  <a:fillRect t="-146" b="-3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F90B6833-4A1B-96A2-AE7D-E7AADCEE56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16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47124A-039B-9C81-08C1-ADDF54DC0355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771551"/>
                <a:ext cx="6912768" cy="3888432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KEDUA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=−1,3054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1,2219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=−0,09941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1,3054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=−0,0149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diuji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𝑏𝑎𝑟𝑢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=1,3054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=1,5−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0,23169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1,3054−1,5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−0,0149−0,23169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=1.31716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5.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|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1,31716−1,3054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1,31716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.100%=0,8928%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karena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didapatkan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=1,31716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47124A-039B-9C81-08C1-ADDF54DC0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771551"/>
                <a:ext cx="6912768" cy="3888432"/>
              </a:xfrm>
              <a:blipFill>
                <a:blip r:embed="rId2"/>
                <a:stretch>
                  <a:fillRect t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E016DCB9-98F6-20C8-6172-FED3F20BEB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825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5051-1A47-6622-6CB6-E07B226E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425" y="-124380"/>
            <a:ext cx="7524328" cy="884466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METODA NEWTON RAPHSON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43EC23-2151-5460-E581-7701D35DF886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619672" y="621802"/>
                <a:ext cx="6912768" cy="3899896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 Newton Raphson paling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banyak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untuk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membutuhkan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satu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tebakan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Dari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tafsiran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pertama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selanjutnya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ditarik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suatu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garis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singgung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melewati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titik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;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Garis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singgung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memotong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sumbu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sebagai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tafsiran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untuk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berikutnya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Nilai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kemiringan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slope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adalah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gradient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Seperti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direpresentasikan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pada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berikut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gradient =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(4.3)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diasumsikan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bahwa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𝑑𝑎𝑛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                  (4.4)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Sehingga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dihasilkan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;                          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 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           (4.5)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943EC23-2151-5460-E581-7701D35DF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619672" y="621802"/>
                <a:ext cx="6912768" cy="3899896"/>
              </a:xfrm>
              <a:blipFill>
                <a:blip r:embed="rId2"/>
                <a:stretch>
                  <a:fillRect t="-781" r="-705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7E498615-EC54-E345-E710-2343FFA43F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39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193717-11A2-8868-4E48-ACDC2FB75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771550"/>
            <a:ext cx="4725706" cy="3816424"/>
          </a:xfrm>
          <a:prstGeom prst="rect">
            <a:avLst/>
          </a:prstGeom>
        </p:spPr>
      </p:pic>
      <p:pic>
        <p:nvPicPr>
          <p:cNvPr id="7" name="Picture 6">
            <a:hlinkClick r:id="rId3" action="ppaction://hlinksldjump"/>
            <a:extLst>
              <a:ext uri="{FF2B5EF4-FFF2-40B4-BE49-F238E27FC236}">
                <a16:creationId xmlns:a16="http://schemas.microsoft.com/office/drawing/2014/main" id="{1605C961-FA3F-C574-8864-0D3D41E5C6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75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E219-4E74-8CD1-E931-2D892B08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130" y="-136256"/>
            <a:ext cx="7524328" cy="884466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ALGORITMA NEWTON RAPHSON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4C2E76-BF1C-0318-4357-5871DED4138C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915565"/>
                <a:ext cx="6912768" cy="3744417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interval = [a ; b]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jumlah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pembagi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toleransi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maksimum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(n).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5.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6.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rumus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7.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bandingkan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toleransi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diijinkan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8. 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ulangi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langkah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9.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selesai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Xi+1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sebagai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Xi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terakhir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di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peroleh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84C2E76-BF1C-0318-4357-5871DED41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915565"/>
                <a:ext cx="6912768" cy="3744417"/>
              </a:xfrm>
              <a:blipFill>
                <a:blip r:embed="rId2"/>
                <a:stretch>
                  <a:fillRect t="-814" r="-1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13DA9A8F-0543-B07C-2373-3EBAF1974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2A5F-F95A-F9CB-9B38-0B39EEBA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537" y="-136256"/>
            <a:ext cx="7524328" cy="884466"/>
          </a:xfrm>
        </p:spPr>
        <p:txBody>
          <a:bodyPr/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Kelemahan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Newton Raphson 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B1B406-97AE-C488-0C98-B12BD02406CE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547664" y="712681"/>
                <a:ext cx="7272808" cy="3911772"/>
              </a:xfrm>
            </p:spPr>
            <p:txBody>
              <a:bodyPr/>
              <a:lstStyle/>
              <a:p>
                <a:pPr marL="342900" marR="0" indent="-342900">
                  <a:spcBef>
                    <a:spcPts val="0"/>
                  </a:spcBef>
                  <a:buAutoNum type="arabicPeriod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Harus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tururan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rumit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juga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rumit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pendekatan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kurang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disukai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harus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besarnya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seperti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pendekatan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matematis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biasa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marR="0" indent="-342900">
                  <a:spcBef>
                    <a:spcPts val="0"/>
                  </a:spcBef>
                  <a:buAutoNum type="arabicPeriod"/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6688" indent="-166688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2.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hanya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satu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awal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di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ada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kemungkinan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ditemukan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    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divergen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Divergensi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bisa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disebabkan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oleh :</a:t>
                </a:r>
              </a:p>
              <a:p>
                <a:pPr marL="403225" marR="0" indent="-236538" algn="just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Dalam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sembarang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ternyata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dekat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belok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dekat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0 (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Akibatnya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menjadi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terhingga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atau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tak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semakin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menjauh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sebenarnya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3225" marR="0" indent="-236538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dekat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ekstrem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mendekati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0 (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nol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menjauhi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sebenarnya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3225" marR="0" indent="-236538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Kadang-kadang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suatu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tidak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mempunyai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tetapi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sehingga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tidak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ditemukan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Misal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berada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di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atas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sumbu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03225" marR="0" indent="-236538">
                  <a:spcBef>
                    <a:spcPts val="0"/>
                  </a:spcBef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6688" marR="0" indent="-166688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Disarankan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sebelum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perlu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dilakukan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uji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secara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grafik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untuk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mengetahui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karakteristik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bersifat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konvergen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semakin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mengecil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Sebaliknya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bersifat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divergen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jika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semakin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membesar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endParaRPr lang="en-US" sz="11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B1B406-97AE-C488-0C98-B12BD0240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547664" y="712681"/>
                <a:ext cx="7272808" cy="3911772"/>
              </a:xfrm>
              <a:blipFill>
                <a:blip r:embed="rId2"/>
                <a:stretch>
                  <a:fillRect t="-467" r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EC9E14B9-703C-4DA7-00C0-A7D5EFC674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34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008-3DF6-FD77-83CA-894A9C2B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155" y="-12221"/>
            <a:ext cx="7524328" cy="884466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SIMULASI NEWTON RAPHSON 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BA4865-AEE8-152C-B276-1370D3F5BA6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19006" y="872245"/>
                <a:ext cx="7045482" cy="3787737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Contoh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penerapan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Newton Raphson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dalam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simulasi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Newton Raphson pada interval [0;1] dan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diambil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=1,0%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Jawab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PERTAMA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=2,6707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=12,0598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=1−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0,2707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12,0598</m:t>
                        </m:r>
                      </m:den>
                    </m:f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=0,7785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0,7785−1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0,7785</m:t>
                            </m:r>
                          </m:den>
                        </m:f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.100%=28,45%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algoritma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step 2,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=0,7785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KEDUA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=0,7785</m:t>
                    </m:r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0,7785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=0,56635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0,7785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=7,3109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=0,7785−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0,56636</m:t>
                        </m:r>
                      </m:num>
                      <m:den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7,3109</m:t>
                        </m:r>
                      </m:den>
                    </m:f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=0,701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0,701−0,7785</m:t>
                            </m:r>
                          </m:num>
                          <m:den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0,701</m:t>
                            </m:r>
                          </m:den>
                        </m:f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.100%=11,05%</m:t>
                    </m:r>
                  </m:oMath>
                </a14:m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algoritma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2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</a:t>
                </a:r>
                <a:r>
                  <a:rPr lang="en-US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step 2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05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BA4865-AEE8-152C-B276-1370D3F5B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19006" y="872245"/>
                <a:ext cx="7045482" cy="37877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B2CDEF86-F3BB-F989-5D22-87084E19B5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29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3BF96-5372-C63F-4C3A-2186EB83052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699543"/>
                <a:ext cx="6912768" cy="3960440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KETIGA</a:t>
                </a:r>
              </a:p>
              <a:p>
                <a:pPr marL="0" marR="0">
                  <a:spcBef>
                    <a:spcPts val="0"/>
                  </a:spcBef>
                </a:pP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=0,701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0,701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=0,04755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0,701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=6,1108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=0,701−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0,04755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6,1108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=0,6932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0,6932−0,701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0,6932</m:t>
                            </m:r>
                          </m:den>
                        </m:f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.100%=0,54%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algoritma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selesai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=0,6932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endParaRPr lang="en-US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E3BF96-5372-C63F-4C3A-2186EB830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699543"/>
                <a:ext cx="6912768" cy="3960440"/>
              </a:xfrm>
              <a:blipFill>
                <a:blip r:embed="rId2"/>
                <a:stretch>
                  <a:fillRect t="-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AE9B8CB5-B444-AA12-E22F-DAEC6CAE08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055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8066-5A38-A123-2E4E-A26203AA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269" y="0"/>
            <a:ext cx="7524328" cy="884466"/>
          </a:xfrm>
        </p:spPr>
        <p:txBody>
          <a:bodyPr/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METODE SECANT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EB07CE-58BA-3D2E-A93C-9ECBC3455221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79269" y="884466"/>
                <a:ext cx="6912768" cy="3919532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Metode Secant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perbaikan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metode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Newton Raphson,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dimana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kemiringan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dua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dinyatakan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secara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diskrit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mengambil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bentuk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garis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lurus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melalui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satu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Misalkan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diasumsikan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bahwa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adalah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linier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disekitar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akarnya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Sekarang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dipilih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sembarang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misal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dekat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(yang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belum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pernah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diketahui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)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kemudian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digambarkan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garis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lurus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melewati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dua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titik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tersebut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seperti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ditunjukan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gambar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berikut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.</a:t>
                </a:r>
                <a:endParaRPr lang="en-US" sz="11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FEB07CE-58BA-3D2E-A93C-9ECBC3455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79269" y="884466"/>
                <a:ext cx="6912768" cy="3919532"/>
              </a:xfrm>
              <a:blipFill>
                <a:blip r:embed="rId2"/>
                <a:stretch>
                  <a:fillRect t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99E9832-2737-90EB-AF6D-83B2C2EC73E6}"/>
              </a:ext>
            </a:extLst>
          </p:cNvPr>
          <p:cNvGrpSpPr/>
          <p:nvPr/>
        </p:nvGrpSpPr>
        <p:grpSpPr>
          <a:xfrm>
            <a:off x="3059832" y="2283718"/>
            <a:ext cx="3553445" cy="2351906"/>
            <a:chOff x="19050" y="-19050"/>
            <a:chExt cx="4946650" cy="36957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822D0BB-AF35-E4B2-982F-9C13E086E18C}"/>
                </a:ext>
              </a:extLst>
            </p:cNvPr>
            <p:cNvGrpSpPr/>
            <p:nvPr/>
          </p:nvGrpSpPr>
          <p:grpSpPr>
            <a:xfrm>
              <a:off x="19050" y="-19050"/>
              <a:ext cx="4946650" cy="3695700"/>
              <a:chOff x="19050" y="-19050"/>
              <a:chExt cx="4946650" cy="36957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F3DBBA7-83A7-D4D8-0D8B-5307DD73D454}"/>
                  </a:ext>
                </a:extLst>
              </p:cNvPr>
              <p:cNvGrpSpPr/>
              <p:nvPr/>
            </p:nvGrpSpPr>
            <p:grpSpPr>
              <a:xfrm>
                <a:off x="19050" y="-19050"/>
                <a:ext cx="4946650" cy="3695700"/>
                <a:chOff x="19050" y="-19050"/>
                <a:chExt cx="4946650" cy="3695700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0D1AFD8-44AF-5A42-DDAC-EC38F369D33D}"/>
                    </a:ext>
                  </a:extLst>
                </p:cNvPr>
                <p:cNvGrpSpPr/>
                <p:nvPr/>
              </p:nvGrpSpPr>
              <p:grpSpPr>
                <a:xfrm>
                  <a:off x="19050" y="-19050"/>
                  <a:ext cx="4946650" cy="3695700"/>
                  <a:chOff x="19050" y="-19050"/>
                  <a:chExt cx="4946650" cy="3695700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F962032E-CF5F-DF9F-FE9F-4C7DFDC6666D}"/>
                      </a:ext>
                    </a:extLst>
                  </p:cNvPr>
                  <p:cNvSpPr/>
                  <p:nvPr/>
                </p:nvSpPr>
                <p:spPr>
                  <a:xfrm>
                    <a:off x="19050" y="-19050"/>
                    <a:ext cx="4946650" cy="3695700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5259BDF9-5921-2523-A051-EFFE16CF4C91}"/>
                      </a:ext>
                    </a:extLst>
                  </p:cNvPr>
                  <p:cNvCxnSpPr/>
                  <p:nvPr/>
                </p:nvCxnSpPr>
                <p:spPr>
                  <a:xfrm>
                    <a:off x="565150" y="254000"/>
                    <a:ext cx="0" cy="324485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5959B303-1308-190D-3469-A9BE01BDB5F3}"/>
                      </a:ext>
                    </a:extLst>
                  </p:cNvPr>
                  <p:cNvCxnSpPr/>
                  <p:nvPr/>
                </p:nvCxnSpPr>
                <p:spPr>
                  <a:xfrm>
                    <a:off x="190500" y="2997200"/>
                    <a:ext cx="442595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" name="Text Box 2">
                  <a:extLst>
                    <a:ext uri="{FF2B5EF4-FFF2-40B4-BE49-F238E27FC236}">
                      <a16:creationId xmlns:a16="http://schemas.microsoft.com/office/drawing/2014/main" id="{08A8A23B-7F93-25F1-DBBF-496C515770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3350" y="901700"/>
                  <a:ext cx="374650" cy="27305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</a:pPr>
                  <a:r>
                    <a:rPr lang="en-US" sz="8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f(x)</a:t>
                  </a:r>
                  <a:endParaRPr lang="en-US" sz="11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" name="Text Box 2">
                <a:extLst>
                  <a:ext uri="{FF2B5EF4-FFF2-40B4-BE49-F238E27FC236}">
                    <a16:creationId xmlns:a16="http://schemas.microsoft.com/office/drawing/2014/main" id="{D635959D-8374-F42D-E293-A8A7AE69F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950" y="2546350"/>
                <a:ext cx="374650" cy="27305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80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endParaRPr lang="en-US" sz="11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CD369DEA-4B02-5B90-B525-DAF86F365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5150" y="3117850"/>
              <a:ext cx="374650" cy="2730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80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X0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" name="Picture 14">
            <a:hlinkClick r:id="rId3" action="ppaction://hlinksldjump"/>
            <a:extLst>
              <a:ext uri="{FF2B5EF4-FFF2-40B4-BE49-F238E27FC236}">
                <a16:creationId xmlns:a16="http://schemas.microsoft.com/office/drawing/2014/main" id="{BE4ADE8A-65F2-218E-149B-596D7A3D3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0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73-9E2B-7DB1-CE6E-08A280D0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0"/>
            <a:ext cx="9144000" cy="884466"/>
          </a:xfrm>
        </p:spPr>
        <p:txBody>
          <a:bodyPr/>
          <a:lstStyle/>
          <a:p>
            <a:r>
              <a:rPr lang="en-US" sz="2800" dirty="0" err="1"/>
              <a:t>Menentukan</a:t>
            </a:r>
            <a:r>
              <a:rPr lang="en-US" sz="2800" dirty="0"/>
              <a:t> </a:t>
            </a:r>
            <a:r>
              <a:rPr lang="en-US" sz="2800" dirty="0" err="1"/>
              <a:t>Prosentase</a:t>
            </a:r>
            <a:r>
              <a:rPr lang="en-US" sz="2800" dirty="0"/>
              <a:t> </a:t>
            </a:r>
            <a:r>
              <a:rPr lang="en-US" sz="2800" dirty="0" err="1"/>
              <a:t>Kesalahan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291C-1A2B-6456-BE72-92EB1F35B26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-179512" y="1059582"/>
            <a:ext cx="9144000" cy="3672409"/>
          </a:xfrm>
        </p:spPr>
        <p:txBody>
          <a:bodyPr/>
          <a:lstStyle/>
          <a:p>
            <a:pPr indent="515938"/>
            <a:r>
              <a:rPr lang="en-US" dirty="0" err="1"/>
              <a:t>Prosentase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Tingkat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kenyataan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)</a:t>
            </a:r>
          </a:p>
          <a:p>
            <a:pPr indent="515938"/>
            <a:r>
              <a:rPr lang="en-US" dirty="0" err="1"/>
              <a:t>Terdapat</a:t>
            </a:r>
            <a:r>
              <a:rPr lang="en-US" dirty="0"/>
              <a:t> dua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(true error) dan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( approximation error) </a:t>
            </a:r>
            <a:r>
              <a:rPr lang="en-US" dirty="0" err="1"/>
              <a:t>keduanya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persamaan-persamaan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indent="515938"/>
            <a:endParaRPr lang="en-US" dirty="0"/>
          </a:p>
          <a:p>
            <a:pPr indent="515938"/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(true error)         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( approximation error)</a:t>
            </a:r>
          </a:p>
          <a:p>
            <a:pPr indent="515938"/>
            <a:endParaRPr lang="en-US" dirty="0"/>
          </a:p>
          <a:p>
            <a:pPr indent="515938"/>
            <a:endParaRPr lang="en-US" dirty="0"/>
          </a:p>
          <a:p>
            <a:pPr indent="515938"/>
            <a:endParaRPr lang="en-US" dirty="0"/>
          </a:p>
          <a:p>
            <a:pPr indent="515938"/>
            <a:r>
              <a:rPr lang="en-US" dirty="0" err="1"/>
              <a:t>Disisi</a:t>
            </a:r>
            <a:r>
              <a:rPr lang="en-US" dirty="0"/>
              <a:t> lain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pembulatan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yang </a:t>
            </a:r>
            <a:r>
              <a:rPr lang="en-US" dirty="0" err="1"/>
              <a:t>dilakukan</a:t>
            </a:r>
            <a:r>
              <a:rPr lang="en-US" dirty="0"/>
              <a:t> oleh </a:t>
            </a:r>
            <a:r>
              <a:rPr lang="en-US" dirty="0" err="1"/>
              <a:t>Komputer</a:t>
            </a:r>
            <a:r>
              <a:rPr lang="en-US" dirty="0"/>
              <a:t>.    Karena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besaran-besaran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berhingga</a:t>
            </a:r>
            <a:r>
              <a:rPr lang="en-US" dirty="0"/>
              <a:t>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      </a:t>
            </a:r>
          </a:p>
          <a:p>
            <a:pPr indent="515938"/>
            <a:r>
              <a:rPr lang="en-US" dirty="0"/>
              <a:t>Nilai </a:t>
            </a:r>
            <a:r>
              <a:rPr lang="en-US" dirty="0" err="1"/>
              <a:t>analitis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yang </a:t>
            </a:r>
            <a:r>
              <a:rPr lang="en-US" dirty="0" err="1"/>
              <a:t>diambil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teori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analitis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   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toleransi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batas </a:t>
            </a:r>
            <a:r>
              <a:rPr lang="en-US" dirty="0" err="1"/>
              <a:t>konvergensi</a:t>
            </a:r>
            <a:r>
              <a:rPr lang="en-US" dirty="0"/>
              <a:t>. </a:t>
            </a:r>
            <a:r>
              <a:rPr lang="en-US" dirty="0" err="1"/>
              <a:t>Suatu</a:t>
            </a:r>
            <a:r>
              <a:rPr lang="en-US" dirty="0"/>
              <a:t> system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&amp;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8B255A-AE5F-4F51-6231-F1A35DA7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2" y="2637360"/>
            <a:ext cx="3467100" cy="5810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9A332F-9E04-C519-F3FD-AA4F00550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64" y="2612059"/>
            <a:ext cx="3782081" cy="5501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95DE4F-D0BB-8D05-C4B2-47EE17FD3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227934"/>
            <a:ext cx="216024" cy="244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FA11952-01A7-E14F-67E0-64219E1EA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920" y="4371950"/>
            <a:ext cx="720080" cy="38721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5682B7-C00B-008E-BBC2-8CED080C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005" y="3734885"/>
            <a:ext cx="216024" cy="244827"/>
          </a:xfrm>
          <a:prstGeom prst="rect">
            <a:avLst/>
          </a:prstGeom>
        </p:spPr>
      </p:pic>
      <p:pic>
        <p:nvPicPr>
          <p:cNvPr id="3" name="Picture 2">
            <a:hlinkClick r:id="rId6" action="ppaction://hlinksldjump"/>
            <a:extLst>
              <a:ext uri="{FF2B5EF4-FFF2-40B4-BE49-F238E27FC236}">
                <a16:creationId xmlns:a16="http://schemas.microsoft.com/office/drawing/2014/main" id="{3FC29D78-D73D-948C-AFC0-70A343658DA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16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57474-626D-39E7-C88A-AF51CFCB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3281" y="41960"/>
            <a:ext cx="6912768" cy="460648"/>
          </a:xfrm>
        </p:spPr>
        <p:txBody>
          <a:bodyPr/>
          <a:lstStyle/>
          <a:p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Ilustrasi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grafik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metoda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secant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2D5F3B-EF67-BBE4-2442-574DCF92181A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619671" y="699542"/>
                <a:ext cx="7256377" cy="4157374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Sebagai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upaya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perbaikan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sebelumnya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rumus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Secant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diturunkan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Newton Raphson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yaitu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</a:p>
              <a:p>
                <a:pPr marL="0" marR="0">
                  <a:spcBef>
                    <a:spcPts val="0"/>
                  </a:spcBef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   (4.6)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didekati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suatu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bentuk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   (4.7)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melakukan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subtitusi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didapatkan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rumus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Secant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berbentuk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          (4.8)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Secant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diperlukan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dua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tebakan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tidak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harus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mengurung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dicari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E2D5F3B-EF67-BBE4-2442-574DCF921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619671" y="699542"/>
                <a:ext cx="7256377" cy="4157374"/>
              </a:xfrm>
              <a:blipFill>
                <a:blip r:embed="rId2"/>
                <a:stretch>
                  <a:fillRect t="-880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ABFCF0E8-7900-817B-BE3B-8C44DA1010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67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F307-1C07-4B98-9941-943555779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704" y="253194"/>
            <a:ext cx="6912768" cy="46064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ALGORITMA SECANT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23A90B-E336-5937-7D8B-7E4B139DD5F8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07704" y="1059582"/>
                <a:ext cx="6912768" cy="3830724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harga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awal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range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jumlah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pembagi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4.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toleransi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maksimum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5.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turunannya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6.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menggunakan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rumus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7.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bandingkan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toleransi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diijinkan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8. 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ulangi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langkah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2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9. Jika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selesai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sebagai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persamaan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10. Akar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persamaan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adalah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terakhir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yang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diperoleh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E23A90B-E336-5937-7D8B-7E4B139DD5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07704" y="1059582"/>
                <a:ext cx="6912768" cy="3830724"/>
              </a:xfrm>
              <a:blipFill>
                <a:blip r:embed="rId2"/>
                <a:stretch>
                  <a:fillRect t="-955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4E09FE91-2BE9-454C-3B12-0D6F6A14C7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56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A4CAF-7F14-29DE-82AF-919E7A37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696" y="29328"/>
            <a:ext cx="6912768" cy="460648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SIMULASI SECANT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FD11D9-626F-9C62-8F3E-FF71B0029742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555527"/>
                <a:ext cx="6912768" cy="4104456"/>
              </a:xfrm>
            </p:spPr>
            <p:txBody>
              <a:bodyPr/>
              <a:lstStyle/>
              <a:p>
                <a:pPr marL="0" marR="0">
                  <a:spcBef>
                    <a:spcPts val="0"/>
                  </a:spcBef>
                </a:pP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Contoh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penerapan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metoda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Secant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dalam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simulasi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Tentukan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akar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fungsi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dengan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=1,4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dan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diambil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nilai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batasan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kesalahan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=1,0%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 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Jawab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PERTAMA</a:t>
                </a:r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=1,4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=0,0952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=0,2317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0,2317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1,4−1,5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0,0952−0,2317</m:t>
                        </m:r>
                      </m:den>
                    </m:f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=1,3303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1,3303</m:t>
                        </m:r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=0,0125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1,3303−1,5</m:t>
                            </m:r>
                          </m:num>
                          <m:den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1,3303</m:t>
                            </m:r>
                          </m:den>
                        </m:f>
                      </m:e>
                    </m:d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.100%=5,24%</m:t>
                    </m:r>
                  </m:oMath>
                </a14:m>
                <a:endParaRPr lang="en-US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&gt;</m:t>
                    </m:r>
                    <m:sSub>
                      <m:sSub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maka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algoritma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step 2</a:t>
                </a:r>
                <a:endParaRPr lang="en-US" sz="11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EFD11D9-626F-9C62-8F3E-FF71B00297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555527"/>
                <a:ext cx="6912768" cy="4104456"/>
              </a:xfrm>
              <a:blipFill>
                <a:blip r:embed="rId2"/>
                <a:stretch>
                  <a:fillRect t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91C72ABA-595D-1BE0-33C2-DD8917909F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01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039B3F-46FF-4049-EF37-D425A372D460}"/>
                  </a:ext>
                </a:extLst>
              </p:cNvPr>
              <p:cNvSpPr>
                <a:spLocks noGrp="1"/>
              </p:cNvSpPr>
              <p:nvPr>
                <p:ph idx="10"/>
              </p:nvPr>
            </p:nvSpPr>
            <p:spPr>
              <a:xfrm>
                <a:off x="1907704" y="627534"/>
                <a:ext cx="6912768" cy="2995737"/>
              </a:xfrm>
            </p:spPr>
            <p:txBody>
              <a:bodyPr/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ITERASI KEDUA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=1,5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=0,2317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=1,3303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dihitung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=0,0125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=1,3303−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0,0125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1,5−1,3303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0,2317−0,0125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=1,3206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1,3206−1,3303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1,3206</m:t>
                            </m:r>
                          </m:den>
                        </m:f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.100%=0,7%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Karena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maka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iterasi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berhenti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dan </a:t>
                </a:r>
                <a:r>
                  <a:rPr lang="en-US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didapatkan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=1,3206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039B3F-46FF-4049-EF37-D425A372D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07704" y="627534"/>
                <a:ext cx="6912768" cy="2995737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B4511F34-2D45-5865-82B9-8711C647C9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485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2A44-E14E-D3AA-3B2B-662CE1F4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6096" y="3991539"/>
            <a:ext cx="7524328" cy="884466"/>
          </a:xfrm>
        </p:spPr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92F80-C0F0-F6B7-0B61-242CFD49910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79712" y="2067694"/>
            <a:ext cx="6912768" cy="1916042"/>
          </a:xfrm>
        </p:spPr>
        <p:txBody>
          <a:bodyPr/>
          <a:lstStyle/>
          <a:p>
            <a:r>
              <a:rPr lang="en-US" b="1" dirty="0"/>
              <a:t>SEKIAN PERSENTASI KAMI MENGENAI ALGORITMA PENCARIAN DATA</a:t>
            </a:r>
          </a:p>
          <a:p>
            <a:r>
              <a:rPr lang="en-US" b="1" dirty="0"/>
              <a:t>                          ( SEARCHING ALGORITHM)</a:t>
            </a:r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E38B9B8C-4908-EE7D-7358-A2AD2DABDE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8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5616" y="2871"/>
            <a:ext cx="7524328" cy="483517"/>
          </a:xfrm>
        </p:spPr>
        <p:txBody>
          <a:bodyPr/>
          <a:lstStyle/>
          <a:p>
            <a:pPr indent="515938"/>
            <a:r>
              <a:rPr lang="en-US" sz="2000" dirty="0" err="1"/>
              <a:t>Contoh</a:t>
            </a:r>
            <a:r>
              <a:rPr lang="en-US" sz="2000" dirty="0"/>
              <a:t> 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91680" y="486388"/>
            <a:ext cx="7211144" cy="4173595"/>
          </a:xfrm>
        </p:spPr>
        <p:txBody>
          <a:bodyPr/>
          <a:lstStyle/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Berapa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suku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harus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diambil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sin x pada x = </a:t>
            </a:r>
            <a:r>
              <a:rPr lang="el-GR" altLang="ko-KR" dirty="0">
                <a:latin typeface="Arial" pitchFamily="34" charset="0"/>
                <a:cs typeface="Arial" pitchFamily="34" charset="0"/>
              </a:rPr>
              <a:t>π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/2 (π=3,14)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Jika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ditetapkan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toleransi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     = 5%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	Solusi :</a:t>
            </a:r>
          </a:p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Digunakan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Deret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Mac Laurin,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sinus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diubah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menjadi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sin x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deret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mac laurin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didapatkan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: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1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Suku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2 </a:t>
            </a:r>
            <a:r>
              <a:rPr lang="en-US" altLang="ko-KR" dirty="0" err="1">
                <a:latin typeface="Arial" pitchFamily="34" charset="0"/>
                <a:cs typeface="Arial" pitchFamily="34" charset="0"/>
              </a:rPr>
              <a:t>Suku</a:t>
            </a: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F85A6-8796-EBFF-9428-EF0EDC1A0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689" y="771550"/>
            <a:ext cx="216024" cy="244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98288-82CC-F958-5FFE-A09AE958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480" y="1923678"/>
            <a:ext cx="3467100" cy="333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C33F3B-14A8-80FA-DF79-0BEF71680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5025" y="1600194"/>
            <a:ext cx="3400425" cy="361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F0B6C2-91E7-9634-1155-8CEEDB3F0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3808" y="2551848"/>
            <a:ext cx="1266825" cy="762000"/>
          </a:xfrm>
          <a:prstGeom prst="rect">
            <a:avLst/>
          </a:prstGeom>
        </p:spPr>
      </p:pic>
      <p:pic>
        <p:nvPicPr>
          <p:cNvPr id="18" name="Picture 17">
            <a:hlinkClick r:id="rId6" action="ppaction://hlinksldjump"/>
            <a:extLst>
              <a:ext uri="{FF2B5EF4-FFF2-40B4-BE49-F238E27FC236}">
                <a16:creationId xmlns:a16="http://schemas.microsoft.com/office/drawing/2014/main" id="{C8992795-FEC5-3133-7782-E635E8812C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288" y="3118585"/>
            <a:ext cx="1238250" cy="390525"/>
          </a:xfrm>
          <a:prstGeom prst="rect">
            <a:avLst/>
          </a:prstGeom>
        </p:spPr>
      </p:pic>
      <p:pic>
        <p:nvPicPr>
          <p:cNvPr id="20" name="Picture 19">
            <a:hlinkClick r:id="rId8" action="ppaction://hlinksldjump"/>
            <a:extLst>
              <a:ext uri="{FF2B5EF4-FFF2-40B4-BE49-F238E27FC236}">
                <a16:creationId xmlns:a16="http://schemas.microsoft.com/office/drawing/2014/main" id="{00298544-D757-B5D9-0EF2-28E250700B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5175" y="3656658"/>
            <a:ext cx="22764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08ED0A-6DBC-EEE2-76B6-1869638555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0255" y="3628412"/>
            <a:ext cx="1733550" cy="1028700"/>
          </a:xfrm>
          <a:prstGeom prst="rect">
            <a:avLst/>
          </a:prstGeom>
        </p:spPr>
      </p:pic>
      <p:pic>
        <p:nvPicPr>
          <p:cNvPr id="2" name="Picture 1">
            <a:hlinkClick r:id="rId11" action="ppaction://hlinksldjump"/>
            <a:extLst>
              <a:ext uri="{FF2B5EF4-FFF2-40B4-BE49-F238E27FC236}">
                <a16:creationId xmlns:a16="http://schemas.microsoft.com/office/drawing/2014/main" id="{9B68450F-6F9D-9910-0C9B-1D2E6589310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79D4-69AE-A533-C992-82215CCC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4" y="267494"/>
            <a:ext cx="6912768" cy="460648"/>
          </a:xfrm>
        </p:spPr>
        <p:txBody>
          <a:bodyPr/>
          <a:lstStyle/>
          <a:p>
            <a:r>
              <a:rPr lang="en-US" b="1" dirty="0" err="1"/>
              <a:t>Tabel</a:t>
            </a:r>
            <a:r>
              <a:rPr lang="en-US" b="1" dirty="0"/>
              <a:t> Nilai </a:t>
            </a:r>
            <a:r>
              <a:rPr lang="en-US" b="1" dirty="0" err="1"/>
              <a:t>Kesalahan</a:t>
            </a:r>
            <a:endParaRPr lang="en-US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1D6D22-FA55-8508-644D-C8182749EF83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53792410"/>
              </p:ext>
            </p:extLst>
          </p:nvPr>
        </p:nvGraphicFramePr>
        <p:xfrm>
          <a:off x="1990724" y="843558"/>
          <a:ext cx="6685732" cy="22954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068">
                  <a:extLst>
                    <a:ext uri="{9D8B030D-6E8A-4147-A177-3AD203B41FA5}">
                      <a16:colId xmlns:a16="http://schemas.microsoft.com/office/drawing/2014/main" val="38162863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84887635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598484477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1607504816"/>
                    </a:ext>
                  </a:extLst>
                </a:gridCol>
              </a:tblGrid>
              <a:tr h="620018">
                <a:tc>
                  <a:txBody>
                    <a:bodyPr/>
                    <a:lstStyle/>
                    <a:p>
                      <a:r>
                        <a:rPr lang="en-US" sz="1400" dirty="0"/>
                        <a:t>Suka </a:t>
                      </a:r>
                      <a:r>
                        <a:rPr lang="en-US" sz="1400" dirty="0" err="1"/>
                        <a:t>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Sin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Kesalahan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Sebenarnya</a:t>
                      </a:r>
                      <a:r>
                        <a:rPr lang="en-US" sz="1400" dirty="0"/>
                        <a:t>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Kesalahan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Pendekatan</a:t>
                      </a:r>
                      <a:r>
                        <a:rPr lang="en-US" sz="1400" dirty="0"/>
                        <a:t>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03049"/>
                  </a:ext>
                </a:extLst>
              </a:tr>
              <a:tr h="41886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40678"/>
                  </a:ext>
                </a:extLst>
              </a:tr>
              <a:tr h="41886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0.9248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64.6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733554"/>
                  </a:ext>
                </a:extLst>
              </a:tr>
              <a:tr h="41886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1.00449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7,969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879700"/>
                  </a:ext>
                </a:extLst>
              </a:tr>
              <a:tr h="41886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0.9998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0.569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56896"/>
                  </a:ext>
                </a:extLst>
              </a:tr>
            </a:tbl>
          </a:graphicData>
        </a:graphic>
      </p:graphicFrame>
      <p:pic>
        <p:nvPicPr>
          <p:cNvPr id="4" name="Picture 3">
            <a:hlinkClick r:id="rId3" action="ppaction://hlinksldjump"/>
            <a:extLst>
              <a:ext uri="{FF2B5EF4-FFF2-40B4-BE49-F238E27FC236}">
                <a16:creationId xmlns:a16="http://schemas.microsoft.com/office/drawing/2014/main" id="{44B296DA-6D10-2606-49B3-E5F6EA9F4D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032875"/>
              </p:ext>
            </p:extLst>
          </p:nvPr>
        </p:nvGraphicFramePr>
        <p:xfrm>
          <a:off x="4983163" y="3517900"/>
          <a:ext cx="3810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Worksheet" showAsIcon="1" r:id="rId5" imgW="380712" imgH="771525" progId="Excel.Sheet.12">
                  <p:embed/>
                </p:oleObj>
              </mc:Choice>
              <mc:Fallback>
                <p:oleObj name="Worksheet" showAsIcon="1" r:id="rId5" imgW="380712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3163" y="3517900"/>
                        <a:ext cx="3810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43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3728" y="-58831"/>
            <a:ext cx="7524328" cy="884466"/>
          </a:xfrm>
        </p:spPr>
        <p:txBody>
          <a:bodyPr/>
          <a:lstStyle/>
          <a:p>
            <a:r>
              <a:rPr lang="en-US" altLang="ko-KR" sz="2400" dirty="0" err="1"/>
              <a:t>Persentase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Kesalahan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Sebenarnya</a:t>
            </a:r>
            <a:endParaRPr lang="ko-KR" alt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CE18-30F1-B70A-C3EC-BAECE5582C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38CFD-9DBC-309B-4B59-4A0D85CD2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831628"/>
            <a:ext cx="3667125" cy="4038600"/>
          </a:xfrm>
          <a:prstGeom prst="rect">
            <a:avLst/>
          </a:prstGeom>
        </p:spPr>
      </p:pic>
      <p:pic>
        <p:nvPicPr>
          <p:cNvPr id="2" name="Picture 1">
            <a:hlinkClick r:id="rId3" action="ppaction://hlinksldjump"/>
            <a:extLst>
              <a:ext uri="{FF2B5EF4-FFF2-40B4-BE49-F238E27FC236}">
                <a16:creationId xmlns:a16="http://schemas.microsoft.com/office/drawing/2014/main" id="{6C3DADDB-6E21-81C3-E44C-FEFC80DB9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0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23728" y="-58831"/>
            <a:ext cx="7524328" cy="884466"/>
          </a:xfrm>
        </p:spPr>
        <p:txBody>
          <a:bodyPr/>
          <a:lstStyle/>
          <a:p>
            <a:r>
              <a:rPr lang="en-US" altLang="ko-KR" sz="2400" dirty="0" err="1"/>
              <a:t>Persentase</a:t>
            </a:r>
            <a:r>
              <a:rPr lang="en-US" altLang="ko-KR" sz="2400" dirty="0"/>
              <a:t> </a:t>
            </a:r>
            <a:r>
              <a:rPr lang="en-US" altLang="ko-KR" sz="2400" dirty="0" err="1"/>
              <a:t>Kesalahan</a:t>
            </a:r>
            <a:r>
              <a:rPr lang="en-US" altLang="ko-KR" sz="2400" dirty="0"/>
              <a:t> </a:t>
            </a:r>
            <a:r>
              <a:rPr lang="en-US" altLang="ko-KR" sz="2400" dirty="0" err="1"/>
              <a:t>Pendekatan</a:t>
            </a:r>
            <a:endParaRPr lang="ko-KR" altLang="en-US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1CE18-30F1-B70A-C3EC-BAECE5582C5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90056" y="3219822"/>
            <a:ext cx="6912768" cy="1440160"/>
          </a:xfrm>
        </p:spPr>
        <p:txBody>
          <a:bodyPr/>
          <a:lstStyle/>
          <a:p>
            <a:r>
              <a:rPr lang="en-US" dirty="0"/>
              <a:t>Note : 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		: 0.9248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	: 1.5708</a:t>
            </a:r>
          </a:p>
          <a:p>
            <a:r>
              <a:rPr lang="en-ID" dirty="0" err="1"/>
              <a:t>Pendekatan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	: 1</a:t>
            </a:r>
            <a:endParaRPr lang="en-US" dirty="0"/>
          </a:p>
        </p:txBody>
      </p:sp>
      <p:pic>
        <p:nvPicPr>
          <p:cNvPr id="2" name="Picture 1">
            <a:hlinkClick r:id="rId2" action="ppaction://hlinksldjump"/>
            <a:extLst>
              <a:ext uri="{FF2B5EF4-FFF2-40B4-BE49-F238E27FC236}">
                <a16:creationId xmlns:a16="http://schemas.microsoft.com/office/drawing/2014/main" id="{9D46694D-C363-4D5A-00A7-65504E4F41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699542"/>
            <a:ext cx="4762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8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5673-9E2B-7DB1-CE6E-08A280D0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52" y="33023"/>
            <a:ext cx="9144000" cy="884466"/>
          </a:xfrm>
        </p:spPr>
        <p:txBody>
          <a:bodyPr/>
          <a:lstStyle/>
          <a:p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Pencarian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Data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Menggunakan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Metode</a:t>
            </a:r>
            <a:r>
              <a:rPr lang="en-US" altLang="ko-K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latin typeface="Arial" pitchFamily="34" charset="0"/>
                <a:cs typeface="Arial" pitchFamily="34" charset="0"/>
              </a:rPr>
              <a:t>Pemrograman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FE22C-AEDD-E0E0-34CE-6B2B7016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Sequential 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0291C-1A2B-6456-BE72-92EB1F35B26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Pencarian</a:t>
            </a:r>
            <a:r>
              <a:rPr lang="en-US" dirty="0"/>
              <a:t> Sequential (Sequential Search)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 </a:t>
            </a:r>
            <a:r>
              <a:rPr lang="en-US" dirty="0" err="1"/>
              <a:t>dicari</a:t>
            </a:r>
            <a:r>
              <a:rPr lang="en-US" dirty="0"/>
              <a:t> (data </a:t>
            </a:r>
            <a:r>
              <a:rPr lang="en-US" dirty="0" err="1"/>
              <a:t>kunci</a:t>
            </a:r>
            <a:r>
              <a:rPr lang="en-US" dirty="0"/>
              <a:t>) </a:t>
            </a:r>
            <a:r>
              <a:rPr lang="en-US" dirty="0" err="1"/>
              <a:t>didapatkan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seluaruh</a:t>
            </a:r>
            <a:r>
              <a:rPr lang="en-US" dirty="0"/>
              <a:t> data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dicari</a:t>
            </a:r>
            <a:r>
              <a:rPr lang="en-US" dirty="0"/>
              <a:t> dan data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.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data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data-data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array. </a:t>
            </a:r>
            <a:r>
              <a:rPr lang="en-US" dirty="0" err="1"/>
              <a:t>Metode</a:t>
            </a:r>
            <a:r>
              <a:rPr lang="en-US" dirty="0"/>
              <a:t> sequential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diterapkan</a:t>
            </a:r>
            <a:r>
              <a:rPr lang="en-US" dirty="0"/>
              <a:t> pada data yang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terurut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menebak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data yang </a:t>
            </a:r>
            <a:r>
              <a:rPr lang="en-US" dirty="0" err="1"/>
              <a:t>dicari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data yang </a:t>
            </a:r>
            <a:r>
              <a:rPr lang="en-US" dirty="0" err="1"/>
              <a:t>ditampung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data di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sekunder</a:t>
            </a:r>
            <a:r>
              <a:rPr lang="en-US" dirty="0"/>
              <a:t>.</a:t>
            </a:r>
          </a:p>
          <a:p>
            <a:r>
              <a:rPr lang="en-US" dirty="0" err="1"/>
              <a:t>Kelebihan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Sequential :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Relatif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yang </a:t>
            </a:r>
            <a:r>
              <a:rPr lang="en-US" dirty="0" err="1"/>
              <a:t>terbatas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sederhana</a:t>
            </a:r>
            <a:endParaRPr lang="en-US" dirty="0"/>
          </a:p>
          <a:p>
            <a:r>
              <a:rPr lang="en-US" dirty="0" err="1"/>
              <a:t>Kekuranganya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sequential :</a:t>
            </a:r>
          </a:p>
          <a:p>
            <a:pPr marL="285750" indent="-285750">
              <a:buFontTx/>
              <a:buChar char="-"/>
            </a:pPr>
            <a:r>
              <a:rPr lang="en-US" dirty="0"/>
              <a:t>Kurang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Beban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endParaRPr lang="en-US" dirty="0"/>
          </a:p>
        </p:txBody>
      </p:sp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8A952EC4-C9FF-FB27-AD8C-7B565FB8E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92" y="4587136"/>
            <a:ext cx="504056" cy="4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4397</Words>
  <Application>Microsoft Office PowerPoint</Application>
  <PresentationFormat>On-screen Show (16:9)</PresentationFormat>
  <Paragraphs>667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Malgun Gothic</vt:lpstr>
      <vt:lpstr>Arial</vt:lpstr>
      <vt:lpstr>Calibri</vt:lpstr>
      <vt:lpstr>Cambria Math</vt:lpstr>
      <vt:lpstr>Times New Roman</vt:lpstr>
      <vt:lpstr>Wingdings</vt:lpstr>
      <vt:lpstr>Office Theme</vt:lpstr>
      <vt:lpstr>Custom Design</vt:lpstr>
      <vt:lpstr>Microsoft Excel Worksheet</vt:lpstr>
      <vt:lpstr>Package</vt:lpstr>
      <vt:lpstr>Packager Shell Object</vt:lpstr>
      <vt:lpstr>PowerPoint Presentation</vt:lpstr>
      <vt:lpstr>Daftar isi</vt:lpstr>
      <vt:lpstr> Algoritma Pencarian Data</vt:lpstr>
      <vt:lpstr>Menentukan Prosentase Kesalahan</vt:lpstr>
      <vt:lpstr>Contoh :</vt:lpstr>
      <vt:lpstr>PowerPoint Presentation</vt:lpstr>
      <vt:lpstr>Persentase Kesalahan Sebenarnya</vt:lpstr>
      <vt:lpstr>Persentase Kesalahan Pendekatan</vt:lpstr>
      <vt:lpstr>Pencarian Data Menggunakan Metode Pemrograman</vt:lpstr>
      <vt:lpstr>Algoritma Sequential Search</vt:lpstr>
      <vt:lpstr>Implementasi Sequential Search</vt:lpstr>
      <vt:lpstr>PowerPoint Presentation</vt:lpstr>
      <vt:lpstr>Simulasi Sequential Search</vt:lpstr>
      <vt:lpstr>PowerPoint Presentation</vt:lpstr>
      <vt:lpstr>Ametoda Binary Search</vt:lpstr>
      <vt:lpstr>Algoritma Binary Search</vt:lpstr>
      <vt:lpstr>PowerPoint Presentation</vt:lpstr>
      <vt:lpstr>Simulasi 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ALGORITMA REGULAFALSI</vt:lpstr>
      <vt:lpstr>SIMULASI REGULAFALSI</vt:lpstr>
      <vt:lpstr>PowerPoint Presentation</vt:lpstr>
      <vt:lpstr>METODA NEWTON RAPHSON</vt:lpstr>
      <vt:lpstr>PowerPoint Presentation</vt:lpstr>
      <vt:lpstr>ALGORITMA NEWTON RAPHSON</vt:lpstr>
      <vt:lpstr>Kelemahan Newton Raphson </vt:lpstr>
      <vt:lpstr>SIMULASI NEWTON RAPHSON </vt:lpstr>
      <vt:lpstr>PowerPoint Presentation</vt:lpstr>
      <vt:lpstr>METODE SECANT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INTEL</cp:lastModifiedBy>
  <cp:revision>122</cp:revision>
  <dcterms:created xsi:type="dcterms:W3CDTF">2014-04-01T16:27:38Z</dcterms:created>
  <dcterms:modified xsi:type="dcterms:W3CDTF">2024-05-04T00:18:51Z</dcterms:modified>
</cp:coreProperties>
</file>