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435" r:id="rId3"/>
    <p:sldId id="454" r:id="rId4"/>
    <p:sldId id="455" r:id="rId5"/>
    <p:sldId id="456" r:id="rId6"/>
    <p:sldId id="457" r:id="rId7"/>
    <p:sldId id="458" r:id="rId8"/>
    <p:sldId id="459" r:id="rId9"/>
    <p:sldId id="460" r:id="rId10"/>
    <p:sldId id="452" r:id="rId11"/>
    <p:sldId id="453" r:id="rId12"/>
    <p:sldId id="461" r:id="rId13"/>
    <p:sldId id="462" r:id="rId14"/>
    <p:sldId id="463" r:id="rId15"/>
    <p:sldId id="464" r:id="rId16"/>
    <p:sldId id="465" r:id="rId17"/>
    <p:sldId id="450" r:id="rId18"/>
    <p:sldId id="451" r:id="rId19"/>
    <p:sldId id="466" r:id="rId20"/>
    <p:sldId id="396" r:id="rId21"/>
  </p:sldIdLst>
  <p:sldSz cx="9144000" cy="5143500" type="screen16x9"/>
  <p:notesSz cx="6858000" cy="9144000"/>
  <p:embeddedFontLst>
    <p:embeddedFont>
      <p:font typeface="Fira Sans Extra Condensed" panose="020B0503050000020004" pitchFamily="34" charset="0"/>
      <p:regular r:id="rId23"/>
      <p:bold r:id="rId24"/>
      <p:italic r:id="rId25"/>
      <p:boldItalic r:id="rId26"/>
    </p:embeddedFont>
    <p:embeddedFont>
      <p:font typeface="Fira Sans Extra Condensed SemiBold" panose="020B0604020202020204" charset="0"/>
      <p:regular r:id="rId27"/>
      <p:bold r:id="rId28"/>
      <p:italic r:id="rId29"/>
      <p:boldItalic r:id="rId30"/>
    </p:embeddedFont>
    <p:embeddedFont>
      <p:font typeface="Inter" panose="020B0502030000000004" pitchFamily="34" charset="0"/>
      <p:regular r:id="rId31"/>
      <p:bold r:id="rId32"/>
    </p:embeddedFont>
    <p:embeddedFont>
      <p:font typeface="Lato" panose="020F0502020204030203" pitchFamily="34" charset="0"/>
      <p:regular r:id="rId33"/>
      <p:bold r:id="rId34"/>
      <p:italic r:id="rId35"/>
      <p:boldItalic r:id="rId36"/>
    </p:embeddedFont>
    <p:embeddedFont>
      <p:font typeface="Roboto" panose="02000000000000000000" pitchFamily="2" charset="0"/>
      <p:regular r:id="rId37"/>
      <p:bold r:id="rId38"/>
      <p:italic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102" d="100"/>
          <a:sy n="102" d="100"/>
        </p:scale>
        <p:origin x="82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9" Type="http://schemas.openxmlformats.org/officeDocument/2006/relationships/font" Target="fonts/font17.fntdata"/><Relationship Id="rId21" Type="http://schemas.openxmlformats.org/officeDocument/2006/relationships/slide" Target="slides/slide20.xml"/><Relationship Id="rId34" Type="http://schemas.openxmlformats.org/officeDocument/2006/relationships/font" Target="fonts/font1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37" Type="http://schemas.openxmlformats.org/officeDocument/2006/relationships/font" Target="fonts/font15.fntdata"/><Relationship Id="rId40" Type="http://schemas.openxmlformats.org/officeDocument/2006/relationships/font" Target="fonts/font1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font" Target="fonts/font1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font" Target="fonts/font11.fntdata"/><Relationship Id="rId38"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d206afaa8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gd206afaa8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g9c73459845_0_5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0" name="Google Shape;1520;g9c73459845_0_5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987356" y="1629550"/>
            <a:ext cx="3422400" cy="15246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987356" y="3147050"/>
            <a:ext cx="3607200" cy="3669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3"/>
        <p:cNvGrpSpPr/>
        <p:nvPr/>
      </p:nvGrpSpPr>
      <p:grpSpPr>
        <a:xfrm>
          <a:off x="0" y="0"/>
          <a:ext cx="0" cy="0"/>
          <a:chOff x="0" y="0"/>
          <a:chExt cx="0" cy="0"/>
        </a:xfrm>
      </p:grpSpPr>
      <p:sp>
        <p:nvSpPr>
          <p:cNvPr id="44" name="Google Shape;44;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7"/>
        <p:cNvGrpSpPr/>
        <p:nvPr/>
      </p:nvGrpSpPr>
      <p:grpSpPr>
        <a:xfrm>
          <a:off x="0" y="0"/>
          <a:ext cx="0" cy="0"/>
          <a:chOff x="0" y="0"/>
          <a:chExt cx="0" cy="0"/>
        </a:xfrm>
      </p:grpSpPr>
      <p:sp>
        <p:nvSpPr>
          <p:cNvPr id="48" name="Google Shape;48;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
        <p:cNvGrpSpPr/>
        <p:nvPr/>
      </p:nvGrpSpPr>
      <p:grpSpPr>
        <a:xfrm>
          <a:off x="0" y="0"/>
          <a:ext cx="0" cy="0"/>
          <a:chOff x="0" y="0"/>
          <a:chExt cx="0" cy="0"/>
        </a:xfrm>
      </p:grpSpPr>
      <p:sp>
        <p:nvSpPr>
          <p:cNvPr id="13" name="Google Shape;13;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4" name="Google Shape;1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8" name="Google Shape;1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9"/>
        <p:cNvGrpSpPr/>
        <p:nvPr/>
      </p:nvGrpSpPr>
      <p:grpSpPr>
        <a:xfrm>
          <a:off x="0" y="0"/>
          <a:ext cx="0" cy="0"/>
          <a:chOff x="0" y="0"/>
          <a:chExt cx="0" cy="0"/>
        </a:xfrm>
      </p:grpSpPr>
      <p:sp>
        <p:nvSpPr>
          <p:cNvPr id="20" name="Google Shape;20;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1" name="Google Shape;21;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4"/>
        <p:cNvGrpSpPr/>
        <p:nvPr/>
      </p:nvGrpSpPr>
      <p:grpSpPr>
        <a:xfrm>
          <a:off x="0" y="0"/>
          <a:ext cx="0" cy="0"/>
          <a:chOff x="0" y="0"/>
          <a:chExt cx="0" cy="0"/>
        </a:xfrm>
      </p:grpSpPr>
      <p:sp>
        <p:nvSpPr>
          <p:cNvPr id="25" name="Google Shape;25;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6" name="Google Shape;26;p6"/>
          <p:cNvSpPr txBox="1">
            <a:spLocks noGrp="1"/>
          </p:cNvSpPr>
          <p:nvPr>
            <p:ph type="title"/>
          </p:nvPr>
        </p:nvSpPr>
        <p:spPr>
          <a:xfrm>
            <a:off x="457200" y="411475"/>
            <a:ext cx="8229600" cy="4815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000000"/>
              </a:buClr>
              <a:buSzPts val="3000"/>
              <a:buFont typeface="Fira Sans Extra Condensed"/>
              <a:buNone/>
              <a:defRPr sz="3000">
                <a:solidFill>
                  <a:srgbClr val="000000"/>
                </a:solidFill>
                <a:latin typeface="Fira Sans Extra Condensed" panose="020B0503050000020004" pitchFamily="34" charset="0"/>
                <a:ea typeface="Fira Sans Extra Condensed" panose="020B0503050000020004" pitchFamily="34" charset="0"/>
                <a:cs typeface="Fira Sans Extra Condensed" panose="020B0503050000020004" pitchFamily="34" charset="0"/>
                <a:sym typeface="Fira Sans Extra Condensed"/>
              </a:defRPr>
            </a:lvl1pPr>
            <a:lvl2pPr lvl="1"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algn="ctr" rtl="0">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a:endParaRP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7"/>
        <p:cNvGrpSpPr/>
        <p:nvPr/>
      </p:nvGrpSpPr>
      <p:grpSpPr>
        <a:xfrm>
          <a:off x="0" y="0"/>
          <a:ext cx="0" cy="0"/>
          <a:chOff x="0" y="0"/>
          <a:chExt cx="0" cy="0"/>
        </a:xfrm>
      </p:grpSpPr>
      <p:sp>
        <p:nvSpPr>
          <p:cNvPr id="28" name="Google Shape;28;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9" name="Google Shape;29;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1"/>
        <p:cNvGrpSpPr/>
        <p:nvPr/>
      </p:nvGrpSpPr>
      <p:grpSpPr>
        <a:xfrm>
          <a:off x="0" y="0"/>
          <a:ext cx="0" cy="0"/>
          <a:chOff x="0" y="0"/>
          <a:chExt cx="0" cy="0"/>
        </a:xfrm>
      </p:grpSpPr>
      <p:sp>
        <p:nvSpPr>
          <p:cNvPr id="32" name="Google Shape;32;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3" name="Google Shape;33;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7" name="Google Shape;37;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8" name="Google Shape;38;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0"/>
        <p:cNvGrpSpPr/>
        <p:nvPr/>
      </p:nvGrpSpPr>
      <p:grpSpPr>
        <a:xfrm>
          <a:off x="0" y="0"/>
          <a:ext cx="0" cy="0"/>
          <a:chOff x="0" y="0"/>
          <a:chExt cx="0" cy="0"/>
        </a:xfrm>
      </p:grpSpPr>
      <p:sp>
        <p:nvSpPr>
          <p:cNvPr id="41" name="Google Shape;41;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SzPts val="1800"/>
              <a:buFont typeface="Roboto"/>
              <a:buChar char="●"/>
              <a:defRPr sz="1800">
                <a:latin typeface="Roboto"/>
                <a:ea typeface="Roboto"/>
                <a:cs typeface="Roboto"/>
                <a:sym typeface="Roboto"/>
              </a:defRPr>
            </a:lvl1pPr>
            <a:lvl2pPr marL="914400" lvl="1" indent="-317500">
              <a:lnSpc>
                <a:spcPct val="115000"/>
              </a:lnSpc>
              <a:spcBef>
                <a:spcPts val="1600"/>
              </a:spcBef>
              <a:spcAft>
                <a:spcPts val="0"/>
              </a:spcAft>
              <a:buSzPts val="1400"/>
              <a:buFont typeface="Roboto"/>
              <a:buChar char="○"/>
              <a:defRPr>
                <a:latin typeface="Roboto"/>
                <a:ea typeface="Roboto"/>
                <a:cs typeface="Roboto"/>
                <a:sym typeface="Roboto"/>
              </a:defRPr>
            </a:lvl2pPr>
            <a:lvl3pPr marL="1371600" lvl="2" indent="-317500">
              <a:lnSpc>
                <a:spcPct val="115000"/>
              </a:lnSpc>
              <a:spcBef>
                <a:spcPts val="1600"/>
              </a:spcBef>
              <a:spcAft>
                <a:spcPts val="0"/>
              </a:spcAft>
              <a:buSzPts val="1400"/>
              <a:buFont typeface="Roboto"/>
              <a:buChar char="■"/>
              <a:defRPr>
                <a:latin typeface="Roboto"/>
                <a:ea typeface="Roboto"/>
                <a:cs typeface="Roboto"/>
                <a:sym typeface="Roboto"/>
              </a:defRPr>
            </a:lvl3pPr>
            <a:lvl4pPr marL="1828800" lvl="3" indent="-317500">
              <a:lnSpc>
                <a:spcPct val="115000"/>
              </a:lnSpc>
              <a:spcBef>
                <a:spcPts val="1600"/>
              </a:spcBef>
              <a:spcAft>
                <a:spcPts val="0"/>
              </a:spcAft>
              <a:buSzPts val="1400"/>
              <a:buFont typeface="Roboto"/>
              <a:buChar char="●"/>
              <a:defRPr>
                <a:latin typeface="Roboto"/>
                <a:ea typeface="Roboto"/>
                <a:cs typeface="Roboto"/>
                <a:sym typeface="Roboto"/>
              </a:defRPr>
            </a:lvl4pPr>
            <a:lvl5pPr marL="2286000" lvl="4" indent="-31750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5.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e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8" Type="http://schemas.openxmlformats.org/officeDocument/2006/relationships/hyperlink" Target="https://en.wikipedia.org/wiki/Phi_coefficient" TargetMode="External"/><Relationship Id="rId3" Type="http://schemas.openxmlformats.org/officeDocument/2006/relationships/hyperlink" Target="https://en.wikipedia.org/wiki/Accuracy_and_precision" TargetMode="External"/><Relationship Id="rId7" Type="http://schemas.openxmlformats.org/officeDocument/2006/relationships/hyperlink" Target="https://en.wikipedia.org/wiki/Cross_entropy" TargetMode="External"/><Relationship Id="rId2" Type="http://schemas.openxmlformats.org/officeDocument/2006/relationships/hyperlink" Target="http://gim.unmc.edu/dxtests/roc3.htm" TargetMode="External"/><Relationship Id="rId1" Type="http://schemas.openxmlformats.org/officeDocument/2006/relationships/slideLayout" Target="../slideLayouts/slideLayout5.xml"/><Relationship Id="rId6" Type="http://schemas.openxmlformats.org/officeDocument/2006/relationships/hyperlink" Target="https://en.wikipedia.org/wiki/Sensitivity_and_specificity" TargetMode="External"/><Relationship Id="rId5" Type="http://schemas.openxmlformats.org/officeDocument/2006/relationships/hyperlink" Target="https://en.wikipedia.org/wiki/Precision_and_recall" TargetMode="External"/><Relationship Id="rId4" Type="http://schemas.openxmlformats.org/officeDocument/2006/relationships/hyperlink" Target="https://en.wikipedia.org/wiki/F1_score"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33.jp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1.png"/><Relationship Id="rId4" Type="http://schemas.openxmlformats.org/officeDocument/2006/relationships/hyperlink" Target="mailto:dosen02832@unpam.ac.id"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developers.google.com/machine-learning/crash-course/classification/accuracy" TargetMode="Externa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developers.google.com/machine-learning/crash-course/classification/precision-and-recall" TargetMode="Externa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developers.google.com/machine-learning/crash-course/classification/precision-and-recall"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developers.google.com/machine-learning/crash-course/classification/precision-and-recall" TargetMode="Externa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developers.google.com/machine-learning/crash-course/classification/precision-and-recall" TargetMode="Externa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5.xml"/><Relationship Id="rId5" Type="http://schemas.openxmlformats.org/officeDocument/2006/relationships/hyperlink" Target="https://vitalflux.com/ml-metrics-sensitivity-vs-specificity-difference/" TargetMode="Externa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6" name="Google Shape;57;p15">
            <a:extLst>
              <a:ext uri="{FF2B5EF4-FFF2-40B4-BE49-F238E27FC236}">
                <a16:creationId xmlns:a16="http://schemas.microsoft.com/office/drawing/2014/main" id="{1BED7E06-9B69-BF98-034C-77273C41C88D}"/>
              </a:ext>
            </a:extLst>
          </p:cNvPr>
          <p:cNvSpPr txBox="1">
            <a:spLocks noGrp="1"/>
          </p:cNvSpPr>
          <p:nvPr>
            <p:ph type="ctrTitle"/>
          </p:nvPr>
        </p:nvSpPr>
        <p:spPr>
          <a:xfrm>
            <a:off x="811966" y="1068145"/>
            <a:ext cx="5085924" cy="1096509"/>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 sz="2800" b="1" dirty="0">
                <a:latin typeface="+mj-lt"/>
                <a:ea typeface="Calibri" panose="020F0502020204030204" pitchFamily="34" charset="0"/>
                <a:cs typeface="Calibri" panose="020F0502020204030204" pitchFamily="34" charset="0"/>
              </a:rPr>
              <a:t>Data Mining</a:t>
            </a:r>
            <a:br>
              <a:rPr lang="en" sz="2800" b="1" dirty="0">
                <a:latin typeface="+mj-lt"/>
                <a:ea typeface="Calibri" panose="020F0502020204030204" pitchFamily="34" charset="0"/>
                <a:cs typeface="Calibri" panose="020F0502020204030204" pitchFamily="34" charset="0"/>
              </a:rPr>
            </a:br>
            <a:r>
              <a:rPr lang="en" sz="2800" b="1" dirty="0">
                <a:latin typeface="+mj-lt"/>
                <a:ea typeface="Calibri" panose="020F0502020204030204" pitchFamily="34" charset="0"/>
                <a:cs typeface="Calibri" panose="020F0502020204030204" pitchFamily="34" charset="0"/>
              </a:rPr>
              <a:t>(Metric)</a:t>
            </a:r>
            <a:endParaRPr sz="2800" b="1" dirty="0">
              <a:latin typeface="+mj-lt"/>
              <a:ea typeface="Calibri" panose="020F0502020204030204" pitchFamily="34" charset="0"/>
              <a:cs typeface="Calibri" panose="020F0502020204030204" pitchFamily="34" charset="0"/>
            </a:endParaRPr>
          </a:p>
        </p:txBody>
      </p:sp>
      <p:sp>
        <p:nvSpPr>
          <p:cNvPr id="7" name="Google Shape;58;p15">
            <a:extLst>
              <a:ext uri="{FF2B5EF4-FFF2-40B4-BE49-F238E27FC236}">
                <a16:creationId xmlns:a16="http://schemas.microsoft.com/office/drawing/2014/main" id="{3FFBE06A-C9A1-4E3B-1215-1AF75CFC83AE}"/>
              </a:ext>
            </a:extLst>
          </p:cNvPr>
          <p:cNvSpPr txBox="1">
            <a:spLocks noGrp="1"/>
          </p:cNvSpPr>
          <p:nvPr>
            <p:ph type="subTitle" idx="1"/>
          </p:nvPr>
        </p:nvSpPr>
        <p:spPr>
          <a:xfrm>
            <a:off x="811966" y="3998347"/>
            <a:ext cx="3607200" cy="692399"/>
          </a:xfrm>
          <a:prstGeom prst="rect">
            <a:avLst/>
          </a:prstGeom>
        </p:spPr>
        <p:txBody>
          <a:bodyPr spcFirstLastPara="1" wrap="square" lIns="91425" tIns="91425" rIns="91425" bIns="91425" anchor="t" anchorCtr="0">
            <a:noAutofit/>
          </a:bodyPr>
          <a:lstStyle/>
          <a:p>
            <a:pPr marL="0" indent="0">
              <a:spcAft>
                <a:spcPts val="1600"/>
              </a:spcAft>
            </a:pPr>
            <a:r>
              <a:rPr lang="en" dirty="0">
                <a:latin typeface="+mj-lt"/>
              </a:rPr>
              <a:t>Dr. Sajarwo Anggai, S.ST., M.T.</a:t>
            </a:r>
            <a:br>
              <a:rPr lang="en-US" dirty="0">
                <a:latin typeface="+mj-lt"/>
              </a:rPr>
            </a:br>
            <a:r>
              <a:rPr lang="en-US" sz="1600" dirty="0"/>
              <a:t>NIDN : 0421108703</a:t>
            </a:r>
          </a:p>
        </p:txBody>
      </p:sp>
      <p:sp>
        <p:nvSpPr>
          <p:cNvPr id="8" name="Google Shape;59;p15">
            <a:extLst>
              <a:ext uri="{FF2B5EF4-FFF2-40B4-BE49-F238E27FC236}">
                <a16:creationId xmlns:a16="http://schemas.microsoft.com/office/drawing/2014/main" id="{018A834A-A4C7-056B-B680-FDBC74286809}"/>
              </a:ext>
            </a:extLst>
          </p:cNvPr>
          <p:cNvSpPr/>
          <p:nvPr/>
        </p:nvSpPr>
        <p:spPr>
          <a:xfrm rot="5400000">
            <a:off x="7464244" y="3469259"/>
            <a:ext cx="692400" cy="692400"/>
          </a:xfrm>
          <a:prstGeom prst="ellipse">
            <a:avLst/>
          </a:prstGeom>
          <a:solidFill>
            <a:srgbClr val="FFFFFF"/>
          </a:solidFill>
          <a:ln w="28575" cap="flat" cmpd="sng">
            <a:solidFill>
              <a:schemeClr val="accent1"/>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1"/>
              </a:solidFill>
              <a:latin typeface="Fira Sans Extra Condensed"/>
              <a:ea typeface="Fira Sans Extra Condensed"/>
              <a:cs typeface="Fira Sans Extra Condensed"/>
              <a:sym typeface="Fira Sans Extra Condensed"/>
            </a:endParaRPr>
          </a:p>
        </p:txBody>
      </p:sp>
      <p:sp>
        <p:nvSpPr>
          <p:cNvPr id="9" name="Google Shape;60;p15">
            <a:extLst>
              <a:ext uri="{FF2B5EF4-FFF2-40B4-BE49-F238E27FC236}">
                <a16:creationId xmlns:a16="http://schemas.microsoft.com/office/drawing/2014/main" id="{9FEC12CE-BEC5-B468-43FC-076DD3863613}"/>
              </a:ext>
            </a:extLst>
          </p:cNvPr>
          <p:cNvSpPr/>
          <p:nvPr/>
        </p:nvSpPr>
        <p:spPr>
          <a:xfrm rot="5400000">
            <a:off x="6633319" y="3469259"/>
            <a:ext cx="692400" cy="692400"/>
          </a:xfrm>
          <a:prstGeom prst="ellipse">
            <a:avLst/>
          </a:prstGeom>
          <a:solidFill>
            <a:srgbClr val="FFFFFF"/>
          </a:solidFill>
          <a:ln w="28575" cap="flat" cmpd="sng">
            <a:solidFill>
              <a:schemeClr val="accent2"/>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2"/>
              </a:solidFill>
              <a:latin typeface="Fira Sans Extra Condensed"/>
              <a:ea typeface="Fira Sans Extra Condensed"/>
              <a:cs typeface="Fira Sans Extra Condensed"/>
              <a:sym typeface="Fira Sans Extra Condensed"/>
            </a:endParaRPr>
          </a:p>
        </p:txBody>
      </p:sp>
      <p:sp>
        <p:nvSpPr>
          <p:cNvPr id="10" name="Google Shape;61;p15">
            <a:extLst>
              <a:ext uri="{FF2B5EF4-FFF2-40B4-BE49-F238E27FC236}">
                <a16:creationId xmlns:a16="http://schemas.microsoft.com/office/drawing/2014/main" id="{A907F9EC-D840-5E8B-E6BE-FB7268FEAFBD}"/>
              </a:ext>
            </a:extLst>
          </p:cNvPr>
          <p:cNvSpPr/>
          <p:nvPr/>
        </p:nvSpPr>
        <p:spPr>
          <a:xfrm rot="5400000">
            <a:off x="5802394" y="3469259"/>
            <a:ext cx="692400" cy="692400"/>
          </a:xfrm>
          <a:prstGeom prst="ellipse">
            <a:avLst/>
          </a:prstGeom>
          <a:solidFill>
            <a:srgbClr val="FFFFFF"/>
          </a:solidFill>
          <a:ln w="28575" cap="flat" cmpd="sng">
            <a:solidFill>
              <a:schemeClr val="accent3"/>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3"/>
              </a:solidFill>
              <a:latin typeface="Fira Sans Extra Condensed"/>
              <a:ea typeface="Fira Sans Extra Condensed"/>
              <a:cs typeface="Fira Sans Extra Condensed"/>
              <a:sym typeface="Fira Sans Extra Condensed"/>
            </a:endParaRPr>
          </a:p>
        </p:txBody>
      </p:sp>
      <p:sp>
        <p:nvSpPr>
          <p:cNvPr id="11" name="Google Shape;62;p15">
            <a:extLst>
              <a:ext uri="{FF2B5EF4-FFF2-40B4-BE49-F238E27FC236}">
                <a16:creationId xmlns:a16="http://schemas.microsoft.com/office/drawing/2014/main" id="{164DE8E5-503B-A24B-94FE-DBCD80775D21}"/>
              </a:ext>
            </a:extLst>
          </p:cNvPr>
          <p:cNvSpPr/>
          <p:nvPr/>
        </p:nvSpPr>
        <p:spPr>
          <a:xfrm rot="5400000">
            <a:off x="4971469" y="3469259"/>
            <a:ext cx="692400" cy="692400"/>
          </a:xfrm>
          <a:prstGeom prst="ellipse">
            <a:avLst/>
          </a:prstGeom>
          <a:solidFill>
            <a:srgbClr val="FFFFFF"/>
          </a:solidFill>
          <a:ln w="28575" cap="flat" cmpd="sng">
            <a:solidFill>
              <a:schemeClr val="accent4"/>
            </a:solidFill>
            <a:prstDash val="solid"/>
            <a:round/>
            <a:headEnd type="none" w="sm" len="sm"/>
            <a:tailEnd type="none" w="sm" len="sm"/>
          </a:ln>
        </p:spPr>
        <p:txBody>
          <a:bodyPr spcFirstLastPara="1" wrap="square" lIns="0" tIns="91425" rIns="0" bIns="91425" anchor="ctr" anchorCtr="0">
            <a:noAutofit/>
          </a:bodyPr>
          <a:lstStyle/>
          <a:p>
            <a:pPr marL="0" lvl="0" indent="0" algn="ctr" rtl="0">
              <a:spcBef>
                <a:spcPts val="0"/>
              </a:spcBef>
              <a:spcAft>
                <a:spcPts val="0"/>
              </a:spcAft>
              <a:buNone/>
            </a:pPr>
            <a:endParaRPr sz="2100" b="1">
              <a:solidFill>
                <a:schemeClr val="accent4"/>
              </a:solidFill>
              <a:latin typeface="Fira Sans Extra Condensed"/>
              <a:ea typeface="Fira Sans Extra Condensed"/>
              <a:cs typeface="Fira Sans Extra Condensed"/>
              <a:sym typeface="Fira Sans Extra Condensed"/>
            </a:endParaRPr>
          </a:p>
        </p:txBody>
      </p:sp>
      <p:sp>
        <p:nvSpPr>
          <p:cNvPr id="12" name="Google Shape;63;p15">
            <a:extLst>
              <a:ext uri="{FF2B5EF4-FFF2-40B4-BE49-F238E27FC236}">
                <a16:creationId xmlns:a16="http://schemas.microsoft.com/office/drawing/2014/main" id="{8EB22D04-135D-F952-66E5-EC7125372085}"/>
              </a:ext>
            </a:extLst>
          </p:cNvPr>
          <p:cNvSpPr/>
          <p:nvPr/>
        </p:nvSpPr>
        <p:spPr>
          <a:xfrm rot="5400000">
            <a:off x="5980990" y="962641"/>
            <a:ext cx="1230000" cy="12684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72;p15">
            <a:extLst>
              <a:ext uri="{FF2B5EF4-FFF2-40B4-BE49-F238E27FC236}">
                <a16:creationId xmlns:a16="http://schemas.microsoft.com/office/drawing/2014/main" id="{CD8E4208-E438-DFE2-8F1F-255E95486EEE}"/>
              </a:ext>
            </a:extLst>
          </p:cNvPr>
          <p:cNvSpPr/>
          <p:nvPr/>
        </p:nvSpPr>
        <p:spPr>
          <a:xfrm>
            <a:off x="5838205" y="1687645"/>
            <a:ext cx="1450500" cy="2856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Data Mining</a:t>
            </a:r>
            <a:endParaRPr sz="1900" b="1" dirty="0">
              <a:solidFill>
                <a:schemeClr val="dk1"/>
              </a:solidFill>
              <a:latin typeface="Fira Sans Extra Condensed"/>
              <a:ea typeface="Fira Sans Extra Condensed"/>
              <a:cs typeface="Fira Sans Extra Condensed"/>
              <a:sym typeface="Fira Sans Extra Condensed"/>
            </a:endParaRPr>
          </a:p>
        </p:txBody>
      </p:sp>
      <p:cxnSp>
        <p:nvCxnSpPr>
          <p:cNvPr id="14" name="Google Shape;73;p15">
            <a:extLst>
              <a:ext uri="{FF2B5EF4-FFF2-40B4-BE49-F238E27FC236}">
                <a16:creationId xmlns:a16="http://schemas.microsoft.com/office/drawing/2014/main" id="{1972F8BB-FE56-C23F-DE16-35C1B10C6615}"/>
              </a:ext>
            </a:extLst>
          </p:cNvPr>
          <p:cNvCxnSpPr>
            <a:stCxn id="12" idx="3"/>
            <a:endCxn id="11" idx="2"/>
          </p:cNvCxnSpPr>
          <p:nvPr/>
        </p:nvCxnSpPr>
        <p:spPr>
          <a:xfrm rot="5400000">
            <a:off x="5328190" y="2201341"/>
            <a:ext cx="1257300" cy="1278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5" name="Google Shape;74;p15">
            <a:extLst>
              <a:ext uri="{FF2B5EF4-FFF2-40B4-BE49-F238E27FC236}">
                <a16:creationId xmlns:a16="http://schemas.microsoft.com/office/drawing/2014/main" id="{79E73E4C-915B-D039-BEB4-7B546FD70294}"/>
              </a:ext>
            </a:extLst>
          </p:cNvPr>
          <p:cNvCxnSpPr>
            <a:stCxn id="12" idx="3"/>
            <a:endCxn id="10" idx="2"/>
          </p:cNvCxnSpPr>
          <p:nvPr/>
        </p:nvCxnSpPr>
        <p:spPr>
          <a:xfrm rot="5400000">
            <a:off x="5743690" y="2616841"/>
            <a:ext cx="1257300" cy="4473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6" name="Google Shape;75;p15">
            <a:extLst>
              <a:ext uri="{FF2B5EF4-FFF2-40B4-BE49-F238E27FC236}">
                <a16:creationId xmlns:a16="http://schemas.microsoft.com/office/drawing/2014/main" id="{451F7C24-69DD-2862-1EC2-B1B8A46FE8F5}"/>
              </a:ext>
            </a:extLst>
          </p:cNvPr>
          <p:cNvCxnSpPr>
            <a:stCxn id="12" idx="3"/>
            <a:endCxn id="9" idx="2"/>
          </p:cNvCxnSpPr>
          <p:nvPr/>
        </p:nvCxnSpPr>
        <p:spPr>
          <a:xfrm rot="-5400000" flipH="1">
            <a:off x="6159040" y="2648791"/>
            <a:ext cx="1257300" cy="383400"/>
          </a:xfrm>
          <a:prstGeom prst="bentConnector3">
            <a:avLst>
              <a:gd name="adj1" fmla="val 50004"/>
            </a:avLst>
          </a:prstGeom>
          <a:noFill/>
          <a:ln w="28575" cap="flat" cmpd="sng">
            <a:solidFill>
              <a:schemeClr val="accent6"/>
            </a:solidFill>
            <a:prstDash val="solid"/>
            <a:round/>
            <a:headEnd type="none" w="med" len="med"/>
            <a:tailEnd type="none" w="med" len="med"/>
          </a:ln>
        </p:spPr>
      </p:cxnSp>
      <p:cxnSp>
        <p:nvCxnSpPr>
          <p:cNvPr id="17" name="Google Shape;76;p15">
            <a:extLst>
              <a:ext uri="{FF2B5EF4-FFF2-40B4-BE49-F238E27FC236}">
                <a16:creationId xmlns:a16="http://schemas.microsoft.com/office/drawing/2014/main" id="{8295AF00-3CB5-8986-6B26-F90B706C7A7B}"/>
              </a:ext>
            </a:extLst>
          </p:cNvPr>
          <p:cNvCxnSpPr>
            <a:stCxn id="12" idx="3"/>
            <a:endCxn id="8" idx="2"/>
          </p:cNvCxnSpPr>
          <p:nvPr/>
        </p:nvCxnSpPr>
        <p:spPr>
          <a:xfrm rot="-5400000" flipH="1">
            <a:off x="6574540" y="2233291"/>
            <a:ext cx="1257300" cy="1214400"/>
          </a:xfrm>
          <a:prstGeom prst="bentConnector3">
            <a:avLst>
              <a:gd name="adj1" fmla="val 50004"/>
            </a:avLst>
          </a:prstGeom>
          <a:noFill/>
          <a:ln w="28575" cap="flat" cmpd="sng">
            <a:solidFill>
              <a:schemeClr val="accent6"/>
            </a:solidFill>
            <a:prstDash val="solid"/>
            <a:round/>
            <a:headEnd type="none" w="med" len="med"/>
            <a:tailEnd type="none" w="med" len="med"/>
          </a:ln>
        </p:spPr>
      </p:cxnSp>
      <p:grpSp>
        <p:nvGrpSpPr>
          <p:cNvPr id="18" name="Google Shape;77;p15">
            <a:extLst>
              <a:ext uri="{FF2B5EF4-FFF2-40B4-BE49-F238E27FC236}">
                <a16:creationId xmlns:a16="http://schemas.microsoft.com/office/drawing/2014/main" id="{56044678-8CAE-0B5F-ACD5-DE474E7BD281}"/>
              </a:ext>
            </a:extLst>
          </p:cNvPr>
          <p:cNvGrpSpPr/>
          <p:nvPr/>
        </p:nvGrpSpPr>
        <p:grpSpPr>
          <a:xfrm>
            <a:off x="5142093" y="3632583"/>
            <a:ext cx="351136" cy="365769"/>
            <a:chOff x="-65129950" y="2646800"/>
            <a:chExt cx="311125" cy="317425"/>
          </a:xfrm>
        </p:grpSpPr>
        <p:sp>
          <p:nvSpPr>
            <p:cNvPr id="19" name="Google Shape;78;p15">
              <a:extLst>
                <a:ext uri="{FF2B5EF4-FFF2-40B4-BE49-F238E27FC236}">
                  <a16:creationId xmlns:a16="http://schemas.microsoft.com/office/drawing/2014/main" id="{0141F368-983E-A514-1E60-F871BC2C4875}"/>
                </a:ext>
              </a:extLst>
            </p:cNvPr>
            <p:cNvSpPr/>
            <p:nvPr/>
          </p:nvSpPr>
          <p:spPr>
            <a:xfrm>
              <a:off x="-65129950" y="2646800"/>
              <a:ext cx="311125" cy="317425"/>
            </a:xfrm>
            <a:custGeom>
              <a:avLst/>
              <a:gdLst/>
              <a:ahLst/>
              <a:cxnLst/>
              <a:rect l="l" t="t" r="r" b="b"/>
              <a:pathLst>
                <a:path w="12445" h="12697" extrusionOk="0">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9;p15">
              <a:extLst>
                <a:ext uri="{FF2B5EF4-FFF2-40B4-BE49-F238E27FC236}">
                  <a16:creationId xmlns:a16="http://schemas.microsoft.com/office/drawing/2014/main" id="{CF9B92AB-376E-8902-231C-0268A6D46FAB}"/>
                </a:ext>
              </a:extLst>
            </p:cNvPr>
            <p:cNvSpPr/>
            <p:nvPr/>
          </p:nvSpPr>
          <p:spPr>
            <a:xfrm>
              <a:off x="-65066950" y="2738175"/>
              <a:ext cx="187475" cy="185100"/>
            </a:xfrm>
            <a:custGeom>
              <a:avLst/>
              <a:gdLst/>
              <a:ahLst/>
              <a:cxnLst/>
              <a:rect l="l" t="t" r="r" b="b"/>
              <a:pathLst>
                <a:path w="7499" h="7404" extrusionOk="0">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80;p15">
            <a:extLst>
              <a:ext uri="{FF2B5EF4-FFF2-40B4-BE49-F238E27FC236}">
                <a16:creationId xmlns:a16="http://schemas.microsoft.com/office/drawing/2014/main" id="{D0BCEF52-0E11-BDB4-F6D8-B91A8DC45216}"/>
              </a:ext>
            </a:extLst>
          </p:cNvPr>
          <p:cNvGrpSpPr/>
          <p:nvPr/>
        </p:nvGrpSpPr>
        <p:grpSpPr>
          <a:xfrm>
            <a:off x="5965703" y="3632603"/>
            <a:ext cx="365756" cy="365747"/>
            <a:chOff x="1412450" y="1954475"/>
            <a:chExt cx="297750" cy="296175"/>
          </a:xfrm>
        </p:grpSpPr>
        <p:sp>
          <p:nvSpPr>
            <p:cNvPr id="22" name="Google Shape;81;p15">
              <a:extLst>
                <a:ext uri="{FF2B5EF4-FFF2-40B4-BE49-F238E27FC236}">
                  <a16:creationId xmlns:a16="http://schemas.microsoft.com/office/drawing/2014/main" id="{442AB2B1-71C6-83D4-A9F3-0F917BA9261A}"/>
                </a:ext>
              </a:extLst>
            </p:cNvPr>
            <p:cNvSpPr/>
            <p:nvPr/>
          </p:nvSpPr>
          <p:spPr>
            <a:xfrm>
              <a:off x="1483350" y="2023800"/>
              <a:ext cx="155975" cy="155975"/>
            </a:xfrm>
            <a:custGeom>
              <a:avLst/>
              <a:gdLst/>
              <a:ahLst/>
              <a:cxnLst/>
              <a:rect l="l" t="t" r="r" b="b"/>
              <a:pathLst>
                <a:path w="6239" h="6239" extrusionOk="0">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82;p15">
              <a:extLst>
                <a:ext uri="{FF2B5EF4-FFF2-40B4-BE49-F238E27FC236}">
                  <a16:creationId xmlns:a16="http://schemas.microsoft.com/office/drawing/2014/main" id="{D14CD7A4-316B-B226-0384-447E19A75F88}"/>
                </a:ext>
              </a:extLst>
            </p:cNvPr>
            <p:cNvSpPr/>
            <p:nvPr/>
          </p:nvSpPr>
          <p:spPr>
            <a:xfrm>
              <a:off x="1412450" y="1954475"/>
              <a:ext cx="297750" cy="296175"/>
            </a:xfrm>
            <a:custGeom>
              <a:avLst/>
              <a:gdLst/>
              <a:ahLst/>
              <a:cxnLst/>
              <a:rect l="l" t="t" r="r" b="b"/>
              <a:pathLst>
                <a:path w="11910" h="11847" extrusionOk="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 name="Google Shape;83;p15">
            <a:extLst>
              <a:ext uri="{FF2B5EF4-FFF2-40B4-BE49-F238E27FC236}">
                <a16:creationId xmlns:a16="http://schemas.microsoft.com/office/drawing/2014/main" id="{2234DFB1-6DD2-8552-3277-E998AA6D2E1A}"/>
              </a:ext>
            </a:extLst>
          </p:cNvPr>
          <p:cNvGrpSpPr/>
          <p:nvPr/>
        </p:nvGrpSpPr>
        <p:grpSpPr>
          <a:xfrm>
            <a:off x="6782916" y="3632592"/>
            <a:ext cx="393186" cy="365766"/>
            <a:chOff x="-62890750" y="2296300"/>
            <a:chExt cx="330825" cy="317450"/>
          </a:xfrm>
        </p:grpSpPr>
        <p:sp>
          <p:nvSpPr>
            <p:cNvPr id="25" name="Google Shape;84;p15">
              <a:extLst>
                <a:ext uri="{FF2B5EF4-FFF2-40B4-BE49-F238E27FC236}">
                  <a16:creationId xmlns:a16="http://schemas.microsoft.com/office/drawing/2014/main" id="{1401EB7B-B091-30F8-6F35-C238CB6A4BA3}"/>
                </a:ext>
              </a:extLst>
            </p:cNvPr>
            <p:cNvSpPr/>
            <p:nvPr/>
          </p:nvSpPr>
          <p:spPr>
            <a:xfrm>
              <a:off x="-62890750" y="2296300"/>
              <a:ext cx="313500" cy="195375"/>
            </a:xfrm>
            <a:custGeom>
              <a:avLst/>
              <a:gdLst/>
              <a:ahLst/>
              <a:cxnLst/>
              <a:rect l="l" t="t" r="r" b="b"/>
              <a:pathLst>
                <a:path w="12540" h="7815" extrusionOk="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85;p15">
              <a:extLst>
                <a:ext uri="{FF2B5EF4-FFF2-40B4-BE49-F238E27FC236}">
                  <a16:creationId xmlns:a16="http://schemas.microsoft.com/office/drawing/2014/main" id="{50EB913D-901B-6D82-3561-3E6A47E94C45}"/>
                </a:ext>
              </a:extLst>
            </p:cNvPr>
            <p:cNvSpPr/>
            <p:nvPr/>
          </p:nvSpPr>
          <p:spPr>
            <a:xfrm>
              <a:off x="-62874975" y="2417475"/>
              <a:ext cx="315050" cy="196275"/>
            </a:xfrm>
            <a:custGeom>
              <a:avLst/>
              <a:gdLst/>
              <a:ahLst/>
              <a:cxnLst/>
              <a:rect l="l" t="t" r="r" b="b"/>
              <a:pathLst>
                <a:path w="12602" h="7851" extrusionOk="0">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86;p15">
              <a:extLst>
                <a:ext uri="{FF2B5EF4-FFF2-40B4-BE49-F238E27FC236}">
                  <a16:creationId xmlns:a16="http://schemas.microsoft.com/office/drawing/2014/main" id="{F0323E84-DB61-BB63-2897-C66D8365D0BA}"/>
                </a:ext>
              </a:extLst>
            </p:cNvPr>
            <p:cNvSpPr/>
            <p:nvPr/>
          </p:nvSpPr>
          <p:spPr>
            <a:xfrm>
              <a:off x="-62822225" y="2357750"/>
              <a:ext cx="193000" cy="192975"/>
            </a:xfrm>
            <a:custGeom>
              <a:avLst/>
              <a:gdLst/>
              <a:ahLst/>
              <a:cxnLst/>
              <a:rect l="l" t="t" r="r" b="b"/>
              <a:pathLst>
                <a:path w="7720" h="7719" extrusionOk="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 name="Google Shape;87;p15">
            <a:extLst>
              <a:ext uri="{FF2B5EF4-FFF2-40B4-BE49-F238E27FC236}">
                <a16:creationId xmlns:a16="http://schemas.microsoft.com/office/drawing/2014/main" id="{168D6A21-B8C7-423D-C918-8F64BA8F8952}"/>
              </a:ext>
            </a:extLst>
          </p:cNvPr>
          <p:cNvGrpSpPr/>
          <p:nvPr/>
        </p:nvGrpSpPr>
        <p:grpSpPr>
          <a:xfrm>
            <a:off x="7627546" y="3632577"/>
            <a:ext cx="365770" cy="365770"/>
            <a:chOff x="-3137650" y="2408950"/>
            <a:chExt cx="291450" cy="292125"/>
          </a:xfrm>
        </p:grpSpPr>
        <p:sp>
          <p:nvSpPr>
            <p:cNvPr id="29" name="Google Shape;88;p15">
              <a:extLst>
                <a:ext uri="{FF2B5EF4-FFF2-40B4-BE49-F238E27FC236}">
                  <a16:creationId xmlns:a16="http://schemas.microsoft.com/office/drawing/2014/main" id="{0E571537-EBFA-C6E8-9599-A11766B740AA}"/>
                </a:ext>
              </a:extLst>
            </p:cNvPr>
            <p:cNvSpPr/>
            <p:nvPr/>
          </p:nvSpPr>
          <p:spPr>
            <a:xfrm>
              <a:off x="-3137650" y="2408950"/>
              <a:ext cx="291450" cy="292125"/>
            </a:xfrm>
            <a:custGeom>
              <a:avLst/>
              <a:gdLst/>
              <a:ahLst/>
              <a:cxnLst/>
              <a:rect l="l" t="t" r="r" b="b"/>
              <a:pathLst>
                <a:path w="11658" h="11685" extrusionOk="0">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89;p15">
              <a:extLst>
                <a:ext uri="{FF2B5EF4-FFF2-40B4-BE49-F238E27FC236}">
                  <a16:creationId xmlns:a16="http://schemas.microsoft.com/office/drawing/2014/main" id="{0EE3365C-D0B7-CC15-90BB-54546D4E8832}"/>
                </a:ext>
              </a:extLst>
            </p:cNvPr>
            <p:cNvSpPr/>
            <p:nvPr/>
          </p:nvSpPr>
          <p:spPr>
            <a:xfrm>
              <a:off x="-3104575" y="2442800"/>
              <a:ext cx="18150" cy="17350"/>
            </a:xfrm>
            <a:custGeom>
              <a:avLst/>
              <a:gdLst/>
              <a:ahLst/>
              <a:cxnLst/>
              <a:rect l="l" t="t" r="r" b="b"/>
              <a:pathLst>
                <a:path w="726" h="694" extrusionOk="0">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90;p15">
              <a:extLst>
                <a:ext uri="{FF2B5EF4-FFF2-40B4-BE49-F238E27FC236}">
                  <a16:creationId xmlns:a16="http://schemas.microsoft.com/office/drawing/2014/main" id="{D0D7F7BD-11CB-C5AE-2EA9-8282FD443FA8}"/>
                </a:ext>
              </a:extLst>
            </p:cNvPr>
            <p:cNvSpPr/>
            <p:nvPr/>
          </p:nvSpPr>
          <p:spPr>
            <a:xfrm>
              <a:off x="-306990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91;p15">
              <a:extLst>
                <a:ext uri="{FF2B5EF4-FFF2-40B4-BE49-F238E27FC236}">
                  <a16:creationId xmlns:a16="http://schemas.microsoft.com/office/drawing/2014/main" id="{86555385-4CC1-83DC-B897-CB5AE6B0A53B}"/>
                </a:ext>
              </a:extLst>
            </p:cNvPr>
            <p:cNvSpPr/>
            <p:nvPr/>
          </p:nvSpPr>
          <p:spPr>
            <a:xfrm>
              <a:off x="-3035250" y="2442800"/>
              <a:ext cx="17350" cy="17350"/>
            </a:xfrm>
            <a:custGeom>
              <a:avLst/>
              <a:gdLst/>
              <a:ahLst/>
              <a:cxnLst/>
              <a:rect l="l" t="t" r="r" b="b"/>
              <a:pathLst>
                <a:path w="694" h="694" extrusionOk="0">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92;p15">
              <a:extLst>
                <a:ext uri="{FF2B5EF4-FFF2-40B4-BE49-F238E27FC236}">
                  <a16:creationId xmlns:a16="http://schemas.microsoft.com/office/drawing/2014/main" id="{44BF13F4-9CF5-C3B4-532D-2D6CC82314F4}"/>
                </a:ext>
              </a:extLst>
            </p:cNvPr>
            <p:cNvSpPr/>
            <p:nvPr/>
          </p:nvSpPr>
          <p:spPr>
            <a:xfrm>
              <a:off x="-3002175" y="2442800"/>
              <a:ext cx="120525" cy="17350"/>
            </a:xfrm>
            <a:custGeom>
              <a:avLst/>
              <a:gdLst/>
              <a:ahLst/>
              <a:cxnLst/>
              <a:rect l="l" t="t" r="r" b="b"/>
              <a:pathLst>
                <a:path w="4821" h="694" extrusionOk="0">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Picture 2">
            <a:extLst>
              <a:ext uri="{FF2B5EF4-FFF2-40B4-BE49-F238E27FC236}">
                <a16:creationId xmlns:a16="http://schemas.microsoft.com/office/drawing/2014/main" id="{557656B5-F1B6-9C85-02DA-607AC5A5687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875" y="1036298"/>
            <a:ext cx="600229" cy="60022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BD4F-1C0A-9EB5-B844-A16F9F498992}"/>
              </a:ext>
            </a:extLst>
          </p:cNvPr>
          <p:cNvSpPr>
            <a:spLocks noGrp="1"/>
          </p:cNvSpPr>
          <p:nvPr>
            <p:ph type="title"/>
          </p:nvPr>
        </p:nvSpPr>
        <p:spPr/>
        <p:txBody>
          <a:bodyPr/>
          <a:lstStyle/>
          <a:p>
            <a:r>
              <a:rPr lang="en-US" dirty="0"/>
              <a:t>AUROC Curve</a:t>
            </a:r>
            <a:endParaRPr lang="id-ID" dirty="0"/>
          </a:p>
        </p:txBody>
      </p:sp>
      <p:sp>
        <p:nvSpPr>
          <p:cNvPr id="6" name="TextBox 5">
            <a:extLst>
              <a:ext uri="{FF2B5EF4-FFF2-40B4-BE49-F238E27FC236}">
                <a16:creationId xmlns:a16="http://schemas.microsoft.com/office/drawing/2014/main" id="{69065B4B-6F27-59FF-B66F-E4758E6FC65E}"/>
              </a:ext>
            </a:extLst>
          </p:cNvPr>
          <p:cNvSpPr txBox="1"/>
          <p:nvPr/>
        </p:nvSpPr>
        <p:spPr>
          <a:xfrm>
            <a:off x="1371600" y="1020049"/>
            <a:ext cx="6400800" cy="307777"/>
          </a:xfrm>
          <a:prstGeom prst="rect">
            <a:avLst/>
          </a:prstGeom>
          <a:noFill/>
        </p:spPr>
        <p:txBody>
          <a:bodyPr wrap="square">
            <a:spAutoFit/>
          </a:bodyPr>
          <a:lstStyle/>
          <a:p>
            <a:r>
              <a:rPr lang="en-US" dirty="0"/>
              <a:t>AUC (Area Under The Curve) ROC (Receiver Operating Characteristics) curve</a:t>
            </a:r>
            <a:endParaRPr lang="id-ID" dirty="0"/>
          </a:p>
        </p:txBody>
      </p:sp>
      <p:sp>
        <p:nvSpPr>
          <p:cNvPr id="8" name="TextBox 7">
            <a:extLst>
              <a:ext uri="{FF2B5EF4-FFF2-40B4-BE49-F238E27FC236}">
                <a16:creationId xmlns:a16="http://schemas.microsoft.com/office/drawing/2014/main" id="{8FBFEEA4-73C0-C2C6-82D4-B3F330E97E07}"/>
              </a:ext>
            </a:extLst>
          </p:cNvPr>
          <p:cNvSpPr txBox="1"/>
          <p:nvPr/>
        </p:nvSpPr>
        <p:spPr>
          <a:xfrm>
            <a:off x="727021" y="1551323"/>
            <a:ext cx="3844979" cy="1384995"/>
          </a:xfrm>
          <a:prstGeom prst="rect">
            <a:avLst/>
          </a:prstGeom>
          <a:noFill/>
        </p:spPr>
        <p:txBody>
          <a:bodyPr wrap="square">
            <a:spAutoFit/>
          </a:bodyPr>
          <a:lstStyle/>
          <a:p>
            <a:r>
              <a:rPr lang="en-US" b="0" i="0" dirty="0">
                <a:solidFill>
                  <a:srgbClr val="242424"/>
                </a:solidFill>
                <a:effectLst/>
                <a:latin typeface="source-serif-pro"/>
              </a:rPr>
              <a:t>ROC is a probability curve and AUC represents the degree or measure of separability. It tells how much the model is capable of distinguishing between classes. Higher the AUC, the better the model is at predicting 0 classes as 0 and 1 classes as 1.</a:t>
            </a:r>
            <a:endParaRPr lang="id-ID" dirty="0"/>
          </a:p>
        </p:txBody>
      </p:sp>
      <p:pic>
        <p:nvPicPr>
          <p:cNvPr id="2050" name="Picture 2">
            <a:extLst>
              <a:ext uri="{FF2B5EF4-FFF2-40B4-BE49-F238E27FC236}">
                <a16:creationId xmlns:a16="http://schemas.microsoft.com/office/drawing/2014/main" id="{9EE72C51-E2F3-9714-336D-6FA41A2C61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3886" y="1454900"/>
            <a:ext cx="3438525" cy="3143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938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ABD4F-1C0A-9EB5-B844-A16F9F498992}"/>
              </a:ext>
            </a:extLst>
          </p:cNvPr>
          <p:cNvSpPr>
            <a:spLocks noGrp="1"/>
          </p:cNvSpPr>
          <p:nvPr>
            <p:ph type="title"/>
          </p:nvPr>
        </p:nvSpPr>
        <p:spPr/>
        <p:txBody>
          <a:bodyPr/>
          <a:lstStyle/>
          <a:p>
            <a:r>
              <a:rPr lang="en-US" dirty="0"/>
              <a:t>AUROC Curve</a:t>
            </a:r>
            <a:endParaRPr lang="id-ID" dirty="0"/>
          </a:p>
        </p:txBody>
      </p:sp>
      <p:sp>
        <p:nvSpPr>
          <p:cNvPr id="6" name="TextBox 5">
            <a:extLst>
              <a:ext uri="{FF2B5EF4-FFF2-40B4-BE49-F238E27FC236}">
                <a16:creationId xmlns:a16="http://schemas.microsoft.com/office/drawing/2014/main" id="{69065B4B-6F27-59FF-B66F-E4758E6FC65E}"/>
              </a:ext>
            </a:extLst>
          </p:cNvPr>
          <p:cNvSpPr txBox="1"/>
          <p:nvPr/>
        </p:nvSpPr>
        <p:spPr>
          <a:xfrm>
            <a:off x="1371600" y="1020049"/>
            <a:ext cx="6400800" cy="307777"/>
          </a:xfrm>
          <a:prstGeom prst="rect">
            <a:avLst/>
          </a:prstGeom>
          <a:noFill/>
        </p:spPr>
        <p:txBody>
          <a:bodyPr wrap="square">
            <a:spAutoFit/>
          </a:bodyPr>
          <a:lstStyle/>
          <a:p>
            <a:r>
              <a:rPr lang="en-US" dirty="0"/>
              <a:t>AUC (Area Under The Curve) ROC (Receiver Operating Characteristics) curve</a:t>
            </a:r>
            <a:endParaRPr lang="id-ID" dirty="0"/>
          </a:p>
        </p:txBody>
      </p:sp>
      <p:sp>
        <p:nvSpPr>
          <p:cNvPr id="4" name="TextBox 3">
            <a:extLst>
              <a:ext uri="{FF2B5EF4-FFF2-40B4-BE49-F238E27FC236}">
                <a16:creationId xmlns:a16="http://schemas.microsoft.com/office/drawing/2014/main" id="{E20092A4-95D4-91C8-DAA9-5E8E7EE06163}"/>
              </a:ext>
            </a:extLst>
          </p:cNvPr>
          <p:cNvSpPr txBox="1"/>
          <p:nvPr/>
        </p:nvSpPr>
        <p:spPr>
          <a:xfrm>
            <a:off x="407623" y="1824813"/>
            <a:ext cx="4572000" cy="307777"/>
          </a:xfrm>
          <a:prstGeom prst="rect">
            <a:avLst/>
          </a:prstGeom>
          <a:noFill/>
        </p:spPr>
        <p:txBody>
          <a:bodyPr wrap="square">
            <a:spAutoFit/>
          </a:bodyPr>
          <a:lstStyle/>
          <a:p>
            <a:r>
              <a:rPr lang="en-US" b="1" i="0" dirty="0">
                <a:solidFill>
                  <a:srgbClr val="202124"/>
                </a:solidFill>
                <a:effectLst/>
                <a:latin typeface="Roboto" panose="02000000000000000000" pitchFamily="2" charset="0"/>
              </a:rPr>
              <a:t>True Positive Rate</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TPR</a:t>
            </a:r>
            <a:r>
              <a:rPr lang="en-US" b="0" i="0" dirty="0">
                <a:solidFill>
                  <a:srgbClr val="202124"/>
                </a:solidFill>
                <a:effectLst/>
                <a:latin typeface="Roboto" panose="02000000000000000000" pitchFamily="2" charset="0"/>
              </a:rPr>
              <a:t>) is a synonym for recall: </a:t>
            </a:r>
            <a:endParaRPr lang="id-ID" dirty="0"/>
          </a:p>
        </p:txBody>
      </p:sp>
      <p:sp>
        <p:nvSpPr>
          <p:cNvPr id="7" name="TextBox 6">
            <a:extLst>
              <a:ext uri="{FF2B5EF4-FFF2-40B4-BE49-F238E27FC236}">
                <a16:creationId xmlns:a16="http://schemas.microsoft.com/office/drawing/2014/main" id="{07205F8C-4218-0FEE-825B-67C5640DE966}"/>
              </a:ext>
            </a:extLst>
          </p:cNvPr>
          <p:cNvSpPr txBox="1"/>
          <p:nvPr/>
        </p:nvSpPr>
        <p:spPr>
          <a:xfrm>
            <a:off x="457200" y="3489427"/>
            <a:ext cx="4572000" cy="307777"/>
          </a:xfrm>
          <a:prstGeom prst="rect">
            <a:avLst/>
          </a:prstGeom>
          <a:noFill/>
        </p:spPr>
        <p:txBody>
          <a:bodyPr wrap="square">
            <a:spAutoFit/>
          </a:bodyPr>
          <a:lstStyle/>
          <a:p>
            <a:r>
              <a:rPr lang="en-US" b="1" i="0" dirty="0">
                <a:solidFill>
                  <a:srgbClr val="202124"/>
                </a:solidFill>
                <a:effectLst/>
                <a:latin typeface="Roboto" panose="02000000000000000000" pitchFamily="2" charset="0"/>
              </a:rPr>
              <a:t>False Positive Rate</a:t>
            </a:r>
            <a:r>
              <a:rPr lang="en-US" b="0" i="0" dirty="0">
                <a:solidFill>
                  <a:srgbClr val="202124"/>
                </a:solidFill>
                <a:effectLst/>
                <a:latin typeface="Roboto" panose="02000000000000000000" pitchFamily="2" charset="0"/>
              </a:rPr>
              <a:t> (</a:t>
            </a:r>
            <a:r>
              <a:rPr lang="en-US" b="1" i="0" dirty="0">
                <a:solidFill>
                  <a:srgbClr val="202124"/>
                </a:solidFill>
                <a:effectLst/>
                <a:latin typeface="Roboto" panose="02000000000000000000" pitchFamily="2" charset="0"/>
              </a:rPr>
              <a:t>FPR</a:t>
            </a:r>
            <a:r>
              <a:rPr lang="en-US" b="0" i="0" dirty="0">
                <a:solidFill>
                  <a:srgbClr val="202124"/>
                </a:solidFill>
                <a:effectLst/>
                <a:latin typeface="Roboto" panose="02000000000000000000" pitchFamily="2" charset="0"/>
              </a:rPr>
              <a:t>) is defined as follows:</a:t>
            </a:r>
            <a:endParaRPr lang="id-ID" dirty="0"/>
          </a:p>
        </p:txBody>
      </p:sp>
      <p:pic>
        <p:nvPicPr>
          <p:cNvPr id="10" name="Picture 9">
            <a:extLst>
              <a:ext uri="{FF2B5EF4-FFF2-40B4-BE49-F238E27FC236}">
                <a16:creationId xmlns:a16="http://schemas.microsoft.com/office/drawing/2014/main" id="{73AA3B69-5807-BC19-4976-10A0D214283C}"/>
              </a:ext>
            </a:extLst>
          </p:cNvPr>
          <p:cNvPicPr>
            <a:picLocks noChangeAspect="1"/>
          </p:cNvPicPr>
          <p:nvPr/>
        </p:nvPicPr>
        <p:blipFill>
          <a:blip r:embed="rId2"/>
          <a:stretch>
            <a:fillRect/>
          </a:stretch>
        </p:blipFill>
        <p:spPr>
          <a:xfrm>
            <a:off x="1109821" y="2171004"/>
            <a:ext cx="1752752" cy="662997"/>
          </a:xfrm>
          <a:prstGeom prst="rect">
            <a:avLst/>
          </a:prstGeom>
        </p:spPr>
      </p:pic>
      <p:pic>
        <p:nvPicPr>
          <p:cNvPr id="12" name="Picture 11">
            <a:extLst>
              <a:ext uri="{FF2B5EF4-FFF2-40B4-BE49-F238E27FC236}">
                <a16:creationId xmlns:a16="http://schemas.microsoft.com/office/drawing/2014/main" id="{5E7BB517-0D42-0569-8F2B-F7F31CBB0643}"/>
              </a:ext>
            </a:extLst>
          </p:cNvPr>
          <p:cNvPicPr>
            <a:picLocks noChangeAspect="1"/>
          </p:cNvPicPr>
          <p:nvPr/>
        </p:nvPicPr>
        <p:blipFill>
          <a:blip r:embed="rId3"/>
          <a:stretch>
            <a:fillRect/>
          </a:stretch>
        </p:blipFill>
        <p:spPr>
          <a:xfrm>
            <a:off x="1208890" y="3997548"/>
            <a:ext cx="1653683" cy="548688"/>
          </a:xfrm>
          <a:prstGeom prst="rect">
            <a:avLst/>
          </a:prstGeom>
        </p:spPr>
      </p:pic>
      <p:pic>
        <p:nvPicPr>
          <p:cNvPr id="16" name="Picture 15">
            <a:extLst>
              <a:ext uri="{FF2B5EF4-FFF2-40B4-BE49-F238E27FC236}">
                <a16:creationId xmlns:a16="http://schemas.microsoft.com/office/drawing/2014/main" id="{241CCD6B-3CD4-39E2-F92A-E30DC9851009}"/>
              </a:ext>
            </a:extLst>
          </p:cNvPr>
          <p:cNvPicPr>
            <a:picLocks noChangeAspect="1"/>
          </p:cNvPicPr>
          <p:nvPr/>
        </p:nvPicPr>
        <p:blipFill>
          <a:blip r:embed="rId4"/>
          <a:stretch>
            <a:fillRect/>
          </a:stretch>
        </p:blipFill>
        <p:spPr>
          <a:xfrm>
            <a:off x="4979623" y="1544472"/>
            <a:ext cx="3601019" cy="2932878"/>
          </a:xfrm>
          <a:prstGeom prst="rect">
            <a:avLst/>
          </a:prstGeom>
        </p:spPr>
      </p:pic>
    </p:spTree>
    <p:extLst>
      <p:ext uri="{BB962C8B-B14F-4D97-AF65-F5344CB8AC3E}">
        <p14:creationId xmlns:p14="http://schemas.microsoft.com/office/powerpoint/2010/main" val="36887592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7D0C-1CBB-6552-F949-DA42F48F166B}"/>
              </a:ext>
            </a:extLst>
          </p:cNvPr>
          <p:cNvSpPr>
            <a:spLocks noGrp="1"/>
          </p:cNvSpPr>
          <p:nvPr>
            <p:ph type="title"/>
          </p:nvPr>
        </p:nvSpPr>
        <p:spPr/>
        <p:txBody>
          <a:bodyPr/>
          <a:lstStyle/>
          <a:p>
            <a:r>
              <a:rPr lang="en-US" dirty="0"/>
              <a:t>AUROC Curve</a:t>
            </a:r>
            <a:endParaRPr lang="id-ID" dirty="0"/>
          </a:p>
        </p:txBody>
      </p:sp>
      <p:pic>
        <p:nvPicPr>
          <p:cNvPr id="6146" name="Picture 2">
            <a:extLst>
              <a:ext uri="{FF2B5EF4-FFF2-40B4-BE49-F238E27FC236}">
                <a16:creationId xmlns:a16="http://schemas.microsoft.com/office/drawing/2014/main" id="{F36531DB-F9D4-DEE1-46FF-2757F7AAA5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901" y="2460137"/>
            <a:ext cx="2343150" cy="819150"/>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084CF056-C08C-7120-D54F-966E4160BC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72290"/>
            <a:ext cx="3381375" cy="800100"/>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53DB388B-E83E-A484-9F2E-2556DAB1EE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3883" y="3871210"/>
            <a:ext cx="2333625" cy="118110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042D1CB0-EB08-E512-8662-9F5FBC6B153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220554"/>
            <a:ext cx="3802426" cy="164915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a:extLst>
              <a:ext uri="{FF2B5EF4-FFF2-40B4-BE49-F238E27FC236}">
                <a16:creationId xmlns:a16="http://schemas.microsoft.com/office/drawing/2014/main" id="{3E4D6D2D-8C46-BE60-1DD1-EB923BD55AE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26494" y="3118641"/>
            <a:ext cx="2125871" cy="19336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502397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D9A6-C8B1-2C80-B2D8-426D43B69312}"/>
              </a:ext>
            </a:extLst>
          </p:cNvPr>
          <p:cNvSpPr>
            <a:spLocks noGrp="1"/>
          </p:cNvSpPr>
          <p:nvPr>
            <p:ph type="title"/>
          </p:nvPr>
        </p:nvSpPr>
        <p:spPr/>
        <p:txBody>
          <a:bodyPr/>
          <a:lstStyle/>
          <a:p>
            <a:r>
              <a:rPr lang="en-US" dirty="0"/>
              <a:t>AUROC Curve</a:t>
            </a:r>
            <a:endParaRPr lang="id-ID" dirty="0"/>
          </a:p>
        </p:txBody>
      </p:sp>
      <p:pic>
        <p:nvPicPr>
          <p:cNvPr id="8194" name="Picture 2">
            <a:extLst>
              <a:ext uri="{FF2B5EF4-FFF2-40B4-BE49-F238E27FC236}">
                <a16:creationId xmlns:a16="http://schemas.microsoft.com/office/drawing/2014/main" id="{7F6B724D-31E5-237D-DEE2-A358680D57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1136" y="1675383"/>
            <a:ext cx="4829175" cy="225742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509973EA-C0AA-ECDE-3F28-54ED6E7F99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04850" y="1336356"/>
            <a:ext cx="2814810"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170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D9A6-C8B1-2C80-B2D8-426D43B69312}"/>
              </a:ext>
            </a:extLst>
          </p:cNvPr>
          <p:cNvSpPr>
            <a:spLocks noGrp="1"/>
          </p:cNvSpPr>
          <p:nvPr>
            <p:ph type="title"/>
          </p:nvPr>
        </p:nvSpPr>
        <p:spPr/>
        <p:txBody>
          <a:bodyPr/>
          <a:lstStyle/>
          <a:p>
            <a:r>
              <a:rPr lang="en-US" dirty="0"/>
              <a:t>AUROC Curve</a:t>
            </a:r>
            <a:endParaRPr lang="id-ID" dirty="0"/>
          </a:p>
        </p:txBody>
      </p:sp>
      <p:pic>
        <p:nvPicPr>
          <p:cNvPr id="9218" name="Picture 2">
            <a:extLst>
              <a:ext uri="{FF2B5EF4-FFF2-40B4-BE49-F238E27FC236}">
                <a16:creationId xmlns:a16="http://schemas.microsoft.com/office/drawing/2014/main" id="{50ACCB77-5FFD-869D-2ACF-8AF638E706B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266651"/>
            <a:ext cx="5055789" cy="2610198"/>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B9C03166-5B74-1C14-6779-3D4DD18F6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76889" y="1087847"/>
            <a:ext cx="2814809"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6472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4D9A6-C8B1-2C80-B2D8-426D43B69312}"/>
              </a:ext>
            </a:extLst>
          </p:cNvPr>
          <p:cNvSpPr>
            <a:spLocks noGrp="1"/>
          </p:cNvSpPr>
          <p:nvPr>
            <p:ph type="title"/>
          </p:nvPr>
        </p:nvSpPr>
        <p:spPr/>
        <p:txBody>
          <a:bodyPr/>
          <a:lstStyle/>
          <a:p>
            <a:r>
              <a:rPr lang="en-US" dirty="0"/>
              <a:t>AUROC Curve</a:t>
            </a:r>
            <a:endParaRPr lang="id-ID" dirty="0"/>
          </a:p>
        </p:txBody>
      </p:sp>
      <p:pic>
        <p:nvPicPr>
          <p:cNvPr id="10242" name="Picture 2">
            <a:extLst>
              <a:ext uri="{FF2B5EF4-FFF2-40B4-BE49-F238E27FC236}">
                <a16:creationId xmlns:a16="http://schemas.microsoft.com/office/drawing/2014/main" id="{67BEC85E-4A6C-2EB4-724A-B98884FFF2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623412"/>
            <a:ext cx="5295900" cy="2057400"/>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a:extLst>
              <a:ext uri="{FF2B5EF4-FFF2-40B4-BE49-F238E27FC236}">
                <a16:creationId xmlns:a16="http://schemas.microsoft.com/office/drawing/2014/main" id="{6C2A17E4-32FB-D562-61A0-1A8605312A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9663" y="1120492"/>
            <a:ext cx="2814810" cy="25603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1065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472BF-7960-0D0C-DE34-AF0CD44A8222}"/>
              </a:ext>
            </a:extLst>
          </p:cNvPr>
          <p:cNvSpPr>
            <a:spLocks noGrp="1"/>
          </p:cNvSpPr>
          <p:nvPr>
            <p:ph type="title"/>
          </p:nvPr>
        </p:nvSpPr>
        <p:spPr/>
        <p:txBody>
          <a:bodyPr/>
          <a:lstStyle/>
          <a:p>
            <a:endParaRPr lang="id-ID"/>
          </a:p>
        </p:txBody>
      </p:sp>
      <p:pic>
        <p:nvPicPr>
          <p:cNvPr id="4" name="Picture 3">
            <a:extLst>
              <a:ext uri="{FF2B5EF4-FFF2-40B4-BE49-F238E27FC236}">
                <a16:creationId xmlns:a16="http://schemas.microsoft.com/office/drawing/2014/main" id="{6E8A0CDD-E3EA-FBD3-98D5-0339C5020108}"/>
              </a:ext>
            </a:extLst>
          </p:cNvPr>
          <p:cNvPicPr>
            <a:picLocks noChangeAspect="1"/>
          </p:cNvPicPr>
          <p:nvPr/>
        </p:nvPicPr>
        <p:blipFill>
          <a:blip r:embed="rId2"/>
          <a:stretch>
            <a:fillRect/>
          </a:stretch>
        </p:blipFill>
        <p:spPr>
          <a:xfrm>
            <a:off x="57723" y="0"/>
            <a:ext cx="9028553" cy="5143500"/>
          </a:xfrm>
          <a:prstGeom prst="rect">
            <a:avLst/>
          </a:prstGeom>
        </p:spPr>
      </p:pic>
    </p:spTree>
    <p:extLst>
      <p:ext uri="{BB962C8B-B14F-4D97-AF65-F5344CB8AC3E}">
        <p14:creationId xmlns:p14="http://schemas.microsoft.com/office/powerpoint/2010/main" val="1775879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D9D3-D0CA-39BA-7F46-D62158FFD800}"/>
              </a:ext>
            </a:extLst>
          </p:cNvPr>
          <p:cNvSpPr>
            <a:spLocks noGrp="1"/>
          </p:cNvSpPr>
          <p:nvPr>
            <p:ph type="title"/>
          </p:nvPr>
        </p:nvSpPr>
        <p:spPr/>
        <p:txBody>
          <a:bodyPr/>
          <a:lstStyle/>
          <a:p>
            <a:r>
              <a:rPr lang="id-ID" dirty="0" err="1"/>
              <a:t>Cross</a:t>
            </a:r>
            <a:r>
              <a:rPr lang="id-ID" b="1" i="0" dirty="0">
                <a:solidFill>
                  <a:srgbClr val="3E3E3E"/>
                </a:solidFill>
                <a:effectLst/>
                <a:latin typeface="Inter" panose="020B0502030000000004" pitchFamily="34" charset="0"/>
              </a:rPr>
              <a:t> </a:t>
            </a:r>
            <a:r>
              <a:rPr lang="id-ID" dirty="0" err="1"/>
              <a:t>Entropy</a:t>
            </a:r>
            <a:endParaRPr lang="id-ID" dirty="0"/>
          </a:p>
        </p:txBody>
      </p:sp>
      <p:sp>
        <p:nvSpPr>
          <p:cNvPr id="9" name="TextBox 8">
            <a:extLst>
              <a:ext uri="{FF2B5EF4-FFF2-40B4-BE49-F238E27FC236}">
                <a16:creationId xmlns:a16="http://schemas.microsoft.com/office/drawing/2014/main" id="{4FE392F0-2338-CCEB-4924-FBA5B75374E3}"/>
              </a:ext>
            </a:extLst>
          </p:cNvPr>
          <p:cNvSpPr txBox="1"/>
          <p:nvPr/>
        </p:nvSpPr>
        <p:spPr>
          <a:xfrm>
            <a:off x="2200612" y="4739520"/>
            <a:ext cx="4572000" cy="307777"/>
          </a:xfrm>
          <a:prstGeom prst="rect">
            <a:avLst/>
          </a:prstGeom>
          <a:noFill/>
        </p:spPr>
        <p:txBody>
          <a:bodyPr wrap="square">
            <a:spAutoFit/>
          </a:bodyPr>
          <a:lstStyle/>
          <a:p>
            <a:r>
              <a:rPr lang="id-ID" dirty="0"/>
              <a:t>https://www.trivusi.web.id/2022/08/loss-function.html</a:t>
            </a:r>
          </a:p>
        </p:txBody>
      </p:sp>
      <p:sp>
        <p:nvSpPr>
          <p:cNvPr id="11" name="TextBox 10">
            <a:extLst>
              <a:ext uri="{FF2B5EF4-FFF2-40B4-BE49-F238E27FC236}">
                <a16:creationId xmlns:a16="http://schemas.microsoft.com/office/drawing/2014/main" id="{077A9B80-F9F1-37BF-5883-335BC771BBE4}"/>
              </a:ext>
            </a:extLst>
          </p:cNvPr>
          <p:cNvSpPr txBox="1"/>
          <p:nvPr/>
        </p:nvSpPr>
        <p:spPr>
          <a:xfrm>
            <a:off x="652071" y="1017478"/>
            <a:ext cx="7749915" cy="2462213"/>
          </a:xfrm>
          <a:prstGeom prst="rect">
            <a:avLst/>
          </a:prstGeom>
          <a:noFill/>
        </p:spPr>
        <p:txBody>
          <a:bodyPr wrap="square">
            <a:spAutoFit/>
          </a:bodyPr>
          <a:lstStyle/>
          <a:p>
            <a:pPr algn="just"/>
            <a:r>
              <a:rPr lang="id-ID" b="0" i="0" dirty="0" err="1">
                <a:solidFill>
                  <a:srgbClr val="3E3E3E"/>
                </a:solidFill>
                <a:effectLst/>
                <a:latin typeface="Inter" panose="020B0502030000000004" pitchFamily="34" charset="0"/>
              </a:rPr>
              <a:t>Cross</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Entropy</a:t>
            </a:r>
            <a:r>
              <a:rPr lang="id-ID" b="0" i="0" dirty="0">
                <a:solidFill>
                  <a:srgbClr val="3E3E3E"/>
                </a:solidFill>
                <a:effectLst/>
                <a:latin typeface="Inter" panose="020B0502030000000004" pitchFamily="34" charset="0"/>
              </a:rPr>
              <a:t> adalah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function</a:t>
            </a:r>
            <a:r>
              <a:rPr lang="id-ID" b="0" i="0" dirty="0">
                <a:solidFill>
                  <a:srgbClr val="3E3E3E"/>
                </a:solidFill>
                <a:effectLst/>
                <a:latin typeface="Inter" panose="020B0502030000000004" pitchFamily="34" charset="0"/>
              </a:rPr>
              <a:t> yang banyak digunakan pada tugas klasifikasi. </a:t>
            </a:r>
            <a:r>
              <a:rPr lang="id-ID" b="0" i="0" dirty="0" err="1">
                <a:solidFill>
                  <a:srgbClr val="3E3E3E"/>
                </a:solidFill>
                <a:effectLst/>
                <a:latin typeface="Inter" panose="020B0502030000000004" pitchFamily="34" charset="0"/>
              </a:rPr>
              <a:t>Cross</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Entropy</a:t>
            </a:r>
            <a:r>
              <a:rPr lang="id-ID" b="0" i="0" dirty="0">
                <a:solidFill>
                  <a:srgbClr val="3E3E3E"/>
                </a:solidFill>
                <a:effectLst/>
                <a:latin typeface="Inter" panose="020B0502030000000004" pitchFamily="34" charset="0"/>
              </a:rPr>
              <a:t> mengukur perbedaan antara dua distribusi probabilitas untuk variabel acak tertentu atau serangkaian peristiwa. </a:t>
            </a:r>
            <a:endParaRPr lang="en-US" b="0" i="0" dirty="0">
              <a:solidFill>
                <a:srgbClr val="3E3E3E"/>
              </a:solidFill>
              <a:effectLst/>
              <a:latin typeface="Inter" panose="020B0502030000000004" pitchFamily="34" charset="0"/>
            </a:endParaRPr>
          </a:p>
          <a:p>
            <a:pPr algn="just"/>
            <a:endParaRPr lang="id-ID" b="0" i="0" dirty="0">
              <a:solidFill>
                <a:srgbClr val="3E3E3E"/>
              </a:solidFill>
              <a:effectLst/>
              <a:latin typeface="Inter" panose="020B0502030000000004" pitchFamily="34" charset="0"/>
            </a:endParaRPr>
          </a:p>
          <a:p>
            <a:pPr algn="just"/>
            <a:r>
              <a:rPr lang="id-ID" b="0" i="0" dirty="0" err="1">
                <a:solidFill>
                  <a:srgbClr val="3E3E3E"/>
                </a:solidFill>
                <a:effectLst/>
                <a:latin typeface="Inter" panose="020B0502030000000004" pitchFamily="34" charset="0"/>
              </a:rPr>
              <a:t>Cross</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Entropy</a:t>
            </a:r>
            <a:r>
              <a:rPr lang="id-ID" b="0" i="0" dirty="0">
                <a:solidFill>
                  <a:srgbClr val="3E3E3E"/>
                </a:solidFill>
                <a:effectLst/>
                <a:latin typeface="Inter" panose="020B0502030000000004" pitchFamily="34" charset="0"/>
              </a:rPr>
              <a:t> digunakan saat menyesuaikan bobot model selama </a:t>
            </a:r>
            <a:r>
              <a:rPr lang="id-ID" b="0" i="0" dirty="0" err="1">
                <a:solidFill>
                  <a:srgbClr val="3E3E3E"/>
                </a:solidFill>
                <a:effectLst/>
                <a:latin typeface="Inter" panose="020B0502030000000004" pitchFamily="34" charset="0"/>
              </a:rPr>
              <a:t>training</a:t>
            </a:r>
            <a:r>
              <a:rPr lang="id-ID" b="0" i="0" dirty="0">
                <a:solidFill>
                  <a:srgbClr val="3E3E3E"/>
                </a:solidFill>
                <a:effectLst/>
                <a:latin typeface="Inter" panose="020B0502030000000004" pitchFamily="34" charset="0"/>
              </a:rPr>
              <a:t>. Tujuannya adalah untuk meminimalkan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yaitu semakin kecil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semakin baik modelnya. Model yang sempurna memiliki </a:t>
            </a:r>
            <a:r>
              <a:rPr lang="id-ID" b="0" i="0" dirty="0" err="1">
                <a:solidFill>
                  <a:srgbClr val="3E3E3E"/>
                </a:solidFill>
                <a:effectLst/>
                <a:latin typeface="Inter" panose="020B0502030000000004" pitchFamily="34" charset="0"/>
              </a:rPr>
              <a:t>cross-entropy</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0. Metode ini biasanya berfungsi untuk klasifikasi </a:t>
            </a:r>
            <a:r>
              <a:rPr lang="id-ID" b="0" i="0" dirty="0" err="1">
                <a:solidFill>
                  <a:srgbClr val="3E3E3E"/>
                </a:solidFill>
                <a:effectLst/>
                <a:latin typeface="Inter" panose="020B0502030000000004" pitchFamily="34" charset="0"/>
              </a:rPr>
              <a:t>multi</a:t>
            </a:r>
            <a:r>
              <a:rPr lang="id-ID" b="0" i="0" dirty="0">
                <a:solidFill>
                  <a:srgbClr val="3E3E3E"/>
                </a:solidFill>
                <a:effectLst/>
                <a:latin typeface="Inter" panose="020B0502030000000004" pitchFamily="34" charset="0"/>
              </a:rPr>
              <a:t>-kelas dan </a:t>
            </a:r>
            <a:r>
              <a:rPr lang="id-ID" b="0" i="0" dirty="0" err="1">
                <a:solidFill>
                  <a:srgbClr val="3E3E3E"/>
                </a:solidFill>
                <a:effectLst/>
                <a:latin typeface="Inter" panose="020B0502030000000004" pitchFamily="34" charset="0"/>
              </a:rPr>
              <a:t>multi</a:t>
            </a:r>
            <a:r>
              <a:rPr lang="id-ID" b="0" i="0" dirty="0">
                <a:solidFill>
                  <a:srgbClr val="3E3E3E"/>
                </a:solidFill>
                <a:effectLst/>
                <a:latin typeface="Inter" panose="020B0502030000000004" pitchFamily="34" charset="0"/>
              </a:rPr>
              <a:t>-label.</a:t>
            </a:r>
            <a:endParaRPr lang="en-US" b="0" i="0" dirty="0">
              <a:solidFill>
                <a:srgbClr val="3E3E3E"/>
              </a:solidFill>
              <a:effectLst/>
              <a:latin typeface="Inter" panose="020B0502030000000004" pitchFamily="34" charset="0"/>
            </a:endParaRPr>
          </a:p>
          <a:p>
            <a:pPr algn="just"/>
            <a:endParaRPr lang="id-ID" b="0" i="0" dirty="0">
              <a:solidFill>
                <a:srgbClr val="3E3E3E"/>
              </a:solidFill>
              <a:effectLst/>
              <a:latin typeface="Inter" panose="020B0502030000000004" pitchFamily="34" charset="0"/>
            </a:endParaRPr>
          </a:p>
          <a:p>
            <a:pPr algn="just"/>
            <a:r>
              <a:rPr lang="id-ID" b="0" i="0" dirty="0" err="1">
                <a:solidFill>
                  <a:srgbClr val="3E3E3E"/>
                </a:solidFill>
                <a:effectLst/>
                <a:latin typeface="Inter" panose="020B0502030000000004" pitchFamily="34" charset="0"/>
              </a:rPr>
              <a:t>Cross-entropy</a:t>
            </a:r>
            <a:r>
              <a:rPr lang="id-ID" b="0" i="0" dirty="0">
                <a:solidFill>
                  <a:srgbClr val="3E3E3E"/>
                </a:solidFill>
                <a:effectLst/>
                <a:latin typeface="Inter" panose="020B0502030000000004" pitchFamily="34" charset="0"/>
              </a:rPr>
              <a:t> dapat dihitung menggunakan probabilitas kejadian dari P dan Q, sebagai berikut:</a:t>
            </a:r>
          </a:p>
        </p:txBody>
      </p:sp>
      <p:pic>
        <p:nvPicPr>
          <p:cNvPr id="14" name="Picture 13">
            <a:extLst>
              <a:ext uri="{FF2B5EF4-FFF2-40B4-BE49-F238E27FC236}">
                <a16:creationId xmlns:a16="http://schemas.microsoft.com/office/drawing/2014/main" id="{5154F7C2-5686-CEBA-97CB-3F649E166D17}"/>
              </a:ext>
            </a:extLst>
          </p:cNvPr>
          <p:cNvPicPr>
            <a:picLocks noChangeAspect="1"/>
          </p:cNvPicPr>
          <p:nvPr/>
        </p:nvPicPr>
        <p:blipFill>
          <a:blip r:embed="rId2"/>
          <a:stretch>
            <a:fillRect/>
          </a:stretch>
        </p:blipFill>
        <p:spPr>
          <a:xfrm>
            <a:off x="2977437" y="3499952"/>
            <a:ext cx="2499577" cy="609653"/>
          </a:xfrm>
          <a:prstGeom prst="rect">
            <a:avLst/>
          </a:prstGeom>
        </p:spPr>
      </p:pic>
    </p:spTree>
    <p:extLst>
      <p:ext uri="{BB962C8B-B14F-4D97-AF65-F5344CB8AC3E}">
        <p14:creationId xmlns:p14="http://schemas.microsoft.com/office/powerpoint/2010/main" val="23068028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7D9D3-D0CA-39BA-7F46-D62158FFD800}"/>
              </a:ext>
            </a:extLst>
          </p:cNvPr>
          <p:cNvSpPr>
            <a:spLocks noGrp="1"/>
          </p:cNvSpPr>
          <p:nvPr>
            <p:ph type="title"/>
          </p:nvPr>
        </p:nvSpPr>
        <p:spPr/>
        <p:txBody>
          <a:bodyPr/>
          <a:lstStyle/>
          <a:p>
            <a:r>
              <a:rPr lang="id-ID" dirty="0"/>
              <a:t>Log</a:t>
            </a:r>
            <a:r>
              <a:rPr lang="id-ID" b="1" i="0" dirty="0">
                <a:solidFill>
                  <a:srgbClr val="3E3E3E"/>
                </a:solidFill>
                <a:effectLst/>
                <a:latin typeface="Inter" panose="020B0502030000000004" pitchFamily="34" charset="0"/>
              </a:rPr>
              <a:t> </a:t>
            </a:r>
            <a:r>
              <a:rPr lang="id-ID" dirty="0" err="1"/>
              <a:t>Loss</a:t>
            </a:r>
            <a:endParaRPr lang="id-ID" dirty="0"/>
          </a:p>
        </p:txBody>
      </p:sp>
      <p:pic>
        <p:nvPicPr>
          <p:cNvPr id="3074" name="Picture 2">
            <a:extLst>
              <a:ext uri="{FF2B5EF4-FFF2-40B4-BE49-F238E27FC236}">
                <a16:creationId xmlns:a16="http://schemas.microsoft.com/office/drawing/2014/main" id="{3EC75207-62B2-D01B-3B49-C79609D2E7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112" y="1177157"/>
            <a:ext cx="3906264" cy="278918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46AD7B94-BCB1-6BBC-37A8-51AD1D3B9C17}"/>
              </a:ext>
            </a:extLst>
          </p:cNvPr>
          <p:cNvSpPr txBox="1"/>
          <p:nvPr/>
        </p:nvSpPr>
        <p:spPr>
          <a:xfrm>
            <a:off x="4347148" y="1412744"/>
            <a:ext cx="4572000" cy="2031325"/>
          </a:xfrm>
          <a:prstGeom prst="rect">
            <a:avLst/>
          </a:prstGeom>
          <a:noFill/>
        </p:spPr>
        <p:txBody>
          <a:bodyPr wrap="square">
            <a:spAutoFit/>
          </a:bodyPr>
          <a:lstStyle/>
          <a:p>
            <a:pPr algn="l"/>
            <a:r>
              <a:rPr lang="id-ID" b="0" i="0" dirty="0">
                <a:solidFill>
                  <a:srgbClr val="3E3E3E"/>
                </a:solidFill>
                <a:effectLst/>
                <a:latin typeface="Inter" panose="020B0502030000000004" pitchFamily="34" charset="0"/>
              </a:rPr>
              <a:t>Log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merupakan </a:t>
            </a:r>
            <a:r>
              <a:rPr lang="id-ID" b="0" i="0" dirty="0" err="1">
                <a:solidFill>
                  <a:srgbClr val="3E3E3E"/>
                </a:solidFill>
                <a:effectLst/>
                <a:latin typeface="Inter" panose="020B0502030000000004" pitchFamily="34" charset="0"/>
              </a:rPr>
              <a:t>Binary</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Cross</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Entropy</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a:t>
            </a:r>
            <a:r>
              <a:rPr lang="id-ID" b="0" i="0" dirty="0" err="1">
                <a:solidFill>
                  <a:srgbClr val="3E3E3E"/>
                </a:solidFill>
                <a:effectLst/>
                <a:latin typeface="Inter" panose="020B0502030000000004" pitchFamily="34" charset="0"/>
              </a:rPr>
              <a:t>function</a:t>
            </a:r>
            <a:r>
              <a:rPr lang="id-ID" b="0" i="0" dirty="0">
                <a:solidFill>
                  <a:srgbClr val="3E3E3E"/>
                </a:solidFill>
                <a:effectLst/>
                <a:latin typeface="Inter" panose="020B0502030000000004" pitchFamily="34" charset="0"/>
              </a:rPr>
              <a:t> jenis ini mengukur kinerja model klasifikasi, di mana </a:t>
            </a:r>
            <a:r>
              <a:rPr lang="id-ID" b="0" i="0" dirty="0" err="1">
                <a:solidFill>
                  <a:srgbClr val="3E3E3E"/>
                </a:solidFill>
                <a:effectLst/>
                <a:latin typeface="Inter" panose="020B0502030000000004" pitchFamily="34" charset="0"/>
              </a:rPr>
              <a:t>outputnya</a:t>
            </a:r>
            <a:r>
              <a:rPr lang="id-ID" b="0" i="0" dirty="0">
                <a:solidFill>
                  <a:srgbClr val="3E3E3E"/>
                </a:solidFill>
                <a:effectLst/>
                <a:latin typeface="Inter" panose="020B0502030000000004" pitchFamily="34" charset="0"/>
              </a:rPr>
              <a:t> adalah probabilitas dengan nilai antara 0 dan 1.</a:t>
            </a:r>
          </a:p>
          <a:p>
            <a:pPr algn="l"/>
            <a:r>
              <a:rPr lang="id-ID" b="0" i="0" dirty="0">
                <a:solidFill>
                  <a:srgbClr val="3E3E3E"/>
                </a:solidFill>
                <a:effectLst/>
                <a:latin typeface="Inter" panose="020B0502030000000004" pitchFamily="34" charset="0"/>
              </a:rPr>
              <a:t>Saat probabilitas yang diprediksi semakin jauh dari label sebenarnya, Log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akan meningkat. Model yang sempurna akan memiliki Log </a:t>
            </a:r>
            <a:r>
              <a:rPr lang="id-ID" b="0" i="0" dirty="0" err="1">
                <a:solidFill>
                  <a:srgbClr val="3E3E3E"/>
                </a:solidFill>
                <a:effectLst/>
                <a:latin typeface="Inter" panose="020B0502030000000004" pitchFamily="34" charset="0"/>
              </a:rPr>
              <a:t>Loss</a:t>
            </a:r>
            <a:r>
              <a:rPr lang="id-ID" b="0" i="0" dirty="0">
                <a:solidFill>
                  <a:srgbClr val="3E3E3E"/>
                </a:solidFill>
                <a:effectLst/>
                <a:latin typeface="Inter" panose="020B0502030000000004" pitchFamily="34" charset="0"/>
              </a:rPr>
              <a:t> 0.</a:t>
            </a:r>
          </a:p>
          <a:p>
            <a:br>
              <a:rPr lang="id-ID" dirty="0"/>
            </a:br>
            <a:endParaRPr lang="id-ID" dirty="0"/>
          </a:p>
        </p:txBody>
      </p:sp>
      <p:pic>
        <p:nvPicPr>
          <p:cNvPr id="7" name="Picture 6">
            <a:extLst>
              <a:ext uri="{FF2B5EF4-FFF2-40B4-BE49-F238E27FC236}">
                <a16:creationId xmlns:a16="http://schemas.microsoft.com/office/drawing/2014/main" id="{93563332-3F0A-5DE6-010C-7471E3BB866E}"/>
              </a:ext>
            </a:extLst>
          </p:cNvPr>
          <p:cNvPicPr>
            <a:picLocks noChangeAspect="1"/>
          </p:cNvPicPr>
          <p:nvPr/>
        </p:nvPicPr>
        <p:blipFill>
          <a:blip r:embed="rId3"/>
          <a:stretch>
            <a:fillRect/>
          </a:stretch>
        </p:blipFill>
        <p:spPr>
          <a:xfrm>
            <a:off x="4432535" y="3235659"/>
            <a:ext cx="4191363" cy="556308"/>
          </a:xfrm>
          <a:prstGeom prst="rect">
            <a:avLst/>
          </a:prstGeom>
        </p:spPr>
      </p:pic>
      <p:sp>
        <p:nvSpPr>
          <p:cNvPr id="9" name="TextBox 8">
            <a:extLst>
              <a:ext uri="{FF2B5EF4-FFF2-40B4-BE49-F238E27FC236}">
                <a16:creationId xmlns:a16="http://schemas.microsoft.com/office/drawing/2014/main" id="{4FE392F0-2338-CCEB-4924-FBA5B75374E3}"/>
              </a:ext>
            </a:extLst>
          </p:cNvPr>
          <p:cNvSpPr txBox="1"/>
          <p:nvPr/>
        </p:nvSpPr>
        <p:spPr>
          <a:xfrm>
            <a:off x="2200612" y="4739520"/>
            <a:ext cx="4572000" cy="307777"/>
          </a:xfrm>
          <a:prstGeom prst="rect">
            <a:avLst/>
          </a:prstGeom>
          <a:noFill/>
        </p:spPr>
        <p:txBody>
          <a:bodyPr wrap="square">
            <a:spAutoFit/>
          </a:bodyPr>
          <a:lstStyle/>
          <a:p>
            <a:r>
              <a:rPr lang="id-ID" dirty="0"/>
              <a:t>https://www.trivusi.web.id/2022/08/loss-function.html</a:t>
            </a:r>
          </a:p>
        </p:txBody>
      </p:sp>
    </p:spTree>
    <p:extLst>
      <p:ext uri="{BB962C8B-B14F-4D97-AF65-F5344CB8AC3E}">
        <p14:creationId xmlns:p14="http://schemas.microsoft.com/office/powerpoint/2010/main" val="383011965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20CB2-D191-E0C0-EB72-92F3981A582A}"/>
              </a:ext>
            </a:extLst>
          </p:cNvPr>
          <p:cNvSpPr>
            <a:spLocks noGrp="1"/>
          </p:cNvSpPr>
          <p:nvPr>
            <p:ph type="title"/>
          </p:nvPr>
        </p:nvSpPr>
        <p:spPr/>
        <p:txBody>
          <a:bodyPr/>
          <a:lstStyle/>
          <a:p>
            <a:r>
              <a:rPr lang="en-US" dirty="0" err="1"/>
              <a:t>Tugas</a:t>
            </a:r>
            <a:endParaRPr lang="id-ID" dirty="0"/>
          </a:p>
        </p:txBody>
      </p:sp>
      <p:sp>
        <p:nvSpPr>
          <p:cNvPr id="3" name="TextBox 2">
            <a:extLst>
              <a:ext uri="{FF2B5EF4-FFF2-40B4-BE49-F238E27FC236}">
                <a16:creationId xmlns:a16="http://schemas.microsoft.com/office/drawing/2014/main" id="{A12D7A9C-4E13-A6E7-56A6-89C4227FF597}"/>
              </a:ext>
            </a:extLst>
          </p:cNvPr>
          <p:cNvSpPr txBox="1"/>
          <p:nvPr/>
        </p:nvSpPr>
        <p:spPr>
          <a:xfrm>
            <a:off x="457200" y="1469036"/>
            <a:ext cx="5943600" cy="707886"/>
          </a:xfrm>
          <a:prstGeom prst="rect">
            <a:avLst/>
          </a:prstGeom>
          <a:noFill/>
        </p:spPr>
        <p:txBody>
          <a:bodyPr wrap="square" rtlCol="0">
            <a:spAutoFit/>
          </a:bodyPr>
          <a:lstStyle/>
          <a:p>
            <a:pPr marL="285750" indent="-285750">
              <a:buFont typeface="Arial" panose="020B0604020202020204" pitchFamily="34" charset="0"/>
              <a:buChar char="•"/>
            </a:pPr>
            <a:r>
              <a:rPr lang="en-US" sz="2000" dirty="0" err="1"/>
              <a:t>Silahkan</a:t>
            </a:r>
            <a:r>
              <a:rPr lang="en-US" sz="2000" dirty="0"/>
              <a:t> </a:t>
            </a:r>
            <a:r>
              <a:rPr lang="en-US" sz="2000" dirty="0" err="1"/>
              <a:t>diskusikan</a:t>
            </a:r>
            <a:r>
              <a:rPr lang="en-US" sz="2000" dirty="0"/>
              <a:t> </a:t>
            </a:r>
            <a:r>
              <a:rPr lang="en-US" sz="2000" dirty="0" err="1"/>
              <a:t>mengenai</a:t>
            </a:r>
            <a:r>
              <a:rPr lang="en-US" sz="2000" dirty="0"/>
              <a:t> </a:t>
            </a:r>
            <a:r>
              <a:rPr lang="en-US" sz="2000" dirty="0" err="1"/>
              <a:t>metrik</a:t>
            </a:r>
            <a:r>
              <a:rPr lang="en-US" sz="2000" dirty="0"/>
              <a:t> yang </a:t>
            </a:r>
            <a:r>
              <a:rPr lang="en-US" sz="2000" dirty="0" err="1"/>
              <a:t>ada</a:t>
            </a:r>
            <a:endParaRPr lang="en-US" sz="2000" dirty="0"/>
          </a:p>
          <a:p>
            <a:pPr marL="285750" indent="-285750">
              <a:buFont typeface="Arial" panose="020B0604020202020204" pitchFamily="34" charset="0"/>
              <a:buChar char="•"/>
            </a:pPr>
            <a:r>
              <a:rPr lang="en-US" sz="2000" dirty="0" err="1"/>
              <a:t>Diskusikan</a:t>
            </a:r>
            <a:r>
              <a:rPr lang="en-US" sz="2000" dirty="0"/>
              <a:t> </a:t>
            </a:r>
            <a:r>
              <a:rPr lang="en-US" sz="2000" dirty="0" err="1"/>
              <a:t>hasil</a:t>
            </a:r>
            <a:r>
              <a:rPr lang="en-US" sz="2000" dirty="0"/>
              <a:t> </a:t>
            </a:r>
            <a:r>
              <a:rPr lang="en-US" sz="2000" dirty="0" err="1"/>
              <a:t>proyek</a:t>
            </a:r>
            <a:r>
              <a:rPr lang="en-US" sz="2000" dirty="0"/>
              <a:t> UTS di forum </a:t>
            </a:r>
            <a:r>
              <a:rPr lang="en-US" sz="2000" dirty="0" err="1"/>
              <a:t>diskusi</a:t>
            </a:r>
            <a:endParaRPr lang="id-ID" sz="2000" dirty="0"/>
          </a:p>
        </p:txBody>
      </p:sp>
    </p:spTree>
    <p:extLst>
      <p:ext uri="{BB962C8B-B14F-4D97-AF65-F5344CB8AC3E}">
        <p14:creationId xmlns:p14="http://schemas.microsoft.com/office/powerpoint/2010/main" val="4244918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988E0-6C16-E704-942A-0C054F230C04}"/>
              </a:ext>
            </a:extLst>
          </p:cNvPr>
          <p:cNvSpPr>
            <a:spLocks noGrp="1"/>
          </p:cNvSpPr>
          <p:nvPr>
            <p:ph type="title"/>
          </p:nvPr>
        </p:nvSpPr>
        <p:spPr/>
        <p:txBody>
          <a:bodyPr/>
          <a:lstStyle/>
          <a:p>
            <a:r>
              <a:rPr lang="en-US" dirty="0"/>
              <a:t>Model Evaluation (</a:t>
            </a:r>
            <a:r>
              <a:rPr lang="en-US" dirty="0" err="1"/>
              <a:t>Evaluasi</a:t>
            </a:r>
            <a:r>
              <a:rPr lang="en-US" dirty="0"/>
              <a:t> Model)</a:t>
            </a:r>
            <a:endParaRPr lang="id-ID" dirty="0"/>
          </a:p>
        </p:txBody>
      </p:sp>
      <p:sp>
        <p:nvSpPr>
          <p:cNvPr id="8" name="TextBox 7">
            <a:extLst>
              <a:ext uri="{FF2B5EF4-FFF2-40B4-BE49-F238E27FC236}">
                <a16:creationId xmlns:a16="http://schemas.microsoft.com/office/drawing/2014/main" id="{A214ACAE-D78B-A298-FBF1-D86893487770}"/>
              </a:ext>
            </a:extLst>
          </p:cNvPr>
          <p:cNvSpPr txBox="1"/>
          <p:nvPr/>
        </p:nvSpPr>
        <p:spPr>
          <a:xfrm>
            <a:off x="1585210" y="4523599"/>
            <a:ext cx="5973580" cy="307777"/>
          </a:xfrm>
          <a:prstGeom prst="rect">
            <a:avLst/>
          </a:prstGeom>
          <a:noFill/>
        </p:spPr>
        <p:txBody>
          <a:bodyPr wrap="square">
            <a:spAutoFit/>
          </a:bodyPr>
          <a:lstStyle/>
          <a:p>
            <a:pPr algn="ctr"/>
            <a:r>
              <a:rPr lang="id-ID" dirty="0"/>
              <a:t>https://orangedatamining.com/widget-catalog/evaluate/testandscore/</a:t>
            </a:r>
          </a:p>
        </p:txBody>
      </p:sp>
      <p:sp>
        <p:nvSpPr>
          <p:cNvPr id="4" name="TextBox 3">
            <a:extLst>
              <a:ext uri="{FF2B5EF4-FFF2-40B4-BE49-F238E27FC236}">
                <a16:creationId xmlns:a16="http://schemas.microsoft.com/office/drawing/2014/main" id="{E6FC48A8-79F0-4D28-B433-C0AE413B5490}"/>
              </a:ext>
            </a:extLst>
          </p:cNvPr>
          <p:cNvSpPr txBox="1"/>
          <p:nvPr/>
        </p:nvSpPr>
        <p:spPr>
          <a:xfrm>
            <a:off x="457200" y="1017478"/>
            <a:ext cx="8364511" cy="3539430"/>
          </a:xfrm>
          <a:prstGeom prst="rect">
            <a:avLst/>
          </a:prstGeom>
          <a:noFill/>
        </p:spPr>
        <p:txBody>
          <a:bodyPr wrap="square">
            <a:spAutoFit/>
          </a:bodyPr>
          <a:lstStyle/>
          <a:p>
            <a:pPr marL="285750" indent="-285750" algn="l">
              <a:buFont typeface="Arial" panose="020B0604020202020204" pitchFamily="34" charset="0"/>
              <a:buChar char="•"/>
            </a:pPr>
            <a:r>
              <a:rPr lang="en-US" sz="1600" b="0" i="0" u="none" strike="noStrike" dirty="0">
                <a:solidFill>
                  <a:srgbClr val="F79211"/>
                </a:solidFill>
                <a:effectLst/>
                <a:latin typeface="Lato" panose="020F0502020204030203" pitchFamily="34" charset="0"/>
                <a:hlinkClick r:id="rId2"/>
              </a:rPr>
              <a:t>Area under ROC</a:t>
            </a:r>
            <a:r>
              <a:rPr lang="en-US" sz="1600" b="0" i="0" dirty="0">
                <a:solidFill>
                  <a:srgbClr val="351400"/>
                </a:solidFill>
                <a:effectLst/>
                <a:latin typeface="Lato" panose="020F0502020204030203" pitchFamily="34" charset="0"/>
              </a:rPr>
              <a:t> is the area under the receiver-operating curve.</a:t>
            </a:r>
          </a:p>
          <a:p>
            <a:pPr marL="285750" indent="-285750" algn="l">
              <a:buFont typeface="Arial" panose="020B0604020202020204" pitchFamily="34" charset="0"/>
              <a:buChar char="•"/>
            </a:pPr>
            <a:r>
              <a:rPr lang="en-US" sz="1600" b="0" i="0" u="none" strike="noStrike" dirty="0">
                <a:solidFill>
                  <a:srgbClr val="F79211"/>
                </a:solidFill>
                <a:effectLst/>
                <a:latin typeface="Lato" panose="020F0502020204030203" pitchFamily="34" charset="0"/>
                <a:hlinkClick r:id="rId3"/>
              </a:rPr>
              <a:t>Classification accuracy</a:t>
            </a:r>
            <a:r>
              <a:rPr lang="en-US" sz="1600" b="0" i="0" dirty="0">
                <a:solidFill>
                  <a:srgbClr val="351400"/>
                </a:solidFill>
                <a:effectLst/>
                <a:latin typeface="Lato" panose="020F0502020204030203" pitchFamily="34" charset="0"/>
              </a:rPr>
              <a:t> is the proportion of correctly classified examples.</a:t>
            </a:r>
          </a:p>
          <a:p>
            <a:pPr marL="285750" indent="-285750" algn="l">
              <a:buFont typeface="Arial" panose="020B0604020202020204" pitchFamily="34" charset="0"/>
              <a:buChar char="•"/>
            </a:pPr>
            <a:r>
              <a:rPr lang="en-US" sz="1600" b="0" i="0" u="none" strike="noStrike" dirty="0">
                <a:solidFill>
                  <a:srgbClr val="F79211"/>
                </a:solidFill>
                <a:effectLst/>
                <a:latin typeface="Lato" panose="020F0502020204030203" pitchFamily="34" charset="0"/>
                <a:hlinkClick r:id="rId4"/>
              </a:rPr>
              <a:t>F-1</a:t>
            </a:r>
            <a:r>
              <a:rPr lang="en-US" sz="1600" b="0" i="0" dirty="0">
                <a:solidFill>
                  <a:srgbClr val="351400"/>
                </a:solidFill>
                <a:effectLst/>
                <a:latin typeface="Lato" panose="020F0502020204030203" pitchFamily="34" charset="0"/>
              </a:rPr>
              <a:t> is a weighted harmonic mean of precision and recall (see below).</a:t>
            </a:r>
          </a:p>
          <a:p>
            <a:pPr marL="285750" indent="-285750" algn="l">
              <a:buFont typeface="Arial" panose="020B0604020202020204" pitchFamily="34" charset="0"/>
              <a:buChar char="•"/>
            </a:pPr>
            <a:r>
              <a:rPr lang="en-US" sz="1600" b="0" i="0" u="none" strike="noStrike" dirty="0">
                <a:solidFill>
                  <a:srgbClr val="F79211"/>
                </a:solidFill>
                <a:effectLst/>
                <a:latin typeface="Lato" panose="020F0502020204030203" pitchFamily="34" charset="0"/>
                <a:hlinkClick r:id="rId5"/>
              </a:rPr>
              <a:t>Precision</a:t>
            </a:r>
            <a:r>
              <a:rPr lang="en-US" sz="1600" b="0" i="0" dirty="0">
                <a:solidFill>
                  <a:srgbClr val="351400"/>
                </a:solidFill>
                <a:effectLst/>
                <a:latin typeface="Lato" panose="020F0502020204030203" pitchFamily="34" charset="0"/>
              </a:rPr>
              <a:t> is the proportion of true positives among instances classified as positive, e.g. the proportion of </a:t>
            </a:r>
            <a:r>
              <a:rPr lang="en-US" sz="1600" b="0" i="1" dirty="0">
                <a:solidFill>
                  <a:srgbClr val="351400"/>
                </a:solidFill>
                <a:effectLst/>
                <a:latin typeface="Lato" panose="020F0502020204030203" pitchFamily="34" charset="0"/>
              </a:rPr>
              <a:t>Iris virginica</a:t>
            </a:r>
            <a:r>
              <a:rPr lang="en-US" sz="1600" b="0" i="0" dirty="0">
                <a:solidFill>
                  <a:srgbClr val="351400"/>
                </a:solidFill>
                <a:effectLst/>
                <a:latin typeface="Lato" panose="020F0502020204030203" pitchFamily="34" charset="0"/>
              </a:rPr>
              <a:t> correctly identified as Iris virginica.</a:t>
            </a:r>
          </a:p>
          <a:p>
            <a:pPr marL="285750" indent="-285750" algn="l">
              <a:buFont typeface="Arial" panose="020B0604020202020204" pitchFamily="34" charset="0"/>
              <a:buChar char="•"/>
            </a:pPr>
            <a:r>
              <a:rPr lang="en-US" sz="1600" b="0" i="0" u="none" strike="noStrike" dirty="0">
                <a:solidFill>
                  <a:srgbClr val="F79211"/>
                </a:solidFill>
                <a:effectLst/>
                <a:latin typeface="Lato" panose="020F0502020204030203" pitchFamily="34" charset="0"/>
                <a:hlinkClick r:id="rId5"/>
              </a:rPr>
              <a:t>Recall</a:t>
            </a:r>
            <a:r>
              <a:rPr lang="en-US" sz="1600" b="0" i="0" dirty="0">
                <a:solidFill>
                  <a:srgbClr val="351400"/>
                </a:solidFill>
                <a:effectLst/>
                <a:latin typeface="Lato" panose="020F0502020204030203" pitchFamily="34" charset="0"/>
              </a:rPr>
              <a:t> is the proportion of true positives among all positive instances in the data, e.g. the number of sick among all diagnosed as sick.</a:t>
            </a:r>
          </a:p>
          <a:p>
            <a:pPr marL="285750" indent="-285750" algn="l">
              <a:buFont typeface="Arial" panose="020B0604020202020204" pitchFamily="34" charset="0"/>
              <a:buChar char="•"/>
            </a:pPr>
            <a:r>
              <a:rPr lang="en-US" sz="1600" b="0" i="0" u="none" strike="noStrike" dirty="0">
                <a:solidFill>
                  <a:srgbClr val="F79211"/>
                </a:solidFill>
                <a:effectLst/>
                <a:latin typeface="Lato" panose="020F0502020204030203" pitchFamily="34" charset="0"/>
                <a:hlinkClick r:id="rId6"/>
              </a:rPr>
              <a:t>Specificity</a:t>
            </a:r>
            <a:r>
              <a:rPr lang="en-US" sz="1600" b="0" i="0" dirty="0">
                <a:solidFill>
                  <a:srgbClr val="351400"/>
                </a:solidFill>
                <a:effectLst/>
                <a:latin typeface="Lato" panose="020F0502020204030203" pitchFamily="34" charset="0"/>
              </a:rPr>
              <a:t> is the proportion of true negatives among all negative instances, e.g. the number of non-sick among all diagnosed as non-sick.</a:t>
            </a:r>
          </a:p>
          <a:p>
            <a:pPr marL="285750" indent="-285750" algn="l">
              <a:buFont typeface="Arial" panose="020B0604020202020204" pitchFamily="34" charset="0"/>
              <a:buChar char="•"/>
            </a:pPr>
            <a:r>
              <a:rPr lang="en-US" sz="1600" b="0" i="0" u="none" strike="noStrike" dirty="0" err="1">
                <a:solidFill>
                  <a:srgbClr val="F79211"/>
                </a:solidFill>
                <a:effectLst/>
                <a:latin typeface="Lato" panose="020F0502020204030203" pitchFamily="34" charset="0"/>
                <a:hlinkClick r:id="rId7"/>
              </a:rPr>
              <a:t>LogLoss</a:t>
            </a:r>
            <a:r>
              <a:rPr lang="en-US" sz="1600" b="0" i="0" dirty="0">
                <a:solidFill>
                  <a:srgbClr val="351400"/>
                </a:solidFill>
                <a:effectLst/>
                <a:latin typeface="Lato" panose="020F0502020204030203" pitchFamily="34" charset="0"/>
              </a:rPr>
              <a:t> or cross-entropy loss takes into account the uncertainty of your prediction based on how much it varies from the actual label.</a:t>
            </a:r>
          </a:p>
          <a:p>
            <a:pPr marL="285750" indent="-285750" algn="l">
              <a:buFont typeface="Arial" panose="020B0604020202020204" pitchFamily="34" charset="0"/>
              <a:buChar char="•"/>
            </a:pPr>
            <a:r>
              <a:rPr lang="en-US" sz="1600" b="0" i="0" u="none" strike="noStrike" dirty="0">
                <a:solidFill>
                  <a:srgbClr val="F79211"/>
                </a:solidFill>
                <a:effectLst/>
                <a:latin typeface="Lato" panose="020F0502020204030203" pitchFamily="34" charset="0"/>
                <a:hlinkClick r:id="rId8"/>
              </a:rPr>
              <a:t>Matthews correlation coefficient</a:t>
            </a:r>
            <a:r>
              <a:rPr lang="en-US" sz="1600" b="0" i="0" dirty="0">
                <a:solidFill>
                  <a:srgbClr val="351400"/>
                </a:solidFill>
                <a:effectLst/>
                <a:latin typeface="Lato" panose="020F0502020204030203" pitchFamily="34" charset="0"/>
              </a:rPr>
              <a:t> takes into account true and false positives and negatives and is generally regarded as a balanced measure which can be used even if the classes are of very different sizes.</a:t>
            </a:r>
          </a:p>
        </p:txBody>
      </p:sp>
    </p:spTree>
    <p:extLst>
      <p:ext uri="{BB962C8B-B14F-4D97-AF65-F5344CB8AC3E}">
        <p14:creationId xmlns:p14="http://schemas.microsoft.com/office/powerpoint/2010/main" val="2079392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grpSp>
        <p:nvGrpSpPr>
          <p:cNvPr id="12" name="Group 11">
            <a:extLst>
              <a:ext uri="{FF2B5EF4-FFF2-40B4-BE49-F238E27FC236}">
                <a16:creationId xmlns:a16="http://schemas.microsoft.com/office/drawing/2014/main" id="{F463B79C-F067-2CC5-3A40-7D4FC701FDEF}"/>
              </a:ext>
            </a:extLst>
          </p:cNvPr>
          <p:cNvGrpSpPr/>
          <p:nvPr/>
        </p:nvGrpSpPr>
        <p:grpSpPr>
          <a:xfrm>
            <a:off x="650240" y="2047985"/>
            <a:ext cx="7843520" cy="2430569"/>
            <a:chOff x="721360" y="2047985"/>
            <a:chExt cx="7843520" cy="2430569"/>
          </a:xfrm>
        </p:grpSpPr>
        <p:sp>
          <p:nvSpPr>
            <p:cNvPr id="7" name="Rectangle: Rounded Corners 6">
              <a:extLst>
                <a:ext uri="{FF2B5EF4-FFF2-40B4-BE49-F238E27FC236}">
                  <a16:creationId xmlns:a16="http://schemas.microsoft.com/office/drawing/2014/main" id="{CAB9031B-A1E8-803E-98A0-3B84983B5061}"/>
                </a:ext>
              </a:extLst>
            </p:cNvPr>
            <p:cNvSpPr/>
            <p:nvPr/>
          </p:nvSpPr>
          <p:spPr>
            <a:xfrm>
              <a:off x="3627120" y="2047985"/>
              <a:ext cx="4937760" cy="2430569"/>
            </a:xfrm>
            <a:prstGeom prst="roundRect">
              <a:avLst/>
            </a:prstGeom>
            <a:solidFill>
              <a:schemeClr val="bg1"/>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id-ID" dirty="0"/>
            </a:p>
          </p:txBody>
        </p:sp>
        <p:sp>
          <p:nvSpPr>
            <p:cNvPr id="1547" name="Google Shape;1547;p43"/>
            <p:cNvSpPr/>
            <p:nvPr/>
          </p:nvSpPr>
          <p:spPr>
            <a:xfrm>
              <a:off x="907185" y="2171911"/>
              <a:ext cx="2073000" cy="2137800"/>
            </a:xfrm>
            <a:prstGeom prst="roundRect">
              <a:avLst>
                <a:gd name="adj" fmla="val 50000"/>
              </a:avLst>
            </a:prstGeom>
            <a:blipFill dpi="0" rotWithShape="1">
              <a:blip r:embed="rId3">
                <a:extLst>
                  <a:ext uri="{28A0092B-C50C-407E-A947-70E740481C1C}">
                    <a14:useLocalDpi xmlns:a14="http://schemas.microsoft.com/office/drawing/2010/main" val="0"/>
                  </a:ext>
                </a:extLst>
              </a:blip>
              <a:srcRect/>
              <a:stretch>
                <a:fillRect/>
              </a:stretch>
            </a:blip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56" name="Google Shape;1556;p43"/>
            <p:cNvSpPr/>
            <p:nvPr/>
          </p:nvSpPr>
          <p:spPr>
            <a:xfrm>
              <a:off x="721360" y="3449040"/>
              <a:ext cx="2444700" cy="481500"/>
            </a:xfrm>
            <a:prstGeom prst="roundRect">
              <a:avLst>
                <a:gd name="adj" fmla="val 50000"/>
              </a:avLst>
            </a:prstGeom>
            <a:solidFill>
              <a:srgbClr val="FFFFFF"/>
            </a:solidFill>
            <a:ln w="28575" cap="flat" cmpd="sng">
              <a:solidFill>
                <a:schemeClr val="accent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rgbClr val="000000"/>
                </a:buClr>
                <a:buSzPts val="1100"/>
                <a:buFont typeface="Arial"/>
                <a:buNone/>
              </a:pPr>
              <a:r>
                <a:rPr lang="en" sz="1900" b="1" dirty="0">
                  <a:solidFill>
                    <a:schemeClr val="dk1"/>
                  </a:solidFill>
                  <a:latin typeface="Fira Sans Extra Condensed"/>
                  <a:ea typeface="Fira Sans Extra Condensed"/>
                  <a:cs typeface="Fira Sans Extra Condensed"/>
                  <a:sym typeface="Fira Sans Extra Condensed"/>
                </a:rPr>
                <a:t>Terima Kasih</a:t>
              </a:r>
              <a:endParaRPr sz="1900" b="1" dirty="0">
                <a:solidFill>
                  <a:schemeClr val="dk1"/>
                </a:solidFill>
                <a:latin typeface="Fira Sans Extra Condensed"/>
                <a:ea typeface="Fira Sans Extra Condensed"/>
                <a:cs typeface="Fira Sans Extra Condensed"/>
                <a:sym typeface="Fira Sans Extra Condensed"/>
              </a:endParaRPr>
            </a:p>
          </p:txBody>
        </p:sp>
        <p:sp>
          <p:nvSpPr>
            <p:cNvPr id="5" name="TextBox 4">
              <a:extLst>
                <a:ext uri="{FF2B5EF4-FFF2-40B4-BE49-F238E27FC236}">
                  <a16:creationId xmlns:a16="http://schemas.microsoft.com/office/drawing/2014/main" id="{55C15DBD-AFCB-3564-82D4-E42166A157AD}"/>
                </a:ext>
              </a:extLst>
            </p:cNvPr>
            <p:cNvSpPr txBox="1"/>
            <p:nvPr/>
          </p:nvSpPr>
          <p:spPr>
            <a:xfrm>
              <a:off x="3810000" y="2216830"/>
              <a:ext cx="4572000" cy="2092881"/>
            </a:xfrm>
            <a:prstGeom prst="rect">
              <a:avLst/>
            </a:prstGeom>
            <a:noFill/>
          </p:spPr>
          <p:txBody>
            <a:bodyPr wrap="square">
              <a:spAutoFit/>
            </a:bodyPr>
            <a:lstStyle/>
            <a:p>
              <a:pPr>
                <a:spcAft>
                  <a:spcPts val="1200"/>
                </a:spcAft>
                <a:buNone/>
              </a:pPr>
              <a:r>
                <a:rPr lang="en-US" sz="1800" dirty="0"/>
                <a:t>Sajarwo Anggai</a:t>
              </a:r>
            </a:p>
            <a:p>
              <a:pPr>
                <a:spcAft>
                  <a:spcPts val="1200"/>
                </a:spcAft>
                <a:buNone/>
              </a:pPr>
              <a:r>
                <a:rPr lang="en-US" sz="1800" dirty="0" err="1"/>
                <a:t>Dosen</a:t>
              </a:r>
              <a:r>
                <a:rPr lang="en-US" sz="1800" dirty="0"/>
                <a:t> – Universitas </a:t>
              </a:r>
              <a:r>
                <a:rPr lang="en-US" sz="1800" dirty="0" err="1"/>
                <a:t>Pamulang</a:t>
              </a:r>
              <a:endParaRPr lang="en-US" sz="1800" dirty="0"/>
            </a:p>
            <a:p>
              <a:pPr>
                <a:spcAft>
                  <a:spcPts val="1200"/>
                </a:spcAft>
                <a:buNone/>
              </a:pPr>
              <a:r>
                <a:rPr lang="en-US" sz="1800" dirty="0"/>
                <a:t>NIDN	: 0421108703</a:t>
              </a:r>
            </a:p>
            <a:p>
              <a:pPr>
                <a:spcAft>
                  <a:spcPts val="1200"/>
                </a:spcAft>
                <a:buNone/>
              </a:pPr>
              <a:r>
                <a:rPr lang="en-US" sz="1800" dirty="0"/>
                <a:t>Email	: </a:t>
              </a:r>
              <a:r>
                <a:rPr lang="en-US" sz="1800" dirty="0">
                  <a:hlinkClick r:id="rId4"/>
                </a:rPr>
                <a:t>dosen02832@unpam.ac.id</a:t>
              </a:r>
              <a:r>
                <a:rPr lang="en-US" sz="1800" dirty="0"/>
                <a:t> </a:t>
              </a:r>
            </a:p>
            <a:p>
              <a:pPr>
                <a:spcAft>
                  <a:spcPts val="1200"/>
                </a:spcAft>
                <a:buNone/>
              </a:pPr>
              <a:r>
                <a:rPr lang="en-US" sz="1800" dirty="0"/>
                <a:t>WA 	: 082343006557</a:t>
              </a:r>
            </a:p>
          </p:txBody>
        </p:sp>
      </p:grpSp>
      <p:grpSp>
        <p:nvGrpSpPr>
          <p:cNvPr id="11" name="Group 10">
            <a:extLst>
              <a:ext uri="{FF2B5EF4-FFF2-40B4-BE49-F238E27FC236}">
                <a16:creationId xmlns:a16="http://schemas.microsoft.com/office/drawing/2014/main" id="{61386F67-6294-2700-4680-D50A512183D4}"/>
              </a:ext>
            </a:extLst>
          </p:cNvPr>
          <p:cNvGrpSpPr/>
          <p:nvPr/>
        </p:nvGrpSpPr>
        <p:grpSpPr>
          <a:xfrm>
            <a:off x="2565014" y="159613"/>
            <a:ext cx="4388850" cy="959979"/>
            <a:chOff x="2881580" y="22161"/>
            <a:chExt cx="4388850" cy="959979"/>
          </a:xfrm>
        </p:grpSpPr>
        <p:pic>
          <p:nvPicPr>
            <p:cNvPr id="6" name="Picture 2">
              <a:extLst>
                <a:ext uri="{FF2B5EF4-FFF2-40B4-BE49-F238E27FC236}">
                  <a16:creationId xmlns:a16="http://schemas.microsoft.com/office/drawing/2014/main" id="{C116E972-333B-8113-369A-F8C3928330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81580" y="22161"/>
              <a:ext cx="959979" cy="95997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434DD5F-69C5-6167-55C6-396C2166F471}"/>
                </a:ext>
              </a:extLst>
            </p:cNvPr>
            <p:cNvSpPr txBox="1"/>
            <p:nvPr/>
          </p:nvSpPr>
          <p:spPr>
            <a:xfrm>
              <a:off x="3969471" y="85590"/>
              <a:ext cx="3300959" cy="707886"/>
            </a:xfrm>
            <a:prstGeom prst="rect">
              <a:avLst/>
            </a:prstGeom>
            <a:noFill/>
          </p:spPr>
          <p:txBody>
            <a:bodyPr wrap="square" rtlCol="0">
              <a:spAutoFit/>
            </a:bodyPr>
            <a:lstStyle/>
            <a:p>
              <a:pPr algn="ctr"/>
              <a:r>
                <a:rPr lang="en-US" sz="2000" dirty="0"/>
                <a:t>Universitas </a:t>
              </a:r>
              <a:r>
                <a:rPr lang="en-US" sz="2000" dirty="0" err="1"/>
                <a:t>Pamulang</a:t>
              </a:r>
              <a:endParaRPr lang="en-US" sz="2000" dirty="0"/>
            </a:p>
            <a:p>
              <a:pPr algn="ctr"/>
              <a:r>
                <a:rPr lang="en-US" sz="2000" dirty="0"/>
                <a:t>Magister Teknik </a:t>
              </a:r>
              <a:r>
                <a:rPr lang="en-US" sz="2000" dirty="0" err="1"/>
                <a:t>Informatika</a:t>
              </a:r>
              <a:endParaRPr lang="id-ID" sz="2000" dirty="0"/>
            </a:p>
          </p:txBody>
        </p:sp>
        <p:cxnSp>
          <p:nvCxnSpPr>
            <p:cNvPr id="10" name="Straight Connector 9">
              <a:extLst>
                <a:ext uri="{FF2B5EF4-FFF2-40B4-BE49-F238E27FC236}">
                  <a16:creationId xmlns:a16="http://schemas.microsoft.com/office/drawing/2014/main" id="{6314F065-1DE2-5FFE-C766-8C00789A22D3}"/>
                </a:ext>
              </a:extLst>
            </p:cNvPr>
            <p:cNvCxnSpPr>
              <a:cxnSpLocks/>
            </p:cNvCxnSpPr>
            <p:nvPr/>
          </p:nvCxnSpPr>
          <p:spPr>
            <a:xfrm>
              <a:off x="3969472" y="844276"/>
              <a:ext cx="3300958" cy="0"/>
            </a:xfrm>
            <a:prstGeom prst="line">
              <a:avLst/>
            </a:prstGeom>
            <a:ln w="38100"/>
          </p:spPr>
          <p:style>
            <a:lnRef idx="1">
              <a:schemeClr val="accent6"/>
            </a:lnRef>
            <a:fillRef idx="0">
              <a:schemeClr val="accent6"/>
            </a:fillRef>
            <a:effectRef idx="0">
              <a:schemeClr val="accent6"/>
            </a:effectRef>
            <a:fontRef idx="minor">
              <a:schemeClr val="tx1"/>
            </a:fontRef>
          </p:style>
        </p:cxn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19A4-E93F-21EF-43A8-2975DD56E601}"/>
              </a:ext>
            </a:extLst>
          </p:cNvPr>
          <p:cNvSpPr>
            <a:spLocks noGrp="1"/>
          </p:cNvSpPr>
          <p:nvPr>
            <p:ph type="title"/>
          </p:nvPr>
        </p:nvSpPr>
        <p:spPr/>
        <p:txBody>
          <a:bodyPr/>
          <a:lstStyle/>
          <a:p>
            <a:r>
              <a:rPr lang="en-US" dirty="0"/>
              <a:t>Confusion Matrix</a:t>
            </a:r>
            <a:endParaRPr lang="id-ID" dirty="0"/>
          </a:p>
        </p:txBody>
      </p:sp>
      <p:sp>
        <p:nvSpPr>
          <p:cNvPr id="4" name="TextBox 3">
            <a:extLst>
              <a:ext uri="{FF2B5EF4-FFF2-40B4-BE49-F238E27FC236}">
                <a16:creationId xmlns:a16="http://schemas.microsoft.com/office/drawing/2014/main" id="{4D9489F6-865E-3BFD-4EDF-6A3021576574}"/>
              </a:ext>
            </a:extLst>
          </p:cNvPr>
          <p:cNvSpPr txBox="1"/>
          <p:nvPr/>
        </p:nvSpPr>
        <p:spPr>
          <a:xfrm>
            <a:off x="599606" y="4800198"/>
            <a:ext cx="7944787" cy="276999"/>
          </a:xfrm>
          <a:prstGeom prst="rect">
            <a:avLst/>
          </a:prstGeom>
          <a:noFill/>
        </p:spPr>
        <p:txBody>
          <a:bodyPr wrap="square">
            <a:spAutoFit/>
          </a:bodyPr>
          <a:lstStyle/>
          <a:p>
            <a:pPr algn="ctr"/>
            <a:r>
              <a:rPr lang="id-ID" sz="1200" dirty="0"/>
              <a:t>https://developers.google.com/machine-learning/crash-course/classification/true-false-positive-negative</a:t>
            </a:r>
          </a:p>
        </p:txBody>
      </p:sp>
      <p:pic>
        <p:nvPicPr>
          <p:cNvPr id="6" name="Picture 5">
            <a:extLst>
              <a:ext uri="{FF2B5EF4-FFF2-40B4-BE49-F238E27FC236}">
                <a16:creationId xmlns:a16="http://schemas.microsoft.com/office/drawing/2014/main" id="{12F31C02-E9EF-3CD8-FFE3-4995618FAB46}"/>
              </a:ext>
            </a:extLst>
          </p:cNvPr>
          <p:cNvPicPr>
            <a:picLocks noChangeAspect="1"/>
          </p:cNvPicPr>
          <p:nvPr/>
        </p:nvPicPr>
        <p:blipFill>
          <a:blip r:embed="rId2"/>
          <a:stretch>
            <a:fillRect/>
          </a:stretch>
        </p:blipFill>
        <p:spPr>
          <a:xfrm>
            <a:off x="285427" y="1387144"/>
            <a:ext cx="5324708" cy="2645209"/>
          </a:xfrm>
          <a:prstGeom prst="rect">
            <a:avLst/>
          </a:prstGeom>
        </p:spPr>
      </p:pic>
      <p:sp>
        <p:nvSpPr>
          <p:cNvPr id="8" name="TextBox 7">
            <a:extLst>
              <a:ext uri="{FF2B5EF4-FFF2-40B4-BE49-F238E27FC236}">
                <a16:creationId xmlns:a16="http://schemas.microsoft.com/office/drawing/2014/main" id="{8346810D-8F45-B317-3032-2C17B7804F14}"/>
              </a:ext>
            </a:extLst>
          </p:cNvPr>
          <p:cNvSpPr txBox="1"/>
          <p:nvPr/>
        </p:nvSpPr>
        <p:spPr>
          <a:xfrm>
            <a:off x="5703758" y="2093361"/>
            <a:ext cx="3365292" cy="1938992"/>
          </a:xfrm>
          <a:prstGeom prst="rect">
            <a:avLst/>
          </a:prstGeom>
          <a:noFill/>
        </p:spPr>
        <p:txBody>
          <a:bodyPr wrap="square">
            <a:spAutoFit/>
          </a:bodyPr>
          <a:lstStyle/>
          <a:p>
            <a:pPr algn="l"/>
            <a:r>
              <a:rPr lang="en-US" sz="1200" b="0" i="0" dirty="0">
                <a:solidFill>
                  <a:srgbClr val="202124"/>
                </a:solidFill>
                <a:effectLst/>
                <a:latin typeface="Roboto" panose="02000000000000000000" pitchFamily="2" charset="0"/>
              </a:rPr>
              <a:t>A </a:t>
            </a:r>
            <a:r>
              <a:rPr lang="en-US" sz="1200" b="1" i="0" dirty="0">
                <a:solidFill>
                  <a:srgbClr val="202124"/>
                </a:solidFill>
                <a:effectLst/>
                <a:latin typeface="Roboto" panose="02000000000000000000" pitchFamily="2" charset="0"/>
              </a:rPr>
              <a:t>true positive</a:t>
            </a:r>
            <a:r>
              <a:rPr lang="en-US" sz="1200" b="0" i="0" dirty="0">
                <a:solidFill>
                  <a:srgbClr val="202124"/>
                </a:solidFill>
                <a:effectLst/>
                <a:latin typeface="Roboto" panose="02000000000000000000" pitchFamily="2" charset="0"/>
              </a:rPr>
              <a:t> is an outcome where the model </a:t>
            </a:r>
            <a:r>
              <a:rPr lang="en-US" sz="1200" b="0" i="1" dirty="0">
                <a:solidFill>
                  <a:srgbClr val="202124"/>
                </a:solidFill>
                <a:effectLst/>
                <a:latin typeface="Roboto" panose="02000000000000000000" pitchFamily="2" charset="0"/>
              </a:rPr>
              <a:t>correctly</a:t>
            </a:r>
            <a:r>
              <a:rPr lang="en-US" sz="1200" b="0" i="0" dirty="0">
                <a:solidFill>
                  <a:srgbClr val="202124"/>
                </a:solidFill>
                <a:effectLst/>
                <a:latin typeface="Roboto" panose="02000000000000000000" pitchFamily="2" charset="0"/>
              </a:rPr>
              <a:t> predicts the </a:t>
            </a:r>
            <a:r>
              <a:rPr lang="en-US" sz="1200" b="0" i="1" dirty="0">
                <a:solidFill>
                  <a:srgbClr val="202124"/>
                </a:solidFill>
                <a:effectLst/>
                <a:latin typeface="Roboto" panose="02000000000000000000" pitchFamily="2" charset="0"/>
              </a:rPr>
              <a:t>positive</a:t>
            </a:r>
            <a:r>
              <a:rPr lang="en-US" sz="1200" b="0" i="0" dirty="0">
                <a:solidFill>
                  <a:srgbClr val="202124"/>
                </a:solidFill>
                <a:effectLst/>
                <a:latin typeface="Roboto" panose="02000000000000000000" pitchFamily="2" charset="0"/>
              </a:rPr>
              <a:t> class. Similarly, a </a:t>
            </a:r>
            <a:r>
              <a:rPr lang="en-US" sz="1200" b="1" i="0" dirty="0">
                <a:solidFill>
                  <a:srgbClr val="202124"/>
                </a:solidFill>
                <a:effectLst/>
                <a:latin typeface="Roboto" panose="02000000000000000000" pitchFamily="2" charset="0"/>
              </a:rPr>
              <a:t>true negative</a:t>
            </a:r>
            <a:r>
              <a:rPr lang="en-US" sz="1200" b="0" i="0" dirty="0">
                <a:solidFill>
                  <a:srgbClr val="202124"/>
                </a:solidFill>
                <a:effectLst/>
                <a:latin typeface="Roboto" panose="02000000000000000000" pitchFamily="2" charset="0"/>
              </a:rPr>
              <a:t> is an outcome where the model </a:t>
            </a:r>
            <a:r>
              <a:rPr lang="en-US" sz="1200" b="0" i="1" dirty="0">
                <a:solidFill>
                  <a:srgbClr val="202124"/>
                </a:solidFill>
                <a:effectLst/>
                <a:latin typeface="Roboto" panose="02000000000000000000" pitchFamily="2" charset="0"/>
              </a:rPr>
              <a:t>correctly</a:t>
            </a:r>
            <a:r>
              <a:rPr lang="en-US" sz="1200" b="0" i="0" dirty="0">
                <a:solidFill>
                  <a:srgbClr val="202124"/>
                </a:solidFill>
                <a:effectLst/>
                <a:latin typeface="Roboto" panose="02000000000000000000" pitchFamily="2" charset="0"/>
              </a:rPr>
              <a:t> predicts the </a:t>
            </a:r>
            <a:r>
              <a:rPr lang="en-US" sz="1200" b="0" i="1" dirty="0">
                <a:solidFill>
                  <a:srgbClr val="202124"/>
                </a:solidFill>
                <a:effectLst/>
                <a:latin typeface="Roboto" panose="02000000000000000000" pitchFamily="2" charset="0"/>
              </a:rPr>
              <a:t>negative</a:t>
            </a:r>
            <a:r>
              <a:rPr lang="en-US" sz="1200" b="0" i="0" dirty="0">
                <a:solidFill>
                  <a:srgbClr val="202124"/>
                </a:solidFill>
                <a:effectLst/>
                <a:latin typeface="Roboto" panose="02000000000000000000" pitchFamily="2" charset="0"/>
              </a:rPr>
              <a:t> class.</a:t>
            </a:r>
          </a:p>
          <a:p>
            <a:pPr algn="l"/>
            <a:endParaRPr lang="en-US" sz="1200" b="0" i="0" dirty="0">
              <a:solidFill>
                <a:srgbClr val="202124"/>
              </a:solidFill>
              <a:effectLst/>
              <a:latin typeface="Roboto" panose="02000000000000000000" pitchFamily="2" charset="0"/>
            </a:endParaRPr>
          </a:p>
          <a:p>
            <a:pPr algn="l"/>
            <a:r>
              <a:rPr lang="en-US" sz="1200" b="0" i="0" dirty="0">
                <a:solidFill>
                  <a:srgbClr val="202124"/>
                </a:solidFill>
                <a:effectLst/>
                <a:latin typeface="Roboto" panose="02000000000000000000" pitchFamily="2" charset="0"/>
              </a:rPr>
              <a:t>A </a:t>
            </a:r>
            <a:r>
              <a:rPr lang="en-US" sz="1200" b="1" i="0" dirty="0">
                <a:solidFill>
                  <a:srgbClr val="202124"/>
                </a:solidFill>
                <a:effectLst/>
                <a:latin typeface="Roboto" panose="02000000000000000000" pitchFamily="2" charset="0"/>
              </a:rPr>
              <a:t>false positive</a:t>
            </a:r>
            <a:r>
              <a:rPr lang="en-US" sz="1200" b="0" i="0" dirty="0">
                <a:solidFill>
                  <a:srgbClr val="202124"/>
                </a:solidFill>
                <a:effectLst/>
                <a:latin typeface="Roboto" panose="02000000000000000000" pitchFamily="2" charset="0"/>
              </a:rPr>
              <a:t> is an outcome where the model </a:t>
            </a:r>
            <a:r>
              <a:rPr lang="en-US" sz="1200" b="0" i="1" dirty="0">
                <a:solidFill>
                  <a:srgbClr val="202124"/>
                </a:solidFill>
                <a:effectLst/>
                <a:latin typeface="Roboto" panose="02000000000000000000" pitchFamily="2" charset="0"/>
              </a:rPr>
              <a:t>incorrectly</a:t>
            </a:r>
            <a:r>
              <a:rPr lang="en-US" sz="1200" b="0" i="0" dirty="0">
                <a:solidFill>
                  <a:srgbClr val="202124"/>
                </a:solidFill>
                <a:effectLst/>
                <a:latin typeface="Roboto" panose="02000000000000000000" pitchFamily="2" charset="0"/>
              </a:rPr>
              <a:t> predicts the </a:t>
            </a:r>
            <a:r>
              <a:rPr lang="en-US" sz="1200" b="0" i="1" dirty="0">
                <a:solidFill>
                  <a:srgbClr val="202124"/>
                </a:solidFill>
                <a:effectLst/>
                <a:latin typeface="Roboto" panose="02000000000000000000" pitchFamily="2" charset="0"/>
              </a:rPr>
              <a:t>positive</a:t>
            </a:r>
            <a:r>
              <a:rPr lang="en-US" sz="1200" b="0" i="0" dirty="0">
                <a:solidFill>
                  <a:srgbClr val="202124"/>
                </a:solidFill>
                <a:effectLst/>
                <a:latin typeface="Roboto" panose="02000000000000000000" pitchFamily="2" charset="0"/>
              </a:rPr>
              <a:t> class. And a </a:t>
            </a:r>
            <a:r>
              <a:rPr lang="en-US" sz="1200" b="1" i="0" dirty="0">
                <a:solidFill>
                  <a:srgbClr val="202124"/>
                </a:solidFill>
                <a:effectLst/>
                <a:latin typeface="Roboto" panose="02000000000000000000" pitchFamily="2" charset="0"/>
              </a:rPr>
              <a:t>false negative</a:t>
            </a:r>
            <a:r>
              <a:rPr lang="en-US" sz="1200" b="0" i="0" dirty="0">
                <a:solidFill>
                  <a:srgbClr val="202124"/>
                </a:solidFill>
                <a:effectLst/>
                <a:latin typeface="Roboto" panose="02000000000000000000" pitchFamily="2" charset="0"/>
              </a:rPr>
              <a:t> is an outcome where the model </a:t>
            </a:r>
            <a:r>
              <a:rPr lang="en-US" sz="1200" b="0" i="1" dirty="0">
                <a:solidFill>
                  <a:srgbClr val="202124"/>
                </a:solidFill>
                <a:effectLst/>
                <a:latin typeface="Roboto" panose="02000000000000000000" pitchFamily="2" charset="0"/>
              </a:rPr>
              <a:t>incorrectly</a:t>
            </a:r>
            <a:r>
              <a:rPr lang="en-US" sz="1200" b="0" i="0" dirty="0">
                <a:solidFill>
                  <a:srgbClr val="202124"/>
                </a:solidFill>
                <a:effectLst/>
                <a:latin typeface="Roboto" panose="02000000000000000000" pitchFamily="2" charset="0"/>
              </a:rPr>
              <a:t> predicts the </a:t>
            </a:r>
            <a:r>
              <a:rPr lang="en-US" sz="1200" b="0" i="1" dirty="0">
                <a:solidFill>
                  <a:srgbClr val="202124"/>
                </a:solidFill>
                <a:effectLst/>
                <a:latin typeface="Roboto" panose="02000000000000000000" pitchFamily="2" charset="0"/>
              </a:rPr>
              <a:t>negative</a:t>
            </a:r>
            <a:r>
              <a:rPr lang="en-US" sz="1200" b="0" i="0" dirty="0">
                <a:solidFill>
                  <a:srgbClr val="202124"/>
                </a:solidFill>
                <a:effectLst/>
                <a:latin typeface="Roboto" panose="02000000000000000000" pitchFamily="2" charset="0"/>
              </a:rPr>
              <a:t> class.</a:t>
            </a:r>
          </a:p>
        </p:txBody>
      </p:sp>
    </p:spTree>
    <p:extLst>
      <p:ext uri="{BB962C8B-B14F-4D97-AF65-F5344CB8AC3E}">
        <p14:creationId xmlns:p14="http://schemas.microsoft.com/office/powerpoint/2010/main" val="35313543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19A4-E93F-21EF-43A8-2975DD56E601}"/>
              </a:ext>
            </a:extLst>
          </p:cNvPr>
          <p:cNvSpPr>
            <a:spLocks noGrp="1"/>
          </p:cNvSpPr>
          <p:nvPr>
            <p:ph type="title"/>
          </p:nvPr>
        </p:nvSpPr>
        <p:spPr/>
        <p:txBody>
          <a:bodyPr/>
          <a:lstStyle/>
          <a:p>
            <a:r>
              <a:rPr lang="en-US" dirty="0"/>
              <a:t>Accuracy</a:t>
            </a:r>
            <a:endParaRPr lang="id-ID" dirty="0"/>
          </a:p>
        </p:txBody>
      </p:sp>
      <p:sp>
        <p:nvSpPr>
          <p:cNvPr id="4" name="TextBox 3">
            <a:extLst>
              <a:ext uri="{FF2B5EF4-FFF2-40B4-BE49-F238E27FC236}">
                <a16:creationId xmlns:a16="http://schemas.microsoft.com/office/drawing/2014/main" id="{4D9489F6-865E-3BFD-4EDF-6A3021576574}"/>
              </a:ext>
            </a:extLst>
          </p:cNvPr>
          <p:cNvSpPr txBox="1"/>
          <p:nvPr/>
        </p:nvSpPr>
        <p:spPr>
          <a:xfrm>
            <a:off x="599606" y="4800198"/>
            <a:ext cx="7944787" cy="276999"/>
          </a:xfrm>
          <a:prstGeom prst="rect">
            <a:avLst/>
          </a:prstGeom>
          <a:noFill/>
        </p:spPr>
        <p:txBody>
          <a:bodyPr wrap="square">
            <a:spAutoFit/>
          </a:bodyPr>
          <a:lstStyle/>
          <a:p>
            <a:pPr algn="ctr"/>
            <a:r>
              <a:rPr lang="id-ID" sz="1200" dirty="0">
                <a:hlinkClick r:id="rId2"/>
              </a:rPr>
              <a:t>https://developers.google.com/machine-learning/crash-course/classification/accuracy</a:t>
            </a:r>
            <a:r>
              <a:rPr lang="en-US" sz="1200" dirty="0"/>
              <a:t> </a:t>
            </a:r>
            <a:endParaRPr lang="id-ID" sz="1200" dirty="0"/>
          </a:p>
        </p:txBody>
      </p:sp>
      <p:pic>
        <p:nvPicPr>
          <p:cNvPr id="5" name="Picture 4">
            <a:extLst>
              <a:ext uri="{FF2B5EF4-FFF2-40B4-BE49-F238E27FC236}">
                <a16:creationId xmlns:a16="http://schemas.microsoft.com/office/drawing/2014/main" id="{38DAE082-C2FC-C573-8894-5C34BA95F581}"/>
              </a:ext>
            </a:extLst>
          </p:cNvPr>
          <p:cNvPicPr>
            <a:picLocks noChangeAspect="1"/>
          </p:cNvPicPr>
          <p:nvPr/>
        </p:nvPicPr>
        <p:blipFill>
          <a:blip r:embed="rId3"/>
          <a:stretch>
            <a:fillRect/>
          </a:stretch>
        </p:blipFill>
        <p:spPr>
          <a:xfrm>
            <a:off x="175951" y="1582149"/>
            <a:ext cx="3532456" cy="653896"/>
          </a:xfrm>
          <a:prstGeom prst="rect">
            <a:avLst/>
          </a:prstGeom>
        </p:spPr>
      </p:pic>
      <p:pic>
        <p:nvPicPr>
          <p:cNvPr id="9" name="Picture 8">
            <a:extLst>
              <a:ext uri="{FF2B5EF4-FFF2-40B4-BE49-F238E27FC236}">
                <a16:creationId xmlns:a16="http://schemas.microsoft.com/office/drawing/2014/main" id="{13ECBB08-A870-1F4A-8769-017D7FE43329}"/>
              </a:ext>
            </a:extLst>
          </p:cNvPr>
          <p:cNvPicPr>
            <a:picLocks noChangeAspect="1"/>
          </p:cNvPicPr>
          <p:nvPr/>
        </p:nvPicPr>
        <p:blipFill>
          <a:blip r:embed="rId4"/>
          <a:stretch>
            <a:fillRect/>
          </a:stretch>
        </p:blipFill>
        <p:spPr>
          <a:xfrm>
            <a:off x="262328" y="2595647"/>
            <a:ext cx="2765685" cy="551758"/>
          </a:xfrm>
          <a:prstGeom prst="rect">
            <a:avLst/>
          </a:prstGeom>
        </p:spPr>
      </p:pic>
      <p:pic>
        <p:nvPicPr>
          <p:cNvPr id="11" name="Picture 10">
            <a:extLst>
              <a:ext uri="{FF2B5EF4-FFF2-40B4-BE49-F238E27FC236}">
                <a16:creationId xmlns:a16="http://schemas.microsoft.com/office/drawing/2014/main" id="{B6381288-CBA8-D890-EE3B-FD0B6FBA3C5B}"/>
              </a:ext>
            </a:extLst>
          </p:cNvPr>
          <p:cNvPicPr>
            <a:picLocks noChangeAspect="1"/>
          </p:cNvPicPr>
          <p:nvPr/>
        </p:nvPicPr>
        <p:blipFill>
          <a:blip r:embed="rId5"/>
          <a:stretch>
            <a:fillRect/>
          </a:stretch>
        </p:blipFill>
        <p:spPr>
          <a:xfrm>
            <a:off x="3708407" y="1392261"/>
            <a:ext cx="5345410" cy="2666504"/>
          </a:xfrm>
          <a:prstGeom prst="rect">
            <a:avLst/>
          </a:prstGeom>
        </p:spPr>
      </p:pic>
    </p:spTree>
    <p:extLst>
      <p:ext uri="{BB962C8B-B14F-4D97-AF65-F5344CB8AC3E}">
        <p14:creationId xmlns:p14="http://schemas.microsoft.com/office/powerpoint/2010/main" val="36448438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19A4-E93F-21EF-43A8-2975DD56E601}"/>
              </a:ext>
            </a:extLst>
          </p:cNvPr>
          <p:cNvSpPr>
            <a:spLocks noGrp="1"/>
          </p:cNvSpPr>
          <p:nvPr>
            <p:ph type="title"/>
          </p:nvPr>
        </p:nvSpPr>
        <p:spPr/>
        <p:txBody>
          <a:bodyPr/>
          <a:lstStyle/>
          <a:p>
            <a:r>
              <a:rPr lang="id-ID" b="0" i="0" dirty="0" err="1">
                <a:solidFill>
                  <a:srgbClr val="202124"/>
                </a:solidFill>
                <a:effectLst/>
                <a:latin typeface="Google Sans"/>
              </a:rPr>
              <a:t>Precision</a:t>
            </a:r>
            <a:r>
              <a:rPr lang="id-ID" b="0" i="0" dirty="0">
                <a:solidFill>
                  <a:srgbClr val="202124"/>
                </a:solidFill>
                <a:effectLst/>
                <a:latin typeface="Google Sans"/>
              </a:rPr>
              <a:t> </a:t>
            </a:r>
            <a:r>
              <a:rPr lang="id-ID" b="0" i="0" dirty="0" err="1">
                <a:solidFill>
                  <a:srgbClr val="202124"/>
                </a:solidFill>
                <a:effectLst/>
                <a:latin typeface="Google Sans"/>
              </a:rPr>
              <a:t>and</a:t>
            </a:r>
            <a:r>
              <a:rPr lang="id-ID" b="0" i="0" dirty="0">
                <a:solidFill>
                  <a:srgbClr val="202124"/>
                </a:solidFill>
                <a:effectLst/>
                <a:latin typeface="Google Sans"/>
              </a:rPr>
              <a:t> </a:t>
            </a:r>
            <a:r>
              <a:rPr lang="id-ID" b="0" i="0" dirty="0" err="1">
                <a:solidFill>
                  <a:srgbClr val="202124"/>
                </a:solidFill>
                <a:effectLst/>
                <a:latin typeface="Google Sans"/>
              </a:rPr>
              <a:t>Recall</a:t>
            </a:r>
            <a:endParaRPr lang="id-ID" dirty="0"/>
          </a:p>
        </p:txBody>
      </p:sp>
      <p:sp>
        <p:nvSpPr>
          <p:cNvPr id="4" name="TextBox 3">
            <a:extLst>
              <a:ext uri="{FF2B5EF4-FFF2-40B4-BE49-F238E27FC236}">
                <a16:creationId xmlns:a16="http://schemas.microsoft.com/office/drawing/2014/main" id="{4D9489F6-865E-3BFD-4EDF-6A3021576574}"/>
              </a:ext>
            </a:extLst>
          </p:cNvPr>
          <p:cNvSpPr txBox="1"/>
          <p:nvPr/>
        </p:nvSpPr>
        <p:spPr>
          <a:xfrm>
            <a:off x="599606" y="4800198"/>
            <a:ext cx="7944787" cy="276999"/>
          </a:xfrm>
          <a:prstGeom prst="rect">
            <a:avLst/>
          </a:prstGeom>
          <a:noFill/>
        </p:spPr>
        <p:txBody>
          <a:bodyPr wrap="square">
            <a:spAutoFit/>
          </a:bodyPr>
          <a:lstStyle/>
          <a:p>
            <a:pPr algn="ctr"/>
            <a:r>
              <a:rPr lang="id-ID" sz="1200" dirty="0">
                <a:hlinkClick r:id="rId2"/>
              </a:rPr>
              <a:t>https://developers.google.com/machine-learning/crash-course/classification/precision-and-recall</a:t>
            </a:r>
            <a:r>
              <a:rPr lang="en-US" sz="1200" dirty="0"/>
              <a:t> </a:t>
            </a:r>
            <a:endParaRPr lang="id-ID" sz="1200" dirty="0"/>
          </a:p>
        </p:txBody>
      </p:sp>
      <p:pic>
        <p:nvPicPr>
          <p:cNvPr id="8" name="Picture 7">
            <a:extLst>
              <a:ext uri="{FF2B5EF4-FFF2-40B4-BE49-F238E27FC236}">
                <a16:creationId xmlns:a16="http://schemas.microsoft.com/office/drawing/2014/main" id="{322B4BA0-4200-E7F3-DD9C-B141118E7337}"/>
              </a:ext>
            </a:extLst>
          </p:cNvPr>
          <p:cNvPicPr>
            <a:picLocks noChangeAspect="1"/>
          </p:cNvPicPr>
          <p:nvPr/>
        </p:nvPicPr>
        <p:blipFill>
          <a:blip r:embed="rId3"/>
          <a:stretch>
            <a:fillRect/>
          </a:stretch>
        </p:blipFill>
        <p:spPr>
          <a:xfrm>
            <a:off x="785923" y="1760144"/>
            <a:ext cx="7572149" cy="2672523"/>
          </a:xfrm>
          <a:prstGeom prst="rect">
            <a:avLst/>
          </a:prstGeom>
        </p:spPr>
      </p:pic>
      <p:sp>
        <p:nvSpPr>
          <p:cNvPr id="10" name="Rectangle 1">
            <a:extLst>
              <a:ext uri="{FF2B5EF4-FFF2-40B4-BE49-F238E27FC236}">
                <a16:creationId xmlns:a16="http://schemas.microsoft.com/office/drawing/2014/main" id="{F661D468-3DEF-8AC6-B049-55B88F18F57B}"/>
              </a:ext>
            </a:extLst>
          </p:cNvPr>
          <p:cNvSpPr>
            <a:spLocks noChangeArrowheads="1"/>
          </p:cNvSpPr>
          <p:nvPr/>
        </p:nvSpPr>
        <p:spPr bwMode="auto">
          <a:xfrm>
            <a:off x="1267247" y="1173319"/>
            <a:ext cx="660950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dirty="0" err="1">
                <a:ln>
                  <a:noFill/>
                </a:ln>
                <a:solidFill>
                  <a:schemeClr val="tx1"/>
                </a:solidFill>
                <a:effectLst/>
                <a:latin typeface="Arial" panose="020B0604020202020204" pitchFamily="34" charset="0"/>
              </a:rPr>
              <a:t>What</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proportion</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of</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positive</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identifications</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was</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actually</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correct</a:t>
            </a:r>
            <a:r>
              <a:rPr kumimoji="0" lang="id-ID" altLang="id-ID"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34716940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19A4-E93F-21EF-43A8-2975DD56E601}"/>
              </a:ext>
            </a:extLst>
          </p:cNvPr>
          <p:cNvSpPr>
            <a:spLocks noGrp="1"/>
          </p:cNvSpPr>
          <p:nvPr>
            <p:ph type="title"/>
          </p:nvPr>
        </p:nvSpPr>
        <p:spPr/>
        <p:txBody>
          <a:bodyPr/>
          <a:lstStyle/>
          <a:p>
            <a:r>
              <a:rPr lang="id-ID" b="0" i="0" dirty="0" err="1">
                <a:solidFill>
                  <a:srgbClr val="202124"/>
                </a:solidFill>
                <a:effectLst/>
                <a:latin typeface="Google Sans"/>
              </a:rPr>
              <a:t>Precision</a:t>
            </a:r>
            <a:r>
              <a:rPr lang="id-ID" b="0" i="0" dirty="0">
                <a:solidFill>
                  <a:srgbClr val="202124"/>
                </a:solidFill>
                <a:effectLst/>
                <a:latin typeface="Google Sans"/>
              </a:rPr>
              <a:t> </a:t>
            </a:r>
            <a:r>
              <a:rPr lang="id-ID" b="0" i="0" dirty="0" err="1">
                <a:solidFill>
                  <a:srgbClr val="202124"/>
                </a:solidFill>
                <a:effectLst/>
                <a:latin typeface="Google Sans"/>
              </a:rPr>
              <a:t>and</a:t>
            </a:r>
            <a:r>
              <a:rPr lang="id-ID" b="0" i="0" dirty="0">
                <a:solidFill>
                  <a:srgbClr val="202124"/>
                </a:solidFill>
                <a:effectLst/>
                <a:latin typeface="Google Sans"/>
              </a:rPr>
              <a:t> </a:t>
            </a:r>
            <a:r>
              <a:rPr lang="id-ID" b="0" i="0" dirty="0" err="1">
                <a:solidFill>
                  <a:srgbClr val="202124"/>
                </a:solidFill>
                <a:effectLst/>
                <a:latin typeface="Google Sans"/>
              </a:rPr>
              <a:t>Recall</a:t>
            </a:r>
            <a:endParaRPr lang="id-ID" dirty="0"/>
          </a:p>
        </p:txBody>
      </p:sp>
      <p:sp>
        <p:nvSpPr>
          <p:cNvPr id="4" name="TextBox 3">
            <a:extLst>
              <a:ext uri="{FF2B5EF4-FFF2-40B4-BE49-F238E27FC236}">
                <a16:creationId xmlns:a16="http://schemas.microsoft.com/office/drawing/2014/main" id="{4D9489F6-865E-3BFD-4EDF-6A3021576574}"/>
              </a:ext>
            </a:extLst>
          </p:cNvPr>
          <p:cNvSpPr txBox="1"/>
          <p:nvPr/>
        </p:nvSpPr>
        <p:spPr>
          <a:xfrm>
            <a:off x="599606" y="4800198"/>
            <a:ext cx="7944787" cy="276999"/>
          </a:xfrm>
          <a:prstGeom prst="rect">
            <a:avLst/>
          </a:prstGeom>
          <a:noFill/>
        </p:spPr>
        <p:txBody>
          <a:bodyPr wrap="square">
            <a:spAutoFit/>
          </a:bodyPr>
          <a:lstStyle/>
          <a:p>
            <a:pPr algn="ctr"/>
            <a:r>
              <a:rPr lang="id-ID" sz="1200" dirty="0">
                <a:hlinkClick r:id="rId2"/>
              </a:rPr>
              <a:t>https://developers.google.com/machine-learning/crash-course/classification/precision-and-recall</a:t>
            </a:r>
            <a:r>
              <a:rPr lang="en-US" sz="1200" dirty="0"/>
              <a:t> </a:t>
            </a:r>
            <a:endParaRPr lang="id-ID" sz="1200" dirty="0"/>
          </a:p>
        </p:txBody>
      </p:sp>
      <p:sp>
        <p:nvSpPr>
          <p:cNvPr id="10" name="Rectangle 1">
            <a:extLst>
              <a:ext uri="{FF2B5EF4-FFF2-40B4-BE49-F238E27FC236}">
                <a16:creationId xmlns:a16="http://schemas.microsoft.com/office/drawing/2014/main" id="{F661D468-3DEF-8AC6-B049-55B88F18F57B}"/>
              </a:ext>
            </a:extLst>
          </p:cNvPr>
          <p:cNvSpPr>
            <a:spLocks noChangeArrowheads="1"/>
          </p:cNvSpPr>
          <p:nvPr/>
        </p:nvSpPr>
        <p:spPr bwMode="auto">
          <a:xfrm>
            <a:off x="1267247" y="1173318"/>
            <a:ext cx="625042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id-ID" altLang="id-ID" sz="1800" b="0" i="0" u="none" strike="noStrike" cap="none" normalizeH="0" baseline="0" dirty="0" err="1">
                <a:ln>
                  <a:noFill/>
                </a:ln>
                <a:solidFill>
                  <a:schemeClr val="tx1"/>
                </a:solidFill>
                <a:effectLst/>
                <a:latin typeface="Arial" panose="020B0604020202020204" pitchFamily="34" charset="0"/>
              </a:rPr>
              <a:t>What</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proportion</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of</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actual</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positives</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was</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identified</a:t>
            </a:r>
            <a:r>
              <a:rPr kumimoji="0" lang="id-ID" altLang="id-ID" sz="1800" b="0" i="0" u="none" strike="noStrike" cap="none" normalizeH="0" baseline="0" dirty="0">
                <a:ln>
                  <a:noFill/>
                </a:ln>
                <a:solidFill>
                  <a:schemeClr val="tx1"/>
                </a:solidFill>
                <a:effectLst/>
                <a:latin typeface="Arial" panose="020B0604020202020204" pitchFamily="34" charset="0"/>
              </a:rPr>
              <a:t> </a:t>
            </a:r>
            <a:r>
              <a:rPr kumimoji="0" lang="id-ID" altLang="id-ID" sz="1800" b="0" i="0" u="none" strike="noStrike" cap="none" normalizeH="0" baseline="0" dirty="0" err="1">
                <a:ln>
                  <a:noFill/>
                </a:ln>
                <a:solidFill>
                  <a:schemeClr val="tx1"/>
                </a:solidFill>
                <a:effectLst/>
                <a:latin typeface="Arial" panose="020B0604020202020204" pitchFamily="34" charset="0"/>
              </a:rPr>
              <a:t>correctly</a:t>
            </a:r>
            <a:r>
              <a:rPr kumimoji="0" lang="id-ID" altLang="id-ID" sz="1800" b="0" i="0" u="none" strike="noStrike" cap="none" normalizeH="0" baseline="0" dirty="0">
                <a:ln>
                  <a:noFill/>
                </a:ln>
                <a:solidFill>
                  <a:schemeClr val="tx1"/>
                </a:solidFill>
                <a:effectLst/>
                <a:latin typeface="Arial" panose="020B0604020202020204" pitchFamily="34" charset="0"/>
              </a:rPr>
              <a:t>?</a:t>
            </a:r>
          </a:p>
        </p:txBody>
      </p:sp>
      <p:pic>
        <p:nvPicPr>
          <p:cNvPr id="6" name="Picture 5">
            <a:extLst>
              <a:ext uri="{FF2B5EF4-FFF2-40B4-BE49-F238E27FC236}">
                <a16:creationId xmlns:a16="http://schemas.microsoft.com/office/drawing/2014/main" id="{9FF3C1DF-1AD3-42A7-CF58-4964CAB4EA03}"/>
              </a:ext>
            </a:extLst>
          </p:cNvPr>
          <p:cNvPicPr>
            <a:picLocks noChangeAspect="1"/>
          </p:cNvPicPr>
          <p:nvPr/>
        </p:nvPicPr>
        <p:blipFill>
          <a:blip r:embed="rId3"/>
          <a:stretch>
            <a:fillRect/>
          </a:stretch>
        </p:blipFill>
        <p:spPr>
          <a:xfrm>
            <a:off x="1454696" y="1817797"/>
            <a:ext cx="5875529" cy="2057578"/>
          </a:xfrm>
          <a:prstGeom prst="rect">
            <a:avLst/>
          </a:prstGeom>
        </p:spPr>
      </p:pic>
    </p:spTree>
    <p:extLst>
      <p:ext uri="{BB962C8B-B14F-4D97-AF65-F5344CB8AC3E}">
        <p14:creationId xmlns:p14="http://schemas.microsoft.com/office/powerpoint/2010/main" val="3951162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19A4-E93F-21EF-43A8-2975DD56E601}"/>
              </a:ext>
            </a:extLst>
          </p:cNvPr>
          <p:cNvSpPr>
            <a:spLocks noGrp="1"/>
          </p:cNvSpPr>
          <p:nvPr>
            <p:ph type="title"/>
          </p:nvPr>
        </p:nvSpPr>
        <p:spPr/>
        <p:txBody>
          <a:bodyPr/>
          <a:lstStyle/>
          <a:p>
            <a:r>
              <a:rPr lang="id-ID" b="0" i="0" dirty="0" err="1">
                <a:solidFill>
                  <a:srgbClr val="202124"/>
                </a:solidFill>
                <a:effectLst/>
                <a:latin typeface="Google Sans"/>
              </a:rPr>
              <a:t>Precision</a:t>
            </a:r>
            <a:r>
              <a:rPr lang="id-ID" b="0" i="0" dirty="0">
                <a:solidFill>
                  <a:srgbClr val="202124"/>
                </a:solidFill>
                <a:effectLst/>
                <a:latin typeface="Google Sans"/>
              </a:rPr>
              <a:t> </a:t>
            </a:r>
            <a:r>
              <a:rPr lang="id-ID" b="0" i="0" dirty="0" err="1">
                <a:solidFill>
                  <a:srgbClr val="202124"/>
                </a:solidFill>
                <a:effectLst/>
                <a:latin typeface="Google Sans"/>
              </a:rPr>
              <a:t>and</a:t>
            </a:r>
            <a:r>
              <a:rPr lang="id-ID" b="0" i="0" dirty="0">
                <a:solidFill>
                  <a:srgbClr val="202124"/>
                </a:solidFill>
                <a:effectLst/>
                <a:latin typeface="Google Sans"/>
              </a:rPr>
              <a:t> </a:t>
            </a:r>
            <a:r>
              <a:rPr lang="id-ID" b="0" i="0" dirty="0" err="1">
                <a:solidFill>
                  <a:srgbClr val="202124"/>
                </a:solidFill>
                <a:effectLst/>
                <a:latin typeface="Google Sans"/>
              </a:rPr>
              <a:t>Recall</a:t>
            </a:r>
            <a:endParaRPr lang="id-ID" dirty="0"/>
          </a:p>
        </p:txBody>
      </p:sp>
      <p:sp>
        <p:nvSpPr>
          <p:cNvPr id="4" name="TextBox 3">
            <a:extLst>
              <a:ext uri="{FF2B5EF4-FFF2-40B4-BE49-F238E27FC236}">
                <a16:creationId xmlns:a16="http://schemas.microsoft.com/office/drawing/2014/main" id="{4D9489F6-865E-3BFD-4EDF-6A3021576574}"/>
              </a:ext>
            </a:extLst>
          </p:cNvPr>
          <p:cNvSpPr txBox="1"/>
          <p:nvPr/>
        </p:nvSpPr>
        <p:spPr>
          <a:xfrm>
            <a:off x="599606" y="4800198"/>
            <a:ext cx="7944787" cy="276999"/>
          </a:xfrm>
          <a:prstGeom prst="rect">
            <a:avLst/>
          </a:prstGeom>
          <a:noFill/>
        </p:spPr>
        <p:txBody>
          <a:bodyPr wrap="square">
            <a:spAutoFit/>
          </a:bodyPr>
          <a:lstStyle/>
          <a:p>
            <a:pPr algn="ctr"/>
            <a:r>
              <a:rPr lang="id-ID" sz="1200" dirty="0">
                <a:hlinkClick r:id="rId2"/>
              </a:rPr>
              <a:t>https://developers.google.com/machine-learning/crash-course/classification/precision-and-recall</a:t>
            </a:r>
            <a:r>
              <a:rPr lang="en-US" sz="1200" dirty="0"/>
              <a:t> </a:t>
            </a:r>
            <a:endParaRPr lang="id-ID" sz="1200" dirty="0"/>
          </a:p>
        </p:txBody>
      </p:sp>
      <p:pic>
        <p:nvPicPr>
          <p:cNvPr id="8" name="Picture 7">
            <a:extLst>
              <a:ext uri="{FF2B5EF4-FFF2-40B4-BE49-F238E27FC236}">
                <a16:creationId xmlns:a16="http://schemas.microsoft.com/office/drawing/2014/main" id="{7D9DAE18-DBCB-A293-A9B3-D5762EF45929}"/>
              </a:ext>
            </a:extLst>
          </p:cNvPr>
          <p:cNvPicPr>
            <a:picLocks noChangeAspect="1"/>
          </p:cNvPicPr>
          <p:nvPr/>
        </p:nvPicPr>
        <p:blipFill>
          <a:blip r:embed="rId3"/>
          <a:stretch>
            <a:fillRect/>
          </a:stretch>
        </p:blipFill>
        <p:spPr>
          <a:xfrm>
            <a:off x="119921" y="876616"/>
            <a:ext cx="3959205" cy="3923582"/>
          </a:xfrm>
          <a:prstGeom prst="rect">
            <a:avLst/>
          </a:prstGeom>
        </p:spPr>
      </p:pic>
      <p:pic>
        <p:nvPicPr>
          <p:cNvPr id="11" name="Picture 10">
            <a:extLst>
              <a:ext uri="{FF2B5EF4-FFF2-40B4-BE49-F238E27FC236}">
                <a16:creationId xmlns:a16="http://schemas.microsoft.com/office/drawing/2014/main" id="{D3A863BE-3108-03AE-F060-B8243C186DC4}"/>
              </a:ext>
            </a:extLst>
          </p:cNvPr>
          <p:cNvPicPr>
            <a:picLocks noChangeAspect="1"/>
          </p:cNvPicPr>
          <p:nvPr/>
        </p:nvPicPr>
        <p:blipFill>
          <a:blip r:embed="rId4"/>
          <a:stretch>
            <a:fillRect/>
          </a:stretch>
        </p:blipFill>
        <p:spPr>
          <a:xfrm>
            <a:off x="4571999" y="794226"/>
            <a:ext cx="4452080" cy="3426929"/>
          </a:xfrm>
          <a:prstGeom prst="rect">
            <a:avLst/>
          </a:prstGeom>
        </p:spPr>
      </p:pic>
    </p:spTree>
    <p:extLst>
      <p:ext uri="{BB962C8B-B14F-4D97-AF65-F5344CB8AC3E}">
        <p14:creationId xmlns:p14="http://schemas.microsoft.com/office/powerpoint/2010/main" val="41089377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F19A4-E93F-21EF-43A8-2975DD56E601}"/>
              </a:ext>
            </a:extLst>
          </p:cNvPr>
          <p:cNvSpPr>
            <a:spLocks noGrp="1"/>
          </p:cNvSpPr>
          <p:nvPr>
            <p:ph type="title"/>
          </p:nvPr>
        </p:nvSpPr>
        <p:spPr/>
        <p:txBody>
          <a:bodyPr/>
          <a:lstStyle/>
          <a:p>
            <a:r>
              <a:rPr lang="id-ID" b="0" i="0" dirty="0" err="1">
                <a:solidFill>
                  <a:srgbClr val="202124"/>
                </a:solidFill>
                <a:effectLst/>
                <a:latin typeface="Google Sans"/>
              </a:rPr>
              <a:t>Precision</a:t>
            </a:r>
            <a:r>
              <a:rPr lang="id-ID" b="0" i="0" dirty="0">
                <a:solidFill>
                  <a:srgbClr val="202124"/>
                </a:solidFill>
                <a:effectLst/>
                <a:latin typeface="Google Sans"/>
              </a:rPr>
              <a:t> </a:t>
            </a:r>
            <a:r>
              <a:rPr lang="id-ID" b="0" i="0" dirty="0" err="1">
                <a:solidFill>
                  <a:srgbClr val="202124"/>
                </a:solidFill>
                <a:effectLst/>
                <a:latin typeface="Google Sans"/>
              </a:rPr>
              <a:t>and</a:t>
            </a:r>
            <a:r>
              <a:rPr lang="id-ID" b="0" i="0" dirty="0">
                <a:solidFill>
                  <a:srgbClr val="202124"/>
                </a:solidFill>
                <a:effectLst/>
                <a:latin typeface="Google Sans"/>
              </a:rPr>
              <a:t> </a:t>
            </a:r>
            <a:r>
              <a:rPr lang="id-ID" b="0" i="0" dirty="0" err="1">
                <a:solidFill>
                  <a:srgbClr val="202124"/>
                </a:solidFill>
                <a:effectLst/>
                <a:latin typeface="Google Sans"/>
              </a:rPr>
              <a:t>Recall</a:t>
            </a:r>
            <a:endParaRPr lang="id-ID" dirty="0"/>
          </a:p>
        </p:txBody>
      </p:sp>
      <p:sp>
        <p:nvSpPr>
          <p:cNvPr id="4" name="TextBox 3">
            <a:extLst>
              <a:ext uri="{FF2B5EF4-FFF2-40B4-BE49-F238E27FC236}">
                <a16:creationId xmlns:a16="http://schemas.microsoft.com/office/drawing/2014/main" id="{4D9489F6-865E-3BFD-4EDF-6A3021576574}"/>
              </a:ext>
            </a:extLst>
          </p:cNvPr>
          <p:cNvSpPr txBox="1"/>
          <p:nvPr/>
        </p:nvSpPr>
        <p:spPr>
          <a:xfrm>
            <a:off x="599606" y="4800198"/>
            <a:ext cx="7944787" cy="276999"/>
          </a:xfrm>
          <a:prstGeom prst="rect">
            <a:avLst/>
          </a:prstGeom>
          <a:noFill/>
        </p:spPr>
        <p:txBody>
          <a:bodyPr wrap="square">
            <a:spAutoFit/>
          </a:bodyPr>
          <a:lstStyle/>
          <a:p>
            <a:pPr algn="ctr"/>
            <a:r>
              <a:rPr lang="id-ID" sz="1200" dirty="0">
                <a:hlinkClick r:id="rId2"/>
              </a:rPr>
              <a:t>https://developers.google.com/machine-learning/crash-course/classification/precision-and-recall</a:t>
            </a:r>
            <a:r>
              <a:rPr lang="en-US" sz="1200" dirty="0"/>
              <a:t> </a:t>
            </a:r>
            <a:endParaRPr lang="id-ID" sz="1200" dirty="0"/>
          </a:p>
        </p:txBody>
      </p:sp>
      <p:pic>
        <p:nvPicPr>
          <p:cNvPr id="5" name="Picture 4">
            <a:extLst>
              <a:ext uri="{FF2B5EF4-FFF2-40B4-BE49-F238E27FC236}">
                <a16:creationId xmlns:a16="http://schemas.microsoft.com/office/drawing/2014/main" id="{ECDE1BEB-BC31-B997-4CDC-ED2733A6778E}"/>
              </a:ext>
            </a:extLst>
          </p:cNvPr>
          <p:cNvPicPr>
            <a:picLocks noChangeAspect="1"/>
          </p:cNvPicPr>
          <p:nvPr/>
        </p:nvPicPr>
        <p:blipFill>
          <a:blip r:embed="rId3"/>
          <a:stretch>
            <a:fillRect/>
          </a:stretch>
        </p:blipFill>
        <p:spPr>
          <a:xfrm>
            <a:off x="1919299" y="892975"/>
            <a:ext cx="4923711" cy="3742534"/>
          </a:xfrm>
          <a:prstGeom prst="rect">
            <a:avLst/>
          </a:prstGeom>
        </p:spPr>
      </p:pic>
    </p:spTree>
    <p:extLst>
      <p:ext uri="{BB962C8B-B14F-4D97-AF65-F5344CB8AC3E}">
        <p14:creationId xmlns:p14="http://schemas.microsoft.com/office/powerpoint/2010/main" val="17384569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87D0C-1CBB-6552-F949-DA42F48F166B}"/>
              </a:ext>
            </a:extLst>
          </p:cNvPr>
          <p:cNvSpPr>
            <a:spLocks noGrp="1"/>
          </p:cNvSpPr>
          <p:nvPr>
            <p:ph type="title"/>
          </p:nvPr>
        </p:nvSpPr>
        <p:spPr/>
        <p:txBody>
          <a:bodyPr/>
          <a:lstStyle/>
          <a:p>
            <a:r>
              <a:rPr lang="en-US" dirty="0"/>
              <a:t>Sensitivity vs Specificity</a:t>
            </a:r>
            <a:endParaRPr lang="id-ID" dirty="0"/>
          </a:p>
        </p:txBody>
      </p:sp>
      <p:pic>
        <p:nvPicPr>
          <p:cNvPr id="1026" name="Picture 2" descr="Sensitivity, Specificity and Accuracy 2">
            <a:extLst>
              <a:ext uri="{FF2B5EF4-FFF2-40B4-BE49-F238E27FC236}">
                <a16:creationId xmlns:a16="http://schemas.microsoft.com/office/drawing/2014/main" id="{3DCF59C2-EC0E-EBC7-B051-5705D68A91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0033" y="2305830"/>
            <a:ext cx="2238375" cy="6667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Sensitivity, Specificity and Accuracy 3">
            <a:extLst>
              <a:ext uri="{FF2B5EF4-FFF2-40B4-BE49-F238E27FC236}">
                <a16:creationId xmlns:a16="http://schemas.microsoft.com/office/drawing/2014/main" id="{D2A2472A-5956-DA02-0C87-DD7DB788AA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4308" y="4011942"/>
            <a:ext cx="2324100" cy="7524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76AE083-2A94-4D43-BA0A-A4FAC1B4BD5B}"/>
              </a:ext>
            </a:extLst>
          </p:cNvPr>
          <p:cNvSpPr txBox="1"/>
          <p:nvPr/>
        </p:nvSpPr>
        <p:spPr>
          <a:xfrm>
            <a:off x="457200" y="1326429"/>
            <a:ext cx="4257207" cy="738664"/>
          </a:xfrm>
          <a:prstGeom prst="rect">
            <a:avLst/>
          </a:prstGeom>
          <a:noFill/>
        </p:spPr>
        <p:txBody>
          <a:bodyPr wrap="square">
            <a:spAutoFit/>
          </a:bodyPr>
          <a:lstStyle/>
          <a:p>
            <a:r>
              <a:rPr lang="sv-SE" b="0" i="0" dirty="0">
                <a:solidFill>
                  <a:schemeClr val="tx1"/>
                </a:solidFill>
                <a:effectLst/>
                <a:latin typeface="Söhne"/>
              </a:rPr>
              <a:t>Sensitivity/Recall mengukur kemampuan model untuk mengidentifikasi semua sampel yang sebenarnya termasuk dalam kelas positif (true positives). </a:t>
            </a:r>
            <a:endParaRPr lang="id-ID" dirty="0">
              <a:solidFill>
                <a:schemeClr val="tx1"/>
              </a:solidFill>
            </a:endParaRPr>
          </a:p>
        </p:txBody>
      </p:sp>
      <p:sp>
        <p:nvSpPr>
          <p:cNvPr id="6" name="TextBox 5">
            <a:extLst>
              <a:ext uri="{FF2B5EF4-FFF2-40B4-BE49-F238E27FC236}">
                <a16:creationId xmlns:a16="http://schemas.microsoft.com/office/drawing/2014/main" id="{1991AFC9-B797-D425-1E20-97C9ADB84E03}"/>
              </a:ext>
            </a:extLst>
          </p:cNvPr>
          <p:cNvSpPr txBox="1"/>
          <p:nvPr/>
        </p:nvSpPr>
        <p:spPr>
          <a:xfrm>
            <a:off x="457200" y="3213317"/>
            <a:ext cx="4114800" cy="738664"/>
          </a:xfrm>
          <a:prstGeom prst="rect">
            <a:avLst/>
          </a:prstGeom>
          <a:noFill/>
        </p:spPr>
        <p:txBody>
          <a:bodyPr wrap="square">
            <a:spAutoFit/>
          </a:bodyPr>
          <a:lstStyle/>
          <a:p>
            <a:r>
              <a:rPr lang="id-ID" b="0" i="0" dirty="0" err="1">
                <a:solidFill>
                  <a:schemeClr val="tx1"/>
                </a:solidFill>
                <a:effectLst/>
                <a:latin typeface="Söhne"/>
              </a:rPr>
              <a:t>Spesifi</a:t>
            </a:r>
            <a:r>
              <a:rPr lang="en-US" dirty="0">
                <a:solidFill>
                  <a:schemeClr val="tx1"/>
                </a:solidFill>
                <a:latin typeface="Söhne"/>
              </a:rPr>
              <a:t>city</a:t>
            </a:r>
            <a:r>
              <a:rPr lang="id-ID" b="0" i="0" dirty="0">
                <a:solidFill>
                  <a:schemeClr val="tx1"/>
                </a:solidFill>
                <a:effectLst/>
                <a:latin typeface="Söhne"/>
              </a:rPr>
              <a:t> mengukur kemampuan model untuk mengidentifikasi semua sampel yang sebenarnya termasuk dalam kelas negatif (</a:t>
            </a:r>
            <a:r>
              <a:rPr lang="id-ID" b="0" i="0" dirty="0" err="1">
                <a:solidFill>
                  <a:schemeClr val="tx1"/>
                </a:solidFill>
                <a:effectLst/>
                <a:latin typeface="Söhne"/>
              </a:rPr>
              <a:t>true</a:t>
            </a:r>
            <a:r>
              <a:rPr lang="id-ID" b="0" i="0" dirty="0">
                <a:solidFill>
                  <a:schemeClr val="tx1"/>
                </a:solidFill>
                <a:effectLst/>
                <a:latin typeface="Söhne"/>
              </a:rPr>
              <a:t> </a:t>
            </a:r>
            <a:r>
              <a:rPr lang="id-ID" b="0" i="0" dirty="0" err="1">
                <a:solidFill>
                  <a:schemeClr val="tx1"/>
                </a:solidFill>
                <a:effectLst/>
                <a:latin typeface="Söhne"/>
              </a:rPr>
              <a:t>negatives</a:t>
            </a:r>
            <a:r>
              <a:rPr lang="id-ID" b="0" i="0" dirty="0">
                <a:solidFill>
                  <a:schemeClr val="tx1"/>
                </a:solidFill>
                <a:effectLst/>
                <a:latin typeface="Söhne"/>
              </a:rPr>
              <a:t>).</a:t>
            </a:r>
            <a:endParaRPr lang="id-ID" dirty="0">
              <a:solidFill>
                <a:schemeClr val="tx1"/>
              </a:solidFill>
            </a:endParaRPr>
          </a:p>
        </p:txBody>
      </p:sp>
      <p:pic>
        <p:nvPicPr>
          <p:cNvPr id="1030" name="Picture 6" descr="high sensitivity vs low specificity">
            <a:extLst>
              <a:ext uri="{FF2B5EF4-FFF2-40B4-BE49-F238E27FC236}">
                <a16:creationId xmlns:a16="http://schemas.microsoft.com/office/drawing/2014/main" id="{E636456D-6506-498D-BA8E-8B89E1E8808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5350" y="1437962"/>
            <a:ext cx="3981450" cy="276225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0BD2E730-8685-F043-B3C7-4EC96B657961}"/>
              </a:ext>
            </a:extLst>
          </p:cNvPr>
          <p:cNvSpPr txBox="1"/>
          <p:nvPr/>
        </p:nvSpPr>
        <p:spPr>
          <a:xfrm>
            <a:off x="2113612" y="4792428"/>
            <a:ext cx="5597967" cy="307777"/>
          </a:xfrm>
          <a:prstGeom prst="rect">
            <a:avLst/>
          </a:prstGeom>
          <a:noFill/>
        </p:spPr>
        <p:txBody>
          <a:bodyPr wrap="square">
            <a:spAutoFit/>
          </a:bodyPr>
          <a:lstStyle/>
          <a:p>
            <a:pPr algn="ctr"/>
            <a:r>
              <a:rPr lang="id-ID" dirty="0">
                <a:hlinkClick r:id="rId5"/>
              </a:rPr>
              <a:t>https://vitalflux.com/ml-metrics-sensitivity-vs-specificity-difference/</a:t>
            </a:r>
            <a:r>
              <a:rPr lang="en-US" dirty="0"/>
              <a:t> </a:t>
            </a:r>
            <a:endParaRPr lang="id-ID" dirty="0"/>
          </a:p>
        </p:txBody>
      </p:sp>
    </p:spTree>
    <p:extLst>
      <p:ext uri="{BB962C8B-B14F-4D97-AF65-F5344CB8AC3E}">
        <p14:creationId xmlns:p14="http://schemas.microsoft.com/office/powerpoint/2010/main" val="1776606950"/>
      </p:ext>
    </p:extLst>
  </p:cSld>
  <p:clrMapOvr>
    <a:masterClrMapping/>
  </p:clrMapOvr>
</p:sld>
</file>

<file path=ppt/theme/theme1.xml><?xml version="1.0" encoding="utf-8"?>
<a:theme xmlns:a="http://schemas.openxmlformats.org/drawingml/2006/main"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9303</TotalTime>
  <Words>783</Words>
  <Application>Microsoft Office PowerPoint</Application>
  <PresentationFormat>On-screen Show (16:9)</PresentationFormat>
  <Paragraphs>68</Paragraphs>
  <Slides>20</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20</vt:i4>
      </vt:variant>
    </vt:vector>
  </HeadingPairs>
  <TitlesOfParts>
    <vt:vector size="30" baseType="lpstr">
      <vt:lpstr>Roboto</vt:lpstr>
      <vt:lpstr>source-serif-pro</vt:lpstr>
      <vt:lpstr>Arial</vt:lpstr>
      <vt:lpstr>Fira Sans Extra Condensed SemiBold</vt:lpstr>
      <vt:lpstr>Inter</vt:lpstr>
      <vt:lpstr>Fira Sans Extra Condensed</vt:lpstr>
      <vt:lpstr>Lato</vt:lpstr>
      <vt:lpstr>Google Sans</vt:lpstr>
      <vt:lpstr>Söhne</vt:lpstr>
      <vt:lpstr>Big Data Infographics by Slidesgo</vt:lpstr>
      <vt:lpstr>Data Mining (Metric)</vt:lpstr>
      <vt:lpstr>Model Evaluation (Evaluasi Model)</vt:lpstr>
      <vt:lpstr>Confusion Matrix</vt:lpstr>
      <vt:lpstr>Accuracy</vt:lpstr>
      <vt:lpstr>Precision and Recall</vt:lpstr>
      <vt:lpstr>Precision and Recall</vt:lpstr>
      <vt:lpstr>Precision and Recall</vt:lpstr>
      <vt:lpstr>Precision and Recall</vt:lpstr>
      <vt:lpstr>Sensitivity vs Specificity</vt:lpstr>
      <vt:lpstr>AUROC Curve</vt:lpstr>
      <vt:lpstr>AUROC Curve</vt:lpstr>
      <vt:lpstr>AUROC Curve</vt:lpstr>
      <vt:lpstr>AUROC Curve</vt:lpstr>
      <vt:lpstr>AUROC Curve</vt:lpstr>
      <vt:lpstr>AUROC Curve</vt:lpstr>
      <vt:lpstr>PowerPoint Presentation</vt:lpstr>
      <vt:lpstr>Cross Entropy</vt:lpstr>
      <vt:lpstr>Log Loss</vt:lpstr>
      <vt:lpstr>Tugas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Audit dan  Tata Kelola IT</dc:title>
  <cp:lastModifiedBy>Sajarwo Anggai</cp:lastModifiedBy>
  <cp:revision>110</cp:revision>
  <dcterms:modified xsi:type="dcterms:W3CDTF">2023-10-18T08:14:05Z</dcterms:modified>
</cp:coreProperties>
</file>