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-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03A9EF-4998-459B-8397-80E007183D39}" type="datetimeFigureOut">
              <a:rPr lang="en-ID" smtClean="0"/>
              <a:t>24/09/2024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9BA67-9F3C-4B4B-ADD6-EC55DD614B8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55011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99B7-982F-4762-A5EA-DC8CC72B10D2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127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55E0D-254B-45A0-A85F-94D75A014A29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162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2466-14CB-48DA-9265-6C25EE2E4F48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09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435BB-7703-45DC-8641-D4B2671260B4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19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954-E7A0-4044-BC8C-12F351A76C3A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2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DBC3-8DC3-4CCA-A647-131E8E14D6C8}" type="datetime1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33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F7A1D-0125-4729-92C7-9DEFC55DCC39}" type="datetime1">
              <a:rPr lang="en-ID" smtClean="0"/>
              <a:t>24/09/2024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240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93EC0-6DF1-481B-9E65-009DE7833506}" type="datetime1">
              <a:rPr lang="en-ID" smtClean="0"/>
              <a:t>24/09/2024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979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C60FB-A558-46F6-B21C-49B3B3F7FB80}" type="datetime1">
              <a:rPr lang="en-ID" smtClean="0"/>
              <a:t>24/09/2024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8851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BB3EC-C7AB-4E1A-BE88-0828109F7EB6}" type="datetime1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86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AFB71DD-F625-4040-959E-1174DC0760E5}" type="datetime1">
              <a:rPr lang="en-ID" smtClean="0"/>
              <a:t>24/09/2024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70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1AD1A-9814-40F6-A994-A9192559676C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4594A29-5932-4955-8476-E3CFDA27463C}" type="slidenum">
              <a:rPr lang="en-ID" smtClean="0"/>
              <a:t>‹#›</a:t>
            </a:fld>
            <a:endParaRPr lang="en-ID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6CBB-35FC-A592-0923-9DB8D8ED08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PEMROSESAN BIG DATA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75B1-F6B6-CA43-BBED-04F865462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57B21-ED6E-4330-AF29-76C7B6B3BE52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B4435-DC74-5B6E-FF1A-E8107FABE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9C453-59EB-F7D4-5B3F-F0DD07F7B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0282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35B8-273F-2C62-251B-C98779C1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319842"/>
            <a:ext cx="9603275" cy="533912"/>
          </a:xfrm>
        </p:spPr>
        <p:txBody>
          <a:bodyPr>
            <a:normAutofit fontScale="90000"/>
          </a:bodyPr>
          <a:lstStyle/>
          <a:p>
            <a:r>
              <a:rPr lang="en-ID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Integrasi Spark </a:t>
            </a:r>
            <a:r>
              <a:rPr lang="en-ID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br>
              <a:rPr lang="en-ID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D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1393D-425F-7201-D7A3-9910FCA35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81227"/>
            <a:ext cx="9603275" cy="3450613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ID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diintegrasikan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alat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menampilkan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Big Data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real-time. </a:t>
            </a:r>
          </a:p>
          <a:p>
            <a:pPr algn="just">
              <a:lnSpc>
                <a:spcPct val="100000"/>
              </a:lnSpc>
            </a:pPr>
            <a:r>
              <a:rPr lang="en-ID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Zeppelin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ID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Notebooks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pengguna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menjalankan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Spark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dan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langsung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melihat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hasilnya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bentuk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analisis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interaktif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mempermudah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pengambilan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keputusan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data.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09A00-D40D-312B-B9FC-2E645866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0E5F-16A2-4EF1-ACB6-C703749D4F92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478B3-55B5-7B24-4DA7-767EED29F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0AC44-C256-9B8B-E245-7A8B3E37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10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79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3787A-05FD-0E5F-AA52-6120EFD8B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93962"/>
            <a:ext cx="9603275" cy="559792"/>
          </a:xfrm>
        </p:spPr>
        <p:txBody>
          <a:bodyPr/>
          <a:lstStyle/>
          <a:p>
            <a:r>
              <a:rPr lang="en-US" dirty="0" err="1"/>
              <a:t>Penutup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4CD85-1719-9C37-4CD9-3903659E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 dan Spark </a:t>
            </a:r>
            <a:r>
              <a:rPr lang="en-ID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memfasilitasi</a:t>
            </a: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Big Data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paralel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 MapReduce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menawarkan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paralel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kuat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Spark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kinerja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in-memory.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Visualisasi</a:t>
            </a: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memainkan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penting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wawasan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mendalam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menganalisis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efektif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989EB-FFC3-B122-B810-682157CA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E09D5-B21C-4D4A-ACAF-797605D5198F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4B0A8-7AEF-09C5-4640-07B9AB87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CB90A-D1CB-2418-9D0E-1F2B3BDDA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11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0499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43E62-5E08-86E2-9AFA-16EC14D4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Terima Kasih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C7F19-FF58-BB6A-8600-896E4A65B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49954-E7A0-4044-BC8C-12F351A76C3A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2528C-7F3C-0029-BBD5-981B27883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136EB-FB47-9152-9E2B-26D62286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068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F8F1-52E9-7898-27BD-8D18BCC17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128CD-3B3A-A0E3-D259-D152D7145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Pemrosesan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big data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mengacu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pada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serangkaian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teknik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atau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model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pemrograman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digunakan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mengakses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dan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mengekstrak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informasi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berguna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dari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data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berskala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besar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.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Pemrosesan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ini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melibatkan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pemrosesan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data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didistribusikan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ke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beberapa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node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untuk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mendukung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pengambilan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keputusan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dan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memberikan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wawasan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 yang </a:t>
            </a:r>
            <a:r>
              <a:rPr lang="en-ID" b="0" i="0" dirty="0" err="1">
                <a:solidFill>
                  <a:srgbClr val="1F1F1F"/>
                </a:solidFill>
                <a:effectLst/>
                <a:latin typeface="ElsevierSans"/>
              </a:rPr>
              <a:t>berharga</a:t>
            </a:r>
            <a:r>
              <a:rPr lang="en-ID" b="0" i="0" dirty="0">
                <a:solidFill>
                  <a:srgbClr val="1F1F1F"/>
                </a:solidFill>
                <a:effectLst/>
                <a:latin typeface="ElsevierSans"/>
              </a:rPr>
              <a:t>.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71E6-CCAF-AD7F-D05C-5B1E2D47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E7AD-27F9-4C83-9643-68116F5C5678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6D-A4E0-FBA3-2AFC-800F688B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4ECD7-E8CD-E4E2-4E3B-6DACF8D0A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3654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E3B5-56E7-53E9-701E-DEEC129AD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Pemrosesan</a:t>
            </a:r>
            <a:r>
              <a:rPr lang="en-US" dirty="0"/>
              <a:t> Data</a:t>
            </a:r>
            <a:endParaRPr lang="en-ID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004726-7052-801E-1454-DCA9D1D0D5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0634"/>
            <a:ext cx="94437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Volume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Ukuran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data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akan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besar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dipecah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menjadi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potongan-potongan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yang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dapat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dikelola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secara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paralel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beberapa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sistem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beberapa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modul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program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secara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bersamaan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sekali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hingga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selesai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karena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volume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titik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kegagalan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mana pun,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karena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sangat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besar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memulai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kembali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proses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awal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400" dirty="0">
              <a:solidFill>
                <a:srgbClr val="1F1F1F"/>
              </a:solidFill>
              <a:latin typeface="ElsevierGulliv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Kecepatan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pada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kecepatan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streaming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selama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pengumpulan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data</a:t>
            </a:r>
          </a:p>
          <a:p>
            <a:pPr marL="4572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beberapa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titik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akuisisi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2098FA-C892-1129-B5D8-F9D4D8225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CEF0A-1BFA-44EA-8485-0F8AC7FBB1E3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7FC2C-CA4A-849F-7BF1-F968D1A38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1AE93A-57DE-F1AF-A83A-BE3449AC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3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505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156859-5139-C7CB-1D54-B59DD3D4369D}"/>
              </a:ext>
            </a:extLst>
          </p:cNvPr>
          <p:cNvSpPr txBox="1"/>
          <p:nvPr/>
        </p:nvSpPr>
        <p:spPr>
          <a:xfrm>
            <a:off x="1280160" y="1275586"/>
            <a:ext cx="963168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Variasi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dengan format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berbeda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berbagai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jenis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berbagai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struktur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berbagai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wilayah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perlu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diproses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marL="4572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Kompleksitas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Kompleksitas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big 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membutuhkan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penggunaan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banyak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algoritma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untuk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memproses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data dengan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cepat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efisien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  <a:p>
            <a:pPr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Beberapa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jenis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data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memerlukan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pemrosesan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multi-pass dan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skalabilitas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sangatlah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F1F1F"/>
                </a:solidFill>
                <a:effectLst/>
                <a:latin typeface="ElsevierGulliver"/>
              </a:rPr>
              <a:t>penting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1F1F1F"/>
              </a:solidFill>
              <a:effectLst/>
              <a:latin typeface="ElsevierGulliver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06235C-1CFA-919B-4D3C-CC0343C8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847E3-4BDD-4E3B-AD4C-FBED9E2631EB}" type="datetime1">
              <a:rPr lang="en-ID" smtClean="0"/>
              <a:t>24/09/2024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59E1E-1A61-FE13-E2C2-4387E5C6B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58FF3-A598-C196-3B47-5E095B40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54072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D5870EC-939C-C2C9-0175-455E4C840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98" y="605497"/>
            <a:ext cx="4491271" cy="297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0348F0-846C-CE61-1F8C-1A74A7930761}"/>
              </a:ext>
            </a:extLst>
          </p:cNvPr>
          <p:cNvSpPr txBox="1"/>
          <p:nvPr/>
        </p:nvSpPr>
        <p:spPr>
          <a:xfrm>
            <a:off x="224790" y="3618781"/>
            <a:ext cx="51212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Gather (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Mengumpulkan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Sumber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Mengumpulkan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internal.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Sumber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Pihak</a:t>
            </a: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Ketiga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Mengambil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penyedia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eksternal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Data </a:t>
            </a:r>
            <a:r>
              <a:rPr lang="en-ID" b="1" i="0" dirty="0" err="1">
                <a:solidFill>
                  <a:srgbClr val="111111"/>
                </a:solidFill>
                <a:effectLst/>
                <a:latin typeface="-apple-system"/>
              </a:rPr>
              <a:t>Eksternal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Mengumpulkan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sumber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luar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organisasi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b="1" i="0" dirty="0">
                <a:solidFill>
                  <a:srgbClr val="111111"/>
                </a:solidFill>
                <a:effectLst/>
                <a:latin typeface="-apple-system"/>
              </a:rPr>
              <a:t>Data Web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Mengambil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b="0" i="0" dirty="0" err="1">
                <a:solidFill>
                  <a:srgbClr val="111111"/>
                </a:solidFill>
                <a:effectLst/>
                <a:latin typeface="-apple-system"/>
              </a:rPr>
              <a:t>dari</a:t>
            </a:r>
            <a:r>
              <a:rPr lang="en-ID" b="0" i="0" dirty="0">
                <a:solidFill>
                  <a:srgbClr val="111111"/>
                </a:solidFill>
                <a:effectLst/>
                <a:latin typeface="-apple-system"/>
              </a:rPr>
              <a:t> internet.</a:t>
            </a:r>
            <a:endParaRPr lang="en-ID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20C1C-8BBA-F092-B3C1-30CE62A63C96}"/>
              </a:ext>
            </a:extLst>
          </p:cNvPr>
          <p:cNvSpPr txBox="1"/>
          <p:nvPr/>
        </p:nvSpPr>
        <p:spPr>
          <a:xfrm>
            <a:off x="5603240" y="439499"/>
            <a:ext cx="6045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2. 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Analyze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Menganalisis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Tag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Menandai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identifikasi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Classify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Mengklasifikasikan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kategori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tertentu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Categorize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Mengelompokkan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berdasarkan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karakteristik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Contextualize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Memberikan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konteks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pada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pemahaman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yang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lebih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baik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endParaRPr lang="en-ID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2FBCA-02D4-AA44-F146-901AE4E0F6DF}"/>
              </a:ext>
            </a:extLst>
          </p:cNvPr>
          <p:cNvSpPr txBox="1"/>
          <p:nvPr/>
        </p:nvSpPr>
        <p:spPr>
          <a:xfrm>
            <a:off x="5688330" y="2971462"/>
            <a:ext cx="627888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3. Process (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Memproses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Integrasi 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 Metadata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Menggabungkan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dengan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informasi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tambahan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Perpustakaan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Semantik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Menggunakan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perpustakaan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semantik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standarisasi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Standarisasi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Menstandarisasi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agar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konsisten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.</a:t>
            </a:r>
          </a:p>
          <a:p>
            <a:pPr algn="l"/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4. Distribute (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Mendistribusikan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)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Integrasi EDW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Mengintegrasikan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gudang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perusahaan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(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Enterprise Data Warehouse).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Ekstrak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ke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1" i="0" dirty="0" err="1">
                <a:solidFill>
                  <a:srgbClr val="111111"/>
                </a:solidFill>
                <a:effectLst/>
                <a:latin typeface="-apple-system"/>
              </a:rPr>
              <a:t>Umpan</a:t>
            </a:r>
            <a:r>
              <a:rPr lang="en-ID" sz="2000" b="1" i="0" dirty="0">
                <a:solidFill>
                  <a:srgbClr val="111111"/>
                </a:solidFill>
                <a:effectLst/>
                <a:latin typeface="-apple-system"/>
              </a:rPr>
              <a:t> Lain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: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Mengekstrak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data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untuk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digunakan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dalam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sistem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atau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en-ID" sz="2000" b="0" i="0" dirty="0" err="1">
                <a:solidFill>
                  <a:srgbClr val="111111"/>
                </a:solidFill>
                <a:effectLst/>
                <a:latin typeface="-apple-system"/>
              </a:rPr>
              <a:t>aplikasi</a:t>
            </a:r>
            <a:r>
              <a:rPr lang="en-ID" sz="2000" b="0" i="0" dirty="0">
                <a:solidFill>
                  <a:srgbClr val="111111"/>
                </a:solidFill>
                <a:effectLst/>
                <a:latin typeface="-apple-system"/>
              </a:rPr>
              <a:t> lain.</a:t>
            </a:r>
          </a:p>
          <a:p>
            <a:endParaRPr lang="en-ID" sz="2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13545D2-B17C-7FC1-5A10-5F4F057B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E63A-0B67-4BF1-9A39-846461B8D363}" type="datetime1">
              <a:rPr lang="en-ID" smtClean="0"/>
              <a:t>24/09/2024</a:t>
            </a:fld>
            <a:endParaRPr lang="en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9E0E2A-DB9D-D95D-87EE-D6428B0F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0CD70CC-4EA0-0727-D6A9-D32B037B0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5</a:t>
            </a:fld>
            <a:endParaRPr lang="en-ID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E8ADF0-CAE2-AE5B-D938-331273C69A30}"/>
              </a:ext>
            </a:extLst>
          </p:cNvPr>
          <p:cNvSpPr txBox="1"/>
          <p:nvPr/>
        </p:nvSpPr>
        <p:spPr>
          <a:xfrm>
            <a:off x="2538933" y="605497"/>
            <a:ext cx="2532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PEMROSESAN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093030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0210E-E645-8D26-16FE-491BB19B9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30" y="983411"/>
            <a:ext cx="10515600" cy="842214"/>
          </a:xfrm>
        </p:spPr>
        <p:txBody>
          <a:bodyPr>
            <a:normAutofit/>
          </a:bodyPr>
          <a:lstStyle/>
          <a:p>
            <a:r>
              <a:rPr lang="en-US" sz="3600" dirty="0"/>
              <a:t>Teknologi Big Data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B01D2-D3E9-F53C-7DED-BD672808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Dua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teknologi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dominan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dalam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ekosistem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Big Data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adalah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b="1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Hadoop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dan </a:t>
            </a:r>
            <a:r>
              <a:rPr lang="en-ID" sz="2400" b="1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Spark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ID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Hadoop </a:t>
            </a:r>
            <a:r>
              <a:rPr lang="en-ID" sz="24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berfokus</a:t>
            </a:r>
            <a:r>
              <a:rPr lang="en-ID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pada </a:t>
            </a:r>
            <a:r>
              <a:rPr lang="en-ID" sz="24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penyimpanan</a:t>
            </a:r>
            <a:r>
              <a:rPr lang="en-ID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terdistribusi</a:t>
            </a:r>
            <a:r>
              <a:rPr lang="en-ID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dan </a:t>
            </a:r>
            <a:r>
              <a:rPr lang="en-ID" sz="24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pemrosesan</a:t>
            </a:r>
            <a:r>
              <a:rPr lang="en-ID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berbasis</a:t>
            </a:r>
            <a:r>
              <a:rPr lang="en-ID" sz="2400" kern="1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disk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,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sedangkan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Spark </a:t>
            </a:r>
            <a:r>
              <a:rPr lang="en-ID" sz="2400" kern="1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menggunakan</a:t>
            </a:r>
            <a:r>
              <a:rPr lang="en-ID" sz="24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pemrosesan</a:t>
            </a:r>
            <a:r>
              <a:rPr lang="en-ID" sz="24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in-memory </a:t>
            </a:r>
            <a:r>
              <a:rPr lang="en-ID" sz="2400" kern="1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untuk</a:t>
            </a:r>
            <a:r>
              <a:rPr lang="en-ID" sz="24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kecepatan</a:t>
            </a:r>
            <a:r>
              <a:rPr lang="en-ID" sz="24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ID" sz="2400" kern="1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ID" sz="24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tinggi</a:t>
            </a:r>
            <a:r>
              <a:rPr lang="en-ID" sz="2400" kern="1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 </a:t>
            </a:r>
          </a:p>
          <a:p>
            <a:pPr algn="just">
              <a:lnSpc>
                <a:spcPts val="2400"/>
              </a:lnSpc>
              <a:buFont typeface="Wingdings" panose="05000000000000000000" pitchFamily="2" charset="2"/>
              <a:buChar char="§"/>
            </a:pP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Penggunaan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teknologi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ini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memungkinkan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pengelolaan</a:t>
            </a:r>
            <a:r>
              <a:rPr lang="en-ID" sz="24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data yang </a:t>
            </a:r>
            <a:r>
              <a:rPr lang="en-ID" sz="24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ID" sz="24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efisien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dan </a:t>
            </a:r>
            <a:r>
              <a:rPr lang="en-ID" sz="2400" kern="100" dirty="0" err="1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analisis</a:t>
            </a:r>
            <a:r>
              <a:rPr lang="en-ID" sz="2400" kern="100" dirty="0"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yang </a:t>
            </a:r>
            <a:r>
              <a:rPr lang="en-ID" sz="24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lebih</a:t>
            </a:r>
            <a:r>
              <a:rPr lang="en-ID" sz="24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ID" sz="2400" kern="100" dirty="0" err="1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cepat</a:t>
            </a:r>
            <a:r>
              <a:rPr lang="en-ID" sz="2400" kern="100" dirty="0">
                <a:solidFill>
                  <a:srgbClr val="00B050"/>
                </a:solidFill>
                <a:effectLst/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</a:t>
            </a:r>
          </a:p>
          <a:p>
            <a:pPr>
              <a:lnSpc>
                <a:spcPts val="2400"/>
              </a:lnSpc>
            </a:pPr>
            <a:endParaRPr lang="en-ID" sz="2400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879C4-EC70-6537-60AF-07EED6E40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37B2-E431-4133-95D6-16BE14806228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947C7-6E2A-D205-3906-4F3FBAE0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F2A79-4C30-97C5-29BB-477A8A1B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225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BC6803-B0B6-45B3-D4EE-A42735606F6A}"/>
              </a:ext>
            </a:extLst>
          </p:cNvPr>
          <p:cNvSpPr txBox="1"/>
          <p:nvPr/>
        </p:nvSpPr>
        <p:spPr>
          <a:xfrm>
            <a:off x="526211" y="1859339"/>
            <a:ext cx="5115465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3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3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pPr algn="just"/>
            <a:r>
              <a:rPr lang="en-ID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 __&gt; </a:t>
            </a:r>
            <a:r>
              <a:rPr lang="en-ID" b="1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dikembangkan</a:t>
            </a:r>
            <a:r>
              <a:rPr lang="en-ID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menyimpan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kluster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Hadoop Distributed File System (HDFS)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blok-blok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menyebarkannya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berbagai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node. </a:t>
            </a:r>
          </a:p>
          <a:p>
            <a:pPr algn="just"/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Proses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pengolahan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algoritma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yang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membagi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tugas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menjadi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bagian-bagian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kecil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memprosesnya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paralel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banyak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komputer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ID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D0A07F2-82AC-807B-80C3-7797E2F76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5690" y="1228728"/>
            <a:ext cx="5170099" cy="4524315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35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Hadoop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tantangan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utama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Big Data: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HDFS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penyimpanan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tersebar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memastikan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fault tolerance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toleransi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kesalahan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 Jika salah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gagal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masih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diakses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 lain.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MapReduce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memungkinkan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diproses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paralel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seluruh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node,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mempercepat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besar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meminimalisir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waktu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dibutuhkan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mengolah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1854A5F-EA55-11C7-FC84-F068F913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27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D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022DDA-887E-E066-D617-797530421759}"/>
              </a:ext>
            </a:extLst>
          </p:cNvPr>
          <p:cNvSpPr txBox="1"/>
          <p:nvPr/>
        </p:nvSpPr>
        <p:spPr>
          <a:xfrm>
            <a:off x="2432648" y="710378"/>
            <a:ext cx="5451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PERAN HADOOP DALAM PEMROSESAN DATA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D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BABAF11-50C5-093D-D79A-D2BDC2ACFF47}"/>
              </a:ext>
            </a:extLst>
          </p:cNvPr>
          <p:cNvSpPr/>
          <p:nvPr/>
        </p:nvSpPr>
        <p:spPr>
          <a:xfrm>
            <a:off x="5710687" y="2889849"/>
            <a:ext cx="569343" cy="4399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AA2D684-F10D-113F-87E0-FAD593FF2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33FD0-16B7-4C34-883D-9A9A4F3FFB1F}" type="datetime1">
              <a:rPr lang="en-ID" smtClean="0"/>
              <a:t>24/09/2024</a:t>
            </a:fld>
            <a:endParaRPr lang="en-ID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67CE864-BF7A-D4D4-D8E7-1B254F20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5D96E04-1800-271A-014E-02A7CE86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5414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EC7E1-F7EF-DE47-E62A-66C2DA027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6688" y="1098087"/>
            <a:ext cx="9603275" cy="587136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spark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7FD4F-D3AB-0482-3EE3-1546BE749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Apache Spark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open-source yang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dirancang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in-memory.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Spark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berbeda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Hadoop MapReduce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karena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mengutamakan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pemrosesan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di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memori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(RAM), yang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membuatnya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jauh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lebih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cepat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seperti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analitik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real-time, machine learning, dan stream processing.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Spark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menggunakan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Resilient Distributed Dataset (RDD)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mengelola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data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terdistribusi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2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ID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fault tolerance.</a:t>
            </a:r>
          </a:p>
          <a:p>
            <a:endParaRPr lang="en-ID" sz="24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227107-C6BB-944E-38EC-BEE164B9E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13FC4-F6BF-4FBF-9542-4CC11123D284}" type="datetime1">
              <a:rPr lang="en-ID" smtClean="0"/>
              <a:t>24/09/2024</a:t>
            </a:fld>
            <a:endParaRPr lang="en-ID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3E3C77-DC2A-2D1C-CFD9-07A4CD4F1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DEFCA2-95B6-8C9E-3354-F80603F4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46937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1EFAE3-4EA6-99D9-9D06-3864DEC0A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558367"/>
              </p:ext>
            </p:extLst>
          </p:nvPr>
        </p:nvGraphicFramePr>
        <p:xfrm>
          <a:off x="1871932" y="1663099"/>
          <a:ext cx="8850702" cy="435859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2151">
                  <a:extLst>
                    <a:ext uri="{9D8B030D-6E8A-4147-A177-3AD203B41FA5}">
                      <a16:colId xmlns:a16="http://schemas.microsoft.com/office/drawing/2014/main" val="3800633719"/>
                    </a:ext>
                  </a:extLst>
                </a:gridCol>
                <a:gridCol w="2976113">
                  <a:extLst>
                    <a:ext uri="{9D8B030D-6E8A-4147-A177-3AD203B41FA5}">
                      <a16:colId xmlns:a16="http://schemas.microsoft.com/office/drawing/2014/main" val="681164673"/>
                    </a:ext>
                  </a:extLst>
                </a:gridCol>
                <a:gridCol w="4192438">
                  <a:extLst>
                    <a:ext uri="{9D8B030D-6E8A-4147-A177-3AD203B41FA5}">
                      <a16:colId xmlns:a16="http://schemas.microsoft.com/office/drawing/2014/main" val="3541081081"/>
                    </a:ext>
                  </a:extLst>
                </a:gridCol>
              </a:tblGrid>
              <a:tr h="268917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 err="1">
                          <a:effectLst/>
                        </a:rPr>
                        <a:t>Aspek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Hadoop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u="none" strike="noStrike" dirty="0">
                          <a:effectLst/>
                        </a:rPr>
                        <a:t>Spark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26138177"/>
                  </a:ext>
                </a:extLst>
              </a:tr>
              <a:tr h="806750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Kecepatan</a:t>
                      </a:r>
                      <a:endParaRPr lang="en-ID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Menggunakan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pemrosesan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berbasis</a:t>
                      </a:r>
                      <a:r>
                        <a:rPr lang="en-ID" sz="1600" u="none" strike="noStrike" dirty="0">
                          <a:effectLst/>
                        </a:rPr>
                        <a:t> disk (disk-based processing), </a:t>
                      </a:r>
                      <a:r>
                        <a:rPr lang="en-ID" sz="1600" u="none" strike="noStrike" dirty="0" err="1">
                          <a:effectLst/>
                        </a:rPr>
                        <a:t>sehingga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pemrosesan</a:t>
                      </a:r>
                      <a:r>
                        <a:rPr lang="en-ID" sz="1600" u="none" strike="noStrike" dirty="0">
                          <a:effectLst/>
                        </a:rPr>
                        <a:t> data </a:t>
                      </a:r>
                      <a:r>
                        <a:rPr lang="en-ID" sz="1600" u="none" strike="noStrike" dirty="0" err="1">
                          <a:effectLst/>
                        </a:rPr>
                        <a:t>lebih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lambat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600" u="none" strike="noStrike">
                          <a:effectLst/>
                        </a:rPr>
                        <a:t>Menggunakan pemrosesan dalam memori (in-memory processing), sehingga lebih cepat.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076529881"/>
                  </a:ext>
                </a:extLst>
              </a:tr>
              <a:tr h="107566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Efisiensi</a:t>
                      </a:r>
                      <a:endParaRPr lang="en-ID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Kurang efisien untuk tugas yang membutuhkan banyak iterasi, seperti machine learning, karena data ditulis dan dibaca dari disk.</a:t>
                      </a:r>
                      <a:endParaRPr lang="en-ID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Lebih efisien untuk tugas dengan iterasi berulang seperti machine learning, karena pemrosesan dilakukan di memori.</a:t>
                      </a:r>
                      <a:endParaRPr lang="en-ID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13595095"/>
                  </a:ext>
                </a:extLst>
              </a:tr>
              <a:tr h="806750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Penggunaan Utama</a:t>
                      </a:r>
                      <a:endParaRPr lang="en-ID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Cocok untuk batch processing pada volume data besar yang tidak memerlukan hasil real-time.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Cocok untuk pemrosesan real-time dan aplikasi berbasis iterasi seperti machine learning.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0417081"/>
                  </a:ext>
                </a:extLst>
              </a:tr>
              <a:tr h="1075666"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Fault Tolerance</a:t>
                      </a:r>
                      <a:endParaRPr lang="en-ID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effectLst/>
                        </a:rPr>
                        <a:t>Menggunakan Hadoop Distributed File System (HDFS) untuk penyimpanan terdistribusi, dengan replikasi data untuk memberikan fault tolerance.</a:t>
                      </a:r>
                      <a:endParaRPr lang="en-ID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effectLst/>
                        </a:rPr>
                        <a:t>Menggunakan</a:t>
                      </a:r>
                      <a:r>
                        <a:rPr lang="en-ID" sz="1600" u="none" strike="noStrike" dirty="0">
                          <a:effectLst/>
                        </a:rPr>
                        <a:t> Resilient Distributed Datasets (RDD) </a:t>
                      </a:r>
                      <a:r>
                        <a:rPr lang="en-ID" sz="1600" u="none" strike="noStrike" dirty="0" err="1">
                          <a:effectLst/>
                        </a:rPr>
                        <a:t>untuk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memberikan</a:t>
                      </a:r>
                      <a:r>
                        <a:rPr lang="en-ID" sz="1600" u="none" strike="noStrike" dirty="0">
                          <a:effectLst/>
                        </a:rPr>
                        <a:t> fault tolerance </a:t>
                      </a:r>
                      <a:r>
                        <a:rPr lang="en-ID" sz="1600" u="none" strike="noStrike" dirty="0" err="1">
                          <a:effectLst/>
                        </a:rPr>
                        <a:t>dengan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mereplikasi</a:t>
                      </a:r>
                      <a:r>
                        <a:rPr lang="en-ID" sz="1600" u="none" strike="noStrike" dirty="0">
                          <a:effectLst/>
                        </a:rPr>
                        <a:t> data </a:t>
                      </a:r>
                      <a:r>
                        <a:rPr lang="en-ID" sz="1600" u="none" strike="noStrike" dirty="0" err="1">
                          <a:effectLst/>
                        </a:rPr>
                        <a:t>secara</a:t>
                      </a:r>
                      <a:r>
                        <a:rPr lang="en-ID" sz="1600" u="none" strike="noStrike" dirty="0"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effectLst/>
                        </a:rPr>
                        <a:t>otomatis</a:t>
                      </a:r>
                      <a:r>
                        <a:rPr lang="en-ID" sz="1600" u="none" strike="noStrike" dirty="0">
                          <a:effectLst/>
                        </a:rPr>
                        <a:t> di </a:t>
                      </a:r>
                      <a:r>
                        <a:rPr lang="en-ID" sz="1600" u="none" strike="noStrike" dirty="0" err="1">
                          <a:effectLst/>
                        </a:rPr>
                        <a:t>kluster</a:t>
                      </a:r>
                      <a:r>
                        <a:rPr lang="en-ID" sz="1600" u="none" strike="noStrike" dirty="0">
                          <a:effectLst/>
                        </a:rPr>
                        <a:t>.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425106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B4225A-7D6C-C753-8DD2-39944B8915E6}"/>
              </a:ext>
            </a:extLst>
          </p:cNvPr>
          <p:cNvSpPr txBox="1"/>
          <p:nvPr/>
        </p:nvSpPr>
        <p:spPr>
          <a:xfrm>
            <a:off x="2915728" y="1190445"/>
            <a:ext cx="5840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HADOOP VS SPARK</a:t>
            </a:r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B0FA9-1501-687F-7801-A52C33E3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4015F-5304-47AD-846D-2B2CF023348E}" type="datetime1">
              <a:rPr lang="en-ID" smtClean="0"/>
              <a:t>24/09/2024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95A66-402D-57B1-C6D9-12F64A56E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Dr. Tukiyat, M.Si_ UNPAM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10D94-D35F-D7BF-3921-B14A62DDF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94A29-5932-4955-8476-E3CFDA27463C}" type="slidenum">
              <a:rPr lang="en-ID" smtClean="0"/>
              <a:t>9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88851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</TotalTime>
  <Words>971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-apple-system</vt:lpstr>
      <vt:lpstr>Arial</vt:lpstr>
      <vt:lpstr>Calibri</vt:lpstr>
      <vt:lpstr>ElsevierGulliver</vt:lpstr>
      <vt:lpstr>ElsevierSans</vt:lpstr>
      <vt:lpstr>Gill Sans MT</vt:lpstr>
      <vt:lpstr>Times New Roman</vt:lpstr>
      <vt:lpstr>Wingdings</vt:lpstr>
      <vt:lpstr>Gallery</vt:lpstr>
      <vt:lpstr>PEMROSESAN BIG DATA</vt:lpstr>
      <vt:lpstr>PowerPoint Presentation</vt:lpstr>
      <vt:lpstr>Persyaratan Pemrosesan Data</vt:lpstr>
      <vt:lpstr>PowerPoint Presentation</vt:lpstr>
      <vt:lpstr>PowerPoint Presentation</vt:lpstr>
      <vt:lpstr>Teknologi Big Data</vt:lpstr>
      <vt:lpstr>PowerPoint Presentation</vt:lpstr>
      <vt:lpstr>Apa itu spark</vt:lpstr>
      <vt:lpstr>PowerPoint Presentation</vt:lpstr>
      <vt:lpstr>Integrasi Spark dengan Visualisasi </vt:lpstr>
      <vt:lpstr>Penutup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Tukiyat Dimas</dc:creator>
  <cp:lastModifiedBy>Tukiyat Dimas</cp:lastModifiedBy>
  <cp:revision>4</cp:revision>
  <dcterms:created xsi:type="dcterms:W3CDTF">2024-09-22T23:15:38Z</dcterms:created>
  <dcterms:modified xsi:type="dcterms:W3CDTF">2024-09-23T20:03:05Z</dcterms:modified>
</cp:coreProperties>
</file>