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0" r:id="rId1"/>
  </p:sldMasterIdLst>
  <p:notesMasterIdLst>
    <p:notesMasterId r:id="rId50"/>
  </p:notesMasterIdLst>
  <p:sldIdLst>
    <p:sldId id="256" r:id="rId2"/>
    <p:sldId id="258" r:id="rId3"/>
    <p:sldId id="259"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5" r:id="rId18"/>
    <p:sldId id="274" r:id="rId19"/>
    <p:sldId id="276" r:id="rId20"/>
    <p:sldId id="277" r:id="rId21"/>
    <p:sldId id="291" r:id="rId22"/>
    <p:sldId id="292" r:id="rId23"/>
    <p:sldId id="293" r:id="rId24"/>
    <p:sldId id="294" r:id="rId25"/>
    <p:sldId id="295" r:id="rId26"/>
    <p:sldId id="296" r:id="rId27"/>
    <p:sldId id="297" r:id="rId28"/>
    <p:sldId id="298" r:id="rId29"/>
    <p:sldId id="299" r:id="rId30"/>
    <p:sldId id="300" r:id="rId31"/>
    <p:sldId id="301" r:id="rId32"/>
    <p:sldId id="303" r:id="rId33"/>
    <p:sldId id="302" r:id="rId34"/>
    <p:sldId id="304" r:id="rId35"/>
    <p:sldId id="305" r:id="rId36"/>
    <p:sldId id="306" r:id="rId37"/>
    <p:sldId id="307" r:id="rId38"/>
    <p:sldId id="308" r:id="rId39"/>
    <p:sldId id="309" r:id="rId40"/>
    <p:sldId id="310" r:id="rId41"/>
    <p:sldId id="314" r:id="rId42"/>
    <p:sldId id="315" r:id="rId43"/>
    <p:sldId id="316" r:id="rId44"/>
    <p:sldId id="311" r:id="rId45"/>
    <p:sldId id="312" r:id="rId46"/>
    <p:sldId id="313" r:id="rId47"/>
    <p:sldId id="263" r:id="rId48"/>
    <p:sldId id="290" r:id="rId49"/>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11124" userDrawn="1">
          <p15:clr>
            <a:srgbClr val="A4A3A4"/>
          </p15:clr>
        </p15:guide>
        <p15:guide id="3" orient="horz" pos="6344" userDrawn="1">
          <p15:clr>
            <a:srgbClr val="A4A3A4"/>
          </p15:clr>
        </p15:guide>
        <p15:guide id="4" pos="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CAE9"/>
    <a:srgbClr val="BFCFEA"/>
    <a:srgbClr val="009EF3"/>
    <a:srgbClr val="FFBF00"/>
    <a:srgbClr val="E3B525"/>
    <a:srgbClr val="FFA1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856" autoAdjust="0"/>
  </p:normalViewPr>
  <p:slideViewPr>
    <p:cSldViewPr>
      <p:cViewPr varScale="1">
        <p:scale>
          <a:sx n="50" d="100"/>
          <a:sy n="50" d="100"/>
        </p:scale>
        <p:origin x="110" y="29"/>
      </p:cViewPr>
      <p:guideLst>
        <p:guide orient="horz" pos="344"/>
        <p:guide pos="11124"/>
        <p:guide orient="horz" pos="6344"/>
        <p:guide pos="612"/>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30.03.2024</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10</a:t>
            </a:fld>
            <a:endParaRPr lang="cs-CZ"/>
          </a:p>
        </p:txBody>
      </p:sp>
    </p:spTree>
    <p:extLst>
      <p:ext uri="{BB962C8B-B14F-4D97-AF65-F5344CB8AC3E}">
        <p14:creationId xmlns:p14="http://schemas.microsoft.com/office/powerpoint/2010/main" val="3875489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11</a:t>
            </a:fld>
            <a:endParaRPr lang="cs-CZ"/>
          </a:p>
        </p:txBody>
      </p:sp>
    </p:spTree>
    <p:extLst>
      <p:ext uri="{BB962C8B-B14F-4D97-AF65-F5344CB8AC3E}">
        <p14:creationId xmlns:p14="http://schemas.microsoft.com/office/powerpoint/2010/main" val="1129186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b="0" i="0">
                <a:solidFill>
                  <a:srgbClr val="ECECEC"/>
                </a:solidFill>
                <a:effectLst/>
                <a:latin typeface="Söhne"/>
              </a:rPr>
              <a:t>Slope adalah ukuran kemiringan garis. Nilai slope positif menunjukkan garis naik ke kanan (miring ke atas), sedangkan nilai slope negatif menunjukkan garis turun ke kanan (miring ke bawah). Slope </a:t>
            </a:r>
            <a:r>
              <a:rPr lang="en-ID" b="0" i="1">
                <a:solidFill>
                  <a:srgbClr val="ECECEC"/>
                </a:solidFill>
                <a:effectLst/>
                <a:latin typeface="KaTeX_Math"/>
              </a:rPr>
              <a:t>m</a:t>
            </a:r>
            <a:r>
              <a:rPr lang="en-ID" b="0" i="0">
                <a:solidFill>
                  <a:srgbClr val="ECECEC"/>
                </a:solidFill>
                <a:effectLst/>
                <a:latin typeface="Söhne"/>
              </a:rPr>
              <a:t> juga memberikan informasi tentang seberapa curam atau datar garis tersebut.</a:t>
            </a:r>
            <a:br>
              <a:rPr lang="en-ID" b="0" i="0">
                <a:solidFill>
                  <a:srgbClr val="ECECEC"/>
                </a:solidFill>
                <a:effectLst/>
                <a:latin typeface="Söhne"/>
              </a:rPr>
            </a:br>
            <a:br>
              <a:rPr lang="en-ID" b="0" i="0">
                <a:solidFill>
                  <a:srgbClr val="ECECEC"/>
                </a:solidFill>
                <a:effectLst/>
                <a:latin typeface="Söhne"/>
              </a:rPr>
            </a:br>
            <a:r>
              <a:rPr lang="en-ID" b="0" i="0">
                <a:solidFill>
                  <a:srgbClr val="ECECEC"/>
                </a:solidFill>
                <a:effectLst/>
                <a:latin typeface="Söhne"/>
              </a:rPr>
              <a:t>Intercept memberikan informasi tentang titik di mana garis bersilangan dengan sumbu koordinat</a:t>
            </a:r>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12</a:t>
            </a:fld>
            <a:endParaRPr lang="cs-CZ"/>
          </a:p>
        </p:txBody>
      </p:sp>
    </p:spTree>
    <p:extLst>
      <p:ext uri="{BB962C8B-B14F-4D97-AF65-F5344CB8AC3E}">
        <p14:creationId xmlns:p14="http://schemas.microsoft.com/office/powerpoint/2010/main" val="333464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13</a:t>
            </a:fld>
            <a:endParaRPr lang="cs-CZ"/>
          </a:p>
        </p:txBody>
      </p:sp>
    </p:spTree>
    <p:extLst>
      <p:ext uri="{BB962C8B-B14F-4D97-AF65-F5344CB8AC3E}">
        <p14:creationId xmlns:p14="http://schemas.microsoft.com/office/powerpoint/2010/main" val="1924253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14</a:t>
            </a:fld>
            <a:endParaRPr lang="cs-CZ"/>
          </a:p>
        </p:txBody>
      </p:sp>
    </p:spTree>
    <p:extLst>
      <p:ext uri="{BB962C8B-B14F-4D97-AF65-F5344CB8AC3E}">
        <p14:creationId xmlns:p14="http://schemas.microsoft.com/office/powerpoint/2010/main" val="1528383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15</a:t>
            </a:fld>
            <a:endParaRPr lang="cs-CZ"/>
          </a:p>
        </p:txBody>
      </p:sp>
    </p:spTree>
    <p:extLst>
      <p:ext uri="{BB962C8B-B14F-4D97-AF65-F5344CB8AC3E}">
        <p14:creationId xmlns:p14="http://schemas.microsoft.com/office/powerpoint/2010/main" val="1014729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16</a:t>
            </a:fld>
            <a:endParaRPr lang="cs-CZ"/>
          </a:p>
        </p:txBody>
      </p:sp>
    </p:spTree>
    <p:extLst>
      <p:ext uri="{BB962C8B-B14F-4D97-AF65-F5344CB8AC3E}">
        <p14:creationId xmlns:p14="http://schemas.microsoft.com/office/powerpoint/2010/main" val="1407292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17</a:t>
            </a:fld>
            <a:endParaRPr lang="cs-CZ"/>
          </a:p>
        </p:txBody>
      </p:sp>
    </p:spTree>
    <p:extLst>
      <p:ext uri="{BB962C8B-B14F-4D97-AF65-F5344CB8AC3E}">
        <p14:creationId xmlns:p14="http://schemas.microsoft.com/office/powerpoint/2010/main" val="2927892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18</a:t>
            </a:fld>
            <a:endParaRPr lang="cs-CZ"/>
          </a:p>
        </p:txBody>
      </p:sp>
    </p:spTree>
    <p:extLst>
      <p:ext uri="{BB962C8B-B14F-4D97-AF65-F5344CB8AC3E}">
        <p14:creationId xmlns:p14="http://schemas.microsoft.com/office/powerpoint/2010/main" val="485654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19</a:t>
            </a:fld>
            <a:endParaRPr lang="cs-CZ"/>
          </a:p>
        </p:txBody>
      </p:sp>
    </p:spTree>
    <p:extLst>
      <p:ext uri="{BB962C8B-B14F-4D97-AF65-F5344CB8AC3E}">
        <p14:creationId xmlns:p14="http://schemas.microsoft.com/office/powerpoint/2010/main" val="285390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a:t>
            </a:fld>
            <a:endParaRPr lang="cs-CZ"/>
          </a:p>
        </p:txBody>
      </p:sp>
    </p:spTree>
    <p:extLst>
      <p:ext uri="{BB962C8B-B14F-4D97-AF65-F5344CB8AC3E}">
        <p14:creationId xmlns:p14="http://schemas.microsoft.com/office/powerpoint/2010/main" val="3927721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20</a:t>
            </a:fld>
            <a:endParaRPr lang="cs-CZ"/>
          </a:p>
        </p:txBody>
      </p:sp>
    </p:spTree>
    <p:extLst>
      <p:ext uri="{BB962C8B-B14F-4D97-AF65-F5344CB8AC3E}">
        <p14:creationId xmlns:p14="http://schemas.microsoft.com/office/powerpoint/2010/main" val="4209710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21</a:t>
            </a:fld>
            <a:endParaRPr lang="cs-CZ"/>
          </a:p>
        </p:txBody>
      </p:sp>
    </p:spTree>
    <p:extLst>
      <p:ext uri="{BB962C8B-B14F-4D97-AF65-F5344CB8AC3E}">
        <p14:creationId xmlns:p14="http://schemas.microsoft.com/office/powerpoint/2010/main" val="122077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b="0" i="0">
                <a:solidFill>
                  <a:srgbClr val="040C28"/>
                </a:solidFill>
                <a:effectLst/>
                <a:latin typeface="Google Sans"/>
              </a:rPr>
              <a:t>Aljabar</a:t>
            </a:r>
            <a:r>
              <a:rPr lang="en-ID" b="0" i="0">
                <a:solidFill>
                  <a:srgbClr val="1F1F1F"/>
                </a:solidFill>
                <a:effectLst/>
                <a:latin typeface="Google Sans"/>
              </a:rPr>
              <a:t> adalah salah satu bagian dari </a:t>
            </a:r>
            <a:r>
              <a:rPr lang="en-ID" b="0" i="0">
                <a:solidFill>
                  <a:srgbClr val="040C28"/>
                </a:solidFill>
                <a:effectLst/>
                <a:latin typeface="Google Sans"/>
              </a:rPr>
              <a:t>ilmu</a:t>
            </a:r>
            <a:r>
              <a:rPr lang="en-ID" b="0" i="0">
                <a:solidFill>
                  <a:srgbClr val="1F1F1F"/>
                </a:solidFill>
                <a:effectLst/>
                <a:latin typeface="Google Sans"/>
              </a:rPr>
              <a:t> matematika terkait </a:t>
            </a:r>
            <a:r>
              <a:rPr lang="en-ID" b="0" i="0">
                <a:solidFill>
                  <a:srgbClr val="040C28"/>
                </a:solidFill>
                <a:effectLst/>
                <a:latin typeface="Google Sans"/>
              </a:rPr>
              <a:t>ilmu</a:t>
            </a:r>
            <a:r>
              <a:rPr lang="en-ID" b="0" i="0">
                <a:solidFill>
                  <a:srgbClr val="1F1F1F"/>
                </a:solidFill>
                <a:effectLst/>
                <a:latin typeface="Google Sans"/>
              </a:rPr>
              <a:t> bilangan,geometri dan analisis penyelesaiannya dengan menggunakan atau mengandung huruf-huruf atau yang biasa kita sebut sebagai variabel. </a:t>
            </a:r>
            <a:r>
              <a:rPr lang="en-ID" b="0" i="0">
                <a:solidFill>
                  <a:srgbClr val="040C28"/>
                </a:solidFill>
                <a:effectLst/>
                <a:latin typeface="Google Sans"/>
              </a:rPr>
              <a:t>Aljabar</a:t>
            </a:r>
            <a:r>
              <a:rPr lang="en-ID" b="0" i="0">
                <a:solidFill>
                  <a:srgbClr val="1F1F1F"/>
                </a:solidFill>
                <a:effectLst/>
                <a:latin typeface="Google Sans"/>
              </a:rPr>
              <a:t> berasal dari Bahasa arab yang artinya melengkapi sedangkan dalam Bahasa inggris </a:t>
            </a:r>
            <a:r>
              <a:rPr lang="en-ID" b="0" i="0">
                <a:solidFill>
                  <a:srgbClr val="040C28"/>
                </a:solidFill>
                <a:effectLst/>
                <a:latin typeface="Google Sans"/>
              </a:rPr>
              <a:t>Aljabar</a:t>
            </a:r>
            <a:r>
              <a:rPr lang="en-ID" b="0" i="0">
                <a:solidFill>
                  <a:srgbClr val="1F1F1F"/>
                </a:solidFill>
                <a:effectLst/>
                <a:latin typeface="Google Sans"/>
              </a:rPr>
              <a:t> disebut Algebra.</a:t>
            </a:r>
          </a:p>
          <a:p>
            <a:br>
              <a:rPr lang="en-ID" b="0" i="0">
                <a:solidFill>
                  <a:srgbClr val="1F1F1F"/>
                </a:solidFill>
                <a:effectLst/>
                <a:latin typeface="Google Sans"/>
              </a:rPr>
            </a:br>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22</a:t>
            </a:fld>
            <a:endParaRPr lang="cs-CZ"/>
          </a:p>
        </p:txBody>
      </p:sp>
    </p:spTree>
    <p:extLst>
      <p:ext uri="{BB962C8B-B14F-4D97-AF65-F5344CB8AC3E}">
        <p14:creationId xmlns:p14="http://schemas.microsoft.com/office/powerpoint/2010/main" val="1856489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23</a:t>
            </a:fld>
            <a:endParaRPr lang="cs-CZ"/>
          </a:p>
        </p:txBody>
      </p:sp>
    </p:spTree>
    <p:extLst>
      <p:ext uri="{BB962C8B-B14F-4D97-AF65-F5344CB8AC3E}">
        <p14:creationId xmlns:p14="http://schemas.microsoft.com/office/powerpoint/2010/main" val="4041445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24</a:t>
            </a:fld>
            <a:endParaRPr lang="cs-CZ"/>
          </a:p>
        </p:txBody>
      </p:sp>
    </p:spTree>
    <p:extLst>
      <p:ext uri="{BB962C8B-B14F-4D97-AF65-F5344CB8AC3E}">
        <p14:creationId xmlns:p14="http://schemas.microsoft.com/office/powerpoint/2010/main" val="34581538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25</a:t>
            </a:fld>
            <a:endParaRPr lang="cs-CZ"/>
          </a:p>
        </p:txBody>
      </p:sp>
    </p:spTree>
    <p:extLst>
      <p:ext uri="{BB962C8B-B14F-4D97-AF65-F5344CB8AC3E}">
        <p14:creationId xmlns:p14="http://schemas.microsoft.com/office/powerpoint/2010/main" val="2534317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b="0" i="0">
                <a:solidFill>
                  <a:srgbClr val="040C28"/>
                </a:solidFill>
                <a:effectLst/>
                <a:latin typeface="Google Sans"/>
              </a:rPr>
              <a:t>Aljabar</a:t>
            </a:r>
            <a:r>
              <a:rPr lang="en-ID" b="0" i="0">
                <a:solidFill>
                  <a:srgbClr val="1F1F1F"/>
                </a:solidFill>
                <a:effectLst/>
                <a:latin typeface="Google Sans"/>
              </a:rPr>
              <a:t> adalah salah satu bagian dari </a:t>
            </a:r>
            <a:r>
              <a:rPr lang="en-ID" b="0" i="0">
                <a:solidFill>
                  <a:srgbClr val="040C28"/>
                </a:solidFill>
                <a:effectLst/>
                <a:latin typeface="Google Sans"/>
              </a:rPr>
              <a:t>ilmu</a:t>
            </a:r>
            <a:r>
              <a:rPr lang="en-ID" b="0" i="0">
                <a:solidFill>
                  <a:srgbClr val="1F1F1F"/>
                </a:solidFill>
                <a:effectLst/>
                <a:latin typeface="Google Sans"/>
              </a:rPr>
              <a:t> matematika terkait </a:t>
            </a:r>
            <a:r>
              <a:rPr lang="en-ID" b="0" i="0">
                <a:solidFill>
                  <a:srgbClr val="040C28"/>
                </a:solidFill>
                <a:effectLst/>
                <a:latin typeface="Google Sans"/>
              </a:rPr>
              <a:t>ilmu</a:t>
            </a:r>
            <a:r>
              <a:rPr lang="en-ID" b="0" i="0">
                <a:solidFill>
                  <a:srgbClr val="1F1F1F"/>
                </a:solidFill>
                <a:effectLst/>
                <a:latin typeface="Google Sans"/>
              </a:rPr>
              <a:t> bilangan,geometri dan analisis penyelesaiannya dengan menggunakan atau mengandung huruf-huruf atau yang biasa kita sebut sebagai variabel. </a:t>
            </a:r>
            <a:r>
              <a:rPr lang="en-ID" b="0" i="0">
                <a:solidFill>
                  <a:srgbClr val="040C28"/>
                </a:solidFill>
                <a:effectLst/>
                <a:latin typeface="Google Sans"/>
              </a:rPr>
              <a:t>Aljabar</a:t>
            </a:r>
            <a:r>
              <a:rPr lang="en-ID" b="0" i="0">
                <a:solidFill>
                  <a:srgbClr val="1F1F1F"/>
                </a:solidFill>
                <a:effectLst/>
                <a:latin typeface="Google Sans"/>
              </a:rPr>
              <a:t> berasal dari Bahasa arab yang artinya melengkapi sedangkan dalam Bahasa inggris </a:t>
            </a:r>
            <a:r>
              <a:rPr lang="en-ID" b="0" i="0">
                <a:solidFill>
                  <a:srgbClr val="040C28"/>
                </a:solidFill>
                <a:effectLst/>
                <a:latin typeface="Google Sans"/>
              </a:rPr>
              <a:t>Aljabar</a:t>
            </a:r>
            <a:r>
              <a:rPr lang="en-ID" b="0" i="0">
                <a:solidFill>
                  <a:srgbClr val="1F1F1F"/>
                </a:solidFill>
                <a:effectLst/>
                <a:latin typeface="Google Sans"/>
              </a:rPr>
              <a:t> disebut Algebra.</a:t>
            </a:r>
          </a:p>
          <a:p>
            <a:br>
              <a:rPr lang="en-ID" b="0" i="0">
                <a:solidFill>
                  <a:srgbClr val="1F1F1F"/>
                </a:solidFill>
                <a:effectLst/>
                <a:latin typeface="Google Sans"/>
              </a:rPr>
            </a:br>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26</a:t>
            </a:fld>
            <a:endParaRPr lang="cs-CZ"/>
          </a:p>
        </p:txBody>
      </p:sp>
    </p:spTree>
    <p:extLst>
      <p:ext uri="{BB962C8B-B14F-4D97-AF65-F5344CB8AC3E}">
        <p14:creationId xmlns:p14="http://schemas.microsoft.com/office/powerpoint/2010/main" val="24610654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b="0" i="0">
                <a:solidFill>
                  <a:srgbClr val="000000"/>
                </a:solidFill>
                <a:effectLst/>
                <a:latin typeface="PT Serif" panose="020F0502020204030204" pitchFamily="18" charset="0"/>
              </a:rPr>
              <a:t>setiap angka atau bilangan yang kita temukan dalam operasi hitungan matematika merupakan bagian dari bilangan real. </a:t>
            </a:r>
          </a:p>
          <a:p>
            <a:endParaRPr lang="en-ID" b="0" i="0">
              <a:solidFill>
                <a:srgbClr val="000000"/>
              </a:solidFill>
              <a:effectLst/>
              <a:latin typeface="PT Serif" panose="020F0502020204030204" pitchFamily="18" charset="0"/>
            </a:endParaRPr>
          </a:p>
          <a:p>
            <a:r>
              <a:rPr lang="en-ID" b="0" i="0">
                <a:solidFill>
                  <a:srgbClr val="000000"/>
                </a:solidFill>
                <a:effectLst/>
                <a:latin typeface="PT Serif" panose="020A0603040505020204" pitchFamily="18" charset="0"/>
              </a:rPr>
              <a:t>Sebab, bilangan real tersebut dapat digolongkan menjadi dua jenis, yakni bilangan irasional dan bilangan rasional. </a:t>
            </a:r>
          </a:p>
          <a:p>
            <a:endParaRPr lang="en-ID" b="0" i="0">
              <a:solidFill>
                <a:srgbClr val="000000"/>
              </a:solidFill>
              <a:effectLst/>
              <a:latin typeface="PT Serif" panose="020A0603040505020204" pitchFamily="18" charset="0"/>
            </a:endParaRPr>
          </a:p>
          <a:p>
            <a:pPr algn="l"/>
            <a:r>
              <a:rPr lang="en-ID" b="0" i="0">
                <a:solidFill>
                  <a:srgbClr val="000000"/>
                </a:solidFill>
                <a:effectLst/>
                <a:latin typeface="PT Serif" panose="020A0603040505020204" pitchFamily="18" charset="0"/>
              </a:rPr>
              <a:t>Bilangan irasional adalah bilangan real yang tidak dibagi. Sedangkan bilangan rasional dapat dibagi dan terdiri dari 2 jenis, yakni bilangan pecahan dan bilangan bulat. </a:t>
            </a:r>
            <a:br>
              <a:rPr lang="en-ID" b="0" i="0">
                <a:solidFill>
                  <a:srgbClr val="000000"/>
                </a:solidFill>
                <a:effectLst/>
                <a:latin typeface="PT Serif" panose="020A0603040505020204" pitchFamily="18" charset="0"/>
              </a:rPr>
            </a:br>
            <a:br>
              <a:rPr lang="en-ID" b="0" i="0">
                <a:solidFill>
                  <a:srgbClr val="000000"/>
                </a:solidFill>
                <a:effectLst/>
                <a:latin typeface="PT Serif" panose="020A0603040505020204" pitchFamily="18" charset="0"/>
              </a:rPr>
            </a:br>
            <a:r>
              <a:rPr lang="en-ID" b="0" i="0">
                <a:solidFill>
                  <a:srgbClr val="000000"/>
                </a:solidFill>
                <a:effectLst/>
                <a:latin typeface="PT Serif" panose="020A0603040505020204" pitchFamily="18" charset="0"/>
              </a:rPr>
              <a:t>Selanjutnya, bilangan bulat yang termasuk bagian dari bilangan real tersebut juga dapat dibagi kembali menjadi dua bentuk, yakni bilangan bulat negatif, dan bilangan bulat positif (asli) yang bisa dibagi kembali menjadi jenis bilangan ganjil, genap, dan prima.</a:t>
            </a:r>
            <a:br>
              <a:rPr lang="en-ID" b="0" i="0">
                <a:solidFill>
                  <a:srgbClr val="000000"/>
                </a:solidFill>
                <a:effectLst/>
                <a:latin typeface="PT Serif" panose="020A0603040505020204" pitchFamily="18" charset="0"/>
              </a:rPr>
            </a:br>
            <a:br>
              <a:rPr lang="en-ID" b="0" i="0">
                <a:solidFill>
                  <a:srgbClr val="000000"/>
                </a:solidFill>
                <a:effectLst/>
                <a:latin typeface="PT Serif" panose="020A0603040505020204" pitchFamily="18" charset="0"/>
              </a:rPr>
            </a:br>
            <a:r>
              <a:rPr lang="en-ID" b="0" i="0">
                <a:solidFill>
                  <a:srgbClr val="000000"/>
                </a:solidFill>
                <a:effectLst/>
                <a:latin typeface="PT Serif" panose="020A0603040505020204" pitchFamily="18" charset="0"/>
                <a:cs typeface="Heebo" panose="020F0502020204030204" pitchFamily="2" charset="-79"/>
              </a:rPr>
              <a:t>Bilangan real, yakni bilangan yang terdiri dari angka rill (1,2,3,4,…..n)</a:t>
            </a:r>
            <a:endParaRPr lang="en-ID" b="0" i="0">
              <a:solidFill>
                <a:srgbClr val="000000"/>
              </a:solidFill>
              <a:effectLst/>
              <a:latin typeface="Heebo" panose="020F0502020204030204" pitchFamily="2" charset="-79"/>
              <a:cs typeface="Heebo" panose="020F0502020204030204" pitchFamily="2" charset="-79"/>
            </a:endParaRPr>
          </a:p>
          <a:p>
            <a:pPr algn="l"/>
            <a:r>
              <a:rPr lang="en-ID" b="0" i="0">
                <a:solidFill>
                  <a:srgbClr val="000000"/>
                </a:solidFill>
                <a:effectLst/>
                <a:latin typeface="PT Serif" panose="020A0603040505020204" pitchFamily="18" charset="0"/>
                <a:cs typeface="Heebo" panose="020F0502020204030204" pitchFamily="2" charset="-79"/>
              </a:rPr>
              <a:t>Bilangan irasional, yakni bilangan yang tidak bisa dinyatakan dalam bentuk pecahan biasa. Contoh bilangan jenis ini ialah seperti √5,√13,√33,dan lain sebagainya</a:t>
            </a:r>
            <a:endParaRPr lang="en-ID" b="0" i="0">
              <a:solidFill>
                <a:srgbClr val="000000"/>
              </a:solidFill>
              <a:effectLst/>
              <a:latin typeface="Heebo" panose="020F0502020204030204" pitchFamily="2" charset="-79"/>
              <a:cs typeface="Heebo" panose="020F0502020204030204" pitchFamily="2" charset="-79"/>
            </a:endParaRPr>
          </a:p>
          <a:p>
            <a:pPr algn="l"/>
            <a:r>
              <a:rPr lang="en-ID" b="0" i="0">
                <a:solidFill>
                  <a:srgbClr val="000000"/>
                </a:solidFill>
                <a:effectLst/>
                <a:latin typeface="PT Serif" panose="020A0603040505020204" pitchFamily="18" charset="0"/>
                <a:cs typeface="Heebo" panose="020F0502020204030204" pitchFamily="2" charset="-79"/>
              </a:rPr>
              <a:t>Bilangan rasional, yakni bilangan yang dinyatakan dalam bentuk pecahan biasa, campuran ataupun desimal</a:t>
            </a:r>
            <a:endParaRPr lang="en-ID" b="0" i="0">
              <a:solidFill>
                <a:srgbClr val="000000"/>
              </a:solidFill>
              <a:effectLst/>
              <a:latin typeface="Heebo" panose="020F0502020204030204" pitchFamily="2" charset="-79"/>
              <a:cs typeface="Heebo" panose="020F0502020204030204" pitchFamily="2" charset="-79"/>
            </a:endParaRPr>
          </a:p>
          <a:p>
            <a:pPr algn="l"/>
            <a:r>
              <a:rPr lang="en-ID" b="0" i="0">
                <a:solidFill>
                  <a:srgbClr val="000000"/>
                </a:solidFill>
                <a:effectLst/>
                <a:latin typeface="PT Serif" panose="020A0603040505020204" pitchFamily="18" charset="0"/>
                <a:cs typeface="Heebo" panose="020F0502020204030204" pitchFamily="2" charset="-79"/>
              </a:rPr>
              <a:t>Bilangan bulat, yakni bilangan asli yang terbagi menjadi positif (0,1,2,3,4,…n), dan negatif (-1,-2,-3,…-n)</a:t>
            </a:r>
            <a:endParaRPr lang="en-ID" b="0" i="0">
              <a:solidFill>
                <a:srgbClr val="000000"/>
              </a:solidFill>
              <a:effectLst/>
              <a:latin typeface="Heebo" panose="020F0502020204030204" pitchFamily="2" charset="-79"/>
              <a:cs typeface="Heebo" panose="020F0502020204030204" pitchFamily="2" charset="-79"/>
            </a:endParaRPr>
          </a:p>
          <a:p>
            <a:pPr algn="l"/>
            <a:r>
              <a:rPr lang="en-ID" b="0" i="0">
                <a:solidFill>
                  <a:srgbClr val="000000"/>
                </a:solidFill>
                <a:effectLst/>
                <a:latin typeface="PT Serif" panose="020A0603040505020204" pitchFamily="18" charset="0"/>
                <a:cs typeface="Heebo" panose="020F0502020204030204" pitchFamily="2" charset="-79"/>
              </a:rPr>
              <a:t>Bilangan pecahan, yakni bilangan asli dalam bentuk pecahan yang ditandai dengan garis per, misalnya 2/3, ¼, 1 ½ , dan lain sebagainya</a:t>
            </a:r>
            <a:endParaRPr lang="en-ID" b="0" i="0">
              <a:solidFill>
                <a:srgbClr val="000000"/>
              </a:solidFill>
              <a:effectLst/>
              <a:latin typeface="Heebo" panose="020F0502020204030204" pitchFamily="2" charset="-79"/>
              <a:cs typeface="Heebo" panose="020F0502020204030204" pitchFamily="2" charset="-79"/>
            </a:endParaRPr>
          </a:p>
          <a:p>
            <a:pPr algn="l"/>
            <a:r>
              <a:rPr lang="en-ID" b="0" i="0">
                <a:solidFill>
                  <a:srgbClr val="000000"/>
                </a:solidFill>
                <a:effectLst/>
                <a:latin typeface="PT Serif" panose="020A0603040505020204" pitchFamily="18" charset="0"/>
                <a:cs typeface="Heebo" panose="020F0502020204030204" pitchFamily="2" charset="-79"/>
              </a:rPr>
              <a:t>Bilangan desimal, yakni bilangan asli yang memiliki tanda koma, misalnya 0,5; 3,4; 26,7; dan sebagainya</a:t>
            </a:r>
            <a:endParaRPr lang="en-ID" b="0" i="0">
              <a:solidFill>
                <a:srgbClr val="000000"/>
              </a:solidFill>
              <a:effectLst/>
              <a:latin typeface="Heebo" panose="020F0502020204030204" pitchFamily="2" charset="-79"/>
              <a:cs typeface="Heebo" panose="020F0502020204030204" pitchFamily="2" charset="-79"/>
            </a:endParaRPr>
          </a:p>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27</a:t>
            </a:fld>
            <a:endParaRPr lang="cs-CZ"/>
          </a:p>
        </p:txBody>
      </p:sp>
    </p:spTree>
    <p:extLst>
      <p:ext uri="{BB962C8B-B14F-4D97-AF65-F5344CB8AC3E}">
        <p14:creationId xmlns:p14="http://schemas.microsoft.com/office/powerpoint/2010/main" val="3016700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28</a:t>
            </a:fld>
            <a:endParaRPr lang="cs-CZ"/>
          </a:p>
        </p:txBody>
      </p:sp>
    </p:spTree>
    <p:extLst>
      <p:ext uri="{BB962C8B-B14F-4D97-AF65-F5344CB8AC3E}">
        <p14:creationId xmlns:p14="http://schemas.microsoft.com/office/powerpoint/2010/main" val="268091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29</a:t>
            </a:fld>
            <a:endParaRPr lang="cs-CZ"/>
          </a:p>
        </p:txBody>
      </p:sp>
    </p:spTree>
    <p:extLst>
      <p:ext uri="{BB962C8B-B14F-4D97-AF65-F5344CB8AC3E}">
        <p14:creationId xmlns:p14="http://schemas.microsoft.com/office/powerpoint/2010/main" val="3999882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b="0" i="0">
                <a:solidFill>
                  <a:srgbClr val="040C28"/>
                </a:solidFill>
                <a:effectLst/>
                <a:latin typeface="Google Sans"/>
              </a:rPr>
              <a:t>Aljabar</a:t>
            </a:r>
            <a:r>
              <a:rPr lang="en-ID" b="0" i="0">
                <a:solidFill>
                  <a:srgbClr val="1F1F1F"/>
                </a:solidFill>
                <a:effectLst/>
                <a:latin typeface="Google Sans"/>
              </a:rPr>
              <a:t> adalah salah satu bagian dari </a:t>
            </a:r>
            <a:r>
              <a:rPr lang="en-ID" b="0" i="0">
                <a:solidFill>
                  <a:srgbClr val="040C28"/>
                </a:solidFill>
                <a:effectLst/>
                <a:latin typeface="Google Sans"/>
              </a:rPr>
              <a:t>ilmu</a:t>
            </a:r>
            <a:r>
              <a:rPr lang="en-ID" b="0" i="0">
                <a:solidFill>
                  <a:srgbClr val="1F1F1F"/>
                </a:solidFill>
                <a:effectLst/>
                <a:latin typeface="Google Sans"/>
              </a:rPr>
              <a:t> matematika terkait </a:t>
            </a:r>
            <a:r>
              <a:rPr lang="en-ID" b="0" i="0">
                <a:solidFill>
                  <a:srgbClr val="040C28"/>
                </a:solidFill>
                <a:effectLst/>
                <a:latin typeface="Google Sans"/>
              </a:rPr>
              <a:t>ilmu</a:t>
            </a:r>
            <a:r>
              <a:rPr lang="en-ID" b="0" i="0">
                <a:solidFill>
                  <a:srgbClr val="1F1F1F"/>
                </a:solidFill>
                <a:effectLst/>
                <a:latin typeface="Google Sans"/>
              </a:rPr>
              <a:t> bilangan,geometri dan analisis penyelesaiannya dengan menggunakan atau mengandung huruf-huruf atau yang biasa kita sebut sebagai variabel. </a:t>
            </a:r>
            <a:r>
              <a:rPr lang="en-ID" b="0" i="0">
                <a:solidFill>
                  <a:srgbClr val="040C28"/>
                </a:solidFill>
                <a:effectLst/>
                <a:latin typeface="Google Sans"/>
              </a:rPr>
              <a:t>Aljabar</a:t>
            </a:r>
            <a:r>
              <a:rPr lang="en-ID" b="0" i="0">
                <a:solidFill>
                  <a:srgbClr val="1F1F1F"/>
                </a:solidFill>
                <a:effectLst/>
                <a:latin typeface="Google Sans"/>
              </a:rPr>
              <a:t> berasal dari Bahasa arab yang artinya melengkapi sedangkan dalam Bahasa inggris </a:t>
            </a:r>
            <a:r>
              <a:rPr lang="en-ID" b="0" i="0">
                <a:solidFill>
                  <a:srgbClr val="040C28"/>
                </a:solidFill>
                <a:effectLst/>
                <a:latin typeface="Google Sans"/>
              </a:rPr>
              <a:t>Aljabar</a:t>
            </a:r>
            <a:r>
              <a:rPr lang="en-ID" b="0" i="0">
                <a:solidFill>
                  <a:srgbClr val="1F1F1F"/>
                </a:solidFill>
                <a:effectLst/>
                <a:latin typeface="Google Sans"/>
              </a:rPr>
              <a:t> disebut Algebra.</a:t>
            </a:r>
          </a:p>
          <a:p>
            <a:br>
              <a:rPr lang="en-ID" b="0" i="0">
                <a:solidFill>
                  <a:srgbClr val="1F1F1F"/>
                </a:solidFill>
                <a:effectLst/>
                <a:latin typeface="Google Sans"/>
              </a:rPr>
            </a:br>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3</a:t>
            </a:fld>
            <a:endParaRPr lang="cs-CZ"/>
          </a:p>
        </p:txBody>
      </p:sp>
    </p:spTree>
    <p:extLst>
      <p:ext uri="{BB962C8B-B14F-4D97-AF65-F5344CB8AC3E}">
        <p14:creationId xmlns:p14="http://schemas.microsoft.com/office/powerpoint/2010/main" val="15930696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30</a:t>
            </a:fld>
            <a:endParaRPr lang="cs-CZ"/>
          </a:p>
        </p:txBody>
      </p:sp>
    </p:spTree>
    <p:extLst>
      <p:ext uri="{BB962C8B-B14F-4D97-AF65-F5344CB8AC3E}">
        <p14:creationId xmlns:p14="http://schemas.microsoft.com/office/powerpoint/2010/main" val="4213099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31</a:t>
            </a:fld>
            <a:endParaRPr lang="cs-CZ"/>
          </a:p>
        </p:txBody>
      </p:sp>
    </p:spTree>
    <p:extLst>
      <p:ext uri="{BB962C8B-B14F-4D97-AF65-F5344CB8AC3E}">
        <p14:creationId xmlns:p14="http://schemas.microsoft.com/office/powerpoint/2010/main" val="1391240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32</a:t>
            </a:fld>
            <a:endParaRPr lang="cs-CZ"/>
          </a:p>
        </p:txBody>
      </p:sp>
    </p:spTree>
    <p:extLst>
      <p:ext uri="{BB962C8B-B14F-4D97-AF65-F5344CB8AC3E}">
        <p14:creationId xmlns:p14="http://schemas.microsoft.com/office/powerpoint/2010/main" val="4173068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33</a:t>
            </a:fld>
            <a:endParaRPr lang="cs-CZ"/>
          </a:p>
        </p:txBody>
      </p:sp>
    </p:spTree>
    <p:extLst>
      <p:ext uri="{BB962C8B-B14F-4D97-AF65-F5344CB8AC3E}">
        <p14:creationId xmlns:p14="http://schemas.microsoft.com/office/powerpoint/2010/main" val="268151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34</a:t>
            </a:fld>
            <a:endParaRPr lang="cs-CZ"/>
          </a:p>
        </p:txBody>
      </p:sp>
    </p:spTree>
    <p:extLst>
      <p:ext uri="{BB962C8B-B14F-4D97-AF65-F5344CB8AC3E}">
        <p14:creationId xmlns:p14="http://schemas.microsoft.com/office/powerpoint/2010/main" val="1014422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35</a:t>
            </a:fld>
            <a:endParaRPr lang="cs-CZ"/>
          </a:p>
        </p:txBody>
      </p:sp>
    </p:spTree>
    <p:extLst>
      <p:ext uri="{BB962C8B-B14F-4D97-AF65-F5344CB8AC3E}">
        <p14:creationId xmlns:p14="http://schemas.microsoft.com/office/powerpoint/2010/main" val="29129866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36</a:t>
            </a:fld>
            <a:endParaRPr lang="cs-CZ"/>
          </a:p>
        </p:txBody>
      </p:sp>
    </p:spTree>
    <p:extLst>
      <p:ext uri="{BB962C8B-B14F-4D97-AF65-F5344CB8AC3E}">
        <p14:creationId xmlns:p14="http://schemas.microsoft.com/office/powerpoint/2010/main" val="16614374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37</a:t>
            </a:fld>
            <a:endParaRPr lang="cs-CZ"/>
          </a:p>
        </p:txBody>
      </p:sp>
    </p:spTree>
    <p:extLst>
      <p:ext uri="{BB962C8B-B14F-4D97-AF65-F5344CB8AC3E}">
        <p14:creationId xmlns:p14="http://schemas.microsoft.com/office/powerpoint/2010/main" val="13101478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38</a:t>
            </a:fld>
            <a:endParaRPr lang="cs-CZ"/>
          </a:p>
        </p:txBody>
      </p:sp>
    </p:spTree>
    <p:extLst>
      <p:ext uri="{BB962C8B-B14F-4D97-AF65-F5344CB8AC3E}">
        <p14:creationId xmlns:p14="http://schemas.microsoft.com/office/powerpoint/2010/main" val="30823486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b="0" i="0">
                <a:solidFill>
                  <a:srgbClr val="040C28"/>
                </a:solidFill>
                <a:effectLst/>
                <a:latin typeface="Google Sans"/>
              </a:rPr>
              <a:t>Aljabar</a:t>
            </a:r>
            <a:r>
              <a:rPr lang="en-ID" b="0" i="0">
                <a:solidFill>
                  <a:srgbClr val="1F1F1F"/>
                </a:solidFill>
                <a:effectLst/>
                <a:latin typeface="Google Sans"/>
              </a:rPr>
              <a:t> adalah salah satu bagian dari </a:t>
            </a:r>
            <a:r>
              <a:rPr lang="en-ID" b="0" i="0">
                <a:solidFill>
                  <a:srgbClr val="040C28"/>
                </a:solidFill>
                <a:effectLst/>
                <a:latin typeface="Google Sans"/>
              </a:rPr>
              <a:t>ilmu</a:t>
            </a:r>
            <a:r>
              <a:rPr lang="en-ID" b="0" i="0">
                <a:solidFill>
                  <a:srgbClr val="1F1F1F"/>
                </a:solidFill>
                <a:effectLst/>
                <a:latin typeface="Google Sans"/>
              </a:rPr>
              <a:t> matematika terkait </a:t>
            </a:r>
            <a:r>
              <a:rPr lang="en-ID" b="0" i="0">
                <a:solidFill>
                  <a:srgbClr val="040C28"/>
                </a:solidFill>
                <a:effectLst/>
                <a:latin typeface="Google Sans"/>
              </a:rPr>
              <a:t>ilmu</a:t>
            </a:r>
            <a:r>
              <a:rPr lang="en-ID" b="0" i="0">
                <a:solidFill>
                  <a:srgbClr val="1F1F1F"/>
                </a:solidFill>
                <a:effectLst/>
                <a:latin typeface="Google Sans"/>
              </a:rPr>
              <a:t> bilangan,geometri dan analisis penyelesaiannya dengan menggunakan atau mengandung huruf-huruf atau yang biasa kita sebut sebagai variabel. </a:t>
            </a:r>
            <a:r>
              <a:rPr lang="en-ID" b="0" i="0">
                <a:solidFill>
                  <a:srgbClr val="040C28"/>
                </a:solidFill>
                <a:effectLst/>
                <a:latin typeface="Google Sans"/>
              </a:rPr>
              <a:t>Aljabar</a:t>
            </a:r>
            <a:r>
              <a:rPr lang="en-ID" b="0" i="0">
                <a:solidFill>
                  <a:srgbClr val="1F1F1F"/>
                </a:solidFill>
                <a:effectLst/>
                <a:latin typeface="Google Sans"/>
              </a:rPr>
              <a:t> berasal dari Bahasa arab yang artinya melengkapi sedangkan dalam Bahasa inggris </a:t>
            </a:r>
            <a:r>
              <a:rPr lang="en-ID" b="0" i="0">
                <a:solidFill>
                  <a:srgbClr val="040C28"/>
                </a:solidFill>
                <a:effectLst/>
                <a:latin typeface="Google Sans"/>
              </a:rPr>
              <a:t>Aljabar</a:t>
            </a:r>
            <a:r>
              <a:rPr lang="en-ID" b="0" i="0">
                <a:solidFill>
                  <a:srgbClr val="1F1F1F"/>
                </a:solidFill>
                <a:effectLst/>
                <a:latin typeface="Google Sans"/>
              </a:rPr>
              <a:t> disebut Algebra.</a:t>
            </a:r>
          </a:p>
          <a:p>
            <a:br>
              <a:rPr lang="en-ID" b="0" i="0">
                <a:solidFill>
                  <a:srgbClr val="1F1F1F"/>
                </a:solidFill>
                <a:effectLst/>
                <a:latin typeface="Google Sans"/>
              </a:rPr>
            </a:br>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39</a:t>
            </a:fld>
            <a:endParaRPr lang="cs-CZ"/>
          </a:p>
        </p:txBody>
      </p:sp>
    </p:spTree>
    <p:extLst>
      <p:ext uri="{BB962C8B-B14F-4D97-AF65-F5344CB8AC3E}">
        <p14:creationId xmlns:p14="http://schemas.microsoft.com/office/powerpoint/2010/main" val="3909048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4</a:t>
            </a:fld>
            <a:endParaRPr lang="cs-CZ"/>
          </a:p>
        </p:txBody>
      </p:sp>
    </p:spTree>
    <p:extLst>
      <p:ext uri="{BB962C8B-B14F-4D97-AF65-F5344CB8AC3E}">
        <p14:creationId xmlns:p14="http://schemas.microsoft.com/office/powerpoint/2010/main" val="41438195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40</a:t>
            </a:fld>
            <a:endParaRPr lang="cs-CZ"/>
          </a:p>
        </p:txBody>
      </p:sp>
    </p:spTree>
    <p:extLst>
      <p:ext uri="{BB962C8B-B14F-4D97-AF65-F5344CB8AC3E}">
        <p14:creationId xmlns:p14="http://schemas.microsoft.com/office/powerpoint/2010/main" val="28383076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41</a:t>
            </a:fld>
            <a:endParaRPr lang="cs-CZ"/>
          </a:p>
        </p:txBody>
      </p:sp>
    </p:spTree>
    <p:extLst>
      <p:ext uri="{BB962C8B-B14F-4D97-AF65-F5344CB8AC3E}">
        <p14:creationId xmlns:p14="http://schemas.microsoft.com/office/powerpoint/2010/main" val="36792564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42</a:t>
            </a:fld>
            <a:endParaRPr lang="cs-CZ"/>
          </a:p>
        </p:txBody>
      </p:sp>
    </p:spTree>
    <p:extLst>
      <p:ext uri="{BB962C8B-B14F-4D97-AF65-F5344CB8AC3E}">
        <p14:creationId xmlns:p14="http://schemas.microsoft.com/office/powerpoint/2010/main" val="13217316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43</a:t>
            </a:fld>
            <a:endParaRPr lang="cs-CZ"/>
          </a:p>
        </p:txBody>
      </p:sp>
    </p:spTree>
    <p:extLst>
      <p:ext uri="{BB962C8B-B14F-4D97-AF65-F5344CB8AC3E}">
        <p14:creationId xmlns:p14="http://schemas.microsoft.com/office/powerpoint/2010/main" val="27183534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44</a:t>
            </a:fld>
            <a:endParaRPr lang="cs-CZ"/>
          </a:p>
        </p:txBody>
      </p:sp>
    </p:spTree>
    <p:extLst>
      <p:ext uri="{BB962C8B-B14F-4D97-AF65-F5344CB8AC3E}">
        <p14:creationId xmlns:p14="http://schemas.microsoft.com/office/powerpoint/2010/main" val="2473861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b="0" i="0">
                <a:solidFill>
                  <a:srgbClr val="1F1F1F"/>
                </a:solidFill>
                <a:effectLst/>
                <a:latin typeface="Google Sans"/>
              </a:rPr>
              <a:t>Hyperplane adalah sebuah </a:t>
            </a:r>
            <a:r>
              <a:rPr lang="en-ID" b="0" i="0">
                <a:solidFill>
                  <a:srgbClr val="040C28"/>
                </a:solidFill>
                <a:effectLst/>
                <a:latin typeface="Google Sans"/>
              </a:rPr>
              <a:t>garis lurus atau bidang mendatar yang memisahkan kelas-kelas</a:t>
            </a:r>
            <a:r>
              <a:rPr lang="en-ID" b="0" i="0">
                <a:solidFill>
                  <a:srgbClr val="1F1F1F"/>
                </a:solidFill>
                <a:effectLst/>
                <a:latin typeface="Google Sans"/>
              </a:rPr>
              <a:t>.</a:t>
            </a:r>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45</a:t>
            </a:fld>
            <a:endParaRPr lang="cs-CZ"/>
          </a:p>
        </p:txBody>
      </p:sp>
    </p:spTree>
    <p:extLst>
      <p:ext uri="{BB962C8B-B14F-4D97-AF65-F5344CB8AC3E}">
        <p14:creationId xmlns:p14="http://schemas.microsoft.com/office/powerpoint/2010/main" val="37237245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b="0" i="0">
                <a:solidFill>
                  <a:srgbClr val="1F1F1F"/>
                </a:solidFill>
                <a:effectLst/>
                <a:latin typeface="Google Sans"/>
              </a:rPr>
              <a:t>Hyperplane adalah sebuah </a:t>
            </a:r>
            <a:r>
              <a:rPr lang="en-ID" b="0" i="0">
                <a:solidFill>
                  <a:srgbClr val="040C28"/>
                </a:solidFill>
                <a:effectLst/>
                <a:latin typeface="Google Sans"/>
              </a:rPr>
              <a:t>garis lurus atau bidang mendatar yang memisahkan kelas-kelas</a:t>
            </a:r>
            <a:r>
              <a:rPr lang="en-ID" b="0" i="0">
                <a:solidFill>
                  <a:srgbClr val="1F1F1F"/>
                </a:solidFill>
                <a:effectLst/>
                <a:latin typeface="Google Sans"/>
              </a:rPr>
              <a:t>.</a:t>
            </a:r>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46</a:t>
            </a:fld>
            <a:endParaRPr lang="cs-CZ"/>
          </a:p>
        </p:txBody>
      </p:sp>
    </p:spTree>
    <p:extLst>
      <p:ext uri="{BB962C8B-B14F-4D97-AF65-F5344CB8AC3E}">
        <p14:creationId xmlns:p14="http://schemas.microsoft.com/office/powerpoint/2010/main" val="6881445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47</a:t>
            </a:fld>
            <a:endParaRPr lang="cs-CZ"/>
          </a:p>
        </p:txBody>
      </p:sp>
    </p:spTree>
    <p:extLst>
      <p:ext uri="{BB962C8B-B14F-4D97-AF65-F5344CB8AC3E}">
        <p14:creationId xmlns:p14="http://schemas.microsoft.com/office/powerpoint/2010/main" val="8324802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48</a:t>
            </a:fld>
            <a:endParaRPr lang="cs-CZ"/>
          </a:p>
        </p:txBody>
      </p:sp>
    </p:spTree>
    <p:extLst>
      <p:ext uri="{BB962C8B-B14F-4D97-AF65-F5344CB8AC3E}">
        <p14:creationId xmlns:p14="http://schemas.microsoft.com/office/powerpoint/2010/main" val="4254314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5</a:t>
            </a:fld>
            <a:endParaRPr lang="cs-CZ"/>
          </a:p>
        </p:txBody>
      </p:sp>
    </p:spTree>
    <p:extLst>
      <p:ext uri="{BB962C8B-B14F-4D97-AF65-F5344CB8AC3E}">
        <p14:creationId xmlns:p14="http://schemas.microsoft.com/office/powerpoint/2010/main" val="1622533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b="0" i="0">
                <a:solidFill>
                  <a:srgbClr val="1F1F1F"/>
                </a:solidFill>
                <a:effectLst/>
                <a:latin typeface="Google Sans"/>
              </a:rPr>
              <a:t>Intinya, persamaan linear mencari nilai </a:t>
            </a:r>
            <a:r>
              <a:rPr lang="en-ID" b="0" i="1">
                <a:solidFill>
                  <a:srgbClr val="1F1F1F"/>
                </a:solidFill>
                <a:effectLst/>
                <a:latin typeface="Google Sans"/>
              </a:rPr>
              <a:t>tepat</a:t>
            </a:r>
            <a:r>
              <a:rPr lang="en-ID" b="0" i="0">
                <a:solidFill>
                  <a:srgbClr val="1F1F1F"/>
                </a:solidFill>
                <a:effectLst/>
                <a:latin typeface="Google Sans"/>
              </a:rPr>
              <a:t> yang memenuhi persamaan, sedangkan pertidaksamaan linear mencari </a:t>
            </a:r>
            <a:r>
              <a:rPr lang="en-ID" b="0" i="1">
                <a:solidFill>
                  <a:srgbClr val="1F1F1F"/>
                </a:solidFill>
                <a:effectLst/>
                <a:latin typeface="Google Sans"/>
              </a:rPr>
              <a:t>range</a:t>
            </a:r>
            <a:r>
              <a:rPr lang="en-ID" b="0" i="0">
                <a:solidFill>
                  <a:srgbClr val="1F1F1F"/>
                </a:solidFill>
                <a:effectLst/>
                <a:latin typeface="Google Sans"/>
              </a:rPr>
              <a:t> nilai yang memenuhi perbandingan yang diberikan.</a:t>
            </a:r>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6</a:t>
            </a:fld>
            <a:endParaRPr lang="cs-CZ"/>
          </a:p>
        </p:txBody>
      </p:sp>
    </p:spTree>
    <p:extLst>
      <p:ext uri="{BB962C8B-B14F-4D97-AF65-F5344CB8AC3E}">
        <p14:creationId xmlns:p14="http://schemas.microsoft.com/office/powerpoint/2010/main" val="4202876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b="0" i="0">
                <a:solidFill>
                  <a:srgbClr val="000000"/>
                </a:solidFill>
                <a:effectLst/>
                <a:latin typeface="PT Serif" panose="020F0502020204030204" pitchFamily="18" charset="0"/>
              </a:rPr>
              <a:t>setiap angka atau bilangan yang kita temukan dalam operasi hitungan matematika merupakan bagian dari bilangan real. </a:t>
            </a:r>
          </a:p>
          <a:p>
            <a:endParaRPr lang="en-ID" b="0" i="0">
              <a:solidFill>
                <a:srgbClr val="000000"/>
              </a:solidFill>
              <a:effectLst/>
              <a:latin typeface="PT Serif" panose="020F0502020204030204" pitchFamily="18" charset="0"/>
            </a:endParaRPr>
          </a:p>
          <a:p>
            <a:r>
              <a:rPr lang="en-ID" b="0" i="0">
                <a:solidFill>
                  <a:srgbClr val="000000"/>
                </a:solidFill>
                <a:effectLst/>
                <a:latin typeface="PT Serif" panose="020A0603040505020204" pitchFamily="18" charset="0"/>
              </a:rPr>
              <a:t>Sebab, bilangan real tersebut dapat digolongkan menjadi dua jenis, yakni bilangan irasional dan bilangan rasional. </a:t>
            </a:r>
          </a:p>
          <a:p>
            <a:endParaRPr lang="en-ID" b="0" i="0">
              <a:solidFill>
                <a:srgbClr val="000000"/>
              </a:solidFill>
              <a:effectLst/>
              <a:latin typeface="PT Serif" panose="020A0603040505020204" pitchFamily="18" charset="0"/>
            </a:endParaRPr>
          </a:p>
          <a:p>
            <a:pPr algn="l"/>
            <a:r>
              <a:rPr lang="en-ID" b="0" i="0">
                <a:solidFill>
                  <a:srgbClr val="000000"/>
                </a:solidFill>
                <a:effectLst/>
                <a:latin typeface="PT Serif" panose="020A0603040505020204" pitchFamily="18" charset="0"/>
              </a:rPr>
              <a:t>Bilangan irasional adalah bilangan real yang tidak dibagi. Sedangkan bilangan rasional dapat dibagi dan terdiri dari 2 jenis, yakni bilangan pecahan dan bilangan bulat. </a:t>
            </a:r>
            <a:br>
              <a:rPr lang="en-ID" b="0" i="0">
                <a:solidFill>
                  <a:srgbClr val="000000"/>
                </a:solidFill>
                <a:effectLst/>
                <a:latin typeface="PT Serif" panose="020A0603040505020204" pitchFamily="18" charset="0"/>
              </a:rPr>
            </a:br>
            <a:br>
              <a:rPr lang="en-ID" b="0" i="0">
                <a:solidFill>
                  <a:srgbClr val="000000"/>
                </a:solidFill>
                <a:effectLst/>
                <a:latin typeface="PT Serif" panose="020A0603040505020204" pitchFamily="18" charset="0"/>
              </a:rPr>
            </a:br>
            <a:r>
              <a:rPr lang="en-ID" b="0" i="0">
                <a:solidFill>
                  <a:srgbClr val="000000"/>
                </a:solidFill>
                <a:effectLst/>
                <a:latin typeface="PT Serif" panose="020A0603040505020204" pitchFamily="18" charset="0"/>
              </a:rPr>
              <a:t>Selanjutnya, bilangan bulat yang termasuk bagian dari bilangan real tersebut juga dapat dibagi kembali menjadi dua bentuk, yakni bilangan bulat negatif, dan bilangan bulat positif (asli) yang bisa dibagi kembali menjadi jenis bilangan ganjil, genap, dan prima.</a:t>
            </a:r>
            <a:br>
              <a:rPr lang="en-ID" b="0" i="0">
                <a:solidFill>
                  <a:srgbClr val="000000"/>
                </a:solidFill>
                <a:effectLst/>
                <a:latin typeface="PT Serif" panose="020A0603040505020204" pitchFamily="18" charset="0"/>
              </a:rPr>
            </a:br>
            <a:br>
              <a:rPr lang="en-ID" b="0" i="0">
                <a:solidFill>
                  <a:srgbClr val="000000"/>
                </a:solidFill>
                <a:effectLst/>
                <a:latin typeface="PT Serif" panose="020A0603040505020204" pitchFamily="18" charset="0"/>
              </a:rPr>
            </a:br>
            <a:r>
              <a:rPr lang="en-ID" b="0" i="0">
                <a:solidFill>
                  <a:srgbClr val="000000"/>
                </a:solidFill>
                <a:effectLst/>
                <a:latin typeface="PT Serif" panose="020A0603040505020204" pitchFamily="18" charset="0"/>
                <a:cs typeface="Heebo" panose="020F0502020204030204" pitchFamily="2" charset="-79"/>
              </a:rPr>
              <a:t>Bilangan real, yakni bilangan yang terdiri dari angka rill (1,2,3,4,…..n)</a:t>
            </a:r>
            <a:endParaRPr lang="en-ID" b="0" i="0">
              <a:solidFill>
                <a:srgbClr val="000000"/>
              </a:solidFill>
              <a:effectLst/>
              <a:latin typeface="Heebo" panose="020F0502020204030204" pitchFamily="2" charset="-79"/>
              <a:cs typeface="Heebo" panose="020F0502020204030204" pitchFamily="2" charset="-79"/>
            </a:endParaRPr>
          </a:p>
          <a:p>
            <a:pPr algn="l"/>
            <a:r>
              <a:rPr lang="en-ID" b="0" i="0">
                <a:solidFill>
                  <a:srgbClr val="000000"/>
                </a:solidFill>
                <a:effectLst/>
                <a:latin typeface="PT Serif" panose="020A0603040505020204" pitchFamily="18" charset="0"/>
                <a:cs typeface="Heebo" panose="020F0502020204030204" pitchFamily="2" charset="-79"/>
              </a:rPr>
              <a:t>Bilangan irasional, yakni bilangan yang tidak bisa dinyatakan dalam bentuk pecahan biasa. Contoh bilangan jenis ini ialah seperti √5,√13,√33,dan lain sebagainya</a:t>
            </a:r>
            <a:endParaRPr lang="en-ID" b="0" i="0">
              <a:solidFill>
                <a:srgbClr val="000000"/>
              </a:solidFill>
              <a:effectLst/>
              <a:latin typeface="Heebo" panose="020F0502020204030204" pitchFamily="2" charset="-79"/>
              <a:cs typeface="Heebo" panose="020F0502020204030204" pitchFamily="2" charset="-79"/>
            </a:endParaRPr>
          </a:p>
          <a:p>
            <a:pPr algn="l"/>
            <a:r>
              <a:rPr lang="en-ID" b="0" i="0">
                <a:solidFill>
                  <a:srgbClr val="000000"/>
                </a:solidFill>
                <a:effectLst/>
                <a:latin typeface="PT Serif" panose="020A0603040505020204" pitchFamily="18" charset="0"/>
                <a:cs typeface="Heebo" panose="020F0502020204030204" pitchFamily="2" charset="-79"/>
              </a:rPr>
              <a:t>Bilangan rasional, yakni bilangan yang dinyatakan dalam bentuk pecahan biasa, campuran ataupun desimal</a:t>
            </a:r>
            <a:endParaRPr lang="en-ID" b="0" i="0">
              <a:solidFill>
                <a:srgbClr val="000000"/>
              </a:solidFill>
              <a:effectLst/>
              <a:latin typeface="Heebo" panose="020F0502020204030204" pitchFamily="2" charset="-79"/>
              <a:cs typeface="Heebo" panose="020F0502020204030204" pitchFamily="2" charset="-79"/>
            </a:endParaRPr>
          </a:p>
          <a:p>
            <a:pPr algn="l"/>
            <a:r>
              <a:rPr lang="en-ID" b="0" i="0">
                <a:solidFill>
                  <a:srgbClr val="000000"/>
                </a:solidFill>
                <a:effectLst/>
                <a:latin typeface="PT Serif" panose="020A0603040505020204" pitchFamily="18" charset="0"/>
                <a:cs typeface="Heebo" panose="020F0502020204030204" pitchFamily="2" charset="-79"/>
              </a:rPr>
              <a:t>Bilangan bulat, yakni bilangan asli yang terbagi menjadi positif (0,1,2,3,4,…n), dan negatif (-1,-2,-3,…-n)</a:t>
            </a:r>
            <a:endParaRPr lang="en-ID" b="0" i="0">
              <a:solidFill>
                <a:srgbClr val="000000"/>
              </a:solidFill>
              <a:effectLst/>
              <a:latin typeface="Heebo" panose="020F0502020204030204" pitchFamily="2" charset="-79"/>
              <a:cs typeface="Heebo" panose="020F0502020204030204" pitchFamily="2" charset="-79"/>
            </a:endParaRPr>
          </a:p>
          <a:p>
            <a:pPr algn="l"/>
            <a:r>
              <a:rPr lang="en-ID" b="0" i="0">
                <a:solidFill>
                  <a:srgbClr val="000000"/>
                </a:solidFill>
                <a:effectLst/>
                <a:latin typeface="PT Serif" panose="020A0603040505020204" pitchFamily="18" charset="0"/>
                <a:cs typeface="Heebo" panose="020F0502020204030204" pitchFamily="2" charset="-79"/>
              </a:rPr>
              <a:t>Bilangan pecahan, yakni bilangan asli dalam bentuk pecahan yang ditandai dengan garis per, misalnya 2/3, ¼, 1 ½ , dan lain sebagainya</a:t>
            </a:r>
            <a:endParaRPr lang="en-ID" b="0" i="0">
              <a:solidFill>
                <a:srgbClr val="000000"/>
              </a:solidFill>
              <a:effectLst/>
              <a:latin typeface="Heebo" panose="020F0502020204030204" pitchFamily="2" charset="-79"/>
              <a:cs typeface="Heebo" panose="020F0502020204030204" pitchFamily="2" charset="-79"/>
            </a:endParaRPr>
          </a:p>
          <a:p>
            <a:pPr algn="l"/>
            <a:r>
              <a:rPr lang="en-ID" b="0" i="0">
                <a:solidFill>
                  <a:srgbClr val="000000"/>
                </a:solidFill>
                <a:effectLst/>
                <a:latin typeface="PT Serif" panose="020A0603040505020204" pitchFamily="18" charset="0"/>
                <a:cs typeface="Heebo" panose="020F0502020204030204" pitchFamily="2" charset="-79"/>
              </a:rPr>
              <a:t>Bilangan desimal, yakni bilangan asli yang memiliki tanda koma, misalnya 0,5; 3,4; 26,7; dan sebagainya</a:t>
            </a:r>
            <a:endParaRPr lang="en-ID" b="0" i="0">
              <a:solidFill>
                <a:srgbClr val="000000"/>
              </a:solidFill>
              <a:effectLst/>
              <a:latin typeface="Heebo" panose="020F0502020204030204" pitchFamily="2" charset="-79"/>
              <a:cs typeface="Heebo" panose="020F0502020204030204" pitchFamily="2" charset="-79"/>
            </a:endParaRPr>
          </a:p>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7</a:t>
            </a:fld>
            <a:endParaRPr lang="cs-CZ"/>
          </a:p>
        </p:txBody>
      </p:sp>
    </p:spTree>
    <p:extLst>
      <p:ext uri="{BB962C8B-B14F-4D97-AF65-F5344CB8AC3E}">
        <p14:creationId xmlns:p14="http://schemas.microsoft.com/office/powerpoint/2010/main" val="1048433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8</a:t>
            </a:fld>
            <a:endParaRPr lang="cs-CZ"/>
          </a:p>
        </p:txBody>
      </p:sp>
    </p:spTree>
    <p:extLst>
      <p:ext uri="{BB962C8B-B14F-4D97-AF65-F5344CB8AC3E}">
        <p14:creationId xmlns:p14="http://schemas.microsoft.com/office/powerpoint/2010/main" val="3046548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9</a:t>
            </a:fld>
            <a:endParaRPr lang="cs-CZ"/>
          </a:p>
        </p:txBody>
      </p:sp>
    </p:spTree>
    <p:extLst>
      <p:ext uri="{BB962C8B-B14F-4D97-AF65-F5344CB8AC3E}">
        <p14:creationId xmlns:p14="http://schemas.microsoft.com/office/powerpoint/2010/main" val="387714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C75255-AC16-4868-BD70-C515F35DC6CD}" type="datetime1">
              <a:rPr lang="en-US" smtClean="0"/>
              <a:t>3/30/2024</a:t>
            </a:fld>
            <a:endParaRPr lang="en-US" dirty="0"/>
          </a:p>
        </p:txBody>
      </p:sp>
      <p:sp>
        <p:nvSpPr>
          <p:cNvPr id="5" name="Footer Placeholder 4"/>
          <p:cNvSpPr>
            <a:spLocks noGrp="1"/>
          </p:cNvSpPr>
          <p:nvPr>
            <p:ph type="ftr" sz="quarter" idx="11"/>
          </p:nvPr>
        </p:nvSpPr>
        <p:spPr/>
        <p:txBody>
          <a:bodyPr/>
          <a:lstStyle/>
          <a:p>
            <a:r>
              <a:rPr lang="cs-CZ"/>
              <a:t>Pamulang University</a:t>
            </a:r>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1E90A1-7ED2-4C65-9F2F-11B1814DAC7B}" type="datetime1">
              <a:rPr lang="en-US" smtClean="0"/>
              <a:t>3/30/2024</a:t>
            </a:fld>
            <a:endParaRPr lang="en-US" dirty="0"/>
          </a:p>
        </p:txBody>
      </p:sp>
      <p:sp>
        <p:nvSpPr>
          <p:cNvPr id="5" name="Footer Placeholder 4"/>
          <p:cNvSpPr>
            <a:spLocks noGrp="1"/>
          </p:cNvSpPr>
          <p:nvPr>
            <p:ph type="ftr" sz="quarter" idx="11"/>
          </p:nvPr>
        </p:nvSpPr>
        <p:spPr/>
        <p:txBody>
          <a:bodyPr/>
          <a:lstStyle/>
          <a:p>
            <a:r>
              <a:rPr lang="cs-CZ"/>
              <a:t>Pamulang University</a:t>
            </a:r>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E04421-4F61-4CAB-A288-B8BE367CF010}" type="datetime1">
              <a:rPr lang="en-US" smtClean="0"/>
              <a:t>3/30/2024</a:t>
            </a:fld>
            <a:endParaRPr lang="en-US" dirty="0"/>
          </a:p>
        </p:txBody>
      </p:sp>
      <p:sp>
        <p:nvSpPr>
          <p:cNvPr id="5" name="Footer Placeholder 4"/>
          <p:cNvSpPr>
            <a:spLocks noGrp="1"/>
          </p:cNvSpPr>
          <p:nvPr>
            <p:ph type="ftr" sz="quarter" idx="11"/>
          </p:nvPr>
        </p:nvSpPr>
        <p:spPr/>
        <p:txBody>
          <a:bodyPr/>
          <a:lstStyle/>
          <a:p>
            <a:r>
              <a:rPr lang="cs-CZ"/>
              <a:t>Pamulang University</a:t>
            </a:r>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89E76E-32ED-4ED8-92B0-4ECDC2ED9CB3}" type="datetime1">
              <a:rPr lang="en-US" smtClean="0"/>
              <a:t>3/30/2024</a:t>
            </a:fld>
            <a:endParaRPr lang="en-US" dirty="0"/>
          </a:p>
        </p:txBody>
      </p:sp>
      <p:sp>
        <p:nvSpPr>
          <p:cNvPr id="5" name="Footer Placeholder 4"/>
          <p:cNvSpPr>
            <a:spLocks noGrp="1"/>
          </p:cNvSpPr>
          <p:nvPr>
            <p:ph type="ftr" sz="quarter" idx="11"/>
          </p:nvPr>
        </p:nvSpPr>
        <p:spPr/>
        <p:txBody>
          <a:bodyPr/>
          <a:lstStyle/>
          <a:p>
            <a:r>
              <a:rPr lang="cs-CZ"/>
              <a:t>Pamulang University</a:t>
            </a:r>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9F9F4-189C-420F-B560-8A95524B7613}" type="datetime1">
              <a:rPr lang="en-US" smtClean="0"/>
              <a:t>3/30/2024</a:t>
            </a:fld>
            <a:endParaRPr lang="en-US" dirty="0"/>
          </a:p>
        </p:txBody>
      </p:sp>
      <p:sp>
        <p:nvSpPr>
          <p:cNvPr id="5" name="Footer Placeholder 4"/>
          <p:cNvSpPr>
            <a:spLocks noGrp="1"/>
          </p:cNvSpPr>
          <p:nvPr>
            <p:ph type="ftr" sz="quarter" idx="11"/>
          </p:nvPr>
        </p:nvSpPr>
        <p:spPr/>
        <p:txBody>
          <a:bodyPr/>
          <a:lstStyle/>
          <a:p>
            <a:r>
              <a:rPr lang="cs-CZ"/>
              <a:t>Pamulang University</a:t>
            </a:r>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9B4699-81EA-47BB-A942-31BE25160709}" type="datetime1">
              <a:rPr lang="en-US" smtClean="0"/>
              <a:t>3/30/2024</a:t>
            </a:fld>
            <a:endParaRPr lang="en-US" dirty="0"/>
          </a:p>
        </p:txBody>
      </p:sp>
      <p:sp>
        <p:nvSpPr>
          <p:cNvPr id="6" name="Footer Placeholder 5"/>
          <p:cNvSpPr>
            <a:spLocks noGrp="1"/>
          </p:cNvSpPr>
          <p:nvPr>
            <p:ph type="ftr" sz="quarter" idx="11"/>
          </p:nvPr>
        </p:nvSpPr>
        <p:spPr/>
        <p:txBody>
          <a:bodyPr/>
          <a:lstStyle/>
          <a:p>
            <a:r>
              <a:rPr lang="cs-CZ"/>
              <a:t>Pamulang University</a:t>
            </a:r>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F47712-33A4-4B24-A7B6-68203F69D7D8}" type="datetime1">
              <a:rPr lang="en-US" smtClean="0"/>
              <a:t>3/30/2024</a:t>
            </a:fld>
            <a:endParaRPr lang="en-US" dirty="0"/>
          </a:p>
        </p:txBody>
      </p:sp>
      <p:sp>
        <p:nvSpPr>
          <p:cNvPr id="8" name="Footer Placeholder 7"/>
          <p:cNvSpPr>
            <a:spLocks noGrp="1"/>
          </p:cNvSpPr>
          <p:nvPr>
            <p:ph type="ftr" sz="quarter" idx="11"/>
          </p:nvPr>
        </p:nvSpPr>
        <p:spPr/>
        <p:txBody>
          <a:bodyPr/>
          <a:lstStyle/>
          <a:p>
            <a:r>
              <a:rPr lang="cs-CZ"/>
              <a:t>Pamulang University</a:t>
            </a:r>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7234A9-D5EE-4958-A1F4-B3E0709B37FD}" type="datetime1">
              <a:rPr lang="en-US" smtClean="0"/>
              <a:t>3/30/2024</a:t>
            </a:fld>
            <a:endParaRPr lang="en-US" dirty="0"/>
          </a:p>
        </p:txBody>
      </p:sp>
      <p:sp>
        <p:nvSpPr>
          <p:cNvPr id="4" name="Footer Placeholder 3"/>
          <p:cNvSpPr>
            <a:spLocks noGrp="1"/>
          </p:cNvSpPr>
          <p:nvPr>
            <p:ph type="ftr" sz="quarter" idx="11"/>
          </p:nvPr>
        </p:nvSpPr>
        <p:spPr/>
        <p:txBody>
          <a:bodyPr/>
          <a:lstStyle/>
          <a:p>
            <a:r>
              <a:rPr lang="cs-CZ"/>
              <a:t>Pamulang University</a:t>
            </a:r>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69F8F-F433-4BA6-8C13-E8022C3FCDDF}" type="datetime1">
              <a:rPr lang="en-US" smtClean="0"/>
              <a:t>3/30/2024</a:t>
            </a:fld>
            <a:endParaRPr lang="en-US" dirty="0"/>
          </a:p>
        </p:txBody>
      </p:sp>
      <p:sp>
        <p:nvSpPr>
          <p:cNvPr id="3" name="Footer Placeholder 2"/>
          <p:cNvSpPr>
            <a:spLocks noGrp="1"/>
          </p:cNvSpPr>
          <p:nvPr>
            <p:ph type="ftr" sz="quarter" idx="11"/>
          </p:nvPr>
        </p:nvSpPr>
        <p:spPr/>
        <p:txBody>
          <a:bodyPr/>
          <a:lstStyle/>
          <a:p>
            <a:r>
              <a:rPr lang="cs-CZ"/>
              <a:t>Pamulang University</a:t>
            </a:r>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2E61CBF-895E-4566-93CF-E8A575527030}" type="datetime1">
              <a:rPr lang="en-US" smtClean="0"/>
              <a:t>3/30/2024</a:t>
            </a:fld>
            <a:endParaRPr lang="en-US" dirty="0"/>
          </a:p>
        </p:txBody>
      </p:sp>
      <p:sp>
        <p:nvSpPr>
          <p:cNvPr id="6" name="Footer Placeholder 5"/>
          <p:cNvSpPr>
            <a:spLocks noGrp="1"/>
          </p:cNvSpPr>
          <p:nvPr>
            <p:ph type="ftr" sz="quarter" idx="11"/>
          </p:nvPr>
        </p:nvSpPr>
        <p:spPr/>
        <p:txBody>
          <a:bodyPr/>
          <a:lstStyle/>
          <a:p>
            <a:r>
              <a:rPr lang="cs-CZ"/>
              <a:t>Pamulang University</a:t>
            </a:r>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36BE8D15-8A65-4C5F-88BC-73BD19DE2C11}" type="datetime1">
              <a:rPr lang="en-US" smtClean="0"/>
              <a:t>3/30/2024</a:t>
            </a:fld>
            <a:endParaRPr lang="en-US" dirty="0"/>
          </a:p>
        </p:txBody>
      </p:sp>
      <p:sp>
        <p:nvSpPr>
          <p:cNvPr id="6" name="Footer Placeholder 5"/>
          <p:cNvSpPr>
            <a:spLocks noGrp="1"/>
          </p:cNvSpPr>
          <p:nvPr>
            <p:ph type="ftr" sz="quarter" idx="11"/>
          </p:nvPr>
        </p:nvSpPr>
        <p:spPr/>
        <p:txBody>
          <a:bodyPr/>
          <a:lstStyle/>
          <a:p>
            <a:r>
              <a:rPr lang="cs-CZ"/>
              <a:t>Pamulang University</a:t>
            </a:r>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4000">
              <a:schemeClr val="accent1">
                <a:lumMod val="11000"/>
                <a:lumOff val="89000"/>
                <a:alpha val="34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A20BF0D4-6B75-40AD-9EC4-3DE1D4BD17B6}" type="datetime1">
              <a:rPr lang="en-US" smtClean="0"/>
              <a:t>3/30/2024</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r>
              <a:rPr lang="cs-CZ"/>
              <a:t>Pamulang University</a:t>
            </a:r>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hyperlink" Target="https://www.desmos.com/calculator" TargetMode="Externa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hyperlink" Target="https://www.desmos.com/calculator" TargetMode="Externa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34.jpe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hyperlink" Target="https://kumparan.com/topic/beras"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56.jpe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hyperlink" Target="https://www.desmos.com/calculator" TargetMode="External"/><Relationship Id="rId13" Type="http://schemas.openxmlformats.org/officeDocument/2006/relationships/hyperlink" Target="https://math.stackexchange.com/questions/344879/how-does-linear-algebra-help-with-computer-science" TargetMode="External"/><Relationship Id="rId3" Type="http://schemas.openxmlformats.org/officeDocument/2006/relationships/image" Target="../media/image9.png"/><Relationship Id="rId7" Type="http://schemas.openxmlformats.org/officeDocument/2006/relationships/hyperlink" Target="https://www.cuemath.com/algebra/exponents/" TargetMode="External"/><Relationship Id="rId12" Type="http://schemas.openxmlformats.org/officeDocument/2006/relationships/hyperlink" Target="https://www.zenius.net/blog/persamaan-linear-2-gabungan-grafik"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hyperlink" Target="https://www.cuemath.com/algebra/linear-equations/" TargetMode="External"/><Relationship Id="rId11" Type="http://schemas.openxmlformats.org/officeDocument/2006/relationships/hyperlink" Target="https://www.ruangguru.com/blog/matematika-kelas-8-cara-menyelesaikan-sistem-persamaan-linear-dua-variabel-spldv" TargetMode="External"/><Relationship Id="rId5" Type="http://schemas.openxmlformats.org/officeDocument/2006/relationships/hyperlink" Target="https://www.yaclass.in/p/mathematics-state-board/class-9/algebra-3105/linear-equation-in-two-variables-15576/re-02892aa9-91c8-4f22-98f8-6d257e6e3800" TargetMode="External"/><Relationship Id="rId10" Type="http://schemas.openxmlformats.org/officeDocument/2006/relationships/hyperlink" Target="https://www.zenius.net/blog/persamaan-linear-2-substitusi-eliminasi" TargetMode="External"/><Relationship Id="rId4" Type="http://schemas.openxmlformats.org/officeDocument/2006/relationships/hyperlink" Target="https://www.dictio.id/t/apa-yang-dimaksud-dengan-ordinat-atau-ordinate/155951" TargetMode="External"/><Relationship Id="rId9" Type="http://schemas.openxmlformats.org/officeDocument/2006/relationships/hyperlink" Target="https://www.sampoernaacademy.sch.id/id/persamaan-linear/" TargetMode="External"/></Relationships>
</file>

<file path=ppt/slides/_rels/slide48.xml.rels><?xml version="1.0" encoding="UTF-8" standalone="yes"?>
<Relationships xmlns="http://schemas.openxmlformats.org/package/2006/relationships"><Relationship Id="rId8" Type="http://schemas.openxmlformats.org/officeDocument/2006/relationships/hyperlink" Target="https://www.linkedin.com/in/anre-f-1a3b441a4?lipi=urn%3Ali%3Apage%3Ad_flagship3_profile_view_base_contact_details%3BEZgRGWnxTwK%2B2hT0fro4LA%3D%3D" TargetMode="External"/><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48.xml"/><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hyperlink" Target="https://id.linkedin.com/in/riko-adrianto-tarigan-4855a41a3"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EB63901-E1CF-569C-675C-5E7DE5B51F62}"/>
              </a:ext>
            </a:extLst>
          </p:cNvPr>
          <p:cNvSpPr/>
          <p:nvPr/>
        </p:nvSpPr>
        <p:spPr>
          <a:xfrm>
            <a:off x="-11918" y="8405167"/>
            <a:ext cx="19022231" cy="62452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8">
            <a:extLst>
              <a:ext uri="{FF2B5EF4-FFF2-40B4-BE49-F238E27FC236}">
                <a16:creationId xmlns:a16="http://schemas.microsoft.com/office/drawing/2014/main" id="{CD34B38A-4A18-03EE-7801-8482F950FB4B}"/>
              </a:ext>
            </a:extLst>
          </p:cNvPr>
          <p:cNvSpPr/>
          <p:nvPr/>
        </p:nvSpPr>
        <p:spPr>
          <a:xfrm>
            <a:off x="0" y="8985614"/>
            <a:ext cx="19010313" cy="1707786"/>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 name="Google Shape;189;p28">
            <a:extLst>
              <a:ext uri="{FF2B5EF4-FFF2-40B4-BE49-F238E27FC236}">
                <a16:creationId xmlns:a16="http://schemas.microsoft.com/office/drawing/2014/main" id="{30DCFED2-20CA-F7A3-B90E-7BBE6EF99B09}"/>
              </a:ext>
            </a:extLst>
          </p:cNvPr>
          <p:cNvPicPr preferRelativeResize="0"/>
          <p:nvPr/>
        </p:nvPicPr>
        <p:blipFill rotWithShape="1">
          <a:blip r:embed="rId3">
            <a:alphaModFix/>
          </a:blip>
          <a:srcRect r="32507"/>
          <a:stretch/>
        </p:blipFill>
        <p:spPr>
          <a:xfrm rot="20318864">
            <a:off x="10479926" y="2555160"/>
            <a:ext cx="11429595" cy="9646807"/>
          </a:xfrm>
          <a:prstGeom prst="rect">
            <a:avLst/>
          </a:prstGeom>
          <a:noFill/>
          <a:ln>
            <a:noFill/>
          </a:ln>
        </p:spPr>
      </p:pic>
      <p:pic>
        <p:nvPicPr>
          <p:cNvPr id="15" name="Picture 14">
            <a:extLst>
              <a:ext uri="{FF2B5EF4-FFF2-40B4-BE49-F238E27FC236}">
                <a16:creationId xmlns:a16="http://schemas.microsoft.com/office/drawing/2014/main" id="{11F6BA51-3832-4ED5-4E9D-DA8D5797AEEE}"/>
              </a:ext>
            </a:extLst>
          </p:cNvPr>
          <p:cNvPicPr>
            <a:picLocks noChangeAspect="1"/>
          </p:cNvPicPr>
          <p:nvPr/>
        </p:nvPicPr>
        <p:blipFill>
          <a:blip r:embed="rId4"/>
          <a:stretch>
            <a:fillRect/>
          </a:stretch>
        </p:blipFill>
        <p:spPr>
          <a:xfrm>
            <a:off x="7121937" y="900658"/>
            <a:ext cx="6177744" cy="4431002"/>
          </a:xfrm>
          <a:prstGeom prst="rect">
            <a:avLst/>
          </a:prstGeom>
        </p:spPr>
      </p:pic>
      <p:sp>
        <p:nvSpPr>
          <p:cNvPr id="20" name="object 20"/>
          <p:cNvSpPr txBox="1"/>
          <p:nvPr/>
        </p:nvSpPr>
        <p:spPr>
          <a:xfrm>
            <a:off x="-936004" y="4779655"/>
            <a:ext cx="7888372" cy="566822"/>
          </a:xfrm>
          <a:prstGeom prst="rect">
            <a:avLst/>
          </a:prstGeom>
        </p:spPr>
        <p:txBody>
          <a:bodyPr vert="horz" wrap="square" lIns="0" tIns="12700" rIns="0" bIns="0" rtlCol="0">
            <a:spAutoFit/>
          </a:bodyPr>
          <a:lstStyle/>
          <a:p>
            <a:pPr marL="146050" marR="5080" indent="-133985" algn="ctr">
              <a:lnSpc>
                <a:spcPct val="100000"/>
              </a:lnSpc>
              <a:spcBef>
                <a:spcPts val="100"/>
              </a:spcBef>
            </a:pPr>
            <a:r>
              <a:rPr lang="en-US" sz="3600" spc="-5">
                <a:solidFill>
                  <a:srgbClr val="00A0EF"/>
                </a:solidFill>
                <a:cs typeface="Source Sans Pro Light"/>
              </a:rPr>
              <a:t>Prepared by :</a:t>
            </a:r>
            <a:endParaRPr lang="en-US" sz="3600" dirty="0">
              <a:cs typeface="Source Sans Pro Light"/>
            </a:endParaRPr>
          </a:p>
        </p:txBody>
      </p:sp>
      <p:pic>
        <p:nvPicPr>
          <p:cNvPr id="26" name="Picture 2" descr="Universitas Pamulang Logo PNG Vector (CDR) Free Download">
            <a:extLst>
              <a:ext uri="{FF2B5EF4-FFF2-40B4-BE49-F238E27FC236}">
                <a16:creationId xmlns:a16="http://schemas.microsoft.com/office/drawing/2014/main" id="{17B57E42-575D-5B7C-8AA8-7A7BB928C7DC}"/>
              </a:ext>
            </a:extLst>
          </p:cNvPr>
          <p:cNvPicPr>
            <a:picLocks noChangeAspect="1" noChangeArrowheads="1"/>
          </p:cNvPicPr>
          <p:nvPr/>
        </p:nvPicPr>
        <p:blipFill>
          <a:blip r:embed="rId5">
            <a:alphaModFix amt="40000"/>
            <a:extLst>
              <a:ext uri="{28A0092B-C50C-407E-A947-70E740481C1C}">
                <a14:useLocalDpi xmlns:a14="http://schemas.microsoft.com/office/drawing/2010/main" val="0"/>
              </a:ext>
            </a:extLst>
          </a:blip>
          <a:srcRect/>
          <a:stretch>
            <a:fillRect/>
          </a:stretch>
        </p:blipFill>
        <p:spPr bwMode="auto">
          <a:xfrm>
            <a:off x="197017" y="9124152"/>
            <a:ext cx="1430710" cy="1430710"/>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C439B2D7-3120-D8A5-2C80-4E310363A53C}"/>
              </a:ext>
            </a:extLst>
          </p:cNvPr>
          <p:cNvGrpSpPr/>
          <p:nvPr/>
        </p:nvGrpSpPr>
        <p:grpSpPr>
          <a:xfrm>
            <a:off x="720180" y="5554162"/>
            <a:ext cx="6024150" cy="2199022"/>
            <a:chOff x="3018019" y="5526056"/>
            <a:chExt cx="6024150" cy="2199022"/>
          </a:xfrm>
        </p:grpSpPr>
        <p:pic>
          <p:nvPicPr>
            <p:cNvPr id="16" name="Picture 6">
              <a:extLst>
                <a:ext uri="{FF2B5EF4-FFF2-40B4-BE49-F238E27FC236}">
                  <a16:creationId xmlns:a16="http://schemas.microsoft.com/office/drawing/2014/main" id="{AC927F65-F3AC-6AE4-EE7C-D48337B6FED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92829" y="5526056"/>
              <a:ext cx="847451" cy="10910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D7B10491-9A68-8441-38F2-9520974DD908}"/>
                </a:ext>
              </a:extLst>
            </p:cNvPr>
            <p:cNvSpPr txBox="1"/>
            <p:nvPr/>
          </p:nvSpPr>
          <p:spPr>
            <a:xfrm>
              <a:off x="3018019" y="6647860"/>
              <a:ext cx="6024150" cy="1077218"/>
            </a:xfrm>
            <a:prstGeom prst="rect">
              <a:avLst/>
            </a:prstGeom>
            <a:noFill/>
          </p:spPr>
          <p:txBody>
            <a:bodyPr wrap="none" rtlCol="0">
              <a:spAutoFit/>
            </a:bodyPr>
            <a:lstStyle/>
            <a:p>
              <a:pPr algn="ctr"/>
              <a:r>
                <a:rPr lang="en-US" sz="3200"/>
                <a:t>Riko Adrianto Tarigan, S.Kom, FCNS</a:t>
              </a:r>
            </a:p>
            <a:p>
              <a:pPr algn="ctr"/>
              <a:r>
                <a:rPr lang="en-US" sz="3200"/>
                <a:t>231012050047</a:t>
              </a:r>
              <a:endParaRPr lang="en-ID" sz="3200"/>
            </a:p>
          </p:txBody>
        </p:sp>
      </p:grpSp>
      <p:grpSp>
        <p:nvGrpSpPr>
          <p:cNvPr id="30" name="Group 29">
            <a:extLst>
              <a:ext uri="{FF2B5EF4-FFF2-40B4-BE49-F238E27FC236}">
                <a16:creationId xmlns:a16="http://schemas.microsoft.com/office/drawing/2014/main" id="{BAFEE48E-9EDD-18DD-2568-9EA593145BCF}"/>
              </a:ext>
            </a:extLst>
          </p:cNvPr>
          <p:cNvGrpSpPr/>
          <p:nvPr/>
        </p:nvGrpSpPr>
        <p:grpSpPr>
          <a:xfrm>
            <a:off x="6672685" y="5570285"/>
            <a:ext cx="4886602" cy="2163174"/>
            <a:chOff x="3018019" y="5561904"/>
            <a:chExt cx="4886602" cy="2163174"/>
          </a:xfrm>
        </p:grpSpPr>
        <p:pic>
          <p:nvPicPr>
            <p:cNvPr id="31" name="Picture 6">
              <a:extLst>
                <a:ext uri="{FF2B5EF4-FFF2-40B4-BE49-F238E27FC236}">
                  <a16:creationId xmlns:a16="http://schemas.microsoft.com/office/drawing/2014/main" id="{943CFA7C-549B-F282-C79B-06B095BCD2B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37594" y="5561904"/>
              <a:ext cx="847451" cy="1091093"/>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26E15AEB-5AAD-A37C-CDCF-F770A7EFAB58}"/>
                </a:ext>
              </a:extLst>
            </p:cNvPr>
            <p:cNvSpPr txBox="1"/>
            <p:nvPr/>
          </p:nvSpPr>
          <p:spPr>
            <a:xfrm>
              <a:off x="3018019" y="6647860"/>
              <a:ext cx="4886602" cy="1077218"/>
            </a:xfrm>
            <a:prstGeom prst="rect">
              <a:avLst/>
            </a:prstGeom>
            <a:noFill/>
          </p:spPr>
          <p:txBody>
            <a:bodyPr wrap="square" rtlCol="0">
              <a:spAutoFit/>
            </a:bodyPr>
            <a:lstStyle/>
            <a:p>
              <a:pPr algn="ctr"/>
              <a:r>
                <a:rPr lang="en-US" sz="3200"/>
                <a:t>Anre Franciscus,  S.Kom</a:t>
              </a:r>
              <a:br>
                <a:rPr lang="en-US" sz="3200"/>
              </a:br>
              <a:r>
                <a:rPr lang="en-US" sz="3200"/>
                <a:t>231012050033</a:t>
              </a:r>
              <a:endParaRPr lang="en-ID" sz="3200"/>
            </a:p>
          </p:txBody>
        </p:sp>
      </p:grpSp>
      <p:grpSp>
        <p:nvGrpSpPr>
          <p:cNvPr id="33" name="Group 32">
            <a:extLst>
              <a:ext uri="{FF2B5EF4-FFF2-40B4-BE49-F238E27FC236}">
                <a16:creationId xmlns:a16="http://schemas.microsoft.com/office/drawing/2014/main" id="{4908BE40-CC9A-E73F-F02D-B7399D4A5DAB}"/>
              </a:ext>
            </a:extLst>
          </p:cNvPr>
          <p:cNvGrpSpPr/>
          <p:nvPr/>
        </p:nvGrpSpPr>
        <p:grpSpPr>
          <a:xfrm>
            <a:off x="11325411" y="5483436"/>
            <a:ext cx="5354354" cy="2249750"/>
            <a:chOff x="3018018" y="5475328"/>
            <a:chExt cx="5354354" cy="2249750"/>
          </a:xfrm>
        </p:grpSpPr>
        <p:pic>
          <p:nvPicPr>
            <p:cNvPr id="34" name="Picture 6">
              <a:extLst>
                <a:ext uri="{FF2B5EF4-FFF2-40B4-BE49-F238E27FC236}">
                  <a16:creationId xmlns:a16="http://schemas.microsoft.com/office/drawing/2014/main" id="{F165ED97-F9E6-0A00-5F4C-8D55518DC02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07351" y="5475328"/>
              <a:ext cx="847451" cy="109109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652C65EA-4560-F1FC-C15D-CC645DF74B3F}"/>
                </a:ext>
              </a:extLst>
            </p:cNvPr>
            <p:cNvSpPr txBox="1"/>
            <p:nvPr/>
          </p:nvSpPr>
          <p:spPr>
            <a:xfrm>
              <a:off x="3018018" y="6647860"/>
              <a:ext cx="5354354" cy="1077218"/>
            </a:xfrm>
            <a:prstGeom prst="rect">
              <a:avLst/>
            </a:prstGeom>
            <a:noFill/>
          </p:spPr>
          <p:txBody>
            <a:bodyPr wrap="square" rtlCol="0">
              <a:spAutoFit/>
            </a:bodyPr>
            <a:lstStyle/>
            <a:p>
              <a:pPr algn="ctr"/>
              <a:r>
                <a:rPr lang="en-US" sz="3200"/>
                <a:t>Ridwan Solomasi Daeli, S.Kom</a:t>
              </a:r>
            </a:p>
            <a:p>
              <a:pPr algn="ctr"/>
              <a:r>
                <a:rPr lang="en-ID" sz="3200"/>
                <a:t>231012050041</a:t>
              </a:r>
            </a:p>
          </p:txBody>
        </p:sp>
      </p:grpSp>
      <p:sp>
        <p:nvSpPr>
          <p:cNvPr id="3" name="Google Shape;190;p28">
            <a:extLst>
              <a:ext uri="{FF2B5EF4-FFF2-40B4-BE49-F238E27FC236}">
                <a16:creationId xmlns:a16="http://schemas.microsoft.com/office/drawing/2014/main" id="{EAD8895D-C851-4985-FC92-5346F15BBF4E}"/>
              </a:ext>
            </a:extLst>
          </p:cNvPr>
          <p:cNvSpPr txBox="1">
            <a:spLocks noGrp="1"/>
          </p:cNvSpPr>
          <p:nvPr/>
        </p:nvSpPr>
        <p:spPr>
          <a:xfrm>
            <a:off x="912372" y="835527"/>
            <a:ext cx="6697046" cy="8670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Epilogue"/>
              <a:buNone/>
              <a:defRPr sz="4000" b="1" i="0" u="none" strike="noStrike" cap="none">
                <a:solidFill>
                  <a:schemeClr val="dk1"/>
                </a:solidFill>
                <a:latin typeface="Epilogue"/>
                <a:ea typeface="Epilogue"/>
                <a:cs typeface="Epilogue"/>
                <a:sym typeface="Epilogue"/>
              </a:defRPr>
            </a:lvl1pPr>
            <a:lvl2pPr marR="0" lvl="1"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2pPr>
            <a:lvl3pPr marR="0" lvl="2"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3pPr>
            <a:lvl4pPr marR="0" lvl="3"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4pPr>
            <a:lvl5pPr marR="0" lvl="4"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5pPr>
            <a:lvl6pPr marR="0" lvl="5"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6pPr>
            <a:lvl7pPr marR="0" lvl="6"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7pPr>
            <a:lvl8pPr marR="0" lvl="7"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8pPr>
            <a:lvl9pPr marR="0" lvl="8"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9pPr>
          </a:lstStyle>
          <a:p>
            <a:pPr marL="1223010" marR="5080" indent="-1210945" algn="ctr">
              <a:lnSpc>
                <a:spcPct val="100000"/>
              </a:lnSpc>
              <a:spcBef>
                <a:spcPts val="100"/>
              </a:spcBef>
            </a:pPr>
            <a:r>
              <a:rPr lang="en-US" sz="6000" spc="-5">
                <a:solidFill>
                  <a:srgbClr val="00318B"/>
                </a:solidFill>
                <a:cs typeface="Times New Roman" panose="02020603050405020304" pitchFamily="18" charset="0"/>
              </a:rPr>
              <a:t>Linear Equations</a:t>
            </a:r>
            <a:endParaRPr lang="cs-CZ" sz="6000" dirty="0">
              <a:cs typeface="Times New Roman" panose="02020603050405020304" pitchFamily="18" charset="0"/>
            </a:endParaRPr>
          </a:p>
        </p:txBody>
      </p:sp>
      <p:sp>
        <p:nvSpPr>
          <p:cNvPr id="10" name="Google Shape;201;p29">
            <a:extLst>
              <a:ext uri="{FF2B5EF4-FFF2-40B4-BE49-F238E27FC236}">
                <a16:creationId xmlns:a16="http://schemas.microsoft.com/office/drawing/2014/main" id="{7086F674-FB25-93E3-4218-61146E220F79}"/>
              </a:ext>
            </a:extLst>
          </p:cNvPr>
          <p:cNvSpPr txBox="1"/>
          <p:nvPr/>
        </p:nvSpPr>
        <p:spPr>
          <a:xfrm>
            <a:off x="1728292" y="9091116"/>
            <a:ext cx="8472500" cy="143071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chemeClr val="dk1"/>
                </a:solidFill>
                <a:latin typeface="Albert Sans"/>
                <a:ea typeface="Albert Sans"/>
                <a:cs typeface="Albert Sans"/>
                <a:sym typeface="Albert Sans"/>
              </a:rPr>
              <a:t>Pamulang University</a:t>
            </a:r>
            <a:br>
              <a:rPr lang="en" sz="2000" b="1">
                <a:solidFill>
                  <a:schemeClr val="dk1"/>
                </a:solidFill>
                <a:latin typeface="Albert Sans"/>
                <a:ea typeface="Albert Sans"/>
                <a:cs typeface="Albert Sans"/>
                <a:sym typeface="Albert Sans"/>
              </a:rPr>
            </a:br>
            <a:br>
              <a:rPr lang="en" sz="2000" b="1">
                <a:solidFill>
                  <a:schemeClr val="dk1"/>
                </a:solidFill>
                <a:latin typeface="Albert Sans"/>
                <a:ea typeface="Albert Sans"/>
                <a:cs typeface="Albert Sans"/>
                <a:sym typeface="Albert Sans"/>
              </a:rPr>
            </a:br>
            <a:r>
              <a:rPr lang="en-ID" sz="2000" u="sng">
                <a:solidFill>
                  <a:schemeClr val="dk1"/>
                </a:solidFill>
                <a:latin typeface="Albert Sans"/>
                <a:ea typeface="Albert Sans"/>
                <a:cs typeface="Albert Sans"/>
                <a:sym typeface="Albert Sans"/>
              </a:rPr>
              <a:t>Jl. Raya Puspitek, Buaran, Kec. Pamulang, Kota Tangerang Selatan, Banten 15310</a:t>
            </a:r>
            <a:endParaRPr sz="2000">
              <a:solidFill>
                <a:schemeClr val="dk1"/>
              </a:solidFill>
              <a:latin typeface="Albert Sans"/>
              <a:ea typeface="Albert Sans"/>
              <a:cs typeface="Albert Sans"/>
              <a:sym typeface="Albert Sans"/>
            </a:endParaRPr>
          </a:p>
        </p:txBody>
      </p:sp>
      <p:cxnSp>
        <p:nvCxnSpPr>
          <p:cNvPr id="5" name="Straight Connector 4">
            <a:extLst>
              <a:ext uri="{FF2B5EF4-FFF2-40B4-BE49-F238E27FC236}">
                <a16:creationId xmlns:a16="http://schemas.microsoft.com/office/drawing/2014/main" id="{B6516135-F7BA-38B8-49F1-A41BFF323289}"/>
              </a:ext>
            </a:extLst>
          </p:cNvPr>
          <p:cNvCxnSpPr/>
          <p:nvPr/>
        </p:nvCxnSpPr>
        <p:spPr>
          <a:xfrm>
            <a:off x="6952368" y="6079710"/>
            <a:ext cx="0" cy="1653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59067F1-36A8-8A2B-0E70-7A3630470A97}"/>
              </a:ext>
            </a:extLst>
          </p:cNvPr>
          <p:cNvCxnSpPr/>
          <p:nvPr/>
        </p:nvCxnSpPr>
        <p:spPr>
          <a:xfrm>
            <a:off x="11233348" y="6028982"/>
            <a:ext cx="0" cy="165347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Google Shape;426;p48">
            <a:extLst>
              <a:ext uri="{FF2B5EF4-FFF2-40B4-BE49-F238E27FC236}">
                <a16:creationId xmlns:a16="http://schemas.microsoft.com/office/drawing/2014/main" id="{70BBA979-1515-45B0-BD98-96529797C46E}"/>
              </a:ext>
            </a:extLst>
          </p:cNvPr>
          <p:cNvPicPr preferRelativeResize="0"/>
          <p:nvPr/>
        </p:nvPicPr>
        <p:blipFill>
          <a:blip r:embed="rId3">
            <a:alphaModFix/>
          </a:blip>
          <a:stretch>
            <a:fillRect/>
          </a:stretch>
        </p:blipFill>
        <p:spPr>
          <a:xfrm rot="15941895">
            <a:off x="8999813" y="6505001"/>
            <a:ext cx="17731072" cy="3551579"/>
          </a:xfrm>
          <a:prstGeom prst="rect">
            <a:avLst/>
          </a:prstGeom>
          <a:noFill/>
          <a:ln>
            <a:noFill/>
          </a:ln>
        </p:spPr>
      </p:pic>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10</a:t>
            </a:r>
            <a:endParaRPr lang="en-ID" sz="3200"/>
          </a:p>
        </p:txBody>
      </p:sp>
      <p:sp>
        <p:nvSpPr>
          <p:cNvPr id="2" name="Google Shape;215;p30">
            <a:extLst>
              <a:ext uri="{FF2B5EF4-FFF2-40B4-BE49-F238E27FC236}">
                <a16:creationId xmlns:a16="http://schemas.microsoft.com/office/drawing/2014/main" id="{D27C6E1C-2DDD-26A6-77DF-6A18B68CE94E}"/>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Satu Variabel (PLSV) – Cont.</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sp>
        <p:nvSpPr>
          <p:cNvPr id="4" name="TextBox 3">
            <a:extLst>
              <a:ext uri="{FF2B5EF4-FFF2-40B4-BE49-F238E27FC236}">
                <a16:creationId xmlns:a16="http://schemas.microsoft.com/office/drawing/2014/main" id="{87B2061D-78CF-D7F4-0CD6-121F0F00C3CF}"/>
              </a:ext>
            </a:extLst>
          </p:cNvPr>
          <p:cNvSpPr txBox="1"/>
          <p:nvPr/>
        </p:nvSpPr>
        <p:spPr>
          <a:xfrm>
            <a:off x="769290" y="2250356"/>
            <a:ext cx="13275584" cy="584775"/>
          </a:xfrm>
          <a:prstGeom prst="rect">
            <a:avLst/>
          </a:prstGeom>
          <a:noFill/>
        </p:spPr>
        <p:txBody>
          <a:bodyPr wrap="square">
            <a:spAutoFit/>
          </a:bodyPr>
          <a:lstStyle/>
          <a:p>
            <a:r>
              <a:rPr lang="en-ID" sz="3200" b="0" i="0">
                <a:solidFill>
                  <a:srgbClr val="282828"/>
                </a:solidFill>
                <a:effectLst/>
                <a:latin typeface="Open Sans" panose="020B0606030504020204" pitchFamily="34" charset="0"/>
              </a:rPr>
              <a:t>Bentuk umum dari Persamaan Linear Satu Variabel adalah:</a:t>
            </a:r>
            <a:endParaRPr lang="en-ID" sz="3200"/>
          </a:p>
        </p:txBody>
      </p:sp>
      <p:pic>
        <p:nvPicPr>
          <p:cNvPr id="10242" name="Picture 2" descr="Persamaan Linear Satu Variabel">
            <a:extLst>
              <a:ext uri="{FF2B5EF4-FFF2-40B4-BE49-F238E27FC236}">
                <a16:creationId xmlns:a16="http://schemas.microsoft.com/office/drawing/2014/main" id="{F61E4CC3-C162-9F5D-2BAF-79A006D61B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8772" y="3140639"/>
            <a:ext cx="5617692" cy="28088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12B6F1B-9BC9-9D70-0969-DB07431DE901}"/>
              </a:ext>
            </a:extLst>
          </p:cNvPr>
          <p:cNvSpPr txBox="1"/>
          <p:nvPr/>
        </p:nvSpPr>
        <p:spPr>
          <a:xfrm>
            <a:off x="1142608" y="6354812"/>
            <a:ext cx="15891788" cy="1015663"/>
          </a:xfrm>
          <a:prstGeom prst="rect">
            <a:avLst/>
          </a:prstGeom>
          <a:noFill/>
        </p:spPr>
        <p:txBody>
          <a:bodyPr wrap="square">
            <a:spAutoFit/>
          </a:bodyPr>
          <a:lstStyle/>
          <a:p>
            <a:r>
              <a:rPr lang="en-ID" sz="3000" i="0">
                <a:solidFill>
                  <a:srgbClr val="282828"/>
                </a:solidFill>
                <a:effectLst/>
                <a:latin typeface="Open Sans" panose="020B0606030504020204" pitchFamily="34" charset="0"/>
              </a:rPr>
              <a:t>Perlu digaris bawahi adalah variabel tidak selalu menggunakan lambang x, bisa jadi menggunakan y atau yang lainnya.</a:t>
            </a:r>
            <a:endParaRPr lang="en-ID" sz="3000"/>
          </a:p>
        </p:txBody>
      </p:sp>
    </p:spTree>
    <p:extLst>
      <p:ext uri="{BB962C8B-B14F-4D97-AF65-F5344CB8AC3E}">
        <p14:creationId xmlns:p14="http://schemas.microsoft.com/office/powerpoint/2010/main" val="34368393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Google Shape;426;p48">
            <a:extLst>
              <a:ext uri="{FF2B5EF4-FFF2-40B4-BE49-F238E27FC236}">
                <a16:creationId xmlns:a16="http://schemas.microsoft.com/office/drawing/2014/main" id="{70BBA979-1515-45B0-BD98-96529797C46E}"/>
              </a:ext>
            </a:extLst>
          </p:cNvPr>
          <p:cNvPicPr preferRelativeResize="0"/>
          <p:nvPr/>
        </p:nvPicPr>
        <p:blipFill>
          <a:blip r:embed="rId3">
            <a:alphaModFix/>
          </a:blip>
          <a:stretch>
            <a:fillRect/>
          </a:stretch>
        </p:blipFill>
        <p:spPr>
          <a:xfrm rot="15941895">
            <a:off x="8999813" y="6505001"/>
            <a:ext cx="17731072" cy="3551579"/>
          </a:xfrm>
          <a:prstGeom prst="rect">
            <a:avLst/>
          </a:prstGeom>
          <a:noFill/>
          <a:ln>
            <a:noFill/>
          </a:ln>
        </p:spPr>
      </p:pic>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11</a:t>
            </a:r>
            <a:endParaRPr lang="en-ID" sz="3200"/>
          </a:p>
        </p:txBody>
      </p:sp>
      <p:sp>
        <p:nvSpPr>
          <p:cNvPr id="2" name="Google Shape;215;p30">
            <a:extLst>
              <a:ext uri="{FF2B5EF4-FFF2-40B4-BE49-F238E27FC236}">
                <a16:creationId xmlns:a16="http://schemas.microsoft.com/office/drawing/2014/main" id="{D27C6E1C-2DDD-26A6-77DF-6A18B68CE94E}"/>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Satu Variabel (PLSV) – Cont.</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7B2061D-78CF-D7F4-0CD6-121F0F00C3CF}"/>
                  </a:ext>
                </a:extLst>
              </p:cNvPr>
              <p:cNvSpPr txBox="1"/>
              <p:nvPr/>
            </p:nvSpPr>
            <p:spPr>
              <a:xfrm>
                <a:off x="769290" y="2106340"/>
                <a:ext cx="13275584" cy="584775"/>
              </a:xfrm>
              <a:prstGeom prst="rect">
                <a:avLst/>
              </a:prstGeom>
              <a:noFill/>
            </p:spPr>
            <p:txBody>
              <a:bodyPr wrap="square">
                <a:spAutoFit/>
              </a:bodyPr>
              <a:lstStyle/>
              <a:p>
                <a:r>
                  <a:rPr lang="en-ID" sz="3200" b="0" i="0">
                    <a:solidFill>
                      <a:srgbClr val="282828"/>
                    </a:solidFill>
                    <a:effectLst/>
                    <a:latin typeface="Open Sans" panose="020B0606030504020204" pitchFamily="34" charset="0"/>
                  </a:rPr>
                  <a:t>Contoh sederhana PSLV persamaan </a:t>
                </a:r>
                <a14:m>
                  <m:oMath xmlns:m="http://schemas.openxmlformats.org/officeDocument/2006/math">
                    <m:r>
                      <a:rPr lang="en-US" sz="3200" b="0" i="1" smtClean="0">
                        <a:solidFill>
                          <a:srgbClr val="282828"/>
                        </a:solidFill>
                        <a:effectLst/>
                        <a:latin typeface="Cambria Math" panose="02040503050406030204" pitchFamily="18" charset="0"/>
                      </a:rPr>
                      <m:t>10</m:t>
                    </m:r>
                    <m:r>
                      <a:rPr lang="en-US" sz="3200" b="0" i="1" smtClean="0">
                        <a:solidFill>
                          <a:srgbClr val="282828"/>
                        </a:solidFill>
                        <a:effectLst/>
                        <a:latin typeface="Cambria Math" panose="02040503050406030204" pitchFamily="18" charset="0"/>
                      </a:rPr>
                      <m:t>𝑥</m:t>
                    </m:r>
                    <m:r>
                      <a:rPr lang="en-US" sz="3200" b="0" i="1" smtClean="0">
                        <a:solidFill>
                          <a:srgbClr val="282828"/>
                        </a:solidFill>
                        <a:effectLst/>
                        <a:latin typeface="Cambria Math" panose="02040503050406030204" pitchFamily="18" charset="0"/>
                      </a:rPr>
                      <m:t>+2=22 ;</m:t>
                    </m:r>
                  </m:oMath>
                </a14:m>
                <a:endParaRPr lang="en-ID" sz="3200"/>
              </a:p>
            </p:txBody>
          </p:sp>
        </mc:Choice>
        <mc:Fallback xmlns="">
          <p:sp>
            <p:nvSpPr>
              <p:cNvPr id="4" name="TextBox 3">
                <a:extLst>
                  <a:ext uri="{FF2B5EF4-FFF2-40B4-BE49-F238E27FC236}">
                    <a16:creationId xmlns:a16="http://schemas.microsoft.com/office/drawing/2014/main" id="{87B2061D-78CF-D7F4-0CD6-121F0F00C3CF}"/>
                  </a:ext>
                </a:extLst>
              </p:cNvPr>
              <p:cNvSpPr txBox="1">
                <a:spLocks noRot="1" noChangeAspect="1" noMove="1" noResize="1" noEditPoints="1" noAdjustHandles="1" noChangeArrowheads="1" noChangeShapeType="1" noTextEdit="1"/>
              </p:cNvSpPr>
              <p:nvPr/>
            </p:nvSpPr>
            <p:spPr>
              <a:xfrm>
                <a:off x="769290" y="2106340"/>
                <a:ext cx="13275584" cy="584775"/>
              </a:xfrm>
              <a:prstGeom prst="rect">
                <a:avLst/>
              </a:prstGeom>
              <a:blipFill>
                <a:blip r:embed="rId4"/>
                <a:stretch>
                  <a:fillRect l="-1148" t="-13684" b="-34737"/>
                </a:stretch>
              </a:blipFill>
            </p:spPr>
            <p:txBody>
              <a:bodyPr/>
              <a:lstStyle/>
              <a:p>
                <a:r>
                  <a:rPr lang="en-ID">
                    <a:noFill/>
                  </a:rPr>
                  <a:t> </a:t>
                </a:r>
              </a:p>
            </p:txBody>
          </p:sp>
        </mc:Fallback>
      </mc:AlternateContent>
      <p:sp>
        <p:nvSpPr>
          <p:cNvPr id="10" name="TextBox 9">
            <a:extLst>
              <a:ext uri="{FF2B5EF4-FFF2-40B4-BE49-F238E27FC236}">
                <a16:creationId xmlns:a16="http://schemas.microsoft.com/office/drawing/2014/main" id="{23FE11F6-C3E4-7DA7-DCC8-AD5FA09277C2}"/>
              </a:ext>
            </a:extLst>
          </p:cNvPr>
          <p:cNvSpPr txBox="1"/>
          <p:nvPr/>
        </p:nvSpPr>
        <p:spPr>
          <a:xfrm>
            <a:off x="1152228" y="5842045"/>
            <a:ext cx="10158152" cy="584775"/>
          </a:xfrm>
          <a:prstGeom prst="rect">
            <a:avLst/>
          </a:prstGeom>
          <a:noFill/>
        </p:spPr>
        <p:txBody>
          <a:bodyPr wrap="square">
            <a:spAutoFit/>
          </a:bodyPr>
          <a:lstStyle/>
          <a:p>
            <a:r>
              <a:rPr lang="fi-FI" sz="3200" b="0" i="0">
                <a:solidFill>
                  <a:srgbClr val="282828"/>
                </a:solidFill>
                <a:effectLst/>
                <a:latin typeface="Open Sans" panose="020B0606030504020204" pitchFamily="34" charset="0"/>
              </a:rPr>
              <a:t>Maka nilai dari huruf x adalah</a:t>
            </a:r>
            <a:r>
              <a:rPr lang="fi-FI" sz="3200" b="1" i="0">
                <a:solidFill>
                  <a:srgbClr val="282828"/>
                </a:solidFill>
                <a:effectLst/>
                <a:latin typeface="Open Sans" panose="020B0606030504020204" pitchFamily="34" charset="0"/>
              </a:rPr>
              <a:t> 2.</a:t>
            </a:r>
            <a:endParaRPr lang="en-ID" sz="320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72374B7-11FA-79CD-9158-01BF2F132942}"/>
                  </a:ext>
                </a:extLst>
              </p:cNvPr>
              <p:cNvSpPr txBox="1"/>
              <p:nvPr/>
            </p:nvSpPr>
            <p:spPr>
              <a:xfrm>
                <a:off x="1139133" y="6675729"/>
                <a:ext cx="14077781" cy="1077218"/>
              </a:xfrm>
              <a:prstGeom prst="rect">
                <a:avLst/>
              </a:prstGeom>
              <a:noFill/>
            </p:spPr>
            <p:txBody>
              <a:bodyPr wrap="square">
                <a:spAutoFit/>
              </a:bodyPr>
              <a:lstStyle/>
              <a:p>
                <a:r>
                  <a:rPr lang="en-ID" sz="3200" b="0" i="0">
                    <a:effectLst/>
                    <a:latin typeface="Open Sans" panose="020B0606030504020204" pitchFamily="34" charset="0"/>
                    <a:ea typeface="Open Sans" panose="020B0606030504020204" pitchFamily="34" charset="0"/>
                    <a:cs typeface="Open Sans" panose="020B0606030504020204" pitchFamily="34" charset="0"/>
                  </a:rPr>
                  <a:t>Dalam hal ini, persamaan </a:t>
                </a:r>
                <a14:m>
                  <m:oMath xmlns:m="http://schemas.openxmlformats.org/officeDocument/2006/math">
                    <m:r>
                      <a:rPr lang="en-US" sz="3200" b="0" i="0" smtClean="0">
                        <a:latin typeface="Cambria Math" panose="02040503050406030204" pitchFamily="18" charset="0"/>
                        <a:ea typeface="Open Sans" panose="020B0606030504020204" pitchFamily="34" charset="0"/>
                        <a:cs typeface="Open Sans" panose="020B0606030504020204" pitchFamily="34" charset="0"/>
                      </a:rPr>
                      <m:t>10</m:t>
                    </m:r>
                    <m:r>
                      <a:rPr lang="en-US" sz="3200" i="1">
                        <a:latin typeface="Cambria Math" panose="02040503050406030204" pitchFamily="18" charset="0"/>
                        <a:ea typeface="Open Sans" panose="020B0606030504020204" pitchFamily="34" charset="0"/>
                        <a:cs typeface="Open Sans" panose="020B0606030504020204" pitchFamily="34" charset="0"/>
                      </a:rPr>
                      <m:t>𝑥</m:t>
                    </m:r>
                    <m:r>
                      <a:rPr lang="en-US" sz="3200" b="0" i="1" smtClean="0">
                        <a:latin typeface="Cambria Math" panose="02040503050406030204" pitchFamily="18" charset="0"/>
                        <a:ea typeface="Open Sans" panose="020B0606030504020204" pitchFamily="34" charset="0"/>
                        <a:cs typeface="Open Sans" panose="020B0606030504020204" pitchFamily="34" charset="0"/>
                      </a:rPr>
                      <m:t>+2=22</m:t>
                    </m:r>
                  </m:oMath>
                </a14:m>
                <a:r>
                  <a:rPr lang="en-ID" sz="3200" b="0" i="0">
                    <a:effectLst/>
                    <a:latin typeface="Open Sans" panose="020B0606030504020204" pitchFamily="34" charset="0"/>
                    <a:ea typeface="Open Sans" panose="020B0606030504020204" pitchFamily="34" charset="0"/>
                    <a:cs typeface="Open Sans" panose="020B0606030504020204" pitchFamily="34" charset="0"/>
                  </a:rPr>
                  <a:t> adalah persamaan garis lurus karena variabel </a:t>
                </a:r>
                <a14:m>
                  <m:oMath xmlns:m="http://schemas.openxmlformats.org/officeDocument/2006/math">
                    <m:r>
                      <a:rPr lang="en-US" sz="3200" i="1">
                        <a:latin typeface="Cambria Math" panose="02040503050406030204" pitchFamily="18" charset="0"/>
                        <a:ea typeface="Open Sans" panose="020B0606030504020204" pitchFamily="34" charset="0"/>
                        <a:cs typeface="Open Sans" panose="020B0606030504020204" pitchFamily="34" charset="0"/>
                      </a:rPr>
                      <m:t>𝑥</m:t>
                    </m:r>
                  </m:oMath>
                </a14:m>
                <a:r>
                  <a:rPr lang="en-ID" sz="3200" b="0" i="0">
                    <a:effectLst/>
                    <a:latin typeface="Open Sans" panose="020B0606030504020204" pitchFamily="34" charset="0"/>
                    <a:ea typeface="Open Sans" panose="020B0606030504020204" pitchFamily="34" charset="0"/>
                    <a:cs typeface="Open Sans" panose="020B0606030504020204" pitchFamily="34" charset="0"/>
                  </a:rPr>
                  <a:t> memiliki pangkat tertinggi </a:t>
                </a:r>
                <a14:m>
                  <m:oMath xmlns:m="http://schemas.openxmlformats.org/officeDocument/2006/math">
                    <m:sSup>
                      <m:sSupPr>
                        <m:ctrlPr>
                          <a:rPr lang="en-ID" sz="3200" b="0" i="1" smtClean="0">
                            <a:effectLst/>
                            <a:latin typeface="Cambria Math" panose="02040503050406030204" pitchFamily="18" charset="0"/>
                            <a:ea typeface="Open Sans" panose="020B0606030504020204" pitchFamily="34" charset="0"/>
                            <a:cs typeface="Open Sans" panose="020B0606030504020204" pitchFamily="34" charset="0"/>
                          </a:rPr>
                        </m:ctrlPr>
                      </m:sSupPr>
                      <m:e>
                        <m:r>
                          <a:rPr lang="en-US" sz="3200" b="0" i="1" smtClean="0">
                            <a:effectLst/>
                            <a:latin typeface="Cambria Math" panose="02040503050406030204" pitchFamily="18" charset="0"/>
                            <a:ea typeface="Open Sans" panose="020B0606030504020204" pitchFamily="34" charset="0"/>
                            <a:cs typeface="Open Sans" panose="020B0606030504020204" pitchFamily="34" charset="0"/>
                          </a:rPr>
                          <m:t>𝑥</m:t>
                        </m:r>
                      </m:e>
                      <m:sup>
                        <m:r>
                          <a:rPr lang="en-US" sz="3200" b="0" i="1" smtClean="0">
                            <a:effectLst/>
                            <a:latin typeface="Cambria Math" panose="02040503050406030204" pitchFamily="18" charset="0"/>
                            <a:ea typeface="Open Sans" panose="020B0606030504020204" pitchFamily="34" charset="0"/>
                            <a:cs typeface="Open Sans" panose="020B0606030504020204" pitchFamily="34" charset="0"/>
                          </a:rPr>
                          <m:t>1</m:t>
                        </m:r>
                      </m:sup>
                    </m:sSup>
                  </m:oMath>
                </a14:m>
                <a:r>
                  <a:rPr lang="en-ID" sz="3200" b="0" i="0">
                    <a:effectLst/>
                    <a:latin typeface="Open Sans" panose="020B0606030504020204" pitchFamily="34" charset="0"/>
                    <a:ea typeface="Open Sans" panose="020B0606030504020204" pitchFamily="34" charset="0"/>
                    <a:cs typeface="Open Sans" panose="020B0606030504020204" pitchFamily="34" charset="0"/>
                  </a:rPr>
                  <a:t>. </a:t>
                </a:r>
              </a:p>
            </p:txBody>
          </p:sp>
        </mc:Choice>
        <mc:Fallback xmlns="">
          <p:sp>
            <p:nvSpPr>
              <p:cNvPr id="12" name="TextBox 11">
                <a:extLst>
                  <a:ext uri="{FF2B5EF4-FFF2-40B4-BE49-F238E27FC236}">
                    <a16:creationId xmlns:a16="http://schemas.microsoft.com/office/drawing/2014/main" id="{572374B7-11FA-79CD-9158-01BF2F132942}"/>
                  </a:ext>
                </a:extLst>
              </p:cNvPr>
              <p:cNvSpPr txBox="1">
                <a:spLocks noRot="1" noChangeAspect="1" noMove="1" noResize="1" noEditPoints="1" noAdjustHandles="1" noChangeArrowheads="1" noChangeShapeType="1" noTextEdit="1"/>
              </p:cNvSpPr>
              <p:nvPr/>
            </p:nvSpPr>
            <p:spPr>
              <a:xfrm>
                <a:off x="1139133" y="6675729"/>
                <a:ext cx="14077781" cy="1077218"/>
              </a:xfrm>
              <a:prstGeom prst="rect">
                <a:avLst/>
              </a:prstGeom>
              <a:blipFill>
                <a:blip r:embed="rId5"/>
                <a:stretch>
                  <a:fillRect l="-1126" t="-7345" b="-17514"/>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1AE8A3E-E383-ACB0-C1A5-F31A1D60336E}"/>
                  </a:ext>
                </a:extLst>
              </p:cNvPr>
              <p:cNvSpPr txBox="1"/>
              <p:nvPr/>
            </p:nvSpPr>
            <p:spPr>
              <a:xfrm>
                <a:off x="4392588" y="2718952"/>
                <a:ext cx="2668936" cy="29872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10</m:t>
                      </m:r>
                      <m:r>
                        <a:rPr lang="en-US" sz="3200" b="0" i="1" smtClean="0">
                          <a:latin typeface="Cambria Math" panose="02040503050406030204" pitchFamily="18" charset="0"/>
                        </a:rPr>
                        <m:t>𝑥</m:t>
                      </m:r>
                      <m:r>
                        <a:rPr lang="en-US" sz="3200" b="0" i="1" smtClean="0">
                          <a:latin typeface="Cambria Math" panose="02040503050406030204" pitchFamily="18" charset="0"/>
                        </a:rPr>
                        <m:t>+2=22</m:t>
                      </m:r>
                    </m:oMath>
                  </m:oMathPara>
                </a14:m>
                <a:endParaRPr lang="en-US" sz="3200" b="0"/>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10</m:t>
                      </m:r>
                      <m:r>
                        <a:rPr lang="en-US" sz="3200" b="0" i="1" smtClean="0">
                          <a:latin typeface="Cambria Math" panose="02040503050406030204" pitchFamily="18" charset="0"/>
                        </a:rPr>
                        <m:t>𝑥</m:t>
                      </m:r>
                      <m:r>
                        <a:rPr lang="en-US" sz="3200" b="0" i="1" smtClean="0">
                          <a:latin typeface="Cambria Math" panose="02040503050406030204" pitchFamily="18" charset="0"/>
                        </a:rPr>
                        <m:t>=22−2</m:t>
                      </m:r>
                    </m:oMath>
                  </m:oMathPara>
                </a14:m>
                <a:endParaRPr lang="en-US" sz="3200" b="0"/>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10</m:t>
                      </m:r>
                      <m:r>
                        <a:rPr lang="en-US" sz="3200" b="0" i="1" smtClean="0">
                          <a:latin typeface="Cambria Math" panose="02040503050406030204" pitchFamily="18" charset="0"/>
                        </a:rPr>
                        <m:t>𝑥</m:t>
                      </m:r>
                      <m:r>
                        <a:rPr lang="en-US" sz="3200" b="0" i="1" smtClean="0">
                          <a:latin typeface="Cambria Math" panose="02040503050406030204" pitchFamily="18" charset="0"/>
                        </a:rPr>
                        <m:t>=20</m:t>
                      </m:r>
                    </m:oMath>
                  </m:oMathPara>
                </a14:m>
                <a:endParaRPr lang="en-US" sz="3200" b="0"/>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𝑥</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20</m:t>
                          </m:r>
                        </m:num>
                        <m:den>
                          <m:r>
                            <a:rPr lang="en-US" sz="3200" b="0" i="1" smtClean="0">
                              <a:latin typeface="Cambria Math" panose="02040503050406030204" pitchFamily="18" charset="0"/>
                            </a:rPr>
                            <m:t>10</m:t>
                          </m:r>
                        </m:den>
                      </m:f>
                    </m:oMath>
                  </m:oMathPara>
                </a14:m>
                <a:endParaRPr lang="en-US" sz="3200" b="0"/>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𝑥</m:t>
                      </m:r>
                      <m:r>
                        <a:rPr lang="en-US" sz="3200" b="0" i="1" smtClean="0">
                          <a:latin typeface="Cambria Math" panose="02040503050406030204" pitchFamily="18" charset="0"/>
                        </a:rPr>
                        <m:t>=2</m:t>
                      </m:r>
                    </m:oMath>
                  </m:oMathPara>
                </a14:m>
                <a:endParaRPr lang="en-ID" sz="3200"/>
              </a:p>
            </p:txBody>
          </p:sp>
        </mc:Choice>
        <mc:Fallback xmlns="">
          <p:sp>
            <p:nvSpPr>
              <p:cNvPr id="13" name="TextBox 12">
                <a:extLst>
                  <a:ext uri="{FF2B5EF4-FFF2-40B4-BE49-F238E27FC236}">
                    <a16:creationId xmlns:a16="http://schemas.microsoft.com/office/drawing/2014/main" id="{41AE8A3E-E383-ACB0-C1A5-F31A1D60336E}"/>
                  </a:ext>
                </a:extLst>
              </p:cNvPr>
              <p:cNvSpPr txBox="1">
                <a:spLocks noRot="1" noChangeAspect="1" noMove="1" noResize="1" noEditPoints="1" noAdjustHandles="1" noChangeArrowheads="1" noChangeShapeType="1" noTextEdit="1"/>
              </p:cNvSpPr>
              <p:nvPr/>
            </p:nvSpPr>
            <p:spPr>
              <a:xfrm>
                <a:off x="4392588" y="2718952"/>
                <a:ext cx="2668936" cy="2987293"/>
              </a:xfrm>
              <a:prstGeom prst="rect">
                <a:avLst/>
              </a:prstGeom>
              <a:blipFill>
                <a:blip r:embed="rId6"/>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3161789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Google Shape;426;p48">
            <a:extLst>
              <a:ext uri="{FF2B5EF4-FFF2-40B4-BE49-F238E27FC236}">
                <a16:creationId xmlns:a16="http://schemas.microsoft.com/office/drawing/2014/main" id="{70BBA979-1515-45B0-BD98-96529797C46E}"/>
              </a:ext>
            </a:extLst>
          </p:cNvPr>
          <p:cNvPicPr preferRelativeResize="0"/>
          <p:nvPr/>
        </p:nvPicPr>
        <p:blipFill>
          <a:blip r:embed="rId3">
            <a:alphaModFix/>
          </a:blip>
          <a:stretch>
            <a:fillRect/>
          </a:stretch>
        </p:blipFill>
        <p:spPr>
          <a:xfrm rot="15941895">
            <a:off x="8999813" y="6505001"/>
            <a:ext cx="17731072" cy="3551579"/>
          </a:xfrm>
          <a:prstGeom prst="rect">
            <a:avLst/>
          </a:prstGeom>
          <a:noFill/>
          <a:ln>
            <a:noFill/>
          </a:ln>
        </p:spPr>
      </p:pic>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12</a:t>
            </a:r>
            <a:endParaRPr lang="en-ID" sz="3200"/>
          </a:p>
        </p:txBody>
      </p:sp>
      <p:sp>
        <p:nvSpPr>
          <p:cNvPr id="2" name="Google Shape;215;p30">
            <a:extLst>
              <a:ext uri="{FF2B5EF4-FFF2-40B4-BE49-F238E27FC236}">
                <a16:creationId xmlns:a16="http://schemas.microsoft.com/office/drawing/2014/main" id="{D27C6E1C-2DDD-26A6-77DF-6A18B68CE94E}"/>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Satu Variabel (PLSV) – Cont.</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59F31F9-013D-D46C-93DB-C21E0523F0BF}"/>
                  </a:ext>
                </a:extLst>
              </p:cNvPr>
              <p:cNvSpPr txBox="1"/>
              <p:nvPr/>
            </p:nvSpPr>
            <p:spPr>
              <a:xfrm>
                <a:off x="950808" y="1890316"/>
                <a:ext cx="15323100" cy="2062103"/>
              </a:xfrm>
              <a:prstGeom prst="rect">
                <a:avLst/>
              </a:prstGeom>
              <a:noFill/>
            </p:spPr>
            <p:txBody>
              <a:bodyPr wrap="square">
                <a:spAutoFit/>
              </a:bodyPr>
              <a:lstStyle/>
              <a:p>
                <a:endParaRPr lang="en-ID" sz="3200">
                  <a:latin typeface="Open Sans" panose="020B0606030504020204" pitchFamily="34" charset="0"/>
                  <a:ea typeface="Open Sans" panose="020B0606030504020204" pitchFamily="34" charset="0"/>
                  <a:cs typeface="Open Sans" panose="020B0606030504020204" pitchFamily="34" charset="0"/>
                </a:endParaRPr>
              </a:p>
              <a:p>
                <a:r>
                  <a:rPr lang="en-ID" sz="3200" b="0" i="0">
                    <a:effectLst/>
                    <a:latin typeface="Open Sans" panose="020B0606030504020204" pitchFamily="34" charset="0"/>
                    <a:ea typeface="Open Sans" panose="020B0606030504020204" pitchFamily="34" charset="0"/>
                    <a:cs typeface="Open Sans" panose="020B0606030504020204" pitchFamily="34" charset="0"/>
                  </a:rPr>
                  <a:t>Persamaan tersebut dapat kita ubah menjadi bentuk </a:t>
                </a:r>
                <a14:m>
                  <m:oMath xmlns:m="http://schemas.openxmlformats.org/officeDocument/2006/math">
                    <m:r>
                      <a:rPr lang="en-US" sz="3200" b="0" i="1" smtClean="0">
                        <a:effectLst/>
                        <a:latin typeface="Cambria Math" panose="02040503050406030204" pitchFamily="18" charset="0"/>
                        <a:ea typeface="Open Sans" panose="020B0606030504020204" pitchFamily="34" charset="0"/>
                        <a:cs typeface="Open Sans" panose="020B0606030504020204" pitchFamily="34" charset="0"/>
                      </a:rPr>
                      <m:t>𝑦</m:t>
                    </m:r>
                    <m:r>
                      <a:rPr lang="en-US" sz="3200" b="0" i="1" smtClean="0">
                        <a:effectLst/>
                        <a:latin typeface="Cambria Math" panose="02040503050406030204" pitchFamily="18" charset="0"/>
                        <a:ea typeface="Open Sans" panose="020B0606030504020204" pitchFamily="34" charset="0"/>
                        <a:cs typeface="Open Sans" panose="020B0606030504020204" pitchFamily="34" charset="0"/>
                      </a:rPr>
                      <m:t>=</m:t>
                    </m:r>
                    <m:r>
                      <a:rPr lang="en-US" sz="3200" b="0" i="1" smtClean="0">
                        <a:effectLst/>
                        <a:latin typeface="Cambria Math" panose="02040503050406030204" pitchFamily="18" charset="0"/>
                        <a:ea typeface="Open Sans" panose="020B0606030504020204" pitchFamily="34" charset="0"/>
                        <a:cs typeface="Open Sans" panose="020B0606030504020204" pitchFamily="34" charset="0"/>
                      </a:rPr>
                      <m:t>𝑚𝑥</m:t>
                    </m:r>
                    <m:r>
                      <a:rPr lang="en-US" sz="3200" b="0" i="1" smtClean="0">
                        <a:effectLst/>
                        <a:latin typeface="Cambria Math" panose="02040503050406030204" pitchFamily="18" charset="0"/>
                        <a:ea typeface="Open Sans" panose="020B0606030504020204" pitchFamily="34" charset="0"/>
                        <a:cs typeface="Open Sans" panose="020B0606030504020204" pitchFamily="34" charset="0"/>
                      </a:rPr>
                      <m:t>+</m:t>
                    </m:r>
                    <m:r>
                      <a:rPr lang="en-US" sz="3200" b="0" i="1" smtClean="0">
                        <a:effectLst/>
                        <a:latin typeface="Cambria Math" panose="02040503050406030204" pitchFamily="18" charset="0"/>
                        <a:ea typeface="Open Sans" panose="020B0606030504020204" pitchFamily="34" charset="0"/>
                        <a:cs typeface="Open Sans" panose="020B0606030504020204" pitchFamily="34" charset="0"/>
                      </a:rPr>
                      <m:t>𝑏</m:t>
                    </m:r>
                  </m:oMath>
                </a14:m>
                <a:r>
                  <a:rPr lang="en-ID" sz="3200">
                    <a:latin typeface="Open Sans" panose="020B0606030504020204" pitchFamily="34" charset="0"/>
                    <a:ea typeface="Open Sans" panose="020B0606030504020204" pitchFamily="34" charset="0"/>
                    <a:cs typeface="Open Sans" panose="020B0606030504020204" pitchFamily="34" charset="0"/>
                  </a:rPr>
                  <a:t> </a:t>
                </a:r>
                <a:r>
                  <a:rPr lang="en-ID" sz="3200" b="0" i="0">
                    <a:effectLst/>
                    <a:latin typeface="Open Sans" panose="020B0606030504020204" pitchFamily="34" charset="0"/>
                    <a:ea typeface="Open Sans" panose="020B0606030504020204" pitchFamily="34" charset="0"/>
                    <a:cs typeface="Open Sans" panose="020B0606030504020204" pitchFamily="34" charset="0"/>
                  </a:rPr>
                  <a:t>yang lebih umum, di mana </a:t>
                </a:r>
                <a14:m>
                  <m:oMath xmlns:m="http://schemas.openxmlformats.org/officeDocument/2006/math">
                    <m:r>
                      <a:rPr lang="en-US" sz="3200" b="0" i="1" smtClean="0">
                        <a:latin typeface="Cambria Math" panose="02040503050406030204" pitchFamily="18" charset="0"/>
                        <a:ea typeface="Open Sans" panose="020B0606030504020204" pitchFamily="34" charset="0"/>
                        <a:cs typeface="Open Sans" panose="020B0606030504020204" pitchFamily="34" charset="0"/>
                      </a:rPr>
                      <m:t>𝑚</m:t>
                    </m:r>
                  </m:oMath>
                </a14:m>
                <a:r>
                  <a:rPr lang="en-ID" sz="3200" b="0" i="0">
                    <a:effectLst/>
                    <a:latin typeface="Open Sans" panose="020B0606030504020204" pitchFamily="34" charset="0"/>
                    <a:ea typeface="Open Sans" panose="020B0606030504020204" pitchFamily="34" charset="0"/>
                    <a:cs typeface="Open Sans" panose="020B0606030504020204" pitchFamily="34" charset="0"/>
                  </a:rPr>
                  <a:t> adalah koefisien kemiringan (</a:t>
                </a:r>
                <a:r>
                  <a:rPr lang="en-ID" sz="3200" b="1" i="0">
                    <a:effectLst/>
                    <a:latin typeface="Open Sans" panose="020B0606030504020204" pitchFamily="34" charset="0"/>
                    <a:ea typeface="Open Sans" panose="020B0606030504020204" pitchFamily="34" charset="0"/>
                    <a:cs typeface="Open Sans" panose="020B0606030504020204" pitchFamily="34" charset="0"/>
                  </a:rPr>
                  <a:t>slope</a:t>
                </a:r>
                <a:r>
                  <a:rPr lang="en-ID" sz="3200" b="0" i="0">
                    <a:effectLst/>
                    <a:latin typeface="Open Sans" panose="020B0606030504020204" pitchFamily="34" charset="0"/>
                    <a:ea typeface="Open Sans" panose="020B0606030504020204" pitchFamily="34" charset="0"/>
                    <a:cs typeface="Open Sans" panose="020B0606030504020204" pitchFamily="34" charset="0"/>
                  </a:rPr>
                  <a:t>) dan </a:t>
                </a:r>
                <a14:m>
                  <m:oMath xmlns:m="http://schemas.openxmlformats.org/officeDocument/2006/math">
                    <m:r>
                      <a:rPr lang="en-US" sz="3200" b="0" i="1" smtClean="0">
                        <a:latin typeface="Cambria Math" panose="02040503050406030204" pitchFamily="18" charset="0"/>
                        <a:ea typeface="Open Sans" panose="020B0606030504020204" pitchFamily="34" charset="0"/>
                        <a:cs typeface="Open Sans" panose="020B0606030504020204" pitchFamily="34" charset="0"/>
                      </a:rPr>
                      <m:t>𝑏</m:t>
                    </m:r>
                  </m:oMath>
                </a14:m>
                <a:r>
                  <a:rPr lang="en-ID" sz="3200" b="0" i="0">
                    <a:effectLst/>
                    <a:latin typeface="Open Sans" panose="020B0606030504020204" pitchFamily="34" charset="0"/>
                    <a:ea typeface="Open Sans" panose="020B0606030504020204" pitchFamily="34" charset="0"/>
                    <a:cs typeface="Open Sans" panose="020B0606030504020204" pitchFamily="34" charset="0"/>
                  </a:rPr>
                  <a:t> adalah </a:t>
                </a:r>
                <a:r>
                  <a:rPr lang="en-ID" sz="3200" b="1" i="0">
                    <a:effectLst/>
                    <a:latin typeface="Open Sans" panose="020B0606030504020204" pitchFamily="34" charset="0"/>
                    <a:ea typeface="Open Sans" panose="020B0606030504020204" pitchFamily="34" charset="0"/>
                    <a:cs typeface="Open Sans" panose="020B0606030504020204" pitchFamily="34" charset="0"/>
                  </a:rPr>
                  <a:t>intercept</a:t>
                </a:r>
                <a:r>
                  <a:rPr lang="en-ID" sz="3200" b="0" i="0">
                    <a:effectLst/>
                    <a:latin typeface="Open Sans" panose="020B0606030504020204" pitchFamily="34" charset="0"/>
                    <a:ea typeface="Open Sans" panose="020B0606030504020204" pitchFamily="34" charset="0"/>
                    <a:cs typeface="Open Sans" panose="020B0606030504020204" pitchFamily="34" charset="0"/>
                  </a:rPr>
                  <a:t> pada sumbu </a:t>
                </a:r>
                <a14:m>
                  <m:oMath xmlns:m="http://schemas.openxmlformats.org/officeDocument/2006/math">
                    <m:r>
                      <a:rPr lang="en-US" sz="3200" b="0" i="1" smtClean="0">
                        <a:latin typeface="Cambria Math" panose="02040503050406030204" pitchFamily="18" charset="0"/>
                        <a:ea typeface="Open Sans" panose="020B0606030504020204" pitchFamily="34" charset="0"/>
                        <a:cs typeface="Open Sans" panose="020B0606030504020204" pitchFamily="34" charset="0"/>
                      </a:rPr>
                      <m:t>𝑦</m:t>
                    </m:r>
                  </m:oMath>
                </a14:m>
                <a:r>
                  <a:rPr lang="en-ID" sz="3200" b="0" i="0">
                    <a:effectLst/>
                    <a:latin typeface="Open Sans" panose="020B0606030504020204" pitchFamily="34" charset="0"/>
                    <a:ea typeface="Open Sans" panose="020B0606030504020204" pitchFamily="34" charset="0"/>
                    <a:cs typeface="Open Sans" panose="020B0606030504020204" pitchFamily="34" charset="0"/>
                  </a:rPr>
                  <a:t>.</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a:extLst>
                  <a:ext uri="{FF2B5EF4-FFF2-40B4-BE49-F238E27FC236}">
                    <a16:creationId xmlns:a16="http://schemas.microsoft.com/office/drawing/2014/main" id="{B59F31F9-013D-D46C-93DB-C21E0523F0BF}"/>
                  </a:ext>
                </a:extLst>
              </p:cNvPr>
              <p:cNvSpPr txBox="1">
                <a:spLocks noRot="1" noChangeAspect="1" noMove="1" noResize="1" noEditPoints="1" noAdjustHandles="1" noChangeArrowheads="1" noChangeShapeType="1" noTextEdit="1"/>
              </p:cNvSpPr>
              <p:nvPr/>
            </p:nvSpPr>
            <p:spPr>
              <a:xfrm>
                <a:off x="950808" y="1890316"/>
                <a:ext cx="15323100" cy="2062103"/>
              </a:xfrm>
              <a:prstGeom prst="rect">
                <a:avLst/>
              </a:prstGeom>
              <a:blipFill>
                <a:blip r:embed="rId4"/>
                <a:stretch>
                  <a:fillRect l="-1034" b="-8876"/>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158EE1C-3F5B-BA0F-AA80-18BE648C1AC9}"/>
                  </a:ext>
                </a:extLst>
              </p:cNvPr>
              <p:cNvSpPr txBox="1"/>
              <p:nvPr/>
            </p:nvSpPr>
            <p:spPr>
              <a:xfrm>
                <a:off x="953635" y="4201048"/>
                <a:ext cx="10158152" cy="523220"/>
              </a:xfrm>
              <a:prstGeom prst="rect">
                <a:avLst/>
              </a:prstGeom>
              <a:noFill/>
            </p:spPr>
            <p:txBody>
              <a:bodyPr wrap="square">
                <a:spAutoFit/>
              </a:bodyPr>
              <a:lstStyle/>
              <a:p>
                <a:r>
                  <a:rPr lang="en-ID" sz="2800" b="0" i="0">
                    <a:effectLst/>
                    <a:latin typeface="Open Sans" panose="020B0606030504020204" pitchFamily="34" charset="0"/>
                    <a:ea typeface="Open Sans" panose="020B0606030504020204" pitchFamily="34" charset="0"/>
                    <a:cs typeface="Open Sans" panose="020B0606030504020204" pitchFamily="34" charset="0"/>
                  </a:rPr>
                  <a:t>Ubah persamaan </a:t>
                </a:r>
                <a14:m>
                  <m:oMath xmlns:m="http://schemas.openxmlformats.org/officeDocument/2006/math">
                    <m:r>
                      <a:rPr lang="en-US" sz="2800" b="0" i="0" smtClean="0">
                        <a:latin typeface="Cambria Math" panose="02040503050406030204" pitchFamily="18" charset="0"/>
                        <a:ea typeface="Open Sans" panose="020B0606030504020204" pitchFamily="34" charset="0"/>
                        <a:cs typeface="Open Sans" panose="020B0606030504020204" pitchFamily="34" charset="0"/>
                      </a:rPr>
                      <m:t>10</m:t>
                    </m:r>
                    <m:r>
                      <a:rPr lang="en-US" sz="2800" i="1">
                        <a:latin typeface="Cambria Math" panose="02040503050406030204" pitchFamily="18" charset="0"/>
                        <a:ea typeface="Open Sans" panose="020B0606030504020204" pitchFamily="34" charset="0"/>
                        <a:cs typeface="Open Sans" panose="020B0606030504020204" pitchFamily="34" charset="0"/>
                      </a:rPr>
                      <m:t>𝑥</m:t>
                    </m:r>
                    <m:r>
                      <a:rPr lang="en-US" sz="2800" b="0" i="1" smtClean="0">
                        <a:latin typeface="Cambria Math" panose="02040503050406030204" pitchFamily="18" charset="0"/>
                        <a:ea typeface="Open Sans" panose="020B0606030504020204" pitchFamily="34" charset="0"/>
                        <a:cs typeface="Open Sans" panose="020B0606030504020204" pitchFamily="34" charset="0"/>
                      </a:rPr>
                      <m:t>+2=22</m:t>
                    </m:r>
                  </m:oMath>
                </a14:m>
                <a:r>
                  <a:rPr lang="en-ID" sz="2800">
                    <a:latin typeface="Open Sans" panose="020B0606030504020204" pitchFamily="34" charset="0"/>
                    <a:ea typeface="Open Sans" panose="020B0606030504020204" pitchFamily="34" charset="0"/>
                    <a:cs typeface="Open Sans" panose="020B0606030504020204" pitchFamily="34" charset="0"/>
                  </a:rPr>
                  <a:t> , menjadi  </a:t>
                </a:r>
                <a14:m>
                  <m:oMath xmlns:m="http://schemas.openxmlformats.org/officeDocument/2006/math">
                    <m:r>
                      <a:rPr lang="en-US" sz="2800" b="0" i="1" smtClean="0">
                        <a:latin typeface="Cambria Math" panose="02040503050406030204" pitchFamily="18" charset="0"/>
                        <a:ea typeface="Open Sans" panose="020B0606030504020204" pitchFamily="34" charset="0"/>
                        <a:cs typeface="Open Sans" panose="020B0606030504020204" pitchFamily="34" charset="0"/>
                      </a:rPr>
                      <m:t>22=10</m:t>
                    </m:r>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r>
                      <a:rPr lang="en-US" sz="2800" b="0" i="1" smtClean="0">
                        <a:latin typeface="Cambria Math" panose="02040503050406030204" pitchFamily="18" charset="0"/>
                        <a:ea typeface="Open Sans" panose="020B0606030504020204" pitchFamily="34" charset="0"/>
                        <a:cs typeface="Open Sans" panose="020B0606030504020204" pitchFamily="34" charset="0"/>
                      </a:rPr>
                      <m:t>+2</m:t>
                    </m:r>
                  </m:oMath>
                </a14:m>
                <a:endParaRPr lang="en-ID" sz="280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5" name="TextBox 14">
                <a:extLst>
                  <a:ext uri="{FF2B5EF4-FFF2-40B4-BE49-F238E27FC236}">
                    <a16:creationId xmlns:a16="http://schemas.microsoft.com/office/drawing/2014/main" id="{2158EE1C-3F5B-BA0F-AA80-18BE648C1AC9}"/>
                  </a:ext>
                </a:extLst>
              </p:cNvPr>
              <p:cNvSpPr txBox="1">
                <a:spLocks noRot="1" noChangeAspect="1" noMove="1" noResize="1" noEditPoints="1" noAdjustHandles="1" noChangeArrowheads="1" noChangeShapeType="1" noTextEdit="1"/>
              </p:cNvSpPr>
              <p:nvPr/>
            </p:nvSpPr>
            <p:spPr>
              <a:xfrm>
                <a:off x="953635" y="4201048"/>
                <a:ext cx="10158152" cy="523220"/>
              </a:xfrm>
              <a:prstGeom prst="rect">
                <a:avLst/>
              </a:prstGeom>
              <a:blipFill>
                <a:blip r:embed="rId5"/>
                <a:stretch>
                  <a:fillRect l="-1200" t="-11628" b="-31395"/>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7024A55-8D15-3BF3-5DCB-E4911E8FC983}"/>
                  </a:ext>
                </a:extLst>
              </p:cNvPr>
              <p:cNvSpPr txBox="1"/>
              <p:nvPr/>
            </p:nvSpPr>
            <p:spPr>
              <a:xfrm>
                <a:off x="277039" y="5232183"/>
                <a:ext cx="344178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Open Sans" panose="020B0606030504020204" pitchFamily="34" charset="0"/>
                          <a:cs typeface="Open Sans" panose="020B0606030504020204" pitchFamily="34" charset="0"/>
                        </a:rPr>
                        <m:t>𝑦</m:t>
                      </m:r>
                      <m:r>
                        <a:rPr lang="en-US" sz="2800" b="0" i="1" smtClean="0">
                          <a:latin typeface="Cambria Math" panose="02040503050406030204" pitchFamily="18" charset="0"/>
                          <a:ea typeface="Open Sans" panose="020B0606030504020204" pitchFamily="34" charset="0"/>
                          <a:cs typeface="Open Sans" panose="020B0606030504020204" pitchFamily="34" charset="0"/>
                        </a:rPr>
                        <m:t>=</m:t>
                      </m:r>
                      <m:r>
                        <a:rPr lang="en-US" sz="2800" b="0" i="1" smtClean="0">
                          <a:latin typeface="Cambria Math" panose="02040503050406030204" pitchFamily="18" charset="0"/>
                          <a:ea typeface="Open Sans" panose="020B0606030504020204" pitchFamily="34" charset="0"/>
                          <a:cs typeface="Open Sans" panose="020B0606030504020204" pitchFamily="34" charset="0"/>
                        </a:rPr>
                        <m:t>𝑚𝑥</m:t>
                      </m:r>
                      <m:r>
                        <a:rPr lang="en-US" sz="2800" b="0" i="1" smtClean="0">
                          <a:latin typeface="Cambria Math" panose="02040503050406030204" pitchFamily="18" charset="0"/>
                          <a:ea typeface="Open Sans" panose="020B0606030504020204" pitchFamily="34" charset="0"/>
                          <a:cs typeface="Open Sans" panose="020B0606030504020204" pitchFamily="34" charset="0"/>
                        </a:rPr>
                        <m:t>+</m:t>
                      </m:r>
                      <m:r>
                        <a:rPr lang="en-US" sz="2800" b="0" i="1" smtClean="0">
                          <a:latin typeface="Cambria Math" panose="02040503050406030204" pitchFamily="18" charset="0"/>
                          <a:ea typeface="Open Sans" panose="020B0606030504020204" pitchFamily="34" charset="0"/>
                          <a:cs typeface="Open Sans" panose="020B0606030504020204" pitchFamily="34" charset="0"/>
                        </a:rPr>
                        <m:t>𝑏</m:t>
                      </m:r>
                    </m:oMath>
                  </m:oMathPara>
                </a14:m>
                <a:endParaRPr lang="en-US" sz="2800" b="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8" name="TextBox 17">
                <a:extLst>
                  <a:ext uri="{FF2B5EF4-FFF2-40B4-BE49-F238E27FC236}">
                    <a16:creationId xmlns:a16="http://schemas.microsoft.com/office/drawing/2014/main" id="{57024A55-8D15-3BF3-5DCB-E4911E8FC983}"/>
                  </a:ext>
                </a:extLst>
              </p:cNvPr>
              <p:cNvSpPr txBox="1">
                <a:spLocks noRot="1" noChangeAspect="1" noMove="1" noResize="1" noEditPoints="1" noAdjustHandles="1" noChangeArrowheads="1" noChangeShapeType="1" noTextEdit="1"/>
              </p:cNvSpPr>
              <p:nvPr/>
            </p:nvSpPr>
            <p:spPr>
              <a:xfrm>
                <a:off x="277039" y="5232183"/>
                <a:ext cx="3441780" cy="523220"/>
              </a:xfrm>
              <a:prstGeom prst="rect">
                <a:avLst/>
              </a:prstGeom>
              <a:blipFill>
                <a:blip r:embed="rId6"/>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834DB62-DCDA-1C41-2E7D-0BE63B36E8F5}"/>
                  </a:ext>
                </a:extLst>
              </p:cNvPr>
              <p:cNvSpPr txBox="1"/>
              <p:nvPr/>
            </p:nvSpPr>
            <p:spPr>
              <a:xfrm>
                <a:off x="58121" y="7035167"/>
                <a:ext cx="3073394"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Open Sans" panose="020B0606030504020204" pitchFamily="34" charset="0"/>
                          <a:cs typeface="Open Sans" panose="020B0606030504020204" pitchFamily="34" charset="0"/>
                        </a:rPr>
                        <m:t>𝑦</m:t>
                      </m:r>
                      <m:r>
                        <a:rPr lang="en-US" sz="2800" b="0" i="1" smtClean="0">
                          <a:latin typeface="Cambria Math" panose="02040503050406030204" pitchFamily="18" charset="0"/>
                          <a:ea typeface="Open Sans" panose="020B0606030504020204" pitchFamily="34" charset="0"/>
                          <a:cs typeface="Open Sans" panose="020B0606030504020204" pitchFamily="34" charset="0"/>
                        </a:rPr>
                        <m:t>=22</m:t>
                      </m:r>
                    </m:oMath>
                  </m:oMathPara>
                </a14:m>
                <a:endParaRPr lang="en-ID" sz="280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0" name="TextBox 19">
                <a:extLst>
                  <a:ext uri="{FF2B5EF4-FFF2-40B4-BE49-F238E27FC236}">
                    <a16:creationId xmlns:a16="http://schemas.microsoft.com/office/drawing/2014/main" id="{B834DB62-DCDA-1C41-2E7D-0BE63B36E8F5}"/>
                  </a:ext>
                </a:extLst>
              </p:cNvPr>
              <p:cNvSpPr txBox="1">
                <a:spLocks noRot="1" noChangeAspect="1" noMove="1" noResize="1" noEditPoints="1" noAdjustHandles="1" noChangeArrowheads="1" noChangeShapeType="1" noTextEdit="1"/>
              </p:cNvSpPr>
              <p:nvPr/>
            </p:nvSpPr>
            <p:spPr>
              <a:xfrm>
                <a:off x="58121" y="7035167"/>
                <a:ext cx="3073394" cy="523220"/>
              </a:xfrm>
              <a:prstGeom prst="rect">
                <a:avLst/>
              </a:prstGeom>
              <a:blipFill>
                <a:blip r:embed="rId7"/>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971FB8D-B5D8-B3CF-4FB4-B1DF765113AD}"/>
                  </a:ext>
                </a:extLst>
              </p:cNvPr>
              <p:cNvSpPr txBox="1"/>
              <p:nvPr/>
            </p:nvSpPr>
            <p:spPr>
              <a:xfrm>
                <a:off x="863881" y="6479664"/>
                <a:ext cx="5611106" cy="523220"/>
              </a:xfrm>
              <a:prstGeom prst="rect">
                <a:avLst/>
              </a:prstGeom>
              <a:noFill/>
            </p:spPr>
            <p:txBody>
              <a:bodyPr wrap="square">
                <a:spAutoFit/>
              </a:bodyPr>
              <a:lstStyle/>
              <a:p>
                <a:pPr algn="just"/>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ea typeface="Open Sans" panose="020B0606030504020204" pitchFamily="34" charset="0"/>
                          <a:cs typeface="Open Sans" panose="020B0606030504020204" pitchFamily="34" charset="0"/>
                        </a:rPr>
                        <m:t>𝑦</m:t>
                      </m:r>
                      <m:r>
                        <a:rPr lang="en-US" sz="2800" b="0" i="1" smtClean="0">
                          <a:latin typeface="Cambria Math" panose="02040503050406030204" pitchFamily="18" charset="0"/>
                          <a:ea typeface="Open Sans" panose="020B0606030504020204" pitchFamily="34" charset="0"/>
                          <a:cs typeface="Open Sans" panose="020B0606030504020204" pitchFamily="34" charset="0"/>
                        </a:rPr>
                        <m:t>=10</m:t>
                      </m:r>
                      <m:d>
                        <m:dPr>
                          <m:ctrlPr>
                            <a:rPr lang="en-US" sz="2800" b="0" i="1" smtClean="0">
                              <a:latin typeface="Cambria Math" panose="02040503050406030204" pitchFamily="18" charset="0"/>
                              <a:ea typeface="Open Sans" panose="020B0606030504020204" pitchFamily="34" charset="0"/>
                              <a:cs typeface="Open Sans" panose="020B0606030504020204" pitchFamily="34" charset="0"/>
                            </a:rPr>
                          </m:ctrlPr>
                        </m:dPr>
                        <m:e>
                          <m:r>
                            <a:rPr lang="en-US" sz="2800" b="0" i="1" smtClean="0">
                              <a:latin typeface="Cambria Math" panose="02040503050406030204" pitchFamily="18" charset="0"/>
                              <a:ea typeface="Open Sans" panose="020B0606030504020204" pitchFamily="34" charset="0"/>
                              <a:cs typeface="Open Sans" panose="020B0606030504020204" pitchFamily="34" charset="0"/>
                            </a:rPr>
                            <m:t>2</m:t>
                          </m:r>
                        </m:e>
                      </m:d>
                      <m:r>
                        <a:rPr lang="en-US" sz="2800" b="0" i="1" smtClean="0">
                          <a:latin typeface="Cambria Math" panose="02040503050406030204" pitchFamily="18" charset="0"/>
                          <a:ea typeface="Open Sans" panose="020B0606030504020204" pitchFamily="34" charset="0"/>
                          <a:cs typeface="Open Sans" panose="020B0606030504020204" pitchFamily="34" charset="0"/>
                        </a:rPr>
                        <m:t>+2 :</m:t>
                      </m:r>
                      <m:r>
                        <a:rPr lang="en-US" sz="2800" b="0" i="1" smtClean="0">
                          <a:latin typeface="Cambria Math" panose="02040503050406030204" pitchFamily="18" charset="0"/>
                          <a:ea typeface="Open Sans" panose="020B0606030504020204" pitchFamily="34" charset="0"/>
                          <a:cs typeface="Open Sans" panose="020B0606030504020204" pitchFamily="34" charset="0"/>
                        </a:rPr>
                        <m:t>𝐾𝑎𝑟𝑛𝑎</m:t>
                      </m:r>
                      <m:r>
                        <a:rPr lang="en-US" sz="2800" b="0" i="1" smtClean="0">
                          <a:latin typeface="Cambria Math" panose="02040503050406030204" pitchFamily="18" charset="0"/>
                          <a:ea typeface="Open Sans" panose="020B0606030504020204" pitchFamily="34" charset="0"/>
                          <a:cs typeface="Open Sans" panose="020B0606030504020204" pitchFamily="34" charset="0"/>
                        </a:rPr>
                        <m:t> </m:t>
                      </m:r>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r>
                        <a:rPr lang="en-US" sz="2800" b="0" i="1" smtClean="0">
                          <a:latin typeface="Cambria Math" panose="02040503050406030204" pitchFamily="18" charset="0"/>
                          <a:ea typeface="Open Sans" panose="020B0606030504020204" pitchFamily="34" charset="0"/>
                          <a:cs typeface="Open Sans" panose="020B0606030504020204" pitchFamily="34" charset="0"/>
                        </a:rPr>
                        <m:t> </m:t>
                      </m:r>
                      <m:r>
                        <a:rPr lang="en-US" sz="2800" b="0" i="1" smtClean="0">
                          <a:latin typeface="Cambria Math" panose="02040503050406030204" pitchFamily="18" charset="0"/>
                          <a:ea typeface="Open Sans" panose="020B0606030504020204" pitchFamily="34" charset="0"/>
                          <a:cs typeface="Open Sans" panose="020B0606030504020204" pitchFamily="34" charset="0"/>
                        </a:rPr>
                        <m:t>𝑎𝑑𝑎𝑙𝑎h</m:t>
                      </m:r>
                      <m:r>
                        <a:rPr lang="en-US" sz="2800" b="0" i="1" smtClean="0">
                          <a:latin typeface="Cambria Math" panose="02040503050406030204" pitchFamily="18" charset="0"/>
                          <a:ea typeface="Open Sans" panose="020B0606030504020204" pitchFamily="34" charset="0"/>
                          <a:cs typeface="Open Sans" panose="020B0606030504020204" pitchFamily="34" charset="0"/>
                        </a:rPr>
                        <m:t> 2</m:t>
                      </m:r>
                    </m:oMath>
                  </m:oMathPara>
                </a14:m>
                <a:endParaRPr lang="en-US" sz="2800" b="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2" name="TextBox 21">
                <a:extLst>
                  <a:ext uri="{FF2B5EF4-FFF2-40B4-BE49-F238E27FC236}">
                    <a16:creationId xmlns:a16="http://schemas.microsoft.com/office/drawing/2014/main" id="{1971FB8D-B5D8-B3CF-4FB4-B1DF765113AD}"/>
                  </a:ext>
                </a:extLst>
              </p:cNvPr>
              <p:cNvSpPr txBox="1">
                <a:spLocks noRot="1" noChangeAspect="1" noMove="1" noResize="1" noEditPoints="1" noAdjustHandles="1" noChangeArrowheads="1" noChangeShapeType="1" noTextEdit="1"/>
              </p:cNvSpPr>
              <p:nvPr/>
            </p:nvSpPr>
            <p:spPr>
              <a:xfrm>
                <a:off x="863881" y="6479664"/>
                <a:ext cx="5611106" cy="523220"/>
              </a:xfrm>
              <a:prstGeom prst="rect">
                <a:avLst/>
              </a:prstGeom>
              <a:blipFill>
                <a:blip r:embed="rId8"/>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3AB9881-77AC-F267-3BAE-FC23DFC3ACC2}"/>
                  </a:ext>
                </a:extLst>
              </p:cNvPr>
              <p:cNvSpPr txBox="1"/>
              <p:nvPr/>
            </p:nvSpPr>
            <p:spPr>
              <a:xfrm>
                <a:off x="-3081147" y="5863810"/>
                <a:ext cx="1015815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Open Sans" panose="020B0606030504020204" pitchFamily="34" charset="0"/>
                          <a:cs typeface="Open Sans" panose="020B0606030504020204" pitchFamily="34" charset="0"/>
                        </a:rPr>
                        <m:t>𝑦</m:t>
                      </m:r>
                      <m:r>
                        <a:rPr lang="en-US" sz="2800" b="0" i="1" smtClean="0">
                          <a:latin typeface="Cambria Math" panose="02040503050406030204" pitchFamily="18" charset="0"/>
                          <a:ea typeface="Open Sans" panose="020B0606030504020204" pitchFamily="34" charset="0"/>
                          <a:cs typeface="Open Sans" panose="020B0606030504020204" pitchFamily="34" charset="0"/>
                        </a:rPr>
                        <m:t>=10</m:t>
                      </m:r>
                      <m:r>
                        <a:rPr lang="en-US" sz="2800" b="0" i="1" smtClean="0">
                          <a:latin typeface="Cambria Math" panose="02040503050406030204" pitchFamily="18" charset="0"/>
                          <a:ea typeface="Open Sans" panose="020B0606030504020204" pitchFamily="34" charset="0"/>
                          <a:cs typeface="Open Sans" panose="020B0606030504020204" pitchFamily="34" charset="0"/>
                        </a:rPr>
                        <m:t>𝑥</m:t>
                      </m:r>
                      <m:r>
                        <a:rPr lang="en-US" sz="2800" b="0" i="1" smtClean="0">
                          <a:latin typeface="Cambria Math" panose="02040503050406030204" pitchFamily="18" charset="0"/>
                          <a:ea typeface="Open Sans" panose="020B0606030504020204" pitchFamily="34" charset="0"/>
                          <a:cs typeface="Open Sans" panose="020B0606030504020204" pitchFamily="34" charset="0"/>
                        </a:rPr>
                        <m:t>+2</m:t>
                      </m:r>
                    </m:oMath>
                  </m:oMathPara>
                </a14:m>
                <a:endParaRPr lang="en-US" sz="2800" b="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4" name="TextBox 23">
                <a:extLst>
                  <a:ext uri="{FF2B5EF4-FFF2-40B4-BE49-F238E27FC236}">
                    <a16:creationId xmlns:a16="http://schemas.microsoft.com/office/drawing/2014/main" id="{B3AB9881-77AC-F267-3BAE-FC23DFC3ACC2}"/>
                  </a:ext>
                </a:extLst>
              </p:cNvPr>
              <p:cNvSpPr txBox="1">
                <a:spLocks noRot="1" noChangeAspect="1" noMove="1" noResize="1" noEditPoints="1" noAdjustHandles="1" noChangeArrowheads="1" noChangeShapeType="1" noTextEdit="1"/>
              </p:cNvSpPr>
              <p:nvPr/>
            </p:nvSpPr>
            <p:spPr>
              <a:xfrm>
                <a:off x="-3081147" y="5863810"/>
                <a:ext cx="10158152" cy="523220"/>
              </a:xfrm>
              <a:prstGeom prst="rect">
                <a:avLst/>
              </a:prstGeom>
              <a:blipFill>
                <a:blip r:embed="rId9"/>
                <a:stretch>
                  <a:fillRect/>
                </a:stretch>
              </a:blipFill>
            </p:spPr>
            <p:txBody>
              <a:bodyPr/>
              <a:lstStyle/>
              <a:p>
                <a:r>
                  <a:rPr lang="en-ID">
                    <a:noFill/>
                  </a:rPr>
                  <a:t> </a:t>
                </a:r>
              </a:p>
            </p:txBody>
          </p:sp>
        </mc:Fallback>
      </mc:AlternateContent>
      <p:sp>
        <p:nvSpPr>
          <p:cNvPr id="26" name="TextBox 25">
            <a:extLst>
              <a:ext uri="{FF2B5EF4-FFF2-40B4-BE49-F238E27FC236}">
                <a16:creationId xmlns:a16="http://schemas.microsoft.com/office/drawing/2014/main" id="{332839D3-5930-1CC7-3C8F-38A0DFC649A1}"/>
              </a:ext>
            </a:extLst>
          </p:cNvPr>
          <p:cNvSpPr txBox="1"/>
          <p:nvPr/>
        </p:nvSpPr>
        <p:spPr>
          <a:xfrm>
            <a:off x="950808" y="7772409"/>
            <a:ext cx="13501613" cy="584775"/>
          </a:xfrm>
          <a:prstGeom prst="rect">
            <a:avLst/>
          </a:prstGeom>
          <a:noFill/>
        </p:spPr>
        <p:txBody>
          <a:bodyPr wrap="square">
            <a:spAutoFit/>
          </a:bodyPr>
          <a:lstStyle/>
          <a:p>
            <a:r>
              <a:rPr lang="en-ID" sz="3200" b="0" i="0">
                <a:effectLst/>
                <a:latin typeface="Open Sans" panose="020B0606030504020204" pitchFamily="34" charset="0"/>
                <a:ea typeface="Open Sans" panose="020B0606030504020204" pitchFamily="34" charset="0"/>
                <a:cs typeface="Open Sans" panose="020B0606030504020204" pitchFamily="34" charset="0"/>
              </a:rPr>
              <a:t>Sehingga, titik koordinat dari persamaan tersebut adalah (2,22).</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41487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Google Shape;426;p48">
            <a:extLst>
              <a:ext uri="{FF2B5EF4-FFF2-40B4-BE49-F238E27FC236}">
                <a16:creationId xmlns:a16="http://schemas.microsoft.com/office/drawing/2014/main" id="{70BBA979-1515-45B0-BD98-96529797C46E}"/>
              </a:ext>
            </a:extLst>
          </p:cNvPr>
          <p:cNvPicPr preferRelativeResize="0"/>
          <p:nvPr/>
        </p:nvPicPr>
        <p:blipFill>
          <a:blip r:embed="rId3">
            <a:alphaModFix/>
          </a:blip>
          <a:stretch>
            <a:fillRect/>
          </a:stretch>
        </p:blipFill>
        <p:spPr>
          <a:xfrm rot="15941895">
            <a:off x="8999813" y="6505001"/>
            <a:ext cx="17731072" cy="3551579"/>
          </a:xfrm>
          <a:prstGeom prst="rect">
            <a:avLst/>
          </a:prstGeom>
          <a:noFill/>
          <a:ln>
            <a:noFill/>
          </a:ln>
        </p:spPr>
      </p:pic>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13</a:t>
            </a:r>
            <a:endParaRPr lang="en-ID" sz="3200"/>
          </a:p>
        </p:txBody>
      </p:sp>
      <p:sp>
        <p:nvSpPr>
          <p:cNvPr id="2" name="Google Shape;215;p30">
            <a:extLst>
              <a:ext uri="{FF2B5EF4-FFF2-40B4-BE49-F238E27FC236}">
                <a16:creationId xmlns:a16="http://schemas.microsoft.com/office/drawing/2014/main" id="{D27C6E1C-2DDD-26A6-77DF-6A18B68CE94E}"/>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Satu Variabel (PLSV) – Cont.</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sp>
        <p:nvSpPr>
          <p:cNvPr id="6" name="TextBox 5">
            <a:extLst>
              <a:ext uri="{FF2B5EF4-FFF2-40B4-BE49-F238E27FC236}">
                <a16:creationId xmlns:a16="http://schemas.microsoft.com/office/drawing/2014/main" id="{B59F31F9-013D-D46C-93DB-C21E0523F0BF}"/>
              </a:ext>
            </a:extLst>
          </p:cNvPr>
          <p:cNvSpPr txBox="1"/>
          <p:nvPr/>
        </p:nvSpPr>
        <p:spPr>
          <a:xfrm>
            <a:off x="950807" y="2302668"/>
            <a:ext cx="17108697" cy="5016758"/>
          </a:xfrm>
          <a:prstGeom prst="rect">
            <a:avLst/>
          </a:prstGeom>
          <a:noFill/>
        </p:spPr>
        <p:txBody>
          <a:bodyPr wrap="square">
            <a:spAutoFit/>
          </a:bodyPr>
          <a:lstStyle/>
          <a:p>
            <a:r>
              <a:rPr lang="en-ID" sz="3200" b="0" i="0">
                <a:effectLst/>
                <a:latin typeface="Open Sans" panose="020B0606030504020204" pitchFamily="34" charset="0"/>
                <a:ea typeface="Open Sans" panose="020B0606030504020204" pitchFamily="34" charset="0"/>
                <a:cs typeface="Open Sans" panose="020B0606030504020204" pitchFamily="34" charset="0"/>
              </a:rPr>
              <a:t>Ketika kita hanya memiliki satu titik koordinat, itu tidak mencukupi untuk menggambar garis secara </a:t>
            </a:r>
            <a:r>
              <a:rPr lang="en-ID" sz="3200" b="1" i="0">
                <a:effectLst/>
                <a:latin typeface="Open Sans" panose="020B0606030504020204" pitchFamily="34" charset="0"/>
                <a:ea typeface="Open Sans" panose="020B0606030504020204" pitchFamily="34" charset="0"/>
                <a:cs typeface="Open Sans" panose="020B0606030504020204" pitchFamily="34" charset="0"/>
              </a:rPr>
              <a:t>manual</a:t>
            </a:r>
            <a:r>
              <a:rPr lang="en-ID" sz="3200" b="0" i="0">
                <a:effectLst/>
                <a:latin typeface="Open Sans" panose="020B0606030504020204" pitchFamily="34" charset="0"/>
                <a:ea typeface="Open Sans" panose="020B0606030504020204" pitchFamily="34" charset="0"/>
                <a:cs typeface="Open Sans" panose="020B0606030504020204" pitchFamily="34" charset="0"/>
              </a:rPr>
              <a:t>. </a:t>
            </a:r>
            <a:br>
              <a:rPr lang="en-ID" sz="3200" b="0" i="0">
                <a:effectLst/>
                <a:latin typeface="Open Sans" panose="020B0606030504020204" pitchFamily="34" charset="0"/>
                <a:ea typeface="Open Sans" panose="020B0606030504020204" pitchFamily="34" charset="0"/>
                <a:cs typeface="Open Sans" panose="020B0606030504020204" pitchFamily="34" charset="0"/>
              </a:rPr>
            </a:br>
            <a:br>
              <a:rPr lang="en-ID" sz="3200" b="0" i="0">
                <a:effectLst/>
                <a:latin typeface="Open Sans" panose="020B0606030504020204" pitchFamily="34" charset="0"/>
                <a:ea typeface="Open Sans" panose="020B0606030504020204" pitchFamily="34" charset="0"/>
                <a:cs typeface="Open Sans" panose="020B0606030504020204" pitchFamily="34" charset="0"/>
              </a:rPr>
            </a:br>
            <a:br>
              <a:rPr lang="en-ID" sz="3200" b="0" i="0">
                <a:effectLst/>
                <a:latin typeface="Open Sans" panose="020B0606030504020204" pitchFamily="34" charset="0"/>
                <a:ea typeface="Open Sans" panose="020B0606030504020204" pitchFamily="34" charset="0"/>
                <a:cs typeface="Open Sans" panose="020B0606030504020204" pitchFamily="34" charset="0"/>
              </a:rPr>
            </a:br>
            <a:r>
              <a:rPr lang="en-ID" sz="3200" b="0" i="0">
                <a:effectLst/>
                <a:latin typeface="Open Sans" panose="020B0606030504020204" pitchFamily="34" charset="0"/>
                <a:ea typeface="Open Sans" panose="020B0606030504020204" pitchFamily="34" charset="0"/>
                <a:cs typeface="Open Sans" panose="020B0606030504020204" pitchFamily="34" charset="0"/>
              </a:rPr>
              <a:t>Untuk menggambar garis, kita membutuhkan setidaknya dua titik yang berbeda pada grafik atau menggunakan tools untuk menggambar graphics.</a:t>
            </a:r>
            <a:br>
              <a:rPr lang="en-ID" sz="3200" b="0" i="0">
                <a:effectLst/>
                <a:latin typeface="Open Sans" panose="020B0606030504020204" pitchFamily="34" charset="0"/>
                <a:ea typeface="Open Sans" panose="020B0606030504020204" pitchFamily="34" charset="0"/>
                <a:cs typeface="Open Sans" panose="020B0606030504020204" pitchFamily="34" charset="0"/>
              </a:rPr>
            </a:br>
            <a:endParaRPr lang="en-ID" sz="3200" b="0" i="0">
              <a:effectLst/>
              <a:latin typeface="Open Sans" panose="020B0606030504020204" pitchFamily="34" charset="0"/>
              <a:ea typeface="Open Sans" panose="020B0606030504020204" pitchFamily="34" charset="0"/>
              <a:cs typeface="Open Sans" panose="020B0606030504020204" pitchFamily="34" charset="0"/>
            </a:endParaRPr>
          </a:p>
          <a:p>
            <a:br>
              <a:rPr lang="en-ID" sz="3200" b="0" i="0">
                <a:effectLst/>
                <a:latin typeface="Open Sans" panose="020B0606030504020204" pitchFamily="34" charset="0"/>
                <a:ea typeface="Open Sans" panose="020B0606030504020204" pitchFamily="34" charset="0"/>
                <a:cs typeface="Open Sans" panose="020B0606030504020204" pitchFamily="34" charset="0"/>
              </a:rPr>
            </a:br>
            <a:r>
              <a:rPr lang="en-ID" sz="3200" b="0" i="0">
                <a:effectLst/>
                <a:latin typeface="Open Sans" panose="020B0606030504020204" pitchFamily="34" charset="0"/>
                <a:ea typeface="Open Sans" panose="020B0606030504020204" pitchFamily="34" charset="0"/>
                <a:cs typeface="Open Sans" panose="020B0606030504020204" pitchFamily="34" charset="0"/>
              </a:rPr>
              <a:t>Dua titik tersebut kemudian dihubungkan dengan garis lurus untuk membentuk grafik persamaan tersebut.</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98161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7CEF7A5-AE61-4BB3-824A-1B834E411A13}"/>
              </a:ext>
            </a:extLst>
          </p:cNvPr>
          <p:cNvSpPr/>
          <p:nvPr/>
        </p:nvSpPr>
        <p:spPr>
          <a:xfrm rot="5400000">
            <a:off x="12861792" y="4447750"/>
            <a:ext cx="10603282" cy="1707786"/>
          </a:xfrm>
          <a:prstGeom prst="rect">
            <a:avLst/>
          </a:prstGeom>
          <a:solidFill>
            <a:schemeClr val="accent1">
              <a:lumMod val="20000"/>
              <a:lumOff val="80000"/>
            </a:schemeClr>
          </a:solidFill>
          <a:ln>
            <a:noFill/>
          </a:ln>
          <a:effectLst>
            <a:glow rad="101600">
              <a:srgbClr val="B8CAE9"/>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Google Shape;940;p55">
            <a:extLst>
              <a:ext uri="{FF2B5EF4-FFF2-40B4-BE49-F238E27FC236}">
                <a16:creationId xmlns:a16="http://schemas.microsoft.com/office/drawing/2014/main" id="{FCFB34A8-61D9-0C0F-DB69-E26662FA5997}"/>
              </a:ext>
            </a:extLst>
          </p:cNvPr>
          <p:cNvSpPr/>
          <p:nvPr/>
        </p:nvSpPr>
        <p:spPr>
          <a:xfrm>
            <a:off x="-2160140" y="-990105"/>
            <a:ext cx="4570221" cy="3886403"/>
          </a:xfrm>
          <a:custGeom>
            <a:avLst/>
            <a:gdLst/>
            <a:ahLst/>
            <a:cxnLst/>
            <a:rect l="l" t="t" r="r" b="b"/>
            <a:pathLst>
              <a:path w="190704" h="162170" extrusionOk="0">
                <a:moveTo>
                  <a:pt x="64243" y="0"/>
                </a:moveTo>
                <a:cubicBezTo>
                  <a:pt x="44031" y="0"/>
                  <a:pt x="25830" y="12000"/>
                  <a:pt x="15545" y="28907"/>
                </a:cubicBezTo>
                <a:cubicBezTo>
                  <a:pt x="0" y="54425"/>
                  <a:pt x="1835" y="66534"/>
                  <a:pt x="17546" y="96322"/>
                </a:cubicBezTo>
                <a:cubicBezTo>
                  <a:pt x="33224" y="126110"/>
                  <a:pt x="26553" y="151895"/>
                  <a:pt x="76421" y="160634"/>
                </a:cubicBezTo>
                <a:cubicBezTo>
                  <a:pt x="82436" y="161685"/>
                  <a:pt x="87937" y="162169"/>
                  <a:pt x="92988" y="162169"/>
                </a:cubicBezTo>
                <a:cubicBezTo>
                  <a:pt x="139599" y="162169"/>
                  <a:pt x="147936" y="120919"/>
                  <a:pt x="168220" y="102259"/>
                </a:cubicBezTo>
                <a:cubicBezTo>
                  <a:pt x="190703" y="81578"/>
                  <a:pt x="188135" y="58361"/>
                  <a:pt x="169188" y="41716"/>
                </a:cubicBezTo>
                <a:cubicBezTo>
                  <a:pt x="150241" y="25104"/>
                  <a:pt x="127358" y="31709"/>
                  <a:pt x="96035" y="10360"/>
                </a:cubicBezTo>
                <a:cubicBezTo>
                  <a:pt x="85438" y="3137"/>
                  <a:pt x="74578" y="0"/>
                  <a:pt x="64243"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14</a:t>
            </a:r>
            <a:endParaRPr lang="en-ID" sz="3200"/>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pic>
        <p:nvPicPr>
          <p:cNvPr id="5" name="Google Shape;359;p43">
            <a:extLst>
              <a:ext uri="{FF2B5EF4-FFF2-40B4-BE49-F238E27FC236}">
                <a16:creationId xmlns:a16="http://schemas.microsoft.com/office/drawing/2014/main" id="{A34B1C54-C6C2-4E30-C053-FF4F0685B2AF}"/>
              </a:ext>
            </a:extLst>
          </p:cNvPr>
          <p:cNvPicPr preferRelativeResize="0"/>
          <p:nvPr/>
        </p:nvPicPr>
        <p:blipFill rotWithShape="1">
          <a:blip r:embed="rId3">
            <a:alphaModFix/>
          </a:blip>
          <a:srcRect t="36552" r="25931"/>
          <a:stretch/>
        </p:blipFill>
        <p:spPr>
          <a:xfrm flipH="1">
            <a:off x="0" y="7218908"/>
            <a:ext cx="7200900" cy="3886402"/>
          </a:xfrm>
          <a:prstGeom prst="rect">
            <a:avLst/>
          </a:prstGeom>
          <a:noFill/>
          <a:ln>
            <a:noFill/>
          </a:ln>
        </p:spPr>
      </p:pic>
      <p:pic>
        <p:nvPicPr>
          <p:cNvPr id="11" name="Picture 10">
            <a:extLst>
              <a:ext uri="{FF2B5EF4-FFF2-40B4-BE49-F238E27FC236}">
                <a16:creationId xmlns:a16="http://schemas.microsoft.com/office/drawing/2014/main" id="{BC5C8E0D-BB53-D8F0-2E6C-9B479DEEB9F1}"/>
              </a:ext>
            </a:extLst>
          </p:cNvPr>
          <p:cNvPicPr>
            <a:picLocks noChangeAspect="1"/>
          </p:cNvPicPr>
          <p:nvPr/>
        </p:nvPicPr>
        <p:blipFill>
          <a:blip r:embed="rId4"/>
          <a:stretch>
            <a:fillRect/>
          </a:stretch>
        </p:blipFill>
        <p:spPr>
          <a:xfrm>
            <a:off x="6274993" y="1912942"/>
            <a:ext cx="7107931" cy="7176749"/>
          </a:xfrm>
          <a:prstGeom prst="rect">
            <a:avLst/>
          </a:prstGeom>
        </p:spPr>
      </p:pic>
      <p:sp>
        <p:nvSpPr>
          <p:cNvPr id="12" name="Rectangle 11">
            <a:extLst>
              <a:ext uri="{FF2B5EF4-FFF2-40B4-BE49-F238E27FC236}">
                <a16:creationId xmlns:a16="http://schemas.microsoft.com/office/drawing/2014/main" id="{3F664E1C-4246-5A68-09A5-DE161FFC3DAE}"/>
              </a:ext>
            </a:extLst>
          </p:cNvPr>
          <p:cNvSpPr/>
          <p:nvPr/>
        </p:nvSpPr>
        <p:spPr>
          <a:xfrm>
            <a:off x="12961540" y="8443044"/>
            <a:ext cx="5959335" cy="21602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1800">
                <a:solidFill>
                  <a:sysClr val="windowText" lastClr="000000"/>
                </a:solidFill>
              </a:rPr>
              <a:t>Untuk melihat grahics garis nya bisa dilihat di link ini: </a:t>
            </a:r>
            <a:br>
              <a:rPr lang="en-ID" sz="1800">
                <a:solidFill>
                  <a:sysClr val="windowText" lastClr="000000"/>
                </a:solidFill>
              </a:rPr>
            </a:br>
            <a:br>
              <a:rPr lang="en-ID" sz="1800">
                <a:solidFill>
                  <a:sysClr val="windowText" lastClr="000000"/>
                </a:solidFill>
              </a:rPr>
            </a:br>
            <a:r>
              <a:rPr lang="en-ID" sz="1800">
                <a:ln w="0"/>
                <a:solidFill>
                  <a:schemeClr val="accent1"/>
                </a:solidFill>
                <a:effectLst>
                  <a:outerShdw blurRad="38100" dist="25400" dir="5400000" algn="ctr" rotWithShape="0">
                    <a:srgbClr val="6E747A">
                      <a:alpha val="43000"/>
                    </a:srgbClr>
                  </a:outerShdw>
                </a:effectLst>
              </a:rPr>
              <a:t> </a:t>
            </a:r>
            <a:r>
              <a:rPr lang="en-ID" sz="1800">
                <a:ln w="0"/>
                <a:solidFill>
                  <a:schemeClr val="accent1"/>
                </a:solidFill>
                <a:effectLst>
                  <a:outerShdw blurRad="38100" dist="25400" dir="5400000" algn="ctr" rotWithShape="0">
                    <a:srgbClr val="6E747A">
                      <a:alpha val="43000"/>
                    </a:srgbClr>
                  </a:outerShdw>
                </a:effectLst>
                <a:hlinkClick r:id="rId5">
                  <a:extLst>
                    <a:ext uri="{A12FA001-AC4F-418D-AE19-62706E023703}">
                      <ahyp:hlinkClr xmlns:ahyp="http://schemas.microsoft.com/office/drawing/2018/hyperlinkcolor" val="tx"/>
                    </a:ext>
                  </a:extLst>
                </a:hlinkClick>
              </a:rPr>
              <a:t>https://www.desmos.com/calculator</a:t>
            </a:r>
            <a:br>
              <a:rPr lang="en-ID" sz="1800">
                <a:solidFill>
                  <a:sysClr val="windowText" lastClr="000000"/>
                </a:solidFill>
              </a:rPr>
            </a:br>
            <a:br>
              <a:rPr lang="en-ID" sz="1800">
                <a:solidFill>
                  <a:sysClr val="windowText" lastClr="000000"/>
                </a:solidFill>
              </a:rPr>
            </a:br>
            <a:r>
              <a:rPr lang="en-ID" sz="1800">
                <a:solidFill>
                  <a:sysClr val="windowText" lastClr="000000"/>
                </a:solidFill>
              </a:rPr>
              <a:t>Dengan persamaan y = 10x + 2</a:t>
            </a:r>
          </a:p>
          <a:p>
            <a:pPr algn="ctr"/>
            <a:endParaRPr lang="en-ID">
              <a:solidFill>
                <a:sysClr val="windowText" lastClr="000000"/>
              </a:solidFill>
            </a:endParaRPr>
          </a:p>
        </p:txBody>
      </p:sp>
      <p:sp>
        <p:nvSpPr>
          <p:cNvPr id="13" name="Google Shape;215;p30">
            <a:extLst>
              <a:ext uri="{FF2B5EF4-FFF2-40B4-BE49-F238E27FC236}">
                <a16:creationId xmlns:a16="http://schemas.microsoft.com/office/drawing/2014/main" id="{CEB43295-8512-7FCF-9280-E4D081E96E30}"/>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Satu Variabel (PLSV) – Cont.</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631BF18-F886-543B-D107-8B81A124E42A}"/>
                  </a:ext>
                </a:extLst>
              </p:cNvPr>
              <p:cNvSpPr txBox="1"/>
              <p:nvPr/>
            </p:nvSpPr>
            <p:spPr>
              <a:xfrm>
                <a:off x="769290" y="2106340"/>
                <a:ext cx="5063458" cy="1077218"/>
              </a:xfrm>
              <a:prstGeom prst="rect">
                <a:avLst/>
              </a:prstGeom>
              <a:noFill/>
            </p:spPr>
            <p:txBody>
              <a:bodyPr wrap="square">
                <a:spAutoFit/>
              </a:bodyPr>
              <a:lstStyle/>
              <a:p>
                <a:r>
                  <a:rPr lang="en-ID" sz="3200" b="0" i="0">
                    <a:solidFill>
                      <a:srgbClr val="282828"/>
                    </a:solidFill>
                    <a:effectLst/>
                    <a:latin typeface="Open Sans" panose="020B0606030504020204" pitchFamily="34" charset="0"/>
                  </a:rPr>
                  <a:t>Grafik untuk persamaan </a:t>
                </a:r>
              </a:p>
              <a:p>
                <a:r>
                  <a:rPr lang="en-ID" sz="3200" b="0" i="0">
                    <a:solidFill>
                      <a:srgbClr val="282828"/>
                    </a:solidFill>
                    <a:effectLst/>
                    <a:latin typeface="Open Sans" panose="020B0606030504020204" pitchFamily="34" charset="0"/>
                  </a:rPr>
                  <a:t> </a:t>
                </a:r>
                <a14:m>
                  <m:oMath xmlns:m="http://schemas.openxmlformats.org/officeDocument/2006/math">
                    <m:r>
                      <a:rPr lang="en-US" sz="3200" b="0" i="1" smtClean="0">
                        <a:solidFill>
                          <a:srgbClr val="282828"/>
                        </a:solidFill>
                        <a:effectLst/>
                        <a:latin typeface="Cambria Math" panose="02040503050406030204" pitchFamily="18" charset="0"/>
                      </a:rPr>
                      <m:t>10</m:t>
                    </m:r>
                    <m:r>
                      <a:rPr lang="en-US" sz="3200" b="0" i="1" smtClean="0">
                        <a:solidFill>
                          <a:srgbClr val="282828"/>
                        </a:solidFill>
                        <a:effectLst/>
                        <a:latin typeface="Cambria Math" panose="02040503050406030204" pitchFamily="18" charset="0"/>
                      </a:rPr>
                      <m:t>𝑥</m:t>
                    </m:r>
                    <m:r>
                      <a:rPr lang="en-US" sz="3200" b="0" i="1" smtClean="0">
                        <a:solidFill>
                          <a:srgbClr val="282828"/>
                        </a:solidFill>
                        <a:effectLst/>
                        <a:latin typeface="Cambria Math" panose="02040503050406030204" pitchFamily="18" charset="0"/>
                      </a:rPr>
                      <m:t>+2=22 </m:t>
                    </m:r>
                  </m:oMath>
                </a14:m>
                <a:endParaRPr lang="en-ID" sz="3200"/>
              </a:p>
            </p:txBody>
          </p:sp>
        </mc:Choice>
        <mc:Fallback xmlns="">
          <p:sp>
            <p:nvSpPr>
              <p:cNvPr id="2" name="TextBox 1">
                <a:extLst>
                  <a:ext uri="{FF2B5EF4-FFF2-40B4-BE49-F238E27FC236}">
                    <a16:creationId xmlns:a16="http://schemas.microsoft.com/office/drawing/2014/main" id="{4631BF18-F886-543B-D107-8B81A124E42A}"/>
                  </a:ext>
                </a:extLst>
              </p:cNvPr>
              <p:cNvSpPr txBox="1">
                <a:spLocks noRot="1" noChangeAspect="1" noMove="1" noResize="1" noEditPoints="1" noAdjustHandles="1" noChangeArrowheads="1" noChangeShapeType="1" noTextEdit="1"/>
              </p:cNvSpPr>
              <p:nvPr/>
            </p:nvSpPr>
            <p:spPr>
              <a:xfrm>
                <a:off x="769290" y="2106340"/>
                <a:ext cx="5063458" cy="1077218"/>
              </a:xfrm>
              <a:prstGeom prst="rect">
                <a:avLst/>
              </a:prstGeom>
              <a:blipFill>
                <a:blip r:embed="rId6"/>
                <a:stretch>
                  <a:fillRect l="-3008" t="-7386"/>
                </a:stretch>
              </a:blipFill>
            </p:spPr>
            <p:txBody>
              <a:bodyPr/>
              <a:lstStyle/>
              <a:p>
                <a:r>
                  <a:rPr lang="en-ID">
                    <a:noFill/>
                  </a:rPr>
                  <a:t> </a:t>
                </a:r>
              </a:p>
            </p:txBody>
          </p:sp>
        </mc:Fallback>
      </mc:AlternateContent>
    </p:spTree>
    <p:extLst>
      <p:ext uri="{BB962C8B-B14F-4D97-AF65-F5344CB8AC3E}">
        <p14:creationId xmlns:p14="http://schemas.microsoft.com/office/powerpoint/2010/main" val="29501221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40;p55">
            <a:extLst>
              <a:ext uri="{FF2B5EF4-FFF2-40B4-BE49-F238E27FC236}">
                <a16:creationId xmlns:a16="http://schemas.microsoft.com/office/drawing/2014/main" id="{ED1FB848-5B72-68A3-00CC-43444DD03AB9}"/>
              </a:ext>
            </a:extLst>
          </p:cNvPr>
          <p:cNvSpPr/>
          <p:nvPr/>
        </p:nvSpPr>
        <p:spPr>
          <a:xfrm>
            <a:off x="15553828" y="-719368"/>
            <a:ext cx="4570221" cy="3886403"/>
          </a:xfrm>
          <a:custGeom>
            <a:avLst/>
            <a:gdLst/>
            <a:ahLst/>
            <a:cxnLst/>
            <a:rect l="l" t="t" r="r" b="b"/>
            <a:pathLst>
              <a:path w="190704" h="162170" extrusionOk="0">
                <a:moveTo>
                  <a:pt x="64243" y="0"/>
                </a:moveTo>
                <a:cubicBezTo>
                  <a:pt x="44031" y="0"/>
                  <a:pt x="25830" y="12000"/>
                  <a:pt x="15545" y="28907"/>
                </a:cubicBezTo>
                <a:cubicBezTo>
                  <a:pt x="0" y="54425"/>
                  <a:pt x="1835" y="66534"/>
                  <a:pt x="17546" y="96322"/>
                </a:cubicBezTo>
                <a:cubicBezTo>
                  <a:pt x="33224" y="126110"/>
                  <a:pt x="26553" y="151895"/>
                  <a:pt x="76421" y="160634"/>
                </a:cubicBezTo>
                <a:cubicBezTo>
                  <a:pt x="82436" y="161685"/>
                  <a:pt x="87937" y="162169"/>
                  <a:pt x="92988" y="162169"/>
                </a:cubicBezTo>
                <a:cubicBezTo>
                  <a:pt x="139599" y="162169"/>
                  <a:pt x="147936" y="120919"/>
                  <a:pt x="168220" y="102259"/>
                </a:cubicBezTo>
                <a:cubicBezTo>
                  <a:pt x="190703" y="81578"/>
                  <a:pt x="188135" y="58361"/>
                  <a:pt x="169188" y="41716"/>
                </a:cubicBezTo>
                <a:cubicBezTo>
                  <a:pt x="150241" y="25104"/>
                  <a:pt x="127358" y="31709"/>
                  <a:pt x="96035" y="10360"/>
                </a:cubicBezTo>
                <a:cubicBezTo>
                  <a:pt x="85438" y="3137"/>
                  <a:pt x="74578" y="0"/>
                  <a:pt x="64243"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15</a:t>
            </a:r>
            <a:endParaRPr lang="en-ID" sz="3200"/>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pic>
        <p:nvPicPr>
          <p:cNvPr id="4" name="Google Shape;387;p45">
            <a:extLst>
              <a:ext uri="{FF2B5EF4-FFF2-40B4-BE49-F238E27FC236}">
                <a16:creationId xmlns:a16="http://schemas.microsoft.com/office/drawing/2014/main" id="{8E7CAEB1-8532-5890-6E1C-EA420D0A8A56}"/>
              </a:ext>
            </a:extLst>
          </p:cNvPr>
          <p:cNvPicPr preferRelativeResize="0"/>
          <p:nvPr/>
        </p:nvPicPr>
        <p:blipFill>
          <a:blip r:embed="rId3">
            <a:alphaModFix/>
          </a:blip>
          <a:stretch>
            <a:fillRect/>
          </a:stretch>
        </p:blipFill>
        <p:spPr>
          <a:xfrm>
            <a:off x="13825636" y="8155012"/>
            <a:ext cx="5759427" cy="2902201"/>
          </a:xfrm>
          <a:prstGeom prst="rect">
            <a:avLst/>
          </a:prstGeom>
          <a:noFill/>
          <a:ln>
            <a:noFill/>
          </a:ln>
        </p:spPr>
      </p:pic>
      <p:sp>
        <p:nvSpPr>
          <p:cNvPr id="7" name="Google Shape;215;p30">
            <a:extLst>
              <a:ext uri="{FF2B5EF4-FFF2-40B4-BE49-F238E27FC236}">
                <a16:creationId xmlns:a16="http://schemas.microsoft.com/office/drawing/2014/main" id="{BA8A475E-9D78-8485-B2A3-CF46768EEB99}"/>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Dua Variabel (</a:t>
            </a:r>
            <a:r>
              <a:rPr lang="en-ID" sz="3200" b="1" i="0">
                <a:solidFill>
                  <a:srgbClr val="1F1F1F"/>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PLDV</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F5142828-35EC-088C-046B-CBD63DFDB5AF}"/>
              </a:ext>
            </a:extLst>
          </p:cNvPr>
          <p:cNvSpPr txBox="1"/>
          <p:nvPr/>
        </p:nvSpPr>
        <p:spPr>
          <a:xfrm>
            <a:off x="1122824" y="2557337"/>
            <a:ext cx="17023292" cy="1569660"/>
          </a:xfrm>
          <a:prstGeom prst="rect">
            <a:avLst/>
          </a:prstGeom>
          <a:noFill/>
        </p:spPr>
        <p:txBody>
          <a:bodyPr wrap="square">
            <a:spAutoFit/>
          </a:bodyPr>
          <a:lstStyle/>
          <a:p>
            <a:r>
              <a:rPr lang="en-ID" sz="3200" b="0" i="0">
                <a:effectLst/>
                <a:latin typeface="Open Sans" panose="020B0606030504020204" pitchFamily="34" charset="0"/>
                <a:ea typeface="Open Sans" panose="020B0606030504020204" pitchFamily="34" charset="0"/>
                <a:cs typeface="Open Sans" panose="020B0606030504020204" pitchFamily="34" charset="0"/>
              </a:rPr>
              <a:t>Sistem persamaan linear dua variabel atau dalam matematika biasa disingkat </a:t>
            </a:r>
            <a:r>
              <a:rPr lang="en-ID" sz="3200" b="1" i="0">
                <a:effectLst/>
                <a:latin typeface="Open Sans" panose="020B0606030504020204" pitchFamily="34" charset="0"/>
                <a:ea typeface="Open Sans" panose="020B0606030504020204" pitchFamily="34" charset="0"/>
                <a:cs typeface="Open Sans" panose="020B0606030504020204" pitchFamily="34" charset="0"/>
              </a:rPr>
              <a:t>SPLDV </a:t>
            </a:r>
            <a:r>
              <a:rPr lang="en-ID" sz="3200" b="0" i="0">
                <a:effectLst/>
                <a:latin typeface="Open Sans" panose="020B0606030504020204" pitchFamily="34" charset="0"/>
                <a:ea typeface="Open Sans" panose="020B0606030504020204" pitchFamily="34" charset="0"/>
                <a:cs typeface="Open Sans" panose="020B0606030504020204" pitchFamily="34" charset="0"/>
              </a:rPr>
              <a:t>adalah suatu persamaan matematika yang terdiri atas dua persamaan linear (PLDV), yang masing-masing bervariabel dua, misalnya variabel </a:t>
            </a:r>
            <a:r>
              <a:rPr lang="en-ID" sz="3200" b="0" i="1">
                <a:effectLst/>
                <a:latin typeface="Open Sans" panose="020B0606030504020204" pitchFamily="34" charset="0"/>
                <a:ea typeface="Open Sans" panose="020B0606030504020204" pitchFamily="34" charset="0"/>
                <a:cs typeface="Open Sans" panose="020B0606030504020204" pitchFamily="34" charset="0"/>
              </a:rPr>
              <a:t>x</a:t>
            </a:r>
            <a:r>
              <a:rPr lang="en-ID" sz="3200" b="0" i="0">
                <a:effectLst/>
                <a:latin typeface="Open Sans" panose="020B0606030504020204" pitchFamily="34" charset="0"/>
                <a:ea typeface="Open Sans" panose="020B0606030504020204" pitchFamily="34" charset="0"/>
                <a:cs typeface="Open Sans" panose="020B0606030504020204" pitchFamily="34" charset="0"/>
              </a:rPr>
              <a:t> dan variabel </a:t>
            </a:r>
            <a:r>
              <a:rPr lang="en-ID" sz="3200" b="0" i="1">
                <a:effectLst/>
                <a:latin typeface="Open Sans" panose="020B0606030504020204" pitchFamily="34" charset="0"/>
                <a:ea typeface="Open Sans" panose="020B0606030504020204" pitchFamily="34" charset="0"/>
                <a:cs typeface="Open Sans" panose="020B0606030504020204" pitchFamily="34" charset="0"/>
              </a:rPr>
              <a:t>y</a:t>
            </a:r>
            <a:r>
              <a:rPr lang="en-ID" sz="3200" b="0" i="0">
                <a:effectLst/>
                <a:latin typeface="Open Sans" panose="020B0606030504020204" pitchFamily="34" charset="0"/>
                <a:ea typeface="Open Sans" panose="020B0606030504020204" pitchFamily="34" charset="0"/>
                <a:cs typeface="Open Sans" panose="020B0606030504020204" pitchFamily="34" charset="0"/>
              </a:rPr>
              <a:t>.</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pic>
        <p:nvPicPr>
          <p:cNvPr id="32772" name="Picture 4" descr="Sistem Persamaan Linier Dua Variabel – APPELMATH">
            <a:extLst>
              <a:ext uri="{FF2B5EF4-FFF2-40B4-BE49-F238E27FC236}">
                <a16:creationId xmlns:a16="http://schemas.microsoft.com/office/drawing/2014/main" id="{C4D181D7-0857-7309-379D-DD70E46561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596" y="4442767"/>
            <a:ext cx="9745935" cy="547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818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Google Shape;426;p48">
            <a:extLst>
              <a:ext uri="{FF2B5EF4-FFF2-40B4-BE49-F238E27FC236}">
                <a16:creationId xmlns:a16="http://schemas.microsoft.com/office/drawing/2014/main" id="{70BBA979-1515-45B0-BD98-96529797C46E}"/>
              </a:ext>
            </a:extLst>
          </p:cNvPr>
          <p:cNvPicPr preferRelativeResize="0"/>
          <p:nvPr/>
        </p:nvPicPr>
        <p:blipFill>
          <a:blip r:embed="rId3">
            <a:alphaModFix/>
          </a:blip>
          <a:stretch>
            <a:fillRect/>
          </a:stretch>
        </p:blipFill>
        <p:spPr>
          <a:xfrm rot="15941895">
            <a:off x="8999813" y="6505001"/>
            <a:ext cx="17731072" cy="3551579"/>
          </a:xfrm>
          <a:prstGeom prst="rect">
            <a:avLst/>
          </a:prstGeom>
          <a:noFill/>
          <a:ln>
            <a:noFill/>
          </a:ln>
        </p:spPr>
      </p:pic>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16</a:t>
            </a:r>
            <a:endParaRPr lang="en-ID" sz="3200"/>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sp>
        <p:nvSpPr>
          <p:cNvPr id="3" name="Google Shape;215;p30">
            <a:extLst>
              <a:ext uri="{FF2B5EF4-FFF2-40B4-BE49-F238E27FC236}">
                <a16:creationId xmlns:a16="http://schemas.microsoft.com/office/drawing/2014/main" id="{0923F5EB-E634-2C22-69A3-DB6B44EE90A9}"/>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Dua Variabel (PLDV) – Cont.</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1FE01E54-ECCA-294C-6EC6-7E1F9EC4F488}"/>
              </a:ext>
            </a:extLst>
          </p:cNvPr>
          <p:cNvSpPr txBox="1"/>
          <p:nvPr/>
        </p:nvSpPr>
        <p:spPr>
          <a:xfrm>
            <a:off x="1564691" y="2034332"/>
            <a:ext cx="14833648" cy="5016758"/>
          </a:xfrm>
          <a:prstGeom prst="rect">
            <a:avLst/>
          </a:prstGeom>
          <a:noFill/>
        </p:spPr>
        <p:txBody>
          <a:bodyPr wrap="square">
            <a:spAutoFit/>
          </a:bodyPr>
          <a:lstStyle/>
          <a:p>
            <a:pPr algn="l"/>
            <a:r>
              <a:rPr lang="en-ID" sz="3200" b="1" i="0">
                <a:solidFill>
                  <a:srgbClr val="45464B"/>
                </a:solidFill>
                <a:effectLst/>
                <a:latin typeface="Open Sans" panose="020B0606030504020204" pitchFamily="34" charset="0"/>
                <a:ea typeface="Open Sans" panose="020B0606030504020204" pitchFamily="34" charset="0"/>
                <a:cs typeface="Open Sans" panose="020B0606030504020204" pitchFamily="34" charset="0"/>
              </a:rPr>
              <a:t>Ciri-Ciri SPLDV:</a:t>
            </a:r>
            <a:r>
              <a:rPr lang="en-ID" sz="3200" b="1">
                <a:solidFill>
                  <a:srgbClr val="45464B"/>
                </a:solidFill>
                <a:latin typeface="Open Sans" panose="020B0606030504020204" pitchFamily="34" charset="0"/>
                <a:ea typeface="Open Sans" panose="020B0606030504020204" pitchFamily="34" charset="0"/>
                <a:cs typeface="Open Sans" panose="020B0606030504020204" pitchFamily="34" charset="0"/>
              </a:rPr>
              <a:t> </a:t>
            </a:r>
            <a:br>
              <a:rPr lang="en-ID" sz="3200" b="1">
                <a:solidFill>
                  <a:srgbClr val="45464B"/>
                </a:solidFill>
                <a:latin typeface="Open Sans" panose="020B0606030504020204" pitchFamily="34" charset="0"/>
                <a:ea typeface="Open Sans" panose="020B0606030504020204" pitchFamily="34" charset="0"/>
                <a:cs typeface="Open Sans" panose="020B0606030504020204" pitchFamily="34" charset="0"/>
              </a:rPr>
            </a:br>
            <a:endParaRPr lang="en-ID" sz="3200" b="1">
              <a:solidFill>
                <a:srgbClr val="45464B"/>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gn="l">
              <a:buFont typeface="Arial" panose="020B0604020202020204" pitchFamily="34" charset="0"/>
              <a:buChar char="•"/>
            </a:pPr>
            <a:r>
              <a:rPr lang="en-ID" sz="3200" b="0" i="0">
                <a:solidFill>
                  <a:srgbClr val="45464B"/>
                </a:solidFill>
                <a:effectLst/>
                <a:latin typeface="Open Sans" panose="020B0606030504020204" pitchFamily="34" charset="0"/>
                <a:ea typeface="Open Sans" panose="020B0606030504020204" pitchFamily="34" charset="0"/>
                <a:cs typeface="Open Sans" panose="020B0606030504020204" pitchFamily="34" charset="0"/>
              </a:rPr>
              <a:t>Sudah jelas terdiri dari 2 variable</a:t>
            </a:r>
            <a:br>
              <a:rPr lang="en-ID" sz="3200" b="0" i="0">
                <a:solidFill>
                  <a:srgbClr val="45464B"/>
                </a:solidFill>
                <a:effectLst/>
                <a:latin typeface="Open Sans" panose="020B0606030504020204" pitchFamily="34" charset="0"/>
                <a:ea typeface="Open Sans" panose="020B0606030504020204" pitchFamily="34" charset="0"/>
                <a:cs typeface="Open Sans" panose="020B0606030504020204" pitchFamily="34" charset="0"/>
              </a:rPr>
            </a:br>
            <a:endParaRPr lang="en-ID" sz="3200" b="0" i="0">
              <a:solidFill>
                <a:srgbClr val="45464B"/>
              </a:solidFill>
              <a:effectLst/>
              <a:latin typeface="Open Sans" panose="020B0606030504020204" pitchFamily="34" charset="0"/>
              <a:ea typeface="Open Sans" panose="020B0606030504020204" pitchFamily="34" charset="0"/>
              <a:cs typeface="Open Sans" panose="020B0606030504020204" pitchFamily="34" charset="0"/>
            </a:endParaRPr>
          </a:p>
          <a:p>
            <a:pPr marL="457200" indent="-457200" algn="l">
              <a:buFont typeface="Arial" panose="020B0604020202020204" pitchFamily="34" charset="0"/>
              <a:buChar char="•"/>
            </a:pPr>
            <a:r>
              <a:rPr lang="en-ID" sz="3200" b="0" i="0">
                <a:solidFill>
                  <a:srgbClr val="45464B"/>
                </a:solidFill>
                <a:effectLst/>
                <a:latin typeface="Open Sans" panose="020B0606030504020204" pitchFamily="34" charset="0"/>
                <a:ea typeface="Open Sans" panose="020B0606030504020204" pitchFamily="34" charset="0"/>
                <a:cs typeface="Open Sans" panose="020B0606030504020204" pitchFamily="34" charset="0"/>
              </a:rPr>
              <a:t>Kedua variabel pada SPLDV hanya memiliki derajat satu atau berpangkat satu</a:t>
            </a:r>
            <a:br>
              <a:rPr lang="en-ID" sz="3200" b="0" i="0">
                <a:solidFill>
                  <a:srgbClr val="45464B"/>
                </a:solidFill>
                <a:effectLst/>
                <a:latin typeface="Open Sans" panose="020B0606030504020204" pitchFamily="34" charset="0"/>
                <a:ea typeface="Open Sans" panose="020B0606030504020204" pitchFamily="34" charset="0"/>
                <a:cs typeface="Open Sans" panose="020B0606030504020204" pitchFamily="34" charset="0"/>
              </a:rPr>
            </a:br>
            <a:endParaRPr lang="en-ID" sz="3200" b="0" i="0">
              <a:solidFill>
                <a:srgbClr val="45464B"/>
              </a:solidFill>
              <a:effectLst/>
              <a:latin typeface="Open Sans" panose="020B0606030504020204" pitchFamily="34" charset="0"/>
              <a:ea typeface="Open Sans" panose="020B0606030504020204" pitchFamily="34" charset="0"/>
              <a:cs typeface="Open Sans" panose="020B0606030504020204" pitchFamily="34" charset="0"/>
            </a:endParaRPr>
          </a:p>
          <a:p>
            <a:pPr marL="457200" indent="-457200" algn="l">
              <a:buFont typeface="Arial" panose="020B0604020202020204" pitchFamily="34" charset="0"/>
              <a:buChar char="•"/>
            </a:pPr>
            <a:r>
              <a:rPr lang="en-ID" sz="3200" b="0" i="0">
                <a:solidFill>
                  <a:srgbClr val="45464B"/>
                </a:solidFill>
                <a:effectLst/>
                <a:latin typeface="Open Sans" panose="020B0606030504020204" pitchFamily="34" charset="0"/>
                <a:ea typeface="Open Sans" panose="020B0606030504020204" pitchFamily="34" charset="0"/>
                <a:cs typeface="Open Sans" panose="020B0606030504020204" pitchFamily="34" charset="0"/>
              </a:rPr>
              <a:t>Menggunakan relasi tanda sama dengan (=)</a:t>
            </a:r>
            <a:br>
              <a:rPr lang="en-ID" sz="3200" b="0" i="0">
                <a:solidFill>
                  <a:srgbClr val="45464B"/>
                </a:solidFill>
                <a:effectLst/>
                <a:latin typeface="Open Sans" panose="020B0606030504020204" pitchFamily="34" charset="0"/>
                <a:ea typeface="Open Sans" panose="020B0606030504020204" pitchFamily="34" charset="0"/>
                <a:cs typeface="Open Sans" panose="020B0606030504020204" pitchFamily="34" charset="0"/>
              </a:rPr>
            </a:br>
            <a:endParaRPr lang="en-ID" sz="3200">
              <a:solidFill>
                <a:srgbClr val="45464B"/>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gn="l">
              <a:buFont typeface="Arial" panose="020B0604020202020204" pitchFamily="34" charset="0"/>
              <a:buChar char="•"/>
            </a:pPr>
            <a:r>
              <a:rPr lang="en-ID" sz="3200" b="0" i="0">
                <a:solidFill>
                  <a:srgbClr val="45464B"/>
                </a:solidFill>
                <a:effectLst/>
                <a:latin typeface="Open Sans" panose="020B0606030504020204" pitchFamily="34" charset="0"/>
                <a:ea typeface="Open Sans" panose="020B0606030504020204" pitchFamily="34" charset="0"/>
                <a:cs typeface="Open Sans" panose="020B0606030504020204" pitchFamily="34" charset="0"/>
              </a:rPr>
              <a:t>Tidak terdapat perkalian variabel dalam setiap persamaannya</a:t>
            </a:r>
          </a:p>
        </p:txBody>
      </p:sp>
      <p:pic>
        <p:nvPicPr>
          <p:cNvPr id="7" name="Picture 6">
            <a:extLst>
              <a:ext uri="{FF2B5EF4-FFF2-40B4-BE49-F238E27FC236}">
                <a16:creationId xmlns:a16="http://schemas.microsoft.com/office/drawing/2014/main" id="{FB3562DF-AC2E-8F17-8D60-87939C388B99}"/>
              </a:ext>
            </a:extLst>
          </p:cNvPr>
          <p:cNvPicPr>
            <a:picLocks noChangeAspect="1"/>
          </p:cNvPicPr>
          <p:nvPr/>
        </p:nvPicPr>
        <p:blipFill>
          <a:blip r:embed="rId4"/>
          <a:stretch>
            <a:fillRect/>
          </a:stretch>
        </p:blipFill>
        <p:spPr>
          <a:xfrm>
            <a:off x="4968652" y="7178600"/>
            <a:ext cx="6885747" cy="2701116"/>
          </a:xfrm>
          <a:prstGeom prst="rect">
            <a:avLst/>
          </a:prstGeom>
        </p:spPr>
      </p:pic>
    </p:spTree>
    <p:extLst>
      <p:ext uri="{BB962C8B-B14F-4D97-AF65-F5344CB8AC3E}">
        <p14:creationId xmlns:p14="http://schemas.microsoft.com/office/powerpoint/2010/main" val="20403365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Google Shape;426;p48">
            <a:extLst>
              <a:ext uri="{FF2B5EF4-FFF2-40B4-BE49-F238E27FC236}">
                <a16:creationId xmlns:a16="http://schemas.microsoft.com/office/drawing/2014/main" id="{70BBA979-1515-45B0-BD98-96529797C46E}"/>
              </a:ext>
            </a:extLst>
          </p:cNvPr>
          <p:cNvPicPr preferRelativeResize="0"/>
          <p:nvPr/>
        </p:nvPicPr>
        <p:blipFill>
          <a:blip r:embed="rId3">
            <a:alphaModFix/>
          </a:blip>
          <a:stretch>
            <a:fillRect/>
          </a:stretch>
        </p:blipFill>
        <p:spPr>
          <a:xfrm>
            <a:off x="-863996" y="8371036"/>
            <a:ext cx="14494357" cy="3551579"/>
          </a:xfrm>
          <a:prstGeom prst="rect">
            <a:avLst/>
          </a:prstGeom>
          <a:noFill/>
          <a:ln>
            <a:noFill/>
          </a:ln>
        </p:spPr>
      </p:pic>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17</a:t>
            </a:r>
            <a:endParaRPr lang="en-ID" sz="3200"/>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sp>
        <p:nvSpPr>
          <p:cNvPr id="3" name="Google Shape;215;p30">
            <a:extLst>
              <a:ext uri="{FF2B5EF4-FFF2-40B4-BE49-F238E27FC236}">
                <a16:creationId xmlns:a16="http://schemas.microsoft.com/office/drawing/2014/main" id="{C29CB325-7958-2168-7998-7641EB610957}"/>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Dua Variabel (PLDV) – Cont.</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1DDB1D55-AE0D-2D6D-137A-8D5323054257}"/>
              </a:ext>
            </a:extLst>
          </p:cNvPr>
          <p:cNvSpPr txBox="1"/>
          <p:nvPr/>
        </p:nvSpPr>
        <p:spPr>
          <a:xfrm>
            <a:off x="978143" y="2322364"/>
            <a:ext cx="16345816" cy="6093976"/>
          </a:xfrm>
          <a:prstGeom prst="rect">
            <a:avLst/>
          </a:prstGeom>
          <a:noFill/>
        </p:spPr>
        <p:txBody>
          <a:bodyPr wrap="square">
            <a:spAutoFit/>
          </a:bodyPr>
          <a:lstStyle/>
          <a:p>
            <a:pPr fontAlgn="base"/>
            <a:r>
              <a:rPr lang="en-ID" sz="3000" b="1" i="0">
                <a:solidFill>
                  <a:srgbClr val="2C313A"/>
                </a:solidFill>
                <a:effectLst/>
                <a:latin typeface="roboto" panose="02000000000000000000" pitchFamily="2" charset="0"/>
                <a:ea typeface="roboto" panose="02000000000000000000" pitchFamily="2" charset="0"/>
                <a:cs typeface="roboto" panose="02000000000000000000" pitchFamily="2" charset="0"/>
              </a:rPr>
              <a:t>Langkah-Langkah untuk Menyelesaikan Masalah dengan SPLDV</a:t>
            </a:r>
            <a:br>
              <a:rPr lang="en-ID" sz="3000" b="1" i="0">
                <a:solidFill>
                  <a:srgbClr val="2C313A"/>
                </a:solidFill>
                <a:effectLst/>
                <a:latin typeface="roboto" panose="02000000000000000000" pitchFamily="2" charset="0"/>
                <a:ea typeface="roboto" panose="02000000000000000000" pitchFamily="2" charset="0"/>
                <a:cs typeface="roboto" panose="02000000000000000000" pitchFamily="2" charset="0"/>
              </a:rPr>
            </a:br>
            <a:endParaRPr lang="en-ID" sz="3000" b="1" i="0">
              <a:solidFill>
                <a:srgbClr val="2C313A"/>
              </a:solidFill>
              <a:effectLst/>
              <a:latin typeface="roboto" panose="02000000000000000000" pitchFamily="2" charset="0"/>
              <a:ea typeface="roboto" panose="02000000000000000000" pitchFamily="2" charset="0"/>
              <a:cs typeface="roboto" panose="02000000000000000000" pitchFamily="2" charset="0"/>
            </a:endParaRPr>
          </a:p>
          <a:p>
            <a:pPr fontAlgn="base"/>
            <a:r>
              <a:rPr lang="en-ID" sz="3000" b="0" i="0">
                <a:solidFill>
                  <a:srgbClr val="2C313A"/>
                </a:solidFill>
                <a:effectLst/>
                <a:latin typeface="roboto" panose="02000000000000000000" pitchFamily="2" charset="0"/>
                <a:ea typeface="roboto" panose="02000000000000000000" pitchFamily="2" charset="0"/>
                <a:cs typeface="roboto" panose="02000000000000000000" pitchFamily="2" charset="0"/>
              </a:rPr>
              <a:t>Terdapat </a:t>
            </a:r>
            <a:r>
              <a:rPr lang="en-ID" sz="3000" b="1" i="0">
                <a:solidFill>
                  <a:srgbClr val="2C313A"/>
                </a:solidFill>
                <a:effectLst/>
                <a:latin typeface="roboto" panose="02000000000000000000" pitchFamily="2" charset="0"/>
                <a:ea typeface="roboto" panose="02000000000000000000" pitchFamily="2" charset="0"/>
                <a:cs typeface="roboto" panose="02000000000000000000" pitchFamily="2" charset="0"/>
              </a:rPr>
              <a:t>l</a:t>
            </a:r>
            <a:r>
              <a:rPr lang="en-ID" sz="3000" i="0">
                <a:solidFill>
                  <a:srgbClr val="2C313A"/>
                </a:solidFill>
                <a:effectLst/>
                <a:latin typeface="roboto" panose="02000000000000000000" pitchFamily="2" charset="0"/>
                <a:ea typeface="roboto" panose="02000000000000000000" pitchFamily="2" charset="0"/>
                <a:cs typeface="roboto" panose="02000000000000000000" pitchFamily="2" charset="0"/>
              </a:rPr>
              <a:t>angkah-langkah tertentu untuk menyelesaikan masalah dengan menggunakan SPLDV</a:t>
            </a:r>
            <a:r>
              <a:rPr lang="en-ID" sz="3000" b="0" i="0">
                <a:solidFill>
                  <a:srgbClr val="2C313A"/>
                </a:solidFill>
                <a:effectLst/>
                <a:latin typeface="roboto" panose="02000000000000000000" pitchFamily="2" charset="0"/>
                <a:ea typeface="roboto" panose="02000000000000000000" pitchFamily="2" charset="0"/>
                <a:cs typeface="roboto" panose="02000000000000000000" pitchFamily="2" charset="0"/>
              </a:rPr>
              <a:t>, yaitu:</a:t>
            </a:r>
            <a:br>
              <a:rPr lang="en-ID" sz="3000" b="0" i="0">
                <a:solidFill>
                  <a:srgbClr val="2C313A"/>
                </a:solidFill>
                <a:effectLst/>
                <a:latin typeface="roboto" panose="02000000000000000000" pitchFamily="2" charset="0"/>
                <a:ea typeface="roboto" panose="02000000000000000000" pitchFamily="2" charset="0"/>
                <a:cs typeface="roboto" panose="02000000000000000000" pitchFamily="2" charset="0"/>
              </a:rPr>
            </a:br>
            <a:endParaRPr lang="en-ID" sz="3000" b="0" i="0">
              <a:solidFill>
                <a:srgbClr val="2C313A"/>
              </a:solidFill>
              <a:effectLst/>
              <a:latin typeface="roboto" panose="02000000000000000000" pitchFamily="2" charset="0"/>
              <a:ea typeface="roboto" panose="02000000000000000000" pitchFamily="2" charset="0"/>
              <a:cs typeface="roboto" panose="02000000000000000000" pitchFamily="2" charset="0"/>
            </a:endParaRPr>
          </a:p>
          <a:p>
            <a:pPr fontAlgn="base">
              <a:buFont typeface="+mj-lt"/>
              <a:buAutoNum type="arabicPeriod"/>
            </a:pPr>
            <a:r>
              <a:rPr lang="en-ID" sz="3000" b="1" i="0">
                <a:solidFill>
                  <a:srgbClr val="2C313A"/>
                </a:solidFill>
                <a:effectLst/>
                <a:latin typeface="roboto" panose="02000000000000000000" pitchFamily="2" charset="0"/>
                <a:ea typeface="roboto" panose="02000000000000000000" pitchFamily="2" charset="0"/>
                <a:cs typeface="roboto" panose="02000000000000000000" pitchFamily="2" charset="0"/>
              </a:rPr>
              <a:t>Mengganti setiap besaran</a:t>
            </a:r>
            <a:r>
              <a:rPr lang="en-ID" sz="3000" b="0" i="0">
                <a:solidFill>
                  <a:srgbClr val="2C313A"/>
                </a:solidFill>
                <a:effectLst/>
                <a:latin typeface="roboto" panose="02000000000000000000" pitchFamily="2" charset="0"/>
                <a:ea typeface="roboto" panose="02000000000000000000" pitchFamily="2" charset="0"/>
                <a:cs typeface="roboto" panose="02000000000000000000" pitchFamily="2" charset="0"/>
              </a:rPr>
              <a:t> yang ada di masalah tersebut </a:t>
            </a:r>
            <a:r>
              <a:rPr lang="en-ID" sz="3000" b="1" i="0">
                <a:solidFill>
                  <a:srgbClr val="2C313A"/>
                </a:solidFill>
                <a:effectLst/>
                <a:latin typeface="roboto" panose="02000000000000000000" pitchFamily="2" charset="0"/>
                <a:ea typeface="roboto" panose="02000000000000000000" pitchFamily="2" charset="0"/>
                <a:cs typeface="roboto" panose="02000000000000000000" pitchFamily="2" charset="0"/>
              </a:rPr>
              <a:t>dengan variabel</a:t>
            </a:r>
            <a:r>
              <a:rPr lang="en-ID" sz="3000" b="0" i="0">
                <a:solidFill>
                  <a:srgbClr val="2C313A"/>
                </a:solidFill>
                <a:effectLst/>
                <a:latin typeface="roboto" panose="02000000000000000000" pitchFamily="2" charset="0"/>
                <a:ea typeface="roboto" panose="02000000000000000000" pitchFamily="2" charset="0"/>
                <a:cs typeface="roboto" panose="02000000000000000000" pitchFamily="2" charset="0"/>
              </a:rPr>
              <a:t> (biasanya dilambangkan dengan huruf atau simbol).</a:t>
            </a:r>
            <a:br>
              <a:rPr lang="en-ID" sz="3000" b="0" i="0">
                <a:solidFill>
                  <a:srgbClr val="2C313A"/>
                </a:solidFill>
                <a:effectLst/>
                <a:latin typeface="roboto" panose="02000000000000000000" pitchFamily="2" charset="0"/>
                <a:ea typeface="roboto" panose="02000000000000000000" pitchFamily="2" charset="0"/>
                <a:cs typeface="roboto" panose="02000000000000000000" pitchFamily="2" charset="0"/>
              </a:rPr>
            </a:br>
            <a:endParaRPr lang="en-ID" sz="3000" b="0" i="0">
              <a:solidFill>
                <a:srgbClr val="2C313A"/>
              </a:solidFill>
              <a:effectLst/>
              <a:latin typeface="roboto" panose="02000000000000000000" pitchFamily="2" charset="0"/>
              <a:ea typeface="roboto" panose="02000000000000000000" pitchFamily="2" charset="0"/>
              <a:cs typeface="roboto" panose="02000000000000000000" pitchFamily="2" charset="0"/>
            </a:endParaRPr>
          </a:p>
          <a:p>
            <a:pPr fontAlgn="base">
              <a:buFont typeface="+mj-lt"/>
              <a:buAutoNum type="arabicPeriod"/>
            </a:pPr>
            <a:r>
              <a:rPr lang="en-ID" sz="3000" b="1" i="0">
                <a:solidFill>
                  <a:srgbClr val="2C313A"/>
                </a:solidFill>
                <a:effectLst/>
                <a:latin typeface="roboto" panose="02000000000000000000" pitchFamily="2" charset="0"/>
                <a:ea typeface="roboto" panose="02000000000000000000" pitchFamily="2" charset="0"/>
                <a:cs typeface="roboto" panose="02000000000000000000" pitchFamily="2" charset="0"/>
              </a:rPr>
              <a:t>Membuat model Matematika</a:t>
            </a:r>
            <a:r>
              <a:rPr lang="en-ID" sz="3000" b="0" i="0">
                <a:solidFill>
                  <a:srgbClr val="2C313A"/>
                </a:solidFill>
                <a:effectLst/>
                <a:latin typeface="roboto" panose="02000000000000000000" pitchFamily="2" charset="0"/>
                <a:ea typeface="roboto" panose="02000000000000000000" pitchFamily="2" charset="0"/>
                <a:cs typeface="roboto" panose="02000000000000000000" pitchFamily="2" charset="0"/>
              </a:rPr>
              <a:t> dari masalah tersebut. Model Matematika ini dirumuskan mengikuti bentuk umum SPLDV.</a:t>
            </a:r>
            <a:br>
              <a:rPr lang="en-ID" sz="3000" b="0" i="0">
                <a:solidFill>
                  <a:srgbClr val="2C313A"/>
                </a:solidFill>
                <a:effectLst/>
                <a:latin typeface="roboto" panose="02000000000000000000" pitchFamily="2" charset="0"/>
                <a:ea typeface="roboto" panose="02000000000000000000" pitchFamily="2" charset="0"/>
                <a:cs typeface="roboto" panose="02000000000000000000" pitchFamily="2" charset="0"/>
              </a:rPr>
            </a:br>
            <a:endParaRPr lang="en-ID" sz="3000" b="0" i="0">
              <a:solidFill>
                <a:srgbClr val="2C313A"/>
              </a:solidFill>
              <a:effectLst/>
              <a:latin typeface="roboto" panose="02000000000000000000" pitchFamily="2" charset="0"/>
              <a:ea typeface="roboto" panose="02000000000000000000" pitchFamily="2" charset="0"/>
              <a:cs typeface="roboto" panose="02000000000000000000" pitchFamily="2" charset="0"/>
            </a:endParaRPr>
          </a:p>
          <a:p>
            <a:pPr fontAlgn="base">
              <a:buFont typeface="+mj-lt"/>
              <a:buAutoNum type="arabicPeriod"/>
            </a:pPr>
            <a:r>
              <a:rPr lang="en-ID" sz="3000" b="1" i="0">
                <a:solidFill>
                  <a:srgbClr val="2C313A"/>
                </a:solidFill>
                <a:effectLst/>
                <a:latin typeface="roboto" panose="02000000000000000000" pitchFamily="2" charset="0"/>
                <a:ea typeface="roboto" panose="02000000000000000000" pitchFamily="2" charset="0"/>
                <a:cs typeface="roboto" panose="02000000000000000000" pitchFamily="2" charset="0"/>
              </a:rPr>
              <a:t>Mencari solusi</a:t>
            </a:r>
            <a:r>
              <a:rPr lang="en-ID" sz="3000" b="0" i="0">
                <a:solidFill>
                  <a:srgbClr val="2C313A"/>
                </a:solidFill>
                <a:effectLst/>
                <a:latin typeface="roboto" panose="02000000000000000000" pitchFamily="2" charset="0"/>
                <a:ea typeface="roboto" panose="02000000000000000000" pitchFamily="2" charset="0"/>
                <a:cs typeface="roboto" panose="02000000000000000000" pitchFamily="2" charset="0"/>
              </a:rPr>
              <a:t> dari model permasalahan tersebut dengan menggunakan metode penyelesaian SPLDV.</a:t>
            </a:r>
          </a:p>
        </p:txBody>
      </p:sp>
    </p:spTree>
    <p:extLst>
      <p:ext uri="{BB962C8B-B14F-4D97-AF65-F5344CB8AC3E}">
        <p14:creationId xmlns:p14="http://schemas.microsoft.com/office/powerpoint/2010/main" val="2289062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40;p55">
            <a:extLst>
              <a:ext uri="{FF2B5EF4-FFF2-40B4-BE49-F238E27FC236}">
                <a16:creationId xmlns:a16="http://schemas.microsoft.com/office/drawing/2014/main" id="{C1A138F9-7E97-571F-3F21-B7B1C76B6639}"/>
              </a:ext>
            </a:extLst>
          </p:cNvPr>
          <p:cNvSpPr/>
          <p:nvPr/>
        </p:nvSpPr>
        <p:spPr>
          <a:xfrm>
            <a:off x="15553828" y="-719368"/>
            <a:ext cx="4570221" cy="3886403"/>
          </a:xfrm>
          <a:custGeom>
            <a:avLst/>
            <a:gdLst/>
            <a:ahLst/>
            <a:cxnLst/>
            <a:rect l="l" t="t" r="r" b="b"/>
            <a:pathLst>
              <a:path w="190704" h="162170" extrusionOk="0">
                <a:moveTo>
                  <a:pt x="64243" y="0"/>
                </a:moveTo>
                <a:cubicBezTo>
                  <a:pt x="44031" y="0"/>
                  <a:pt x="25830" y="12000"/>
                  <a:pt x="15545" y="28907"/>
                </a:cubicBezTo>
                <a:cubicBezTo>
                  <a:pt x="0" y="54425"/>
                  <a:pt x="1835" y="66534"/>
                  <a:pt x="17546" y="96322"/>
                </a:cubicBezTo>
                <a:cubicBezTo>
                  <a:pt x="33224" y="126110"/>
                  <a:pt x="26553" y="151895"/>
                  <a:pt x="76421" y="160634"/>
                </a:cubicBezTo>
                <a:cubicBezTo>
                  <a:pt x="82436" y="161685"/>
                  <a:pt x="87937" y="162169"/>
                  <a:pt x="92988" y="162169"/>
                </a:cubicBezTo>
                <a:cubicBezTo>
                  <a:pt x="139599" y="162169"/>
                  <a:pt x="147936" y="120919"/>
                  <a:pt x="168220" y="102259"/>
                </a:cubicBezTo>
                <a:cubicBezTo>
                  <a:pt x="190703" y="81578"/>
                  <a:pt x="188135" y="58361"/>
                  <a:pt x="169188" y="41716"/>
                </a:cubicBezTo>
                <a:cubicBezTo>
                  <a:pt x="150241" y="25104"/>
                  <a:pt x="127358" y="31709"/>
                  <a:pt x="96035" y="10360"/>
                </a:cubicBezTo>
                <a:cubicBezTo>
                  <a:pt x="85438" y="3137"/>
                  <a:pt x="74578" y="0"/>
                  <a:pt x="64243"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18</a:t>
            </a:r>
            <a:endParaRPr lang="en-ID" sz="3200"/>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sp>
        <p:nvSpPr>
          <p:cNvPr id="4" name="Google Shape;215;p30">
            <a:extLst>
              <a:ext uri="{FF2B5EF4-FFF2-40B4-BE49-F238E27FC236}">
                <a16:creationId xmlns:a16="http://schemas.microsoft.com/office/drawing/2014/main" id="{FF4EF22A-D4E8-07D6-2777-43B90B893931}"/>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Dua Variabel (PLDV) – Cont. </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B76B1094-0ABC-6821-6804-7E7001EE7DFF}"/>
              </a:ext>
            </a:extLst>
          </p:cNvPr>
          <p:cNvSpPr txBox="1"/>
          <p:nvPr/>
        </p:nvSpPr>
        <p:spPr>
          <a:xfrm>
            <a:off x="1174208" y="2394372"/>
            <a:ext cx="14955684" cy="1200329"/>
          </a:xfrm>
          <a:prstGeom prst="rect">
            <a:avLst/>
          </a:prstGeom>
          <a:noFill/>
        </p:spPr>
        <p:txBody>
          <a:bodyPr wrap="square">
            <a:spAutoFit/>
          </a:bodyPr>
          <a:lstStyle/>
          <a:p>
            <a:pPr algn="l" fontAlgn="base"/>
            <a:r>
              <a:rPr lang="en-ID" sz="2400" b="1" i="0">
                <a:solidFill>
                  <a:srgbClr val="2C313A"/>
                </a:solidFill>
                <a:effectLst/>
                <a:latin typeface="Inter"/>
              </a:rPr>
              <a:t>Metode Penyelesaian Sistem Persamaan Linear Dua Variabel (SPLDV)</a:t>
            </a:r>
          </a:p>
          <a:p>
            <a:pPr algn="just" fontAlgn="base"/>
            <a:r>
              <a:rPr lang="en-ID" sz="2400" b="0" i="0">
                <a:solidFill>
                  <a:srgbClr val="2C313A"/>
                </a:solidFill>
                <a:effectLst/>
                <a:latin typeface="Inter"/>
              </a:rPr>
              <a:t>Terdapat 4 metode yang dapat digunakan untuk menyelesaikan SPLDV, di antaranya metode grafik, metode eliminasi, metode substitusi, dan metode campuran. Yuk, simak masing-masing penjelasannya disertai contoh soal!</a:t>
            </a:r>
          </a:p>
        </p:txBody>
      </p:sp>
      <p:sp>
        <p:nvSpPr>
          <p:cNvPr id="16" name="TextBox 15">
            <a:extLst>
              <a:ext uri="{FF2B5EF4-FFF2-40B4-BE49-F238E27FC236}">
                <a16:creationId xmlns:a16="http://schemas.microsoft.com/office/drawing/2014/main" id="{1951F945-4BC5-930F-69B1-3FF0C52CFB64}"/>
              </a:ext>
            </a:extLst>
          </p:cNvPr>
          <p:cNvSpPr txBox="1"/>
          <p:nvPr/>
        </p:nvSpPr>
        <p:spPr>
          <a:xfrm>
            <a:off x="1174208" y="3906540"/>
            <a:ext cx="15243716" cy="1200329"/>
          </a:xfrm>
          <a:prstGeom prst="rect">
            <a:avLst/>
          </a:prstGeom>
          <a:noFill/>
        </p:spPr>
        <p:txBody>
          <a:bodyPr wrap="square">
            <a:spAutoFit/>
          </a:bodyPr>
          <a:lstStyle/>
          <a:p>
            <a:pPr algn="l" fontAlgn="base"/>
            <a:r>
              <a:rPr lang="en-ID" sz="2400" b="1" i="0">
                <a:solidFill>
                  <a:srgbClr val="2C313A"/>
                </a:solidFill>
                <a:effectLst/>
                <a:latin typeface="Inter"/>
              </a:rPr>
              <a:t>1. Metode Grafik</a:t>
            </a:r>
          </a:p>
          <a:p>
            <a:pPr algn="just" fontAlgn="base"/>
            <a:r>
              <a:rPr lang="en-ID" sz="2400" b="0" i="0">
                <a:solidFill>
                  <a:srgbClr val="2C313A"/>
                </a:solidFill>
                <a:effectLst/>
                <a:latin typeface="Inter"/>
              </a:rPr>
              <a:t>Pada metode grafik cara yang paling mudah untuk menyelesaikan persamaan 2 variable adalah dengan menggambar grafik adalah dengan </a:t>
            </a:r>
            <a:r>
              <a:rPr lang="en-ID" sz="2400" b="1" i="0">
                <a:solidFill>
                  <a:srgbClr val="2C313A"/>
                </a:solidFill>
                <a:effectLst/>
                <a:latin typeface="inherit"/>
              </a:rPr>
              <a:t>mencari titik potong terhadap sumbu x dan sumbu y</a:t>
            </a:r>
            <a:r>
              <a:rPr lang="en-ID" sz="2400" b="0" i="0">
                <a:solidFill>
                  <a:srgbClr val="2C313A"/>
                </a:solidFill>
                <a:effectLst/>
                <a:latin typeface="Inter"/>
              </a:rPr>
              <a:t>.</a:t>
            </a:r>
          </a:p>
        </p:txBody>
      </p:sp>
      <p:sp>
        <p:nvSpPr>
          <p:cNvPr id="18" name="TextBox 17">
            <a:extLst>
              <a:ext uri="{FF2B5EF4-FFF2-40B4-BE49-F238E27FC236}">
                <a16:creationId xmlns:a16="http://schemas.microsoft.com/office/drawing/2014/main" id="{6FE32277-3E30-6D8B-2CEB-AE1BBEC8C5D2}"/>
              </a:ext>
            </a:extLst>
          </p:cNvPr>
          <p:cNvSpPr txBox="1"/>
          <p:nvPr/>
        </p:nvSpPr>
        <p:spPr>
          <a:xfrm>
            <a:off x="1186804" y="5490716"/>
            <a:ext cx="15243716" cy="1200329"/>
          </a:xfrm>
          <a:prstGeom prst="rect">
            <a:avLst/>
          </a:prstGeom>
          <a:noFill/>
        </p:spPr>
        <p:txBody>
          <a:bodyPr wrap="square">
            <a:spAutoFit/>
          </a:bodyPr>
          <a:lstStyle/>
          <a:p>
            <a:pPr algn="l" fontAlgn="base"/>
            <a:r>
              <a:rPr lang="en-ID" sz="2400" b="1" i="0">
                <a:solidFill>
                  <a:srgbClr val="2C313A"/>
                </a:solidFill>
                <a:effectLst/>
                <a:latin typeface="Inter"/>
              </a:rPr>
              <a:t>2. Metode Eliminasi</a:t>
            </a:r>
          </a:p>
          <a:p>
            <a:pPr algn="just" fontAlgn="base"/>
            <a:r>
              <a:rPr lang="en-ID" sz="2400" b="0" i="0">
                <a:solidFill>
                  <a:srgbClr val="2C313A"/>
                </a:solidFill>
                <a:effectLst/>
                <a:latin typeface="Inter"/>
              </a:rPr>
              <a:t>Metode yang kedua adalah metode eliminasi. Metode ini bertujuan untuk </a:t>
            </a:r>
            <a:r>
              <a:rPr lang="en-ID" sz="2400" b="1" i="0">
                <a:solidFill>
                  <a:srgbClr val="2C313A"/>
                </a:solidFill>
                <a:effectLst/>
                <a:latin typeface="inherit"/>
              </a:rPr>
              <a:t>mengeliminasi (menghilangkan)</a:t>
            </a:r>
            <a:r>
              <a:rPr lang="en-ID" sz="2400" b="0" i="0">
                <a:solidFill>
                  <a:srgbClr val="2C313A"/>
                </a:solidFill>
                <a:effectLst/>
                <a:latin typeface="Inter"/>
              </a:rPr>
              <a:t> salah satu variabel, sehingga nilai variabel lainnya bisa diketahui. </a:t>
            </a:r>
          </a:p>
        </p:txBody>
      </p:sp>
      <p:sp>
        <p:nvSpPr>
          <p:cNvPr id="20" name="TextBox 19">
            <a:extLst>
              <a:ext uri="{FF2B5EF4-FFF2-40B4-BE49-F238E27FC236}">
                <a16:creationId xmlns:a16="http://schemas.microsoft.com/office/drawing/2014/main" id="{7EAE5360-A82F-796E-7687-7051C6D3804E}"/>
              </a:ext>
            </a:extLst>
          </p:cNvPr>
          <p:cNvSpPr txBox="1"/>
          <p:nvPr/>
        </p:nvSpPr>
        <p:spPr>
          <a:xfrm>
            <a:off x="1193268" y="7074892"/>
            <a:ext cx="15368672" cy="830997"/>
          </a:xfrm>
          <a:prstGeom prst="rect">
            <a:avLst/>
          </a:prstGeom>
          <a:noFill/>
        </p:spPr>
        <p:txBody>
          <a:bodyPr wrap="square">
            <a:spAutoFit/>
          </a:bodyPr>
          <a:lstStyle/>
          <a:p>
            <a:pPr algn="l" fontAlgn="base"/>
            <a:r>
              <a:rPr lang="en-ID" sz="2400" b="1" i="0">
                <a:solidFill>
                  <a:srgbClr val="2C313A"/>
                </a:solidFill>
                <a:effectLst/>
                <a:latin typeface="Inter"/>
              </a:rPr>
              <a:t>3. Metode Substitusi</a:t>
            </a:r>
          </a:p>
          <a:p>
            <a:pPr algn="just" fontAlgn="base"/>
            <a:r>
              <a:rPr lang="en-ID" sz="2400" b="0" i="0">
                <a:solidFill>
                  <a:srgbClr val="2C313A"/>
                </a:solidFill>
                <a:effectLst/>
                <a:latin typeface="Inter"/>
              </a:rPr>
              <a:t>Metode substitusi bertujuan untuk </a:t>
            </a:r>
            <a:r>
              <a:rPr lang="en-ID" sz="2400" b="1" i="0">
                <a:solidFill>
                  <a:srgbClr val="2C313A"/>
                </a:solidFill>
                <a:effectLst/>
                <a:latin typeface="inherit"/>
              </a:rPr>
              <a:t>mengganti nilai suatu variabel pada suatu persamaan dari persamaan lainnya.</a:t>
            </a:r>
            <a:endParaRPr lang="en-ID" sz="2400" b="0" i="0">
              <a:solidFill>
                <a:srgbClr val="2C313A"/>
              </a:solidFill>
              <a:effectLst/>
              <a:latin typeface="Inter"/>
            </a:endParaRPr>
          </a:p>
        </p:txBody>
      </p:sp>
      <p:sp>
        <p:nvSpPr>
          <p:cNvPr id="22" name="TextBox 21">
            <a:extLst>
              <a:ext uri="{FF2B5EF4-FFF2-40B4-BE49-F238E27FC236}">
                <a16:creationId xmlns:a16="http://schemas.microsoft.com/office/drawing/2014/main" id="{FC4B00DB-620E-BD59-831A-49AE78E72AF9}"/>
              </a:ext>
            </a:extLst>
          </p:cNvPr>
          <p:cNvSpPr txBox="1"/>
          <p:nvPr/>
        </p:nvSpPr>
        <p:spPr>
          <a:xfrm>
            <a:off x="1222240" y="8155012"/>
            <a:ext cx="15627732" cy="1569660"/>
          </a:xfrm>
          <a:prstGeom prst="rect">
            <a:avLst/>
          </a:prstGeom>
          <a:noFill/>
        </p:spPr>
        <p:txBody>
          <a:bodyPr wrap="square">
            <a:spAutoFit/>
          </a:bodyPr>
          <a:lstStyle/>
          <a:p>
            <a:pPr algn="l" fontAlgn="base"/>
            <a:r>
              <a:rPr lang="en-ID" sz="2400" b="1" i="0">
                <a:solidFill>
                  <a:srgbClr val="2C313A"/>
                </a:solidFill>
                <a:effectLst/>
                <a:latin typeface="Inter"/>
              </a:rPr>
              <a:t>4. Metode Campuran (Gabungan)</a:t>
            </a:r>
          </a:p>
          <a:p>
            <a:pPr algn="just" fontAlgn="base"/>
            <a:r>
              <a:rPr lang="en-ID" sz="2400" b="0" i="0">
                <a:solidFill>
                  <a:srgbClr val="2C313A"/>
                </a:solidFill>
                <a:effectLst/>
                <a:latin typeface="Inter"/>
              </a:rPr>
              <a:t>Metode ini merupakan </a:t>
            </a:r>
            <a:r>
              <a:rPr lang="en-ID" sz="2400" b="1" i="0">
                <a:solidFill>
                  <a:srgbClr val="2C313A"/>
                </a:solidFill>
                <a:effectLst/>
                <a:latin typeface="inherit"/>
              </a:rPr>
              <a:t>gabungan dari metode eliminasi dan substitusi</a:t>
            </a:r>
            <a:r>
              <a:rPr lang="en-ID" sz="2400" b="0" i="0">
                <a:solidFill>
                  <a:srgbClr val="2C313A"/>
                </a:solidFill>
                <a:effectLst/>
                <a:latin typeface="Inter"/>
              </a:rPr>
              <a:t>. </a:t>
            </a:r>
            <a:r>
              <a:rPr lang="en-ID" sz="2400">
                <a:solidFill>
                  <a:srgbClr val="2C313A"/>
                </a:solidFill>
                <a:latin typeface="Inter"/>
              </a:rPr>
              <a:t>M</a:t>
            </a:r>
            <a:r>
              <a:rPr lang="en-ID" sz="2400" b="0" i="0">
                <a:solidFill>
                  <a:srgbClr val="2C313A"/>
                </a:solidFill>
                <a:effectLst/>
                <a:latin typeface="Inter"/>
              </a:rPr>
              <a:t>enggunakan metode eliminasi untuk mencari nilai x terlebih dahulu, kemudian ganti variabel x dengan nilai x yang sudah diperoleh dengan menggunakan metode substitusi untuk memperoleh nilai y.</a:t>
            </a:r>
          </a:p>
        </p:txBody>
      </p:sp>
    </p:spTree>
    <p:extLst>
      <p:ext uri="{BB962C8B-B14F-4D97-AF65-F5344CB8AC3E}">
        <p14:creationId xmlns:p14="http://schemas.microsoft.com/office/powerpoint/2010/main" val="2141523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940;p55">
            <a:extLst>
              <a:ext uri="{FF2B5EF4-FFF2-40B4-BE49-F238E27FC236}">
                <a16:creationId xmlns:a16="http://schemas.microsoft.com/office/drawing/2014/main" id="{10B564F6-F531-B204-B7E1-67A4756B79C7}"/>
              </a:ext>
            </a:extLst>
          </p:cNvPr>
          <p:cNvSpPr/>
          <p:nvPr/>
        </p:nvSpPr>
        <p:spPr>
          <a:xfrm>
            <a:off x="-1278996" y="-965092"/>
            <a:ext cx="4570221" cy="3886403"/>
          </a:xfrm>
          <a:custGeom>
            <a:avLst/>
            <a:gdLst/>
            <a:ahLst/>
            <a:cxnLst/>
            <a:rect l="l" t="t" r="r" b="b"/>
            <a:pathLst>
              <a:path w="190704" h="162170" extrusionOk="0">
                <a:moveTo>
                  <a:pt x="64243" y="0"/>
                </a:moveTo>
                <a:cubicBezTo>
                  <a:pt x="44031" y="0"/>
                  <a:pt x="25830" y="12000"/>
                  <a:pt x="15545" y="28907"/>
                </a:cubicBezTo>
                <a:cubicBezTo>
                  <a:pt x="0" y="54425"/>
                  <a:pt x="1835" y="66534"/>
                  <a:pt x="17546" y="96322"/>
                </a:cubicBezTo>
                <a:cubicBezTo>
                  <a:pt x="33224" y="126110"/>
                  <a:pt x="26553" y="151895"/>
                  <a:pt x="76421" y="160634"/>
                </a:cubicBezTo>
                <a:cubicBezTo>
                  <a:pt x="82436" y="161685"/>
                  <a:pt x="87937" y="162169"/>
                  <a:pt x="92988" y="162169"/>
                </a:cubicBezTo>
                <a:cubicBezTo>
                  <a:pt x="139599" y="162169"/>
                  <a:pt x="147936" y="120919"/>
                  <a:pt x="168220" y="102259"/>
                </a:cubicBezTo>
                <a:cubicBezTo>
                  <a:pt x="190703" y="81578"/>
                  <a:pt x="188135" y="58361"/>
                  <a:pt x="169188" y="41716"/>
                </a:cubicBezTo>
                <a:cubicBezTo>
                  <a:pt x="150241" y="25104"/>
                  <a:pt x="127358" y="31709"/>
                  <a:pt x="96035" y="10360"/>
                </a:cubicBezTo>
                <a:cubicBezTo>
                  <a:pt x="85438" y="3137"/>
                  <a:pt x="74578" y="0"/>
                  <a:pt x="64243"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19</a:t>
            </a:r>
            <a:endParaRPr lang="en-ID" sz="3200"/>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sp>
        <p:nvSpPr>
          <p:cNvPr id="3" name="Google Shape;215;p30">
            <a:extLst>
              <a:ext uri="{FF2B5EF4-FFF2-40B4-BE49-F238E27FC236}">
                <a16:creationId xmlns:a16="http://schemas.microsoft.com/office/drawing/2014/main" id="{74727303-8BBC-8397-783D-8D0EF1C4D82F}"/>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Dua Variabel (PLDV) – Cont. </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a:extLst>
              <a:ext uri="{FF2B5EF4-FFF2-40B4-BE49-F238E27FC236}">
                <a16:creationId xmlns:a16="http://schemas.microsoft.com/office/drawing/2014/main" id="{531245AD-FF93-D8F1-19C6-4852215E664B}"/>
              </a:ext>
            </a:extLst>
          </p:cNvPr>
          <p:cNvSpPr txBox="1"/>
          <p:nvPr/>
        </p:nvSpPr>
        <p:spPr>
          <a:xfrm>
            <a:off x="952250" y="2212663"/>
            <a:ext cx="3386474" cy="553998"/>
          </a:xfrm>
          <a:prstGeom prst="rect">
            <a:avLst/>
          </a:prstGeom>
          <a:noFill/>
        </p:spPr>
        <p:txBody>
          <a:bodyPr wrap="square">
            <a:spAutoFit/>
          </a:bodyPr>
          <a:lstStyle/>
          <a:p>
            <a:pPr algn="l" fontAlgn="base"/>
            <a:r>
              <a:rPr lang="en-ID" sz="3000" b="1" i="0">
                <a:solidFill>
                  <a:srgbClr val="2C313A"/>
                </a:solidFill>
                <a:effectLst/>
                <a:latin typeface="Inter"/>
              </a:rPr>
              <a:t>1. Metode Grafik</a:t>
            </a:r>
            <a:endParaRPr lang="en-ID" sz="3000" b="0" i="0">
              <a:solidFill>
                <a:srgbClr val="2C313A"/>
              </a:solidFill>
              <a:effectLst/>
              <a:latin typeface="Inter"/>
            </a:endParaRPr>
          </a:p>
        </p:txBody>
      </p:sp>
      <p:sp>
        <p:nvSpPr>
          <p:cNvPr id="27" name="TextBox 26">
            <a:extLst>
              <a:ext uri="{FF2B5EF4-FFF2-40B4-BE49-F238E27FC236}">
                <a16:creationId xmlns:a16="http://schemas.microsoft.com/office/drawing/2014/main" id="{5EBE320D-48C7-C7F6-CDF0-D812BA6846F5}"/>
              </a:ext>
            </a:extLst>
          </p:cNvPr>
          <p:cNvSpPr txBox="1"/>
          <p:nvPr/>
        </p:nvSpPr>
        <p:spPr>
          <a:xfrm>
            <a:off x="982381" y="3088061"/>
            <a:ext cx="16643737" cy="6093976"/>
          </a:xfrm>
          <a:prstGeom prst="rect">
            <a:avLst/>
          </a:prstGeom>
          <a:noFill/>
        </p:spPr>
        <p:txBody>
          <a:bodyPr wrap="square">
            <a:spAutoFit/>
          </a:bodyPr>
          <a:lstStyle/>
          <a:p>
            <a:r>
              <a:rPr lang="en-ID" sz="3000" b="0" i="0">
                <a:solidFill>
                  <a:srgbClr val="000000"/>
                </a:solidFill>
                <a:effectLst/>
                <a:latin typeface="Inter"/>
                <a:ea typeface="Open Sans" panose="020B0606030504020204" pitchFamily="34" charset="0"/>
                <a:cs typeface="Open Sans" panose="020B0606030504020204" pitchFamily="34" charset="0"/>
              </a:rPr>
              <a:t>Berikut ini adalah langkah-langkah penyelesaian SPLDV dengan metode grafik:</a:t>
            </a:r>
            <a:br>
              <a:rPr lang="en-ID" sz="3000" b="0" i="0">
                <a:solidFill>
                  <a:srgbClr val="000000"/>
                </a:solidFill>
                <a:effectLst/>
                <a:latin typeface="Inter"/>
                <a:ea typeface="Open Sans" panose="020B0606030504020204" pitchFamily="34" charset="0"/>
                <a:cs typeface="Open Sans" panose="020B0606030504020204" pitchFamily="34" charset="0"/>
              </a:rPr>
            </a:br>
            <a:br>
              <a:rPr lang="en-ID" sz="3000">
                <a:latin typeface="Inter"/>
                <a:ea typeface="Open Sans" panose="020B0606030504020204" pitchFamily="34" charset="0"/>
                <a:cs typeface="Open Sans" panose="020B0606030504020204" pitchFamily="34" charset="0"/>
              </a:rPr>
            </a:br>
            <a:r>
              <a:rPr lang="en-ID" sz="3000" b="0" i="0">
                <a:solidFill>
                  <a:srgbClr val="000000"/>
                </a:solidFill>
                <a:effectLst/>
                <a:latin typeface="Inter"/>
                <a:ea typeface="Open Sans" panose="020B0606030504020204" pitchFamily="34" charset="0"/>
                <a:cs typeface="Open Sans" panose="020B0606030504020204" pitchFamily="34" charset="0"/>
              </a:rPr>
              <a:t>1. Tentukan titik potong salah satu persamaan linear dengan sumbu X atau sumbu Y.</a:t>
            </a:r>
            <a:br>
              <a:rPr lang="en-ID" sz="3000" b="0" i="0">
                <a:solidFill>
                  <a:srgbClr val="000000"/>
                </a:solidFill>
                <a:effectLst/>
                <a:latin typeface="Inter"/>
                <a:ea typeface="Open Sans" panose="020B0606030504020204" pitchFamily="34" charset="0"/>
                <a:cs typeface="Open Sans" panose="020B0606030504020204" pitchFamily="34" charset="0"/>
              </a:rPr>
            </a:br>
            <a:br>
              <a:rPr lang="en-ID" sz="3000">
                <a:latin typeface="Inter"/>
                <a:ea typeface="Open Sans" panose="020B0606030504020204" pitchFamily="34" charset="0"/>
                <a:cs typeface="Open Sans" panose="020B0606030504020204" pitchFamily="34" charset="0"/>
              </a:rPr>
            </a:br>
            <a:r>
              <a:rPr lang="en-ID" sz="3000" b="0" i="0">
                <a:solidFill>
                  <a:srgbClr val="000000"/>
                </a:solidFill>
                <a:effectLst/>
                <a:latin typeface="Inter"/>
                <a:ea typeface="Open Sans" panose="020B0606030504020204" pitchFamily="34" charset="0"/>
                <a:cs typeface="Open Sans" panose="020B0606030504020204" pitchFamily="34" charset="0"/>
              </a:rPr>
              <a:t>2. Hubungkan kedua titik potong dengan menggunakan garis lurus.</a:t>
            </a:r>
            <a:br>
              <a:rPr lang="en-ID" sz="3000" b="0" i="0">
                <a:solidFill>
                  <a:srgbClr val="000000"/>
                </a:solidFill>
                <a:effectLst/>
                <a:latin typeface="Inter"/>
                <a:ea typeface="Open Sans" panose="020B0606030504020204" pitchFamily="34" charset="0"/>
                <a:cs typeface="Open Sans" panose="020B0606030504020204" pitchFamily="34" charset="0"/>
              </a:rPr>
            </a:br>
            <a:br>
              <a:rPr lang="en-ID" sz="3000">
                <a:latin typeface="Inter"/>
                <a:ea typeface="Open Sans" panose="020B0606030504020204" pitchFamily="34" charset="0"/>
                <a:cs typeface="Open Sans" panose="020B0606030504020204" pitchFamily="34" charset="0"/>
              </a:rPr>
            </a:br>
            <a:r>
              <a:rPr lang="en-ID" sz="3000" b="0" i="0">
                <a:solidFill>
                  <a:srgbClr val="000000"/>
                </a:solidFill>
                <a:effectLst/>
                <a:latin typeface="Inter"/>
                <a:ea typeface="Open Sans" panose="020B0606030504020204" pitchFamily="34" charset="0"/>
                <a:cs typeface="Open Sans" panose="020B0606030504020204" pitchFamily="34" charset="0"/>
              </a:rPr>
              <a:t>3. Lakukan langkah 1 dan 2 untuk persamaan lain pada SPLDV.</a:t>
            </a:r>
            <a:br>
              <a:rPr lang="en-ID" sz="3000" b="0" i="0">
                <a:solidFill>
                  <a:srgbClr val="000000"/>
                </a:solidFill>
                <a:effectLst/>
                <a:latin typeface="Inter"/>
                <a:ea typeface="Open Sans" panose="020B0606030504020204" pitchFamily="34" charset="0"/>
                <a:cs typeface="Open Sans" panose="020B0606030504020204" pitchFamily="34" charset="0"/>
              </a:rPr>
            </a:br>
            <a:br>
              <a:rPr lang="en-ID" sz="3000">
                <a:latin typeface="Inter"/>
                <a:ea typeface="Open Sans" panose="020B0606030504020204" pitchFamily="34" charset="0"/>
                <a:cs typeface="Open Sans" panose="020B0606030504020204" pitchFamily="34" charset="0"/>
              </a:rPr>
            </a:br>
            <a:r>
              <a:rPr lang="en-ID" sz="3000" b="0" i="0">
                <a:solidFill>
                  <a:srgbClr val="000000"/>
                </a:solidFill>
                <a:effectLst/>
                <a:latin typeface="Inter"/>
                <a:ea typeface="Open Sans" panose="020B0606030504020204" pitchFamily="34" charset="0"/>
                <a:cs typeface="Open Sans" panose="020B0606030504020204" pitchFamily="34" charset="0"/>
              </a:rPr>
              <a:t>4. Jika kedua titik berpotongan di (x,y) = (x1, y1), penyelesaian SPLD adalah x=x1 dan y=y1.</a:t>
            </a:r>
            <a:br>
              <a:rPr lang="en-ID" sz="3000" b="0" i="0">
                <a:solidFill>
                  <a:srgbClr val="000000"/>
                </a:solidFill>
                <a:effectLst/>
                <a:latin typeface="Inter"/>
                <a:ea typeface="Open Sans" panose="020B0606030504020204" pitchFamily="34" charset="0"/>
                <a:cs typeface="Open Sans" panose="020B0606030504020204" pitchFamily="34" charset="0"/>
              </a:rPr>
            </a:br>
            <a:br>
              <a:rPr lang="en-ID" sz="3000">
                <a:latin typeface="Inter"/>
                <a:ea typeface="Open Sans" panose="020B0606030504020204" pitchFamily="34" charset="0"/>
                <a:cs typeface="Open Sans" panose="020B0606030504020204" pitchFamily="34" charset="0"/>
              </a:rPr>
            </a:br>
            <a:r>
              <a:rPr lang="en-ID" sz="3000" b="0" i="0">
                <a:solidFill>
                  <a:srgbClr val="000000"/>
                </a:solidFill>
                <a:effectLst/>
                <a:latin typeface="Inter"/>
                <a:ea typeface="Open Sans" panose="020B0606030504020204" pitchFamily="34" charset="0"/>
                <a:cs typeface="Open Sans" panose="020B0606030504020204" pitchFamily="34" charset="0"/>
              </a:rPr>
              <a:t>5. Jika kedua titik tidak berpotongan, </a:t>
            </a:r>
            <a:r>
              <a:rPr lang="en-ID" sz="3000" b="1" i="0">
                <a:solidFill>
                  <a:srgbClr val="000000"/>
                </a:solidFill>
                <a:effectLst/>
                <a:latin typeface="Inter"/>
                <a:ea typeface="Open Sans" panose="020B0606030504020204" pitchFamily="34" charset="0"/>
                <a:cs typeface="Open Sans" panose="020B0606030504020204" pitchFamily="34" charset="0"/>
              </a:rPr>
              <a:t>SPLDV tidak memiliki penyelesaian</a:t>
            </a:r>
            <a:r>
              <a:rPr lang="en-ID" sz="3000" b="0" i="0">
                <a:solidFill>
                  <a:srgbClr val="000000"/>
                </a:solidFill>
                <a:effectLst/>
                <a:latin typeface="Inter"/>
                <a:ea typeface="Open Sans" panose="020B0606030504020204" pitchFamily="34" charset="0"/>
                <a:cs typeface="Open Sans" panose="020B0606030504020204" pitchFamily="34" charset="0"/>
              </a:rPr>
              <a:t>. (karna garis yang terbentuk adalah garis sejajar)</a:t>
            </a:r>
            <a:br>
              <a:rPr lang="en-ID" sz="3000">
                <a:latin typeface="Inter"/>
                <a:ea typeface="Open Sans" panose="020B0606030504020204" pitchFamily="34" charset="0"/>
                <a:cs typeface="Open Sans" panose="020B0606030504020204" pitchFamily="34" charset="0"/>
              </a:rPr>
            </a:br>
            <a:endParaRPr lang="en-ID" sz="3000">
              <a:latin typeface="Inter"/>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42825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34B38A-4A18-03EE-7801-8482F950FB4B}"/>
              </a:ext>
            </a:extLst>
          </p:cNvPr>
          <p:cNvSpPr/>
          <p:nvPr/>
        </p:nvSpPr>
        <p:spPr>
          <a:xfrm rot="5400000">
            <a:off x="11809630" y="4187679"/>
            <a:ext cx="12707606" cy="1707786"/>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1EB63901-E1CF-569C-675C-5E7DE5B51F62}"/>
              </a:ext>
            </a:extLst>
          </p:cNvPr>
          <p:cNvSpPr/>
          <p:nvPr/>
        </p:nvSpPr>
        <p:spPr>
          <a:xfrm rot="5400000">
            <a:off x="10666421" y="4794847"/>
            <a:ext cx="12838686" cy="62452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 name="Google Shape;189;p28">
            <a:extLst>
              <a:ext uri="{FF2B5EF4-FFF2-40B4-BE49-F238E27FC236}">
                <a16:creationId xmlns:a16="http://schemas.microsoft.com/office/drawing/2014/main" id="{30DCFED2-20CA-F7A3-B90E-7BBE6EF99B09}"/>
              </a:ext>
            </a:extLst>
          </p:cNvPr>
          <p:cNvPicPr preferRelativeResize="0"/>
          <p:nvPr/>
        </p:nvPicPr>
        <p:blipFill>
          <a:blip r:embed="rId3">
            <a:alphaModFix/>
          </a:blip>
          <a:stretch>
            <a:fillRect/>
          </a:stretch>
        </p:blipFill>
        <p:spPr>
          <a:xfrm rot="3239579">
            <a:off x="13683699" y="-2972691"/>
            <a:ext cx="9691789" cy="7613046"/>
          </a:xfrm>
          <a:prstGeom prst="rect">
            <a:avLst/>
          </a:prstGeom>
          <a:noFill/>
          <a:ln>
            <a:noFill/>
          </a:ln>
        </p:spPr>
      </p:pic>
      <p:sp>
        <p:nvSpPr>
          <p:cNvPr id="118" name="Google Shape;443;p47">
            <a:extLst>
              <a:ext uri="{FF2B5EF4-FFF2-40B4-BE49-F238E27FC236}">
                <a16:creationId xmlns:a16="http://schemas.microsoft.com/office/drawing/2014/main" id="{151B2E76-49AD-162B-CA09-39B4B64089FC}"/>
              </a:ext>
            </a:extLst>
          </p:cNvPr>
          <p:cNvSpPr txBox="1">
            <a:spLocks noGrp="1"/>
          </p:cNvSpPr>
          <p:nvPr/>
        </p:nvSpPr>
        <p:spPr>
          <a:xfrm>
            <a:off x="818356" y="833832"/>
            <a:ext cx="7720500" cy="70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800"/>
              <a:buFont typeface="Gruppo"/>
              <a:buNone/>
              <a:defRPr sz="4200" b="1" i="0" u="none" strike="noStrike" cap="none">
                <a:solidFill>
                  <a:schemeClr val="accent3"/>
                </a:solidFill>
                <a:latin typeface="Gruppo"/>
                <a:ea typeface="Gruppo"/>
                <a:cs typeface="Gruppo"/>
                <a:sym typeface="Gruppo"/>
              </a:defRPr>
            </a:lvl1pPr>
            <a:lvl2pPr marR="0" lvl="1" algn="l" rtl="0">
              <a:lnSpc>
                <a:spcPct val="100000"/>
              </a:lnSpc>
              <a:spcBef>
                <a:spcPts val="0"/>
              </a:spcBef>
              <a:spcAft>
                <a:spcPts val="0"/>
              </a:spcAft>
              <a:buClr>
                <a:schemeClr val="accent3"/>
              </a:buClr>
              <a:buSzPts val="2800"/>
              <a:buFont typeface="Gruppo"/>
              <a:buNone/>
              <a:defRPr sz="2800" b="1" i="0" u="none" strike="noStrike" cap="none">
                <a:solidFill>
                  <a:schemeClr val="accent3"/>
                </a:solidFill>
                <a:latin typeface="Gruppo"/>
                <a:ea typeface="Gruppo"/>
                <a:cs typeface="Gruppo"/>
                <a:sym typeface="Gruppo"/>
              </a:defRPr>
            </a:lvl2pPr>
            <a:lvl3pPr marR="0" lvl="2" algn="l" rtl="0">
              <a:lnSpc>
                <a:spcPct val="100000"/>
              </a:lnSpc>
              <a:spcBef>
                <a:spcPts val="0"/>
              </a:spcBef>
              <a:spcAft>
                <a:spcPts val="0"/>
              </a:spcAft>
              <a:buClr>
                <a:schemeClr val="accent3"/>
              </a:buClr>
              <a:buSzPts val="2800"/>
              <a:buFont typeface="Gruppo"/>
              <a:buNone/>
              <a:defRPr sz="2800" b="1" i="0" u="none" strike="noStrike" cap="none">
                <a:solidFill>
                  <a:schemeClr val="accent3"/>
                </a:solidFill>
                <a:latin typeface="Gruppo"/>
                <a:ea typeface="Gruppo"/>
                <a:cs typeface="Gruppo"/>
                <a:sym typeface="Gruppo"/>
              </a:defRPr>
            </a:lvl3pPr>
            <a:lvl4pPr marR="0" lvl="3" algn="l" rtl="0">
              <a:lnSpc>
                <a:spcPct val="100000"/>
              </a:lnSpc>
              <a:spcBef>
                <a:spcPts val="0"/>
              </a:spcBef>
              <a:spcAft>
                <a:spcPts val="0"/>
              </a:spcAft>
              <a:buClr>
                <a:schemeClr val="accent3"/>
              </a:buClr>
              <a:buSzPts val="2800"/>
              <a:buFont typeface="Gruppo"/>
              <a:buNone/>
              <a:defRPr sz="2800" b="1" i="0" u="none" strike="noStrike" cap="none">
                <a:solidFill>
                  <a:schemeClr val="accent3"/>
                </a:solidFill>
                <a:latin typeface="Gruppo"/>
                <a:ea typeface="Gruppo"/>
                <a:cs typeface="Gruppo"/>
                <a:sym typeface="Gruppo"/>
              </a:defRPr>
            </a:lvl4pPr>
            <a:lvl5pPr marR="0" lvl="4" algn="l" rtl="0">
              <a:lnSpc>
                <a:spcPct val="100000"/>
              </a:lnSpc>
              <a:spcBef>
                <a:spcPts val="0"/>
              </a:spcBef>
              <a:spcAft>
                <a:spcPts val="0"/>
              </a:spcAft>
              <a:buClr>
                <a:schemeClr val="accent3"/>
              </a:buClr>
              <a:buSzPts val="2800"/>
              <a:buFont typeface="Gruppo"/>
              <a:buNone/>
              <a:defRPr sz="2800" b="1" i="0" u="none" strike="noStrike" cap="none">
                <a:solidFill>
                  <a:schemeClr val="accent3"/>
                </a:solidFill>
                <a:latin typeface="Gruppo"/>
                <a:ea typeface="Gruppo"/>
                <a:cs typeface="Gruppo"/>
                <a:sym typeface="Gruppo"/>
              </a:defRPr>
            </a:lvl5pPr>
            <a:lvl6pPr marR="0" lvl="5" algn="l" rtl="0">
              <a:lnSpc>
                <a:spcPct val="100000"/>
              </a:lnSpc>
              <a:spcBef>
                <a:spcPts val="0"/>
              </a:spcBef>
              <a:spcAft>
                <a:spcPts val="0"/>
              </a:spcAft>
              <a:buClr>
                <a:schemeClr val="accent3"/>
              </a:buClr>
              <a:buSzPts val="2800"/>
              <a:buFont typeface="Gruppo"/>
              <a:buNone/>
              <a:defRPr sz="2800" b="1" i="0" u="none" strike="noStrike" cap="none">
                <a:solidFill>
                  <a:schemeClr val="accent3"/>
                </a:solidFill>
                <a:latin typeface="Gruppo"/>
                <a:ea typeface="Gruppo"/>
                <a:cs typeface="Gruppo"/>
                <a:sym typeface="Gruppo"/>
              </a:defRPr>
            </a:lvl6pPr>
            <a:lvl7pPr marR="0" lvl="6" algn="l" rtl="0">
              <a:lnSpc>
                <a:spcPct val="100000"/>
              </a:lnSpc>
              <a:spcBef>
                <a:spcPts val="0"/>
              </a:spcBef>
              <a:spcAft>
                <a:spcPts val="0"/>
              </a:spcAft>
              <a:buClr>
                <a:schemeClr val="accent3"/>
              </a:buClr>
              <a:buSzPts val="2800"/>
              <a:buFont typeface="Gruppo"/>
              <a:buNone/>
              <a:defRPr sz="2800" b="1" i="0" u="none" strike="noStrike" cap="none">
                <a:solidFill>
                  <a:schemeClr val="accent3"/>
                </a:solidFill>
                <a:latin typeface="Gruppo"/>
                <a:ea typeface="Gruppo"/>
                <a:cs typeface="Gruppo"/>
                <a:sym typeface="Gruppo"/>
              </a:defRPr>
            </a:lvl7pPr>
            <a:lvl8pPr marR="0" lvl="7" algn="l" rtl="0">
              <a:lnSpc>
                <a:spcPct val="100000"/>
              </a:lnSpc>
              <a:spcBef>
                <a:spcPts val="0"/>
              </a:spcBef>
              <a:spcAft>
                <a:spcPts val="0"/>
              </a:spcAft>
              <a:buClr>
                <a:schemeClr val="accent3"/>
              </a:buClr>
              <a:buSzPts val="2800"/>
              <a:buFont typeface="Gruppo"/>
              <a:buNone/>
              <a:defRPr sz="2800" b="1" i="0" u="none" strike="noStrike" cap="none">
                <a:solidFill>
                  <a:schemeClr val="accent3"/>
                </a:solidFill>
                <a:latin typeface="Gruppo"/>
                <a:ea typeface="Gruppo"/>
                <a:cs typeface="Gruppo"/>
                <a:sym typeface="Gruppo"/>
              </a:defRPr>
            </a:lvl8pPr>
            <a:lvl9pPr marR="0" lvl="8" algn="l" rtl="0">
              <a:lnSpc>
                <a:spcPct val="100000"/>
              </a:lnSpc>
              <a:spcBef>
                <a:spcPts val="0"/>
              </a:spcBef>
              <a:spcAft>
                <a:spcPts val="0"/>
              </a:spcAft>
              <a:buClr>
                <a:schemeClr val="accent3"/>
              </a:buClr>
              <a:buSzPts val="2800"/>
              <a:buFont typeface="Gruppo"/>
              <a:buNone/>
              <a:defRPr sz="2800" b="1" i="0" u="none" strike="noStrike" cap="none">
                <a:solidFill>
                  <a:schemeClr val="accent3"/>
                </a:solidFill>
                <a:latin typeface="Gruppo"/>
                <a:ea typeface="Gruppo"/>
                <a:cs typeface="Gruppo"/>
                <a:sym typeface="Gruppo"/>
              </a:defRPr>
            </a:lvl9pPr>
          </a:lstStyle>
          <a:p>
            <a:pPr marL="0" lvl="0" indent="0" algn="l" rtl="0">
              <a:spcBef>
                <a:spcPts val="0"/>
              </a:spcBef>
              <a:spcAft>
                <a:spcPts val="0"/>
              </a:spcAft>
              <a:buNone/>
            </a:pPr>
            <a:r>
              <a:rPr lang="en">
                <a:solidFill>
                  <a:schemeClr val="accent3"/>
                </a:solidFill>
              </a:rPr>
              <a:t>Table of contents</a:t>
            </a:r>
            <a:endParaRPr>
              <a:solidFill>
                <a:schemeClr val="accent3"/>
              </a:solidFill>
            </a:endParaRPr>
          </a:p>
        </p:txBody>
      </p:sp>
      <p:grpSp>
        <p:nvGrpSpPr>
          <p:cNvPr id="120" name="Google Shape;455;p47">
            <a:extLst>
              <a:ext uri="{FF2B5EF4-FFF2-40B4-BE49-F238E27FC236}">
                <a16:creationId xmlns:a16="http://schemas.microsoft.com/office/drawing/2014/main" id="{AA1D2455-D002-79ED-229A-C595B24C114F}"/>
              </a:ext>
            </a:extLst>
          </p:cNvPr>
          <p:cNvGrpSpPr/>
          <p:nvPr/>
        </p:nvGrpSpPr>
        <p:grpSpPr>
          <a:xfrm>
            <a:off x="10438699" y="-118566"/>
            <a:ext cx="5971372" cy="2610396"/>
            <a:chOff x="4541875" y="2348700"/>
            <a:chExt cx="2283300" cy="956525"/>
          </a:xfrm>
        </p:grpSpPr>
        <p:sp>
          <p:nvSpPr>
            <p:cNvPr id="121" name="Google Shape;456;p47">
              <a:extLst>
                <a:ext uri="{FF2B5EF4-FFF2-40B4-BE49-F238E27FC236}">
                  <a16:creationId xmlns:a16="http://schemas.microsoft.com/office/drawing/2014/main" id="{3CC2DEDB-2162-40E2-0F39-2344AC0F946B}"/>
                </a:ext>
              </a:extLst>
            </p:cNvPr>
            <p:cNvSpPr/>
            <p:nvPr/>
          </p:nvSpPr>
          <p:spPr>
            <a:xfrm>
              <a:off x="4697800" y="2533825"/>
              <a:ext cx="10050" cy="50050"/>
            </a:xfrm>
            <a:custGeom>
              <a:avLst/>
              <a:gdLst/>
              <a:ahLst/>
              <a:cxnLst/>
              <a:rect l="l" t="t" r="r" b="b"/>
              <a:pathLst>
                <a:path w="402" h="2002" extrusionOk="0">
                  <a:moveTo>
                    <a:pt x="1" y="0"/>
                  </a:moveTo>
                  <a:lnTo>
                    <a:pt x="1" y="2002"/>
                  </a:lnTo>
                  <a:lnTo>
                    <a:pt x="401" y="2002"/>
                  </a:lnTo>
                  <a:lnTo>
                    <a:pt x="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57;p47">
              <a:extLst>
                <a:ext uri="{FF2B5EF4-FFF2-40B4-BE49-F238E27FC236}">
                  <a16:creationId xmlns:a16="http://schemas.microsoft.com/office/drawing/2014/main" id="{2B023952-9DF3-B3FE-5E58-859780BE66C6}"/>
                </a:ext>
              </a:extLst>
            </p:cNvPr>
            <p:cNvSpPr/>
            <p:nvPr/>
          </p:nvSpPr>
          <p:spPr>
            <a:xfrm>
              <a:off x="4697800" y="3015825"/>
              <a:ext cx="10050" cy="86750"/>
            </a:xfrm>
            <a:custGeom>
              <a:avLst/>
              <a:gdLst/>
              <a:ahLst/>
              <a:cxnLst/>
              <a:rect l="l" t="t" r="r" b="b"/>
              <a:pathLst>
                <a:path w="402" h="3470" extrusionOk="0">
                  <a:moveTo>
                    <a:pt x="1" y="1"/>
                  </a:moveTo>
                  <a:lnTo>
                    <a:pt x="1" y="3470"/>
                  </a:lnTo>
                  <a:lnTo>
                    <a:pt x="401" y="3470"/>
                  </a:lnTo>
                  <a:lnTo>
                    <a:pt x="4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58;p47">
              <a:extLst>
                <a:ext uri="{FF2B5EF4-FFF2-40B4-BE49-F238E27FC236}">
                  <a16:creationId xmlns:a16="http://schemas.microsoft.com/office/drawing/2014/main" id="{88CBED33-4F0C-69F1-2E64-A383EDBD4ABC}"/>
                </a:ext>
              </a:extLst>
            </p:cNvPr>
            <p:cNvSpPr/>
            <p:nvPr/>
          </p:nvSpPr>
          <p:spPr>
            <a:xfrm>
              <a:off x="4697800" y="3189300"/>
              <a:ext cx="10050" cy="49225"/>
            </a:xfrm>
            <a:custGeom>
              <a:avLst/>
              <a:gdLst/>
              <a:ahLst/>
              <a:cxnLst/>
              <a:rect l="l" t="t" r="r" b="b"/>
              <a:pathLst>
                <a:path w="402" h="1969" extrusionOk="0">
                  <a:moveTo>
                    <a:pt x="1" y="0"/>
                  </a:moveTo>
                  <a:lnTo>
                    <a:pt x="1" y="1968"/>
                  </a:lnTo>
                  <a:lnTo>
                    <a:pt x="401" y="1968"/>
                  </a:lnTo>
                  <a:lnTo>
                    <a:pt x="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59;p47">
              <a:extLst>
                <a:ext uri="{FF2B5EF4-FFF2-40B4-BE49-F238E27FC236}">
                  <a16:creationId xmlns:a16="http://schemas.microsoft.com/office/drawing/2014/main" id="{12BD4442-4BDD-2849-13B7-335781002B61}"/>
                </a:ext>
              </a:extLst>
            </p:cNvPr>
            <p:cNvSpPr/>
            <p:nvPr/>
          </p:nvSpPr>
          <p:spPr>
            <a:xfrm>
              <a:off x="5178975" y="2533825"/>
              <a:ext cx="10050" cy="50050"/>
            </a:xfrm>
            <a:custGeom>
              <a:avLst/>
              <a:gdLst/>
              <a:ahLst/>
              <a:cxnLst/>
              <a:rect l="l" t="t" r="r" b="b"/>
              <a:pathLst>
                <a:path w="402" h="2002" extrusionOk="0">
                  <a:moveTo>
                    <a:pt x="1" y="0"/>
                  </a:moveTo>
                  <a:lnTo>
                    <a:pt x="1" y="2002"/>
                  </a:lnTo>
                  <a:lnTo>
                    <a:pt x="401" y="2002"/>
                  </a:lnTo>
                  <a:lnTo>
                    <a:pt x="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60;p47">
              <a:extLst>
                <a:ext uri="{FF2B5EF4-FFF2-40B4-BE49-F238E27FC236}">
                  <a16:creationId xmlns:a16="http://schemas.microsoft.com/office/drawing/2014/main" id="{AB6631C3-AAE6-D3DD-0736-680F3CF4BCD9}"/>
                </a:ext>
              </a:extLst>
            </p:cNvPr>
            <p:cNvSpPr/>
            <p:nvPr/>
          </p:nvSpPr>
          <p:spPr>
            <a:xfrm>
              <a:off x="5178975" y="2669750"/>
              <a:ext cx="10050" cy="86750"/>
            </a:xfrm>
            <a:custGeom>
              <a:avLst/>
              <a:gdLst/>
              <a:ahLst/>
              <a:cxnLst/>
              <a:rect l="l" t="t" r="r" b="b"/>
              <a:pathLst>
                <a:path w="402" h="3470" extrusionOk="0">
                  <a:moveTo>
                    <a:pt x="1" y="1"/>
                  </a:moveTo>
                  <a:lnTo>
                    <a:pt x="1" y="3470"/>
                  </a:lnTo>
                  <a:lnTo>
                    <a:pt x="401" y="3470"/>
                  </a:lnTo>
                  <a:lnTo>
                    <a:pt x="4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61;p47">
              <a:extLst>
                <a:ext uri="{FF2B5EF4-FFF2-40B4-BE49-F238E27FC236}">
                  <a16:creationId xmlns:a16="http://schemas.microsoft.com/office/drawing/2014/main" id="{F19DFF73-5E8B-5FE3-34D0-F168A93D0B6B}"/>
                </a:ext>
              </a:extLst>
            </p:cNvPr>
            <p:cNvSpPr/>
            <p:nvPr/>
          </p:nvSpPr>
          <p:spPr>
            <a:xfrm>
              <a:off x="5178975" y="3015825"/>
              <a:ext cx="10050" cy="86750"/>
            </a:xfrm>
            <a:custGeom>
              <a:avLst/>
              <a:gdLst/>
              <a:ahLst/>
              <a:cxnLst/>
              <a:rect l="l" t="t" r="r" b="b"/>
              <a:pathLst>
                <a:path w="402" h="3470" extrusionOk="0">
                  <a:moveTo>
                    <a:pt x="1" y="1"/>
                  </a:moveTo>
                  <a:lnTo>
                    <a:pt x="1" y="3470"/>
                  </a:lnTo>
                  <a:lnTo>
                    <a:pt x="401" y="3470"/>
                  </a:lnTo>
                  <a:lnTo>
                    <a:pt x="4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62;p47">
              <a:extLst>
                <a:ext uri="{FF2B5EF4-FFF2-40B4-BE49-F238E27FC236}">
                  <a16:creationId xmlns:a16="http://schemas.microsoft.com/office/drawing/2014/main" id="{54C10BB3-8BDA-82AF-462B-8A7B3F535D3D}"/>
                </a:ext>
              </a:extLst>
            </p:cNvPr>
            <p:cNvSpPr/>
            <p:nvPr/>
          </p:nvSpPr>
          <p:spPr>
            <a:xfrm>
              <a:off x="5178975" y="3189300"/>
              <a:ext cx="10050" cy="49225"/>
            </a:xfrm>
            <a:custGeom>
              <a:avLst/>
              <a:gdLst/>
              <a:ahLst/>
              <a:cxnLst/>
              <a:rect l="l" t="t" r="r" b="b"/>
              <a:pathLst>
                <a:path w="402" h="1969" extrusionOk="0">
                  <a:moveTo>
                    <a:pt x="1" y="0"/>
                  </a:moveTo>
                  <a:lnTo>
                    <a:pt x="1" y="1968"/>
                  </a:lnTo>
                  <a:lnTo>
                    <a:pt x="401" y="1968"/>
                  </a:lnTo>
                  <a:lnTo>
                    <a:pt x="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63;p47">
              <a:extLst>
                <a:ext uri="{FF2B5EF4-FFF2-40B4-BE49-F238E27FC236}">
                  <a16:creationId xmlns:a16="http://schemas.microsoft.com/office/drawing/2014/main" id="{352B3487-5BF7-FE44-CDC4-793A97F12E7A}"/>
                </a:ext>
              </a:extLst>
            </p:cNvPr>
            <p:cNvSpPr/>
            <p:nvPr/>
          </p:nvSpPr>
          <p:spPr>
            <a:xfrm>
              <a:off x="5764400" y="2348700"/>
              <a:ext cx="10025" cy="50050"/>
            </a:xfrm>
            <a:custGeom>
              <a:avLst/>
              <a:gdLst/>
              <a:ahLst/>
              <a:cxnLst/>
              <a:rect l="l" t="t" r="r" b="b"/>
              <a:pathLst>
                <a:path w="401" h="2002" extrusionOk="0">
                  <a:moveTo>
                    <a:pt x="1" y="0"/>
                  </a:moveTo>
                  <a:lnTo>
                    <a:pt x="1" y="2001"/>
                  </a:lnTo>
                  <a:lnTo>
                    <a:pt x="401" y="2001"/>
                  </a:lnTo>
                  <a:lnTo>
                    <a:pt x="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64;p47">
              <a:extLst>
                <a:ext uri="{FF2B5EF4-FFF2-40B4-BE49-F238E27FC236}">
                  <a16:creationId xmlns:a16="http://schemas.microsoft.com/office/drawing/2014/main" id="{BB1F6705-5CDB-1E14-E77D-BBF2EF9652B1}"/>
                </a:ext>
              </a:extLst>
            </p:cNvPr>
            <p:cNvSpPr/>
            <p:nvPr/>
          </p:nvSpPr>
          <p:spPr>
            <a:xfrm>
              <a:off x="5764400" y="3013325"/>
              <a:ext cx="10025" cy="87600"/>
            </a:xfrm>
            <a:custGeom>
              <a:avLst/>
              <a:gdLst/>
              <a:ahLst/>
              <a:cxnLst/>
              <a:rect l="l" t="t" r="r" b="b"/>
              <a:pathLst>
                <a:path w="401" h="3504" extrusionOk="0">
                  <a:moveTo>
                    <a:pt x="1" y="1"/>
                  </a:moveTo>
                  <a:lnTo>
                    <a:pt x="1" y="3503"/>
                  </a:lnTo>
                  <a:lnTo>
                    <a:pt x="401" y="3503"/>
                  </a:lnTo>
                  <a:lnTo>
                    <a:pt x="4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65;p47">
              <a:extLst>
                <a:ext uri="{FF2B5EF4-FFF2-40B4-BE49-F238E27FC236}">
                  <a16:creationId xmlns:a16="http://schemas.microsoft.com/office/drawing/2014/main" id="{0EDE187E-A2E0-E6F5-D627-756C01F78287}"/>
                </a:ext>
              </a:extLst>
            </p:cNvPr>
            <p:cNvSpPr/>
            <p:nvPr/>
          </p:nvSpPr>
          <p:spPr>
            <a:xfrm>
              <a:off x="5764400" y="2662250"/>
              <a:ext cx="10025" cy="87575"/>
            </a:xfrm>
            <a:custGeom>
              <a:avLst/>
              <a:gdLst/>
              <a:ahLst/>
              <a:cxnLst/>
              <a:rect l="l" t="t" r="r" b="b"/>
              <a:pathLst>
                <a:path w="401" h="3503" extrusionOk="0">
                  <a:moveTo>
                    <a:pt x="1" y="0"/>
                  </a:moveTo>
                  <a:lnTo>
                    <a:pt x="1" y="3503"/>
                  </a:lnTo>
                  <a:lnTo>
                    <a:pt x="401" y="3503"/>
                  </a:lnTo>
                  <a:lnTo>
                    <a:pt x="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66;p47">
              <a:extLst>
                <a:ext uri="{FF2B5EF4-FFF2-40B4-BE49-F238E27FC236}">
                  <a16:creationId xmlns:a16="http://schemas.microsoft.com/office/drawing/2014/main" id="{689A602F-0C0E-A1FA-15AE-B0B706576655}"/>
                </a:ext>
              </a:extLst>
            </p:cNvPr>
            <p:cNvSpPr/>
            <p:nvPr/>
          </p:nvSpPr>
          <p:spPr>
            <a:xfrm>
              <a:off x="5764400" y="3189300"/>
              <a:ext cx="10025" cy="49225"/>
            </a:xfrm>
            <a:custGeom>
              <a:avLst/>
              <a:gdLst/>
              <a:ahLst/>
              <a:cxnLst/>
              <a:rect l="l" t="t" r="r" b="b"/>
              <a:pathLst>
                <a:path w="401" h="1969" extrusionOk="0">
                  <a:moveTo>
                    <a:pt x="1" y="0"/>
                  </a:moveTo>
                  <a:lnTo>
                    <a:pt x="1" y="1968"/>
                  </a:lnTo>
                  <a:lnTo>
                    <a:pt x="401" y="1968"/>
                  </a:lnTo>
                  <a:lnTo>
                    <a:pt x="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67;p47">
              <a:extLst>
                <a:ext uri="{FF2B5EF4-FFF2-40B4-BE49-F238E27FC236}">
                  <a16:creationId xmlns:a16="http://schemas.microsoft.com/office/drawing/2014/main" id="{42ADA291-4F7D-76B7-8D3B-D4FA8E143171}"/>
                </a:ext>
              </a:extLst>
            </p:cNvPr>
            <p:cNvSpPr/>
            <p:nvPr/>
          </p:nvSpPr>
          <p:spPr>
            <a:xfrm>
              <a:off x="4541875" y="2486275"/>
              <a:ext cx="1575300" cy="610475"/>
            </a:xfrm>
            <a:custGeom>
              <a:avLst/>
              <a:gdLst/>
              <a:ahLst/>
              <a:cxnLst/>
              <a:rect l="l" t="t" r="r" b="b"/>
              <a:pathLst>
                <a:path w="63012" h="24419" extrusionOk="0">
                  <a:moveTo>
                    <a:pt x="6838" y="9141"/>
                  </a:moveTo>
                  <a:cubicBezTo>
                    <a:pt x="7639" y="9174"/>
                    <a:pt x="8339" y="9541"/>
                    <a:pt x="8806" y="10175"/>
                  </a:cubicBezTo>
                  <a:cubicBezTo>
                    <a:pt x="9273" y="10809"/>
                    <a:pt x="9840" y="12810"/>
                    <a:pt x="10341" y="14611"/>
                  </a:cubicBezTo>
                  <a:lnTo>
                    <a:pt x="6672" y="14611"/>
                  </a:lnTo>
                  <a:lnTo>
                    <a:pt x="6672" y="14278"/>
                  </a:lnTo>
                  <a:lnTo>
                    <a:pt x="6238" y="14278"/>
                  </a:lnTo>
                  <a:lnTo>
                    <a:pt x="6238" y="14611"/>
                  </a:lnTo>
                  <a:lnTo>
                    <a:pt x="3269" y="14611"/>
                  </a:lnTo>
                  <a:cubicBezTo>
                    <a:pt x="3836" y="12510"/>
                    <a:pt x="4437" y="10542"/>
                    <a:pt x="4937" y="9975"/>
                  </a:cubicBezTo>
                  <a:cubicBezTo>
                    <a:pt x="5271" y="9575"/>
                    <a:pt x="5738" y="9308"/>
                    <a:pt x="6238" y="9208"/>
                  </a:cubicBezTo>
                  <a:lnTo>
                    <a:pt x="6238" y="10809"/>
                  </a:lnTo>
                  <a:lnTo>
                    <a:pt x="6672" y="10809"/>
                  </a:lnTo>
                  <a:lnTo>
                    <a:pt x="6672" y="9141"/>
                  </a:lnTo>
                  <a:close/>
                  <a:moveTo>
                    <a:pt x="25833" y="6538"/>
                  </a:moveTo>
                  <a:cubicBezTo>
                    <a:pt x="28193" y="6538"/>
                    <a:pt x="29928" y="9407"/>
                    <a:pt x="30522" y="12276"/>
                  </a:cubicBezTo>
                  <a:cubicBezTo>
                    <a:pt x="30689" y="13044"/>
                    <a:pt x="30922" y="13844"/>
                    <a:pt x="31189" y="14611"/>
                  </a:cubicBezTo>
                  <a:lnTo>
                    <a:pt x="25885" y="14611"/>
                  </a:lnTo>
                  <a:lnTo>
                    <a:pt x="25885" y="14278"/>
                  </a:lnTo>
                  <a:lnTo>
                    <a:pt x="25485" y="14278"/>
                  </a:lnTo>
                  <a:lnTo>
                    <a:pt x="25485" y="14611"/>
                  </a:lnTo>
                  <a:lnTo>
                    <a:pt x="20348" y="14611"/>
                  </a:lnTo>
                  <a:cubicBezTo>
                    <a:pt x="20415" y="14278"/>
                    <a:pt x="20515" y="13911"/>
                    <a:pt x="20581" y="13511"/>
                  </a:cubicBezTo>
                  <a:cubicBezTo>
                    <a:pt x="21449" y="9208"/>
                    <a:pt x="23383" y="6606"/>
                    <a:pt x="25752" y="6539"/>
                  </a:cubicBezTo>
                  <a:cubicBezTo>
                    <a:pt x="25779" y="6538"/>
                    <a:pt x="25806" y="6538"/>
                    <a:pt x="25833" y="6538"/>
                  </a:cubicBezTo>
                  <a:close/>
                  <a:moveTo>
                    <a:pt x="49335" y="968"/>
                  </a:moveTo>
                  <a:cubicBezTo>
                    <a:pt x="50736" y="968"/>
                    <a:pt x="52104" y="1535"/>
                    <a:pt x="53071" y="2570"/>
                  </a:cubicBezTo>
                  <a:cubicBezTo>
                    <a:pt x="54539" y="4204"/>
                    <a:pt x="55073" y="8907"/>
                    <a:pt x="55073" y="12443"/>
                  </a:cubicBezTo>
                  <a:lnTo>
                    <a:pt x="55073" y="13110"/>
                  </a:lnTo>
                  <a:lnTo>
                    <a:pt x="55073" y="14611"/>
                  </a:lnTo>
                  <a:lnTo>
                    <a:pt x="49335" y="14611"/>
                  </a:lnTo>
                  <a:lnTo>
                    <a:pt x="49335" y="14044"/>
                  </a:lnTo>
                  <a:lnTo>
                    <a:pt x="48902" y="14044"/>
                  </a:lnTo>
                  <a:lnTo>
                    <a:pt x="48902" y="14611"/>
                  </a:lnTo>
                  <a:lnTo>
                    <a:pt x="41230" y="14611"/>
                  </a:lnTo>
                  <a:cubicBezTo>
                    <a:pt x="41630" y="13544"/>
                    <a:pt x="41930" y="12410"/>
                    <a:pt x="42097" y="11276"/>
                  </a:cubicBezTo>
                  <a:cubicBezTo>
                    <a:pt x="42797" y="6773"/>
                    <a:pt x="44465" y="3337"/>
                    <a:pt x="46633" y="1802"/>
                  </a:cubicBezTo>
                  <a:cubicBezTo>
                    <a:pt x="47301" y="1335"/>
                    <a:pt x="48101" y="1068"/>
                    <a:pt x="48902" y="968"/>
                  </a:cubicBezTo>
                  <a:lnTo>
                    <a:pt x="48902" y="3537"/>
                  </a:lnTo>
                  <a:lnTo>
                    <a:pt x="49335" y="3537"/>
                  </a:lnTo>
                  <a:lnTo>
                    <a:pt x="49335" y="968"/>
                  </a:lnTo>
                  <a:close/>
                  <a:moveTo>
                    <a:pt x="40662" y="15012"/>
                  </a:moveTo>
                  <a:cubicBezTo>
                    <a:pt x="39628" y="17247"/>
                    <a:pt x="38127" y="18614"/>
                    <a:pt x="36259" y="18915"/>
                  </a:cubicBezTo>
                  <a:cubicBezTo>
                    <a:pt x="36091" y="18942"/>
                    <a:pt x="35927" y="18955"/>
                    <a:pt x="35768" y="18955"/>
                  </a:cubicBezTo>
                  <a:cubicBezTo>
                    <a:pt x="33786" y="18955"/>
                    <a:pt x="32528" y="16926"/>
                    <a:pt x="31756" y="15012"/>
                  </a:cubicBezTo>
                  <a:close/>
                  <a:moveTo>
                    <a:pt x="19814" y="15012"/>
                  </a:moveTo>
                  <a:cubicBezTo>
                    <a:pt x="18814" y="18181"/>
                    <a:pt x="17112" y="18848"/>
                    <a:pt x="15378" y="19515"/>
                  </a:cubicBezTo>
                  <a:cubicBezTo>
                    <a:pt x="14972" y="19671"/>
                    <a:pt x="14603" y="19737"/>
                    <a:pt x="14269" y="19737"/>
                  </a:cubicBezTo>
                  <a:cubicBezTo>
                    <a:pt x="12677" y="19737"/>
                    <a:pt x="11874" y="18245"/>
                    <a:pt x="11708" y="17914"/>
                  </a:cubicBezTo>
                  <a:cubicBezTo>
                    <a:pt x="11375" y="16980"/>
                    <a:pt x="11108" y="16012"/>
                    <a:pt x="10875" y="15078"/>
                  </a:cubicBezTo>
                  <a:lnTo>
                    <a:pt x="10875" y="15012"/>
                  </a:lnTo>
                  <a:close/>
                  <a:moveTo>
                    <a:pt x="48902" y="1"/>
                  </a:moveTo>
                  <a:lnTo>
                    <a:pt x="48902" y="535"/>
                  </a:lnTo>
                  <a:lnTo>
                    <a:pt x="45866" y="535"/>
                  </a:lnTo>
                  <a:lnTo>
                    <a:pt x="45866" y="902"/>
                  </a:lnTo>
                  <a:lnTo>
                    <a:pt x="47467" y="902"/>
                  </a:lnTo>
                  <a:cubicBezTo>
                    <a:pt x="47067" y="1068"/>
                    <a:pt x="46733" y="1235"/>
                    <a:pt x="46400" y="1469"/>
                  </a:cubicBezTo>
                  <a:cubicBezTo>
                    <a:pt x="44132" y="3070"/>
                    <a:pt x="42430" y="6606"/>
                    <a:pt x="41697" y="11209"/>
                  </a:cubicBezTo>
                  <a:cubicBezTo>
                    <a:pt x="41496" y="12377"/>
                    <a:pt x="41196" y="13511"/>
                    <a:pt x="40763" y="14611"/>
                  </a:cubicBezTo>
                  <a:lnTo>
                    <a:pt x="31589" y="14611"/>
                  </a:lnTo>
                  <a:cubicBezTo>
                    <a:pt x="31322" y="13811"/>
                    <a:pt x="31089" y="13010"/>
                    <a:pt x="30922" y="12176"/>
                  </a:cubicBezTo>
                  <a:cubicBezTo>
                    <a:pt x="30355" y="9675"/>
                    <a:pt x="28921" y="7006"/>
                    <a:pt x="26853" y="6306"/>
                  </a:cubicBezTo>
                  <a:cubicBezTo>
                    <a:pt x="27183" y="6298"/>
                    <a:pt x="27492" y="6293"/>
                    <a:pt x="27772" y="6293"/>
                  </a:cubicBezTo>
                  <a:cubicBezTo>
                    <a:pt x="28680" y="6293"/>
                    <a:pt x="29294" y="6337"/>
                    <a:pt x="29421" y="6439"/>
                  </a:cubicBezTo>
                  <a:cubicBezTo>
                    <a:pt x="29421" y="6406"/>
                    <a:pt x="29388" y="6372"/>
                    <a:pt x="29388" y="6339"/>
                  </a:cubicBezTo>
                  <a:lnTo>
                    <a:pt x="29821" y="6339"/>
                  </a:lnTo>
                  <a:cubicBezTo>
                    <a:pt x="29821" y="6272"/>
                    <a:pt x="29788" y="6205"/>
                    <a:pt x="29721" y="6139"/>
                  </a:cubicBezTo>
                  <a:cubicBezTo>
                    <a:pt x="29536" y="5966"/>
                    <a:pt x="28704" y="5907"/>
                    <a:pt x="27651" y="5907"/>
                  </a:cubicBezTo>
                  <a:cubicBezTo>
                    <a:pt x="25863" y="5907"/>
                    <a:pt x="23436" y="6076"/>
                    <a:pt x="22449" y="6139"/>
                  </a:cubicBezTo>
                  <a:lnTo>
                    <a:pt x="22483" y="6539"/>
                  </a:lnTo>
                  <a:cubicBezTo>
                    <a:pt x="23150" y="6506"/>
                    <a:pt x="23817" y="6439"/>
                    <a:pt x="24484" y="6406"/>
                  </a:cubicBezTo>
                  <a:lnTo>
                    <a:pt x="24484" y="6406"/>
                  </a:lnTo>
                  <a:cubicBezTo>
                    <a:pt x="22483" y="7206"/>
                    <a:pt x="20982" y="9675"/>
                    <a:pt x="20215" y="13444"/>
                  </a:cubicBezTo>
                  <a:cubicBezTo>
                    <a:pt x="20148" y="13878"/>
                    <a:pt x="20048" y="14245"/>
                    <a:pt x="19948" y="14611"/>
                  </a:cubicBezTo>
                  <a:lnTo>
                    <a:pt x="10774" y="14611"/>
                  </a:lnTo>
                  <a:cubicBezTo>
                    <a:pt x="10241" y="12677"/>
                    <a:pt x="9640" y="10642"/>
                    <a:pt x="9140" y="9941"/>
                  </a:cubicBezTo>
                  <a:cubicBezTo>
                    <a:pt x="8806" y="9474"/>
                    <a:pt x="8306" y="9108"/>
                    <a:pt x="7772" y="8907"/>
                  </a:cubicBezTo>
                  <a:lnTo>
                    <a:pt x="11308" y="8907"/>
                  </a:lnTo>
                  <a:lnTo>
                    <a:pt x="11308" y="8540"/>
                  </a:lnTo>
                  <a:lnTo>
                    <a:pt x="6672" y="8540"/>
                  </a:lnTo>
                  <a:lnTo>
                    <a:pt x="6672" y="7340"/>
                  </a:lnTo>
                  <a:lnTo>
                    <a:pt x="6238" y="7340"/>
                  </a:lnTo>
                  <a:lnTo>
                    <a:pt x="6238" y="8540"/>
                  </a:lnTo>
                  <a:lnTo>
                    <a:pt x="2669" y="8540"/>
                  </a:lnTo>
                  <a:lnTo>
                    <a:pt x="2669" y="8907"/>
                  </a:lnTo>
                  <a:lnTo>
                    <a:pt x="5771" y="8907"/>
                  </a:lnTo>
                  <a:cubicBezTo>
                    <a:pt x="5337" y="9074"/>
                    <a:pt x="4937" y="9374"/>
                    <a:pt x="4637" y="9708"/>
                  </a:cubicBezTo>
                  <a:cubicBezTo>
                    <a:pt x="4103" y="10342"/>
                    <a:pt x="3436" y="12410"/>
                    <a:pt x="2869" y="14611"/>
                  </a:cubicBezTo>
                  <a:lnTo>
                    <a:pt x="0" y="14611"/>
                  </a:lnTo>
                  <a:lnTo>
                    <a:pt x="0" y="15012"/>
                  </a:lnTo>
                  <a:lnTo>
                    <a:pt x="2735" y="15012"/>
                  </a:lnTo>
                  <a:cubicBezTo>
                    <a:pt x="2035" y="17814"/>
                    <a:pt x="1468" y="20716"/>
                    <a:pt x="1401" y="20916"/>
                  </a:cubicBezTo>
                  <a:lnTo>
                    <a:pt x="1801" y="21016"/>
                  </a:lnTo>
                  <a:cubicBezTo>
                    <a:pt x="1801" y="20949"/>
                    <a:pt x="2435" y="17914"/>
                    <a:pt x="3169" y="15012"/>
                  </a:cubicBezTo>
                  <a:lnTo>
                    <a:pt x="6238" y="15012"/>
                  </a:lnTo>
                  <a:lnTo>
                    <a:pt x="6238" y="17747"/>
                  </a:lnTo>
                  <a:lnTo>
                    <a:pt x="6672" y="17747"/>
                  </a:lnTo>
                  <a:lnTo>
                    <a:pt x="6672" y="15012"/>
                  </a:lnTo>
                  <a:lnTo>
                    <a:pt x="10408" y="15012"/>
                  </a:lnTo>
                  <a:cubicBezTo>
                    <a:pt x="10408" y="15078"/>
                    <a:pt x="10441" y="15112"/>
                    <a:pt x="10441" y="15179"/>
                  </a:cubicBezTo>
                  <a:cubicBezTo>
                    <a:pt x="10674" y="16146"/>
                    <a:pt x="10975" y="17113"/>
                    <a:pt x="11342" y="18081"/>
                  </a:cubicBezTo>
                  <a:cubicBezTo>
                    <a:pt x="11708" y="18881"/>
                    <a:pt x="12342" y="19515"/>
                    <a:pt x="13143" y="19915"/>
                  </a:cubicBezTo>
                  <a:lnTo>
                    <a:pt x="10841" y="19915"/>
                  </a:lnTo>
                  <a:lnTo>
                    <a:pt x="10841" y="20316"/>
                  </a:lnTo>
                  <a:lnTo>
                    <a:pt x="19214" y="20316"/>
                  </a:lnTo>
                  <a:lnTo>
                    <a:pt x="19214" y="19915"/>
                  </a:lnTo>
                  <a:lnTo>
                    <a:pt x="15478" y="19915"/>
                  </a:lnTo>
                  <a:cubicBezTo>
                    <a:pt x="17279" y="19215"/>
                    <a:pt x="19147" y="18481"/>
                    <a:pt x="20215" y="15012"/>
                  </a:cubicBezTo>
                  <a:lnTo>
                    <a:pt x="25485" y="15012"/>
                  </a:lnTo>
                  <a:lnTo>
                    <a:pt x="25485" y="17747"/>
                  </a:lnTo>
                  <a:lnTo>
                    <a:pt x="25919" y="17747"/>
                  </a:lnTo>
                  <a:lnTo>
                    <a:pt x="25919" y="15012"/>
                  </a:lnTo>
                  <a:lnTo>
                    <a:pt x="31322" y="15012"/>
                  </a:lnTo>
                  <a:cubicBezTo>
                    <a:pt x="32023" y="16813"/>
                    <a:pt x="33157" y="18781"/>
                    <a:pt x="34925" y="19248"/>
                  </a:cubicBezTo>
                  <a:lnTo>
                    <a:pt x="32890" y="19248"/>
                  </a:lnTo>
                  <a:lnTo>
                    <a:pt x="32890" y="19648"/>
                  </a:lnTo>
                  <a:lnTo>
                    <a:pt x="40329" y="19648"/>
                  </a:lnTo>
                  <a:lnTo>
                    <a:pt x="40329" y="19248"/>
                  </a:lnTo>
                  <a:lnTo>
                    <a:pt x="36593" y="19248"/>
                  </a:lnTo>
                  <a:cubicBezTo>
                    <a:pt x="38528" y="18848"/>
                    <a:pt x="40062" y="17380"/>
                    <a:pt x="41063" y="15012"/>
                  </a:cubicBezTo>
                  <a:lnTo>
                    <a:pt x="48902" y="15012"/>
                  </a:lnTo>
                  <a:lnTo>
                    <a:pt x="48902" y="17580"/>
                  </a:lnTo>
                  <a:lnTo>
                    <a:pt x="49335" y="17580"/>
                  </a:lnTo>
                  <a:lnTo>
                    <a:pt x="49335" y="15012"/>
                  </a:lnTo>
                  <a:lnTo>
                    <a:pt x="55106" y="15012"/>
                  </a:lnTo>
                  <a:cubicBezTo>
                    <a:pt x="55240" y="18448"/>
                    <a:pt x="56274" y="22384"/>
                    <a:pt x="62912" y="24418"/>
                  </a:cubicBezTo>
                  <a:lnTo>
                    <a:pt x="63012" y="24018"/>
                  </a:lnTo>
                  <a:cubicBezTo>
                    <a:pt x="56607" y="22050"/>
                    <a:pt x="55606" y="18414"/>
                    <a:pt x="55473" y="15012"/>
                  </a:cubicBezTo>
                  <a:lnTo>
                    <a:pt x="57108" y="15012"/>
                  </a:lnTo>
                  <a:lnTo>
                    <a:pt x="57108" y="14611"/>
                  </a:lnTo>
                  <a:lnTo>
                    <a:pt x="55440" y="14611"/>
                  </a:lnTo>
                  <a:lnTo>
                    <a:pt x="55440" y="13110"/>
                  </a:lnTo>
                  <a:lnTo>
                    <a:pt x="55440" y="12443"/>
                  </a:lnTo>
                  <a:cubicBezTo>
                    <a:pt x="55440" y="8641"/>
                    <a:pt x="54906" y="4004"/>
                    <a:pt x="53372" y="2303"/>
                  </a:cubicBezTo>
                  <a:cubicBezTo>
                    <a:pt x="52771" y="1702"/>
                    <a:pt x="52071" y="1202"/>
                    <a:pt x="51270" y="902"/>
                  </a:cubicBezTo>
                  <a:lnTo>
                    <a:pt x="52871" y="902"/>
                  </a:lnTo>
                  <a:lnTo>
                    <a:pt x="52871" y="535"/>
                  </a:lnTo>
                  <a:lnTo>
                    <a:pt x="49302" y="535"/>
                  </a:lnTo>
                  <a:lnTo>
                    <a:pt x="493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68;p47">
              <a:extLst>
                <a:ext uri="{FF2B5EF4-FFF2-40B4-BE49-F238E27FC236}">
                  <a16:creationId xmlns:a16="http://schemas.microsoft.com/office/drawing/2014/main" id="{B1DF8F6C-6A76-B202-9148-E66386E4D08A}"/>
                </a:ext>
              </a:extLst>
            </p:cNvPr>
            <p:cNvSpPr/>
            <p:nvPr/>
          </p:nvSpPr>
          <p:spPr>
            <a:xfrm>
              <a:off x="4852925" y="3021175"/>
              <a:ext cx="65900" cy="110600"/>
            </a:xfrm>
            <a:custGeom>
              <a:avLst/>
              <a:gdLst/>
              <a:ahLst/>
              <a:cxnLst/>
              <a:rect l="l" t="t" r="r" b="b"/>
              <a:pathLst>
                <a:path w="2636" h="4424" extrusionOk="0">
                  <a:moveTo>
                    <a:pt x="2202" y="487"/>
                  </a:moveTo>
                  <a:lnTo>
                    <a:pt x="2202" y="721"/>
                  </a:lnTo>
                  <a:cubicBezTo>
                    <a:pt x="2068" y="1088"/>
                    <a:pt x="1835" y="1388"/>
                    <a:pt x="1535" y="1621"/>
                  </a:cubicBezTo>
                  <a:cubicBezTo>
                    <a:pt x="1568" y="1488"/>
                    <a:pt x="1635" y="1388"/>
                    <a:pt x="1735" y="1255"/>
                  </a:cubicBezTo>
                  <a:lnTo>
                    <a:pt x="1702" y="1255"/>
                  </a:lnTo>
                  <a:cubicBezTo>
                    <a:pt x="1868" y="988"/>
                    <a:pt x="2035" y="721"/>
                    <a:pt x="2202" y="487"/>
                  </a:cubicBezTo>
                  <a:close/>
                  <a:moveTo>
                    <a:pt x="2276" y="0"/>
                  </a:moveTo>
                  <a:cubicBezTo>
                    <a:pt x="2069" y="0"/>
                    <a:pt x="1832" y="301"/>
                    <a:pt x="1368" y="1054"/>
                  </a:cubicBezTo>
                  <a:cubicBezTo>
                    <a:pt x="1201" y="1388"/>
                    <a:pt x="1034" y="1722"/>
                    <a:pt x="934" y="2088"/>
                  </a:cubicBezTo>
                  <a:cubicBezTo>
                    <a:pt x="601" y="2289"/>
                    <a:pt x="267" y="2489"/>
                    <a:pt x="0" y="2622"/>
                  </a:cubicBezTo>
                  <a:lnTo>
                    <a:pt x="167" y="2989"/>
                  </a:lnTo>
                  <a:cubicBezTo>
                    <a:pt x="267" y="2956"/>
                    <a:pt x="467" y="2822"/>
                    <a:pt x="768" y="2656"/>
                  </a:cubicBezTo>
                  <a:lnTo>
                    <a:pt x="768" y="2656"/>
                  </a:lnTo>
                  <a:cubicBezTo>
                    <a:pt x="601" y="3289"/>
                    <a:pt x="601" y="3890"/>
                    <a:pt x="834" y="4190"/>
                  </a:cubicBezTo>
                  <a:cubicBezTo>
                    <a:pt x="934" y="4323"/>
                    <a:pt x="1068" y="4423"/>
                    <a:pt x="1235" y="4423"/>
                  </a:cubicBezTo>
                  <a:cubicBezTo>
                    <a:pt x="1301" y="4390"/>
                    <a:pt x="1335" y="4390"/>
                    <a:pt x="1368" y="4390"/>
                  </a:cubicBezTo>
                  <a:cubicBezTo>
                    <a:pt x="1935" y="4257"/>
                    <a:pt x="2402" y="3856"/>
                    <a:pt x="2602" y="3323"/>
                  </a:cubicBezTo>
                  <a:lnTo>
                    <a:pt x="2202" y="3189"/>
                  </a:lnTo>
                  <a:cubicBezTo>
                    <a:pt x="2068" y="3623"/>
                    <a:pt x="1735" y="3923"/>
                    <a:pt x="1301" y="3990"/>
                  </a:cubicBezTo>
                  <a:cubicBezTo>
                    <a:pt x="1272" y="4000"/>
                    <a:pt x="1248" y="4004"/>
                    <a:pt x="1229" y="4004"/>
                  </a:cubicBezTo>
                  <a:cubicBezTo>
                    <a:pt x="1182" y="4004"/>
                    <a:pt x="1158" y="3980"/>
                    <a:pt x="1134" y="3956"/>
                  </a:cubicBezTo>
                  <a:cubicBezTo>
                    <a:pt x="968" y="3723"/>
                    <a:pt x="1034" y="3022"/>
                    <a:pt x="1268" y="2322"/>
                  </a:cubicBezTo>
                  <a:cubicBezTo>
                    <a:pt x="1902" y="1888"/>
                    <a:pt x="2569" y="1288"/>
                    <a:pt x="2602" y="788"/>
                  </a:cubicBezTo>
                  <a:cubicBezTo>
                    <a:pt x="2636" y="454"/>
                    <a:pt x="2636" y="87"/>
                    <a:pt x="2369" y="20"/>
                  </a:cubicBezTo>
                  <a:cubicBezTo>
                    <a:pt x="2338" y="7"/>
                    <a:pt x="2308" y="0"/>
                    <a:pt x="2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69;p47">
              <a:extLst>
                <a:ext uri="{FF2B5EF4-FFF2-40B4-BE49-F238E27FC236}">
                  <a16:creationId xmlns:a16="http://schemas.microsoft.com/office/drawing/2014/main" id="{FE4FE765-8DB5-85E2-E6E2-E6E2D7249625}"/>
                </a:ext>
              </a:extLst>
            </p:cNvPr>
            <p:cNvSpPr/>
            <p:nvPr/>
          </p:nvSpPr>
          <p:spPr>
            <a:xfrm>
              <a:off x="4923800" y="3081725"/>
              <a:ext cx="39225" cy="46725"/>
            </a:xfrm>
            <a:custGeom>
              <a:avLst/>
              <a:gdLst/>
              <a:ahLst/>
              <a:cxnLst/>
              <a:rect l="l" t="t" r="r" b="b"/>
              <a:pathLst>
                <a:path w="1569" h="1869" extrusionOk="0">
                  <a:moveTo>
                    <a:pt x="568" y="0"/>
                  </a:moveTo>
                  <a:cubicBezTo>
                    <a:pt x="1" y="1501"/>
                    <a:pt x="234" y="1701"/>
                    <a:pt x="301" y="1768"/>
                  </a:cubicBezTo>
                  <a:cubicBezTo>
                    <a:pt x="334" y="1835"/>
                    <a:pt x="401" y="1868"/>
                    <a:pt x="501" y="1868"/>
                  </a:cubicBezTo>
                  <a:cubicBezTo>
                    <a:pt x="534" y="1868"/>
                    <a:pt x="601" y="1835"/>
                    <a:pt x="634" y="1835"/>
                  </a:cubicBezTo>
                  <a:cubicBezTo>
                    <a:pt x="1001" y="1635"/>
                    <a:pt x="1335" y="1334"/>
                    <a:pt x="1568" y="967"/>
                  </a:cubicBezTo>
                  <a:lnTo>
                    <a:pt x="1235" y="734"/>
                  </a:lnTo>
                  <a:cubicBezTo>
                    <a:pt x="1068" y="1001"/>
                    <a:pt x="835" y="1234"/>
                    <a:pt x="601" y="1401"/>
                  </a:cubicBezTo>
                  <a:cubicBezTo>
                    <a:pt x="668" y="967"/>
                    <a:pt x="768" y="534"/>
                    <a:pt x="935" y="133"/>
                  </a:cubicBezTo>
                  <a:lnTo>
                    <a:pt x="5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70;p47">
              <a:extLst>
                <a:ext uri="{FF2B5EF4-FFF2-40B4-BE49-F238E27FC236}">
                  <a16:creationId xmlns:a16="http://schemas.microsoft.com/office/drawing/2014/main" id="{EBECB9E8-6ACB-575A-0669-B09F89B13692}"/>
                </a:ext>
              </a:extLst>
            </p:cNvPr>
            <p:cNvSpPr/>
            <p:nvPr/>
          </p:nvSpPr>
          <p:spPr>
            <a:xfrm>
              <a:off x="4961325" y="3069700"/>
              <a:ext cx="85925" cy="56225"/>
            </a:xfrm>
            <a:custGeom>
              <a:avLst/>
              <a:gdLst/>
              <a:ahLst/>
              <a:cxnLst/>
              <a:rect l="l" t="t" r="r" b="b"/>
              <a:pathLst>
                <a:path w="3437" h="2249" extrusionOk="0">
                  <a:moveTo>
                    <a:pt x="3034" y="0"/>
                  </a:moveTo>
                  <a:cubicBezTo>
                    <a:pt x="2876" y="0"/>
                    <a:pt x="2642" y="137"/>
                    <a:pt x="2102" y="1081"/>
                  </a:cubicBezTo>
                  <a:cubicBezTo>
                    <a:pt x="2069" y="848"/>
                    <a:pt x="2002" y="581"/>
                    <a:pt x="1869" y="381"/>
                  </a:cubicBezTo>
                  <a:cubicBezTo>
                    <a:pt x="1802" y="214"/>
                    <a:pt x="1635" y="114"/>
                    <a:pt x="1468" y="114"/>
                  </a:cubicBezTo>
                  <a:cubicBezTo>
                    <a:pt x="1268" y="114"/>
                    <a:pt x="1001" y="348"/>
                    <a:pt x="768" y="681"/>
                  </a:cubicBezTo>
                  <a:lnTo>
                    <a:pt x="835" y="514"/>
                  </a:lnTo>
                  <a:lnTo>
                    <a:pt x="434" y="414"/>
                  </a:lnTo>
                  <a:lnTo>
                    <a:pt x="34" y="2015"/>
                  </a:lnTo>
                  <a:cubicBezTo>
                    <a:pt x="1" y="2116"/>
                    <a:pt x="67" y="2216"/>
                    <a:pt x="168" y="2249"/>
                  </a:cubicBezTo>
                  <a:lnTo>
                    <a:pt x="234" y="2249"/>
                  </a:lnTo>
                  <a:cubicBezTo>
                    <a:pt x="301" y="2249"/>
                    <a:pt x="368" y="2182"/>
                    <a:pt x="401" y="2116"/>
                  </a:cubicBezTo>
                  <a:cubicBezTo>
                    <a:pt x="801" y="1282"/>
                    <a:pt x="1302" y="514"/>
                    <a:pt x="1468" y="514"/>
                  </a:cubicBezTo>
                  <a:cubicBezTo>
                    <a:pt x="1502" y="514"/>
                    <a:pt x="1502" y="548"/>
                    <a:pt x="1502" y="548"/>
                  </a:cubicBezTo>
                  <a:cubicBezTo>
                    <a:pt x="1702" y="981"/>
                    <a:pt x="1735" y="1448"/>
                    <a:pt x="1635" y="1915"/>
                  </a:cubicBezTo>
                  <a:cubicBezTo>
                    <a:pt x="1569" y="2070"/>
                    <a:pt x="1692" y="2195"/>
                    <a:pt x="1812" y="2195"/>
                  </a:cubicBezTo>
                  <a:cubicBezTo>
                    <a:pt x="1874" y="2195"/>
                    <a:pt x="1935" y="2162"/>
                    <a:pt x="1969" y="2082"/>
                  </a:cubicBezTo>
                  <a:cubicBezTo>
                    <a:pt x="2269" y="1548"/>
                    <a:pt x="2569" y="1015"/>
                    <a:pt x="2936" y="514"/>
                  </a:cubicBezTo>
                  <a:lnTo>
                    <a:pt x="2936" y="514"/>
                  </a:lnTo>
                  <a:cubicBezTo>
                    <a:pt x="2936" y="715"/>
                    <a:pt x="2936" y="915"/>
                    <a:pt x="2903" y="1081"/>
                  </a:cubicBezTo>
                  <a:cubicBezTo>
                    <a:pt x="2869" y="1515"/>
                    <a:pt x="2836" y="1815"/>
                    <a:pt x="3003" y="2015"/>
                  </a:cubicBezTo>
                  <a:cubicBezTo>
                    <a:pt x="3103" y="2091"/>
                    <a:pt x="3203" y="2128"/>
                    <a:pt x="3317" y="2128"/>
                  </a:cubicBezTo>
                  <a:cubicBezTo>
                    <a:pt x="3355" y="2128"/>
                    <a:pt x="3395" y="2124"/>
                    <a:pt x="3437" y="2116"/>
                  </a:cubicBezTo>
                  <a:lnTo>
                    <a:pt x="3370" y="1715"/>
                  </a:lnTo>
                  <a:lnTo>
                    <a:pt x="3303" y="1715"/>
                  </a:lnTo>
                  <a:cubicBezTo>
                    <a:pt x="3270" y="1515"/>
                    <a:pt x="3270" y="1315"/>
                    <a:pt x="3303" y="1115"/>
                  </a:cubicBezTo>
                  <a:cubicBezTo>
                    <a:pt x="3303" y="915"/>
                    <a:pt x="3336" y="648"/>
                    <a:pt x="3336" y="381"/>
                  </a:cubicBezTo>
                  <a:cubicBezTo>
                    <a:pt x="3336" y="114"/>
                    <a:pt x="3270" y="47"/>
                    <a:pt x="3136" y="14"/>
                  </a:cubicBezTo>
                  <a:cubicBezTo>
                    <a:pt x="3104" y="8"/>
                    <a:pt x="3071" y="0"/>
                    <a:pt x="3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71;p47">
              <a:extLst>
                <a:ext uri="{FF2B5EF4-FFF2-40B4-BE49-F238E27FC236}">
                  <a16:creationId xmlns:a16="http://schemas.microsoft.com/office/drawing/2014/main" id="{6D381DD6-3F62-8BAE-F50D-FB6FA6090E60}"/>
                </a:ext>
              </a:extLst>
            </p:cNvPr>
            <p:cNvSpPr/>
            <p:nvPr/>
          </p:nvSpPr>
          <p:spPr>
            <a:xfrm>
              <a:off x="4944650" y="3049200"/>
              <a:ext cx="10875" cy="10025"/>
            </a:xfrm>
            <a:custGeom>
              <a:avLst/>
              <a:gdLst/>
              <a:ahLst/>
              <a:cxnLst/>
              <a:rect l="l" t="t" r="r" b="b"/>
              <a:pathLst>
                <a:path w="435" h="401" extrusionOk="0">
                  <a:moveTo>
                    <a:pt x="67" y="0"/>
                  </a:moveTo>
                  <a:lnTo>
                    <a:pt x="1" y="334"/>
                  </a:lnTo>
                  <a:lnTo>
                    <a:pt x="368" y="400"/>
                  </a:lnTo>
                  <a:lnTo>
                    <a:pt x="434" y="67"/>
                  </a:ln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72;p47">
              <a:extLst>
                <a:ext uri="{FF2B5EF4-FFF2-40B4-BE49-F238E27FC236}">
                  <a16:creationId xmlns:a16="http://schemas.microsoft.com/office/drawing/2014/main" id="{76DB190E-0AB6-9E2C-9E8E-8D8B1F64EDF6}"/>
                </a:ext>
              </a:extLst>
            </p:cNvPr>
            <p:cNvSpPr/>
            <p:nvPr/>
          </p:nvSpPr>
          <p:spPr>
            <a:xfrm>
              <a:off x="4875425" y="3163450"/>
              <a:ext cx="236050" cy="66725"/>
            </a:xfrm>
            <a:custGeom>
              <a:avLst/>
              <a:gdLst/>
              <a:ahLst/>
              <a:cxnLst/>
              <a:rect l="l" t="t" r="r" b="b"/>
              <a:pathLst>
                <a:path w="9442" h="2669" extrusionOk="0">
                  <a:moveTo>
                    <a:pt x="902" y="0"/>
                  </a:moveTo>
                  <a:lnTo>
                    <a:pt x="34" y="1935"/>
                  </a:lnTo>
                  <a:cubicBezTo>
                    <a:pt x="1" y="2035"/>
                    <a:pt x="34" y="2135"/>
                    <a:pt x="134" y="2168"/>
                  </a:cubicBezTo>
                  <a:cubicBezTo>
                    <a:pt x="160" y="2194"/>
                    <a:pt x="190" y="2205"/>
                    <a:pt x="222" y="2205"/>
                  </a:cubicBezTo>
                  <a:cubicBezTo>
                    <a:pt x="273" y="2205"/>
                    <a:pt x="327" y="2176"/>
                    <a:pt x="368" y="2135"/>
                  </a:cubicBezTo>
                  <a:cubicBezTo>
                    <a:pt x="735" y="1601"/>
                    <a:pt x="1135" y="1101"/>
                    <a:pt x="1602" y="667"/>
                  </a:cubicBezTo>
                  <a:lnTo>
                    <a:pt x="1602" y="667"/>
                  </a:lnTo>
                  <a:cubicBezTo>
                    <a:pt x="1535" y="1101"/>
                    <a:pt x="1502" y="1501"/>
                    <a:pt x="1469" y="1935"/>
                  </a:cubicBezTo>
                  <a:cubicBezTo>
                    <a:pt x="1469" y="2035"/>
                    <a:pt x="1535" y="2102"/>
                    <a:pt x="1635" y="2135"/>
                  </a:cubicBezTo>
                  <a:cubicBezTo>
                    <a:pt x="1652" y="2143"/>
                    <a:pt x="1671" y="2147"/>
                    <a:pt x="1690" y="2147"/>
                  </a:cubicBezTo>
                  <a:cubicBezTo>
                    <a:pt x="1748" y="2147"/>
                    <a:pt x="1811" y="2110"/>
                    <a:pt x="1836" y="2035"/>
                  </a:cubicBezTo>
                  <a:cubicBezTo>
                    <a:pt x="2136" y="1534"/>
                    <a:pt x="2503" y="1001"/>
                    <a:pt x="2770" y="667"/>
                  </a:cubicBezTo>
                  <a:lnTo>
                    <a:pt x="2770" y="667"/>
                  </a:lnTo>
                  <a:cubicBezTo>
                    <a:pt x="2736" y="801"/>
                    <a:pt x="2703" y="967"/>
                    <a:pt x="2670" y="1067"/>
                  </a:cubicBezTo>
                  <a:cubicBezTo>
                    <a:pt x="2536" y="1601"/>
                    <a:pt x="2469" y="1968"/>
                    <a:pt x="2670" y="2168"/>
                  </a:cubicBezTo>
                  <a:cubicBezTo>
                    <a:pt x="2745" y="2243"/>
                    <a:pt x="2857" y="2281"/>
                    <a:pt x="2965" y="2281"/>
                  </a:cubicBezTo>
                  <a:cubicBezTo>
                    <a:pt x="3001" y="2281"/>
                    <a:pt x="3036" y="2277"/>
                    <a:pt x="3070" y="2268"/>
                  </a:cubicBezTo>
                  <a:cubicBezTo>
                    <a:pt x="3470" y="2102"/>
                    <a:pt x="3804" y="1801"/>
                    <a:pt x="4004" y="1434"/>
                  </a:cubicBezTo>
                  <a:lnTo>
                    <a:pt x="4004" y="1434"/>
                  </a:lnTo>
                  <a:cubicBezTo>
                    <a:pt x="3970" y="1835"/>
                    <a:pt x="4171" y="2268"/>
                    <a:pt x="4571" y="2435"/>
                  </a:cubicBezTo>
                  <a:cubicBezTo>
                    <a:pt x="4655" y="2470"/>
                    <a:pt x="4744" y="2486"/>
                    <a:pt x="4836" y="2486"/>
                  </a:cubicBezTo>
                  <a:cubicBezTo>
                    <a:pt x="5177" y="2486"/>
                    <a:pt x="5549" y="2265"/>
                    <a:pt x="5838" y="2001"/>
                  </a:cubicBezTo>
                  <a:lnTo>
                    <a:pt x="5838" y="2001"/>
                  </a:lnTo>
                  <a:lnTo>
                    <a:pt x="5705" y="2402"/>
                  </a:lnTo>
                  <a:cubicBezTo>
                    <a:pt x="5672" y="2502"/>
                    <a:pt x="5705" y="2602"/>
                    <a:pt x="5805" y="2635"/>
                  </a:cubicBezTo>
                  <a:cubicBezTo>
                    <a:pt x="5830" y="2644"/>
                    <a:pt x="5855" y="2648"/>
                    <a:pt x="5880" y="2648"/>
                  </a:cubicBezTo>
                  <a:cubicBezTo>
                    <a:pt x="5953" y="2648"/>
                    <a:pt x="6022" y="2610"/>
                    <a:pt x="6072" y="2535"/>
                  </a:cubicBezTo>
                  <a:cubicBezTo>
                    <a:pt x="6539" y="1668"/>
                    <a:pt x="7106" y="834"/>
                    <a:pt x="7306" y="734"/>
                  </a:cubicBezTo>
                  <a:cubicBezTo>
                    <a:pt x="7373" y="967"/>
                    <a:pt x="7406" y="1234"/>
                    <a:pt x="7373" y="1501"/>
                  </a:cubicBezTo>
                  <a:cubicBezTo>
                    <a:pt x="7340" y="1835"/>
                    <a:pt x="7406" y="2202"/>
                    <a:pt x="7606" y="2502"/>
                  </a:cubicBezTo>
                  <a:cubicBezTo>
                    <a:pt x="7706" y="2602"/>
                    <a:pt x="7873" y="2669"/>
                    <a:pt x="8007" y="2669"/>
                  </a:cubicBezTo>
                  <a:lnTo>
                    <a:pt x="8073" y="2669"/>
                  </a:lnTo>
                  <a:cubicBezTo>
                    <a:pt x="8540" y="2635"/>
                    <a:pt x="9007" y="2502"/>
                    <a:pt x="9441" y="2235"/>
                  </a:cubicBezTo>
                  <a:lnTo>
                    <a:pt x="9208" y="1935"/>
                  </a:lnTo>
                  <a:cubicBezTo>
                    <a:pt x="8874" y="2135"/>
                    <a:pt x="8474" y="2235"/>
                    <a:pt x="8107" y="2268"/>
                  </a:cubicBezTo>
                  <a:cubicBezTo>
                    <a:pt x="8007" y="2268"/>
                    <a:pt x="7940" y="2268"/>
                    <a:pt x="7940" y="2235"/>
                  </a:cubicBezTo>
                  <a:cubicBezTo>
                    <a:pt x="7840" y="2135"/>
                    <a:pt x="7840" y="1801"/>
                    <a:pt x="7840" y="1501"/>
                  </a:cubicBezTo>
                  <a:cubicBezTo>
                    <a:pt x="7873" y="1168"/>
                    <a:pt x="7840" y="834"/>
                    <a:pt x="7673" y="534"/>
                  </a:cubicBezTo>
                  <a:cubicBezTo>
                    <a:pt x="7645" y="423"/>
                    <a:pt x="7549" y="358"/>
                    <a:pt x="7441" y="358"/>
                  </a:cubicBezTo>
                  <a:cubicBezTo>
                    <a:pt x="7419" y="358"/>
                    <a:pt x="7396" y="361"/>
                    <a:pt x="7373" y="367"/>
                  </a:cubicBezTo>
                  <a:cubicBezTo>
                    <a:pt x="7139" y="367"/>
                    <a:pt x="6839" y="667"/>
                    <a:pt x="6539" y="1067"/>
                  </a:cubicBezTo>
                  <a:cubicBezTo>
                    <a:pt x="6539" y="1034"/>
                    <a:pt x="6506" y="1001"/>
                    <a:pt x="6472" y="967"/>
                  </a:cubicBezTo>
                  <a:cubicBezTo>
                    <a:pt x="6445" y="958"/>
                    <a:pt x="6419" y="954"/>
                    <a:pt x="6392" y="954"/>
                  </a:cubicBezTo>
                  <a:cubicBezTo>
                    <a:pt x="6321" y="954"/>
                    <a:pt x="6254" y="985"/>
                    <a:pt x="6205" y="1034"/>
                  </a:cubicBezTo>
                  <a:cubicBezTo>
                    <a:pt x="5991" y="1340"/>
                    <a:pt x="5329" y="2122"/>
                    <a:pt x="4835" y="2122"/>
                  </a:cubicBezTo>
                  <a:cubicBezTo>
                    <a:pt x="4790" y="2122"/>
                    <a:pt x="4746" y="2115"/>
                    <a:pt x="4704" y="2102"/>
                  </a:cubicBezTo>
                  <a:cubicBezTo>
                    <a:pt x="4237" y="1935"/>
                    <a:pt x="4471" y="901"/>
                    <a:pt x="4571" y="567"/>
                  </a:cubicBezTo>
                  <a:cubicBezTo>
                    <a:pt x="4604" y="467"/>
                    <a:pt x="4538" y="334"/>
                    <a:pt x="4471" y="300"/>
                  </a:cubicBezTo>
                  <a:cubicBezTo>
                    <a:pt x="4446" y="292"/>
                    <a:pt x="4419" y="288"/>
                    <a:pt x="4392" y="288"/>
                  </a:cubicBezTo>
                  <a:cubicBezTo>
                    <a:pt x="4310" y="288"/>
                    <a:pt x="4229" y="325"/>
                    <a:pt x="4204" y="400"/>
                  </a:cubicBezTo>
                  <a:cubicBezTo>
                    <a:pt x="3937" y="967"/>
                    <a:pt x="3370" y="1801"/>
                    <a:pt x="3036" y="1901"/>
                  </a:cubicBezTo>
                  <a:lnTo>
                    <a:pt x="2936" y="1901"/>
                  </a:lnTo>
                  <a:cubicBezTo>
                    <a:pt x="2936" y="1635"/>
                    <a:pt x="2970" y="1401"/>
                    <a:pt x="3070" y="1168"/>
                  </a:cubicBezTo>
                  <a:cubicBezTo>
                    <a:pt x="3103" y="934"/>
                    <a:pt x="3170" y="701"/>
                    <a:pt x="3203" y="434"/>
                  </a:cubicBezTo>
                  <a:cubicBezTo>
                    <a:pt x="3203" y="367"/>
                    <a:pt x="3237" y="100"/>
                    <a:pt x="3036" y="33"/>
                  </a:cubicBezTo>
                  <a:cubicBezTo>
                    <a:pt x="3006" y="18"/>
                    <a:pt x="2974" y="3"/>
                    <a:pt x="2934" y="3"/>
                  </a:cubicBezTo>
                  <a:cubicBezTo>
                    <a:pt x="2795" y="3"/>
                    <a:pt x="2555" y="179"/>
                    <a:pt x="1936" y="1134"/>
                  </a:cubicBezTo>
                  <a:cubicBezTo>
                    <a:pt x="1936" y="967"/>
                    <a:pt x="1969" y="801"/>
                    <a:pt x="2002" y="567"/>
                  </a:cubicBezTo>
                  <a:cubicBezTo>
                    <a:pt x="2036" y="367"/>
                    <a:pt x="1969" y="200"/>
                    <a:pt x="1836" y="167"/>
                  </a:cubicBezTo>
                  <a:cubicBezTo>
                    <a:pt x="1797" y="148"/>
                    <a:pt x="1761" y="131"/>
                    <a:pt x="1716" y="131"/>
                  </a:cubicBezTo>
                  <a:cubicBezTo>
                    <a:pt x="1605" y="131"/>
                    <a:pt x="1438" y="231"/>
                    <a:pt x="1035" y="634"/>
                  </a:cubicBezTo>
                  <a:lnTo>
                    <a:pt x="1269" y="167"/>
                  </a:lnTo>
                  <a:lnTo>
                    <a:pt x="9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73;p47">
              <a:extLst>
                <a:ext uri="{FF2B5EF4-FFF2-40B4-BE49-F238E27FC236}">
                  <a16:creationId xmlns:a16="http://schemas.microsoft.com/office/drawing/2014/main" id="{BD9D6685-E3D9-C41E-7F5D-55B82DCF5C83}"/>
                </a:ext>
              </a:extLst>
            </p:cNvPr>
            <p:cNvSpPr/>
            <p:nvPr/>
          </p:nvSpPr>
          <p:spPr>
            <a:xfrm>
              <a:off x="4992175" y="3145925"/>
              <a:ext cx="10050" cy="13375"/>
            </a:xfrm>
            <a:custGeom>
              <a:avLst/>
              <a:gdLst/>
              <a:ahLst/>
              <a:cxnLst/>
              <a:rect l="l" t="t" r="r" b="b"/>
              <a:pathLst>
                <a:path w="402" h="535" extrusionOk="0">
                  <a:moveTo>
                    <a:pt x="1" y="1"/>
                  </a:moveTo>
                  <a:lnTo>
                    <a:pt x="1" y="534"/>
                  </a:lnTo>
                  <a:lnTo>
                    <a:pt x="401" y="534"/>
                  </a:lnTo>
                  <a:lnTo>
                    <a:pt x="4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74;p47">
              <a:extLst>
                <a:ext uri="{FF2B5EF4-FFF2-40B4-BE49-F238E27FC236}">
                  <a16:creationId xmlns:a16="http://schemas.microsoft.com/office/drawing/2014/main" id="{9BD9CAE2-AD77-487B-7DC7-32653B523EE2}"/>
                </a:ext>
              </a:extLst>
            </p:cNvPr>
            <p:cNvSpPr/>
            <p:nvPr/>
          </p:nvSpPr>
          <p:spPr>
            <a:xfrm>
              <a:off x="5380800" y="3012325"/>
              <a:ext cx="51725" cy="98725"/>
            </a:xfrm>
            <a:custGeom>
              <a:avLst/>
              <a:gdLst/>
              <a:ahLst/>
              <a:cxnLst/>
              <a:rect l="l" t="t" r="r" b="b"/>
              <a:pathLst>
                <a:path w="2069" h="3949" extrusionOk="0">
                  <a:moveTo>
                    <a:pt x="1635" y="541"/>
                  </a:moveTo>
                  <a:cubicBezTo>
                    <a:pt x="1635" y="608"/>
                    <a:pt x="1635" y="708"/>
                    <a:pt x="1635" y="775"/>
                  </a:cubicBezTo>
                  <a:cubicBezTo>
                    <a:pt x="1602" y="1008"/>
                    <a:pt x="1468" y="1175"/>
                    <a:pt x="1301" y="1308"/>
                  </a:cubicBezTo>
                  <a:cubicBezTo>
                    <a:pt x="1401" y="1142"/>
                    <a:pt x="1468" y="975"/>
                    <a:pt x="1501" y="841"/>
                  </a:cubicBezTo>
                  <a:cubicBezTo>
                    <a:pt x="1535" y="741"/>
                    <a:pt x="1602" y="641"/>
                    <a:pt x="1635" y="541"/>
                  </a:cubicBezTo>
                  <a:close/>
                  <a:moveTo>
                    <a:pt x="1676" y="0"/>
                  </a:moveTo>
                  <a:cubicBezTo>
                    <a:pt x="1439" y="0"/>
                    <a:pt x="1258" y="368"/>
                    <a:pt x="1135" y="708"/>
                  </a:cubicBezTo>
                  <a:cubicBezTo>
                    <a:pt x="1068" y="908"/>
                    <a:pt x="968" y="1108"/>
                    <a:pt x="868" y="1375"/>
                  </a:cubicBezTo>
                  <a:cubicBezTo>
                    <a:pt x="801" y="1542"/>
                    <a:pt x="734" y="1742"/>
                    <a:pt x="668" y="1909"/>
                  </a:cubicBezTo>
                  <a:cubicBezTo>
                    <a:pt x="467" y="2076"/>
                    <a:pt x="234" y="2209"/>
                    <a:pt x="0" y="2309"/>
                  </a:cubicBezTo>
                  <a:lnTo>
                    <a:pt x="0" y="2709"/>
                  </a:lnTo>
                  <a:cubicBezTo>
                    <a:pt x="134" y="2676"/>
                    <a:pt x="267" y="2643"/>
                    <a:pt x="401" y="2543"/>
                  </a:cubicBezTo>
                  <a:lnTo>
                    <a:pt x="401" y="2543"/>
                  </a:lnTo>
                  <a:cubicBezTo>
                    <a:pt x="267" y="2876"/>
                    <a:pt x="267" y="3243"/>
                    <a:pt x="367" y="3577"/>
                  </a:cubicBezTo>
                  <a:cubicBezTo>
                    <a:pt x="467" y="3743"/>
                    <a:pt x="601" y="3843"/>
                    <a:pt x="768" y="3877"/>
                  </a:cubicBezTo>
                  <a:cubicBezTo>
                    <a:pt x="901" y="3910"/>
                    <a:pt x="1068" y="3944"/>
                    <a:pt x="1201" y="3944"/>
                  </a:cubicBezTo>
                  <a:cubicBezTo>
                    <a:pt x="1232" y="3947"/>
                    <a:pt x="1262" y="3949"/>
                    <a:pt x="1292" y="3949"/>
                  </a:cubicBezTo>
                  <a:cubicBezTo>
                    <a:pt x="1561" y="3949"/>
                    <a:pt x="1819" y="3817"/>
                    <a:pt x="1968" y="3577"/>
                  </a:cubicBezTo>
                  <a:lnTo>
                    <a:pt x="1635" y="3410"/>
                  </a:lnTo>
                  <a:cubicBezTo>
                    <a:pt x="1635" y="3410"/>
                    <a:pt x="1534" y="3551"/>
                    <a:pt x="1191" y="3551"/>
                  </a:cubicBezTo>
                  <a:cubicBezTo>
                    <a:pt x="1093" y="3551"/>
                    <a:pt x="975" y="3540"/>
                    <a:pt x="834" y="3510"/>
                  </a:cubicBezTo>
                  <a:cubicBezTo>
                    <a:pt x="801" y="3477"/>
                    <a:pt x="768" y="3443"/>
                    <a:pt x="734" y="3410"/>
                  </a:cubicBezTo>
                  <a:cubicBezTo>
                    <a:pt x="634" y="3210"/>
                    <a:pt x="768" y="2676"/>
                    <a:pt x="968" y="2176"/>
                  </a:cubicBezTo>
                  <a:cubicBezTo>
                    <a:pt x="1501" y="1742"/>
                    <a:pt x="2069" y="1208"/>
                    <a:pt x="2069" y="775"/>
                  </a:cubicBezTo>
                  <a:cubicBezTo>
                    <a:pt x="2069" y="374"/>
                    <a:pt x="1935" y="41"/>
                    <a:pt x="1735" y="7"/>
                  </a:cubicBezTo>
                  <a:cubicBezTo>
                    <a:pt x="1715" y="2"/>
                    <a:pt x="1696" y="0"/>
                    <a:pt x="16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75;p47">
              <a:extLst>
                <a:ext uri="{FF2B5EF4-FFF2-40B4-BE49-F238E27FC236}">
                  <a16:creationId xmlns:a16="http://schemas.microsoft.com/office/drawing/2014/main" id="{2E9023B0-EC62-2546-E35A-6C12CCB4ABB1}"/>
                </a:ext>
              </a:extLst>
            </p:cNvPr>
            <p:cNvSpPr/>
            <p:nvPr/>
          </p:nvSpPr>
          <p:spPr>
            <a:xfrm>
              <a:off x="5430000" y="3047225"/>
              <a:ext cx="46725" cy="49525"/>
            </a:xfrm>
            <a:custGeom>
              <a:avLst/>
              <a:gdLst/>
              <a:ahLst/>
              <a:cxnLst/>
              <a:rect l="l" t="t" r="r" b="b"/>
              <a:pathLst>
                <a:path w="1869" h="1981" extrusionOk="0">
                  <a:moveTo>
                    <a:pt x="1001" y="379"/>
                  </a:moveTo>
                  <a:cubicBezTo>
                    <a:pt x="1168" y="446"/>
                    <a:pt x="1335" y="546"/>
                    <a:pt x="1468" y="680"/>
                  </a:cubicBezTo>
                  <a:cubicBezTo>
                    <a:pt x="1368" y="946"/>
                    <a:pt x="1235" y="1213"/>
                    <a:pt x="1068" y="1447"/>
                  </a:cubicBezTo>
                  <a:cubicBezTo>
                    <a:pt x="993" y="1522"/>
                    <a:pt x="899" y="1559"/>
                    <a:pt x="800" y="1559"/>
                  </a:cubicBezTo>
                  <a:cubicBezTo>
                    <a:pt x="768" y="1559"/>
                    <a:pt x="734" y="1555"/>
                    <a:pt x="701" y="1547"/>
                  </a:cubicBezTo>
                  <a:cubicBezTo>
                    <a:pt x="568" y="1480"/>
                    <a:pt x="501" y="1247"/>
                    <a:pt x="668" y="780"/>
                  </a:cubicBezTo>
                  <a:cubicBezTo>
                    <a:pt x="734" y="646"/>
                    <a:pt x="834" y="413"/>
                    <a:pt x="968" y="379"/>
                  </a:cubicBezTo>
                  <a:close/>
                  <a:moveTo>
                    <a:pt x="1014" y="1"/>
                  </a:moveTo>
                  <a:cubicBezTo>
                    <a:pt x="976" y="1"/>
                    <a:pt x="939" y="4"/>
                    <a:pt x="901" y="12"/>
                  </a:cubicBezTo>
                  <a:cubicBezTo>
                    <a:pt x="634" y="46"/>
                    <a:pt x="434" y="246"/>
                    <a:pt x="301" y="646"/>
                  </a:cubicBezTo>
                  <a:cubicBezTo>
                    <a:pt x="0" y="1480"/>
                    <a:pt x="334" y="1814"/>
                    <a:pt x="501" y="1880"/>
                  </a:cubicBezTo>
                  <a:cubicBezTo>
                    <a:pt x="601" y="1947"/>
                    <a:pt x="701" y="1980"/>
                    <a:pt x="801" y="1980"/>
                  </a:cubicBezTo>
                  <a:cubicBezTo>
                    <a:pt x="1001" y="1947"/>
                    <a:pt x="1235" y="1847"/>
                    <a:pt x="1368" y="1680"/>
                  </a:cubicBezTo>
                  <a:cubicBezTo>
                    <a:pt x="1602" y="1380"/>
                    <a:pt x="1768" y="1046"/>
                    <a:pt x="1868" y="680"/>
                  </a:cubicBezTo>
                  <a:cubicBezTo>
                    <a:pt x="1868" y="613"/>
                    <a:pt x="1868" y="579"/>
                    <a:pt x="1835" y="513"/>
                  </a:cubicBezTo>
                  <a:cubicBezTo>
                    <a:pt x="1804" y="482"/>
                    <a:pt x="1436"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76;p47">
              <a:extLst>
                <a:ext uri="{FF2B5EF4-FFF2-40B4-BE49-F238E27FC236}">
                  <a16:creationId xmlns:a16="http://schemas.microsoft.com/office/drawing/2014/main" id="{2333ED6F-0E3D-B4F1-AB00-51604C8399EE}"/>
                </a:ext>
              </a:extLst>
            </p:cNvPr>
            <p:cNvSpPr/>
            <p:nvPr/>
          </p:nvSpPr>
          <p:spPr>
            <a:xfrm>
              <a:off x="5505050" y="3013325"/>
              <a:ext cx="51725" cy="79250"/>
            </a:xfrm>
            <a:custGeom>
              <a:avLst/>
              <a:gdLst/>
              <a:ahLst/>
              <a:cxnLst/>
              <a:rect l="l" t="t" r="r" b="b"/>
              <a:pathLst>
                <a:path w="2069" h="3170" extrusionOk="0">
                  <a:moveTo>
                    <a:pt x="868" y="1"/>
                  </a:moveTo>
                  <a:lnTo>
                    <a:pt x="401" y="1635"/>
                  </a:lnTo>
                  <a:cubicBezTo>
                    <a:pt x="368" y="1669"/>
                    <a:pt x="334" y="1702"/>
                    <a:pt x="334" y="1735"/>
                  </a:cubicBezTo>
                  <a:cubicBezTo>
                    <a:pt x="334" y="1769"/>
                    <a:pt x="334" y="1835"/>
                    <a:pt x="334" y="1869"/>
                  </a:cubicBezTo>
                  <a:lnTo>
                    <a:pt x="1" y="3070"/>
                  </a:lnTo>
                  <a:lnTo>
                    <a:pt x="401" y="3170"/>
                  </a:lnTo>
                  <a:lnTo>
                    <a:pt x="634" y="2269"/>
                  </a:lnTo>
                  <a:lnTo>
                    <a:pt x="1302" y="3036"/>
                  </a:lnTo>
                  <a:lnTo>
                    <a:pt x="1602" y="2803"/>
                  </a:lnTo>
                  <a:lnTo>
                    <a:pt x="835" y="1869"/>
                  </a:lnTo>
                  <a:lnTo>
                    <a:pt x="2069" y="1168"/>
                  </a:lnTo>
                  <a:lnTo>
                    <a:pt x="1902" y="835"/>
                  </a:lnTo>
                  <a:lnTo>
                    <a:pt x="901" y="1368"/>
                  </a:lnTo>
                  <a:lnTo>
                    <a:pt x="901" y="1368"/>
                  </a:lnTo>
                  <a:lnTo>
                    <a:pt x="1268" y="134"/>
                  </a:lnTo>
                  <a:lnTo>
                    <a:pt x="8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77;p47">
              <a:extLst>
                <a:ext uri="{FF2B5EF4-FFF2-40B4-BE49-F238E27FC236}">
                  <a16:creationId xmlns:a16="http://schemas.microsoft.com/office/drawing/2014/main" id="{36FBB31C-A6BA-90F2-8E09-4B650AE2027A}"/>
                </a:ext>
              </a:extLst>
            </p:cNvPr>
            <p:cNvSpPr/>
            <p:nvPr/>
          </p:nvSpPr>
          <p:spPr>
            <a:xfrm>
              <a:off x="5560925" y="3086725"/>
              <a:ext cx="15875" cy="15850"/>
            </a:xfrm>
            <a:custGeom>
              <a:avLst/>
              <a:gdLst/>
              <a:ahLst/>
              <a:cxnLst/>
              <a:rect l="l" t="t" r="r" b="b"/>
              <a:pathLst>
                <a:path w="635" h="634" extrusionOk="0">
                  <a:moveTo>
                    <a:pt x="334" y="0"/>
                  </a:moveTo>
                  <a:cubicBezTo>
                    <a:pt x="167" y="0"/>
                    <a:pt x="1" y="134"/>
                    <a:pt x="1" y="300"/>
                  </a:cubicBezTo>
                  <a:cubicBezTo>
                    <a:pt x="1" y="501"/>
                    <a:pt x="167" y="634"/>
                    <a:pt x="334" y="634"/>
                  </a:cubicBezTo>
                  <a:cubicBezTo>
                    <a:pt x="501" y="634"/>
                    <a:pt x="634" y="501"/>
                    <a:pt x="634" y="300"/>
                  </a:cubicBezTo>
                  <a:cubicBezTo>
                    <a:pt x="634" y="134"/>
                    <a:pt x="501"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78;p47">
              <a:extLst>
                <a:ext uri="{FF2B5EF4-FFF2-40B4-BE49-F238E27FC236}">
                  <a16:creationId xmlns:a16="http://schemas.microsoft.com/office/drawing/2014/main" id="{254793E9-12C2-92EB-D50D-254D421972E2}"/>
                </a:ext>
              </a:extLst>
            </p:cNvPr>
            <p:cNvSpPr/>
            <p:nvPr/>
          </p:nvSpPr>
          <p:spPr>
            <a:xfrm>
              <a:off x="5379975" y="3148425"/>
              <a:ext cx="89250" cy="62575"/>
            </a:xfrm>
            <a:custGeom>
              <a:avLst/>
              <a:gdLst/>
              <a:ahLst/>
              <a:cxnLst/>
              <a:rect l="l" t="t" r="r" b="b"/>
              <a:pathLst>
                <a:path w="3570" h="2503" extrusionOk="0">
                  <a:moveTo>
                    <a:pt x="701" y="1602"/>
                  </a:moveTo>
                  <a:cubicBezTo>
                    <a:pt x="701" y="1769"/>
                    <a:pt x="634" y="1902"/>
                    <a:pt x="534" y="2035"/>
                  </a:cubicBezTo>
                  <a:cubicBezTo>
                    <a:pt x="567" y="1869"/>
                    <a:pt x="634" y="1735"/>
                    <a:pt x="701" y="1602"/>
                  </a:cubicBezTo>
                  <a:close/>
                  <a:moveTo>
                    <a:pt x="1101" y="1"/>
                  </a:moveTo>
                  <a:lnTo>
                    <a:pt x="701" y="67"/>
                  </a:lnTo>
                  <a:cubicBezTo>
                    <a:pt x="734" y="301"/>
                    <a:pt x="767" y="568"/>
                    <a:pt x="767" y="835"/>
                  </a:cubicBezTo>
                  <a:cubicBezTo>
                    <a:pt x="400" y="1302"/>
                    <a:pt x="0" y="2035"/>
                    <a:pt x="133" y="2336"/>
                  </a:cubicBezTo>
                  <a:cubicBezTo>
                    <a:pt x="167" y="2436"/>
                    <a:pt x="300" y="2502"/>
                    <a:pt x="400" y="2502"/>
                  </a:cubicBezTo>
                  <a:cubicBezTo>
                    <a:pt x="467" y="2502"/>
                    <a:pt x="500" y="2502"/>
                    <a:pt x="567" y="2469"/>
                  </a:cubicBezTo>
                  <a:cubicBezTo>
                    <a:pt x="1067" y="2302"/>
                    <a:pt x="1168" y="1568"/>
                    <a:pt x="1168" y="968"/>
                  </a:cubicBezTo>
                  <a:cubicBezTo>
                    <a:pt x="1234" y="868"/>
                    <a:pt x="1334" y="801"/>
                    <a:pt x="1401" y="768"/>
                  </a:cubicBezTo>
                  <a:cubicBezTo>
                    <a:pt x="1601" y="1235"/>
                    <a:pt x="1701" y="1769"/>
                    <a:pt x="1701" y="2269"/>
                  </a:cubicBezTo>
                  <a:cubicBezTo>
                    <a:pt x="1701" y="2402"/>
                    <a:pt x="1768" y="2469"/>
                    <a:pt x="1868" y="2469"/>
                  </a:cubicBezTo>
                  <a:cubicBezTo>
                    <a:pt x="1881" y="2474"/>
                    <a:pt x="1895" y="2476"/>
                    <a:pt x="1908" y="2476"/>
                  </a:cubicBezTo>
                  <a:cubicBezTo>
                    <a:pt x="1994" y="2476"/>
                    <a:pt x="2073" y="2389"/>
                    <a:pt x="2102" y="2302"/>
                  </a:cubicBezTo>
                  <a:cubicBezTo>
                    <a:pt x="2233" y="1352"/>
                    <a:pt x="2557" y="433"/>
                    <a:pt x="2790" y="433"/>
                  </a:cubicBezTo>
                  <a:cubicBezTo>
                    <a:pt x="2794" y="433"/>
                    <a:pt x="2798" y="434"/>
                    <a:pt x="2802" y="434"/>
                  </a:cubicBezTo>
                  <a:cubicBezTo>
                    <a:pt x="3002" y="468"/>
                    <a:pt x="3102" y="1302"/>
                    <a:pt x="3002" y="2202"/>
                  </a:cubicBezTo>
                  <a:lnTo>
                    <a:pt x="3436" y="2236"/>
                  </a:lnTo>
                  <a:cubicBezTo>
                    <a:pt x="3469" y="1735"/>
                    <a:pt x="3569" y="134"/>
                    <a:pt x="2835" y="34"/>
                  </a:cubicBezTo>
                  <a:cubicBezTo>
                    <a:pt x="2823" y="33"/>
                    <a:pt x="2812" y="32"/>
                    <a:pt x="2800" y="32"/>
                  </a:cubicBezTo>
                  <a:cubicBezTo>
                    <a:pt x="2417" y="32"/>
                    <a:pt x="2130" y="551"/>
                    <a:pt x="1968" y="1101"/>
                  </a:cubicBezTo>
                  <a:cubicBezTo>
                    <a:pt x="1901" y="901"/>
                    <a:pt x="1835" y="701"/>
                    <a:pt x="1735" y="534"/>
                  </a:cubicBezTo>
                  <a:cubicBezTo>
                    <a:pt x="1675" y="414"/>
                    <a:pt x="1554" y="354"/>
                    <a:pt x="1432" y="354"/>
                  </a:cubicBezTo>
                  <a:cubicBezTo>
                    <a:pt x="1350" y="354"/>
                    <a:pt x="1268" y="381"/>
                    <a:pt x="1201" y="434"/>
                  </a:cubicBezTo>
                  <a:lnTo>
                    <a:pt x="1168" y="468"/>
                  </a:lnTo>
                  <a:cubicBezTo>
                    <a:pt x="1134" y="301"/>
                    <a:pt x="1134" y="167"/>
                    <a:pt x="1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79;p47">
              <a:extLst>
                <a:ext uri="{FF2B5EF4-FFF2-40B4-BE49-F238E27FC236}">
                  <a16:creationId xmlns:a16="http://schemas.microsoft.com/office/drawing/2014/main" id="{5BE663AD-C5A4-A337-06EB-AB47FD0DC2E3}"/>
                </a:ext>
              </a:extLst>
            </p:cNvPr>
            <p:cNvSpPr/>
            <p:nvPr/>
          </p:nvSpPr>
          <p:spPr>
            <a:xfrm>
              <a:off x="5465850" y="3152600"/>
              <a:ext cx="53400" cy="58400"/>
            </a:xfrm>
            <a:custGeom>
              <a:avLst/>
              <a:gdLst/>
              <a:ahLst/>
              <a:cxnLst/>
              <a:rect l="l" t="t" r="r" b="b"/>
              <a:pathLst>
                <a:path w="2136" h="2336" extrusionOk="0">
                  <a:moveTo>
                    <a:pt x="1002" y="0"/>
                  </a:moveTo>
                  <a:cubicBezTo>
                    <a:pt x="901" y="167"/>
                    <a:pt x="1" y="1501"/>
                    <a:pt x="701" y="2135"/>
                  </a:cubicBezTo>
                  <a:cubicBezTo>
                    <a:pt x="835" y="2269"/>
                    <a:pt x="1002" y="2335"/>
                    <a:pt x="1202" y="2335"/>
                  </a:cubicBezTo>
                  <a:lnTo>
                    <a:pt x="1302" y="2335"/>
                  </a:lnTo>
                  <a:cubicBezTo>
                    <a:pt x="1802" y="2235"/>
                    <a:pt x="2102" y="1635"/>
                    <a:pt x="2136" y="1568"/>
                  </a:cubicBezTo>
                  <a:lnTo>
                    <a:pt x="1802" y="1368"/>
                  </a:lnTo>
                  <a:cubicBezTo>
                    <a:pt x="1735" y="1501"/>
                    <a:pt x="1469" y="1868"/>
                    <a:pt x="1235" y="1935"/>
                  </a:cubicBezTo>
                  <a:cubicBezTo>
                    <a:pt x="1135" y="1935"/>
                    <a:pt x="1035" y="1902"/>
                    <a:pt x="968" y="1835"/>
                  </a:cubicBezTo>
                  <a:cubicBezTo>
                    <a:pt x="601" y="1501"/>
                    <a:pt x="1135" y="567"/>
                    <a:pt x="1335" y="234"/>
                  </a:cubicBezTo>
                  <a:lnTo>
                    <a:pt x="10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80;p47">
              <a:extLst>
                <a:ext uri="{FF2B5EF4-FFF2-40B4-BE49-F238E27FC236}">
                  <a16:creationId xmlns:a16="http://schemas.microsoft.com/office/drawing/2014/main" id="{00968DE6-D04D-31D2-E14A-ABE42FC42D57}"/>
                </a:ext>
              </a:extLst>
            </p:cNvPr>
            <p:cNvSpPr/>
            <p:nvPr/>
          </p:nvSpPr>
          <p:spPr>
            <a:xfrm>
              <a:off x="5495875" y="3124250"/>
              <a:ext cx="16700" cy="17525"/>
            </a:xfrm>
            <a:custGeom>
              <a:avLst/>
              <a:gdLst/>
              <a:ahLst/>
              <a:cxnLst/>
              <a:rect l="l" t="t" r="r" b="b"/>
              <a:pathLst>
                <a:path w="668" h="701" extrusionOk="0">
                  <a:moveTo>
                    <a:pt x="334" y="0"/>
                  </a:moveTo>
                  <a:lnTo>
                    <a:pt x="1" y="467"/>
                  </a:lnTo>
                  <a:lnTo>
                    <a:pt x="334" y="701"/>
                  </a:lnTo>
                  <a:lnTo>
                    <a:pt x="668" y="234"/>
                  </a:lnTo>
                  <a:lnTo>
                    <a:pt x="3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81;p47">
              <a:extLst>
                <a:ext uri="{FF2B5EF4-FFF2-40B4-BE49-F238E27FC236}">
                  <a16:creationId xmlns:a16="http://schemas.microsoft.com/office/drawing/2014/main" id="{9BD841DA-17DE-34BB-DBF4-93352C15A580}"/>
                </a:ext>
              </a:extLst>
            </p:cNvPr>
            <p:cNvSpPr/>
            <p:nvPr/>
          </p:nvSpPr>
          <p:spPr>
            <a:xfrm>
              <a:off x="5525075" y="3144400"/>
              <a:ext cx="78400" cy="60750"/>
            </a:xfrm>
            <a:custGeom>
              <a:avLst/>
              <a:gdLst/>
              <a:ahLst/>
              <a:cxnLst/>
              <a:rect l="l" t="t" r="r" b="b"/>
              <a:pathLst>
                <a:path w="3136" h="2430" extrusionOk="0">
                  <a:moveTo>
                    <a:pt x="366" y="1"/>
                  </a:moveTo>
                  <a:cubicBezTo>
                    <a:pt x="184" y="1"/>
                    <a:pt x="27" y="141"/>
                    <a:pt x="0" y="195"/>
                  </a:cubicBezTo>
                  <a:lnTo>
                    <a:pt x="267" y="462"/>
                  </a:lnTo>
                  <a:lnTo>
                    <a:pt x="334" y="428"/>
                  </a:lnTo>
                  <a:cubicBezTo>
                    <a:pt x="334" y="462"/>
                    <a:pt x="334" y="495"/>
                    <a:pt x="334" y="529"/>
                  </a:cubicBezTo>
                  <a:cubicBezTo>
                    <a:pt x="300" y="1096"/>
                    <a:pt x="200" y="1629"/>
                    <a:pt x="67" y="2196"/>
                  </a:cubicBezTo>
                  <a:cubicBezTo>
                    <a:pt x="34" y="2296"/>
                    <a:pt x="100" y="2397"/>
                    <a:pt x="200" y="2430"/>
                  </a:cubicBezTo>
                  <a:lnTo>
                    <a:pt x="267" y="2430"/>
                  </a:lnTo>
                  <a:cubicBezTo>
                    <a:pt x="334" y="2430"/>
                    <a:pt x="400" y="2397"/>
                    <a:pt x="434" y="2296"/>
                  </a:cubicBezTo>
                  <a:cubicBezTo>
                    <a:pt x="801" y="1463"/>
                    <a:pt x="1301" y="629"/>
                    <a:pt x="1501" y="629"/>
                  </a:cubicBezTo>
                  <a:cubicBezTo>
                    <a:pt x="1568" y="629"/>
                    <a:pt x="1601" y="1062"/>
                    <a:pt x="1635" y="1196"/>
                  </a:cubicBezTo>
                  <a:cubicBezTo>
                    <a:pt x="1668" y="1596"/>
                    <a:pt x="1735" y="2096"/>
                    <a:pt x="2168" y="2163"/>
                  </a:cubicBezTo>
                  <a:cubicBezTo>
                    <a:pt x="2226" y="2175"/>
                    <a:pt x="2284" y="2180"/>
                    <a:pt x="2342" y="2180"/>
                  </a:cubicBezTo>
                  <a:cubicBezTo>
                    <a:pt x="2625" y="2180"/>
                    <a:pt x="2915" y="2051"/>
                    <a:pt x="3136" y="1829"/>
                  </a:cubicBezTo>
                  <a:lnTo>
                    <a:pt x="2802" y="1563"/>
                  </a:lnTo>
                  <a:cubicBezTo>
                    <a:pt x="2690" y="1730"/>
                    <a:pt x="2508" y="1804"/>
                    <a:pt x="2315" y="1804"/>
                  </a:cubicBezTo>
                  <a:cubicBezTo>
                    <a:pt x="2278" y="1804"/>
                    <a:pt x="2240" y="1802"/>
                    <a:pt x="2202" y="1796"/>
                  </a:cubicBezTo>
                  <a:cubicBezTo>
                    <a:pt x="2068" y="1796"/>
                    <a:pt x="2035" y="1396"/>
                    <a:pt x="2002" y="1162"/>
                  </a:cubicBezTo>
                  <a:cubicBezTo>
                    <a:pt x="1968" y="762"/>
                    <a:pt x="1902" y="328"/>
                    <a:pt x="1535" y="262"/>
                  </a:cubicBezTo>
                  <a:cubicBezTo>
                    <a:pt x="1522" y="260"/>
                    <a:pt x="1510" y="259"/>
                    <a:pt x="1497" y="259"/>
                  </a:cubicBezTo>
                  <a:cubicBezTo>
                    <a:pt x="1240" y="259"/>
                    <a:pt x="955" y="580"/>
                    <a:pt x="701" y="962"/>
                  </a:cubicBezTo>
                  <a:cubicBezTo>
                    <a:pt x="701" y="795"/>
                    <a:pt x="734" y="662"/>
                    <a:pt x="734" y="529"/>
                  </a:cubicBezTo>
                  <a:cubicBezTo>
                    <a:pt x="734" y="395"/>
                    <a:pt x="734" y="95"/>
                    <a:pt x="501" y="28"/>
                  </a:cubicBezTo>
                  <a:cubicBezTo>
                    <a:pt x="455" y="9"/>
                    <a:pt x="410" y="1"/>
                    <a:pt x="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82;p47">
              <a:extLst>
                <a:ext uri="{FF2B5EF4-FFF2-40B4-BE49-F238E27FC236}">
                  <a16:creationId xmlns:a16="http://schemas.microsoft.com/office/drawing/2014/main" id="{7D55CB08-2A57-6B12-6603-91E6C3D721E9}"/>
                </a:ext>
              </a:extLst>
            </p:cNvPr>
            <p:cNvSpPr/>
            <p:nvPr/>
          </p:nvSpPr>
          <p:spPr>
            <a:xfrm>
              <a:off x="5844450" y="3118400"/>
              <a:ext cx="65075" cy="90925"/>
            </a:xfrm>
            <a:custGeom>
              <a:avLst/>
              <a:gdLst/>
              <a:ahLst/>
              <a:cxnLst/>
              <a:rect l="l" t="t" r="r" b="b"/>
              <a:pathLst>
                <a:path w="2603" h="3637" extrusionOk="0">
                  <a:moveTo>
                    <a:pt x="1635" y="1"/>
                  </a:moveTo>
                  <a:cubicBezTo>
                    <a:pt x="1535" y="1"/>
                    <a:pt x="1269" y="1"/>
                    <a:pt x="501" y="1468"/>
                  </a:cubicBezTo>
                  <a:lnTo>
                    <a:pt x="601" y="201"/>
                  </a:lnTo>
                  <a:lnTo>
                    <a:pt x="201" y="168"/>
                  </a:lnTo>
                  <a:lnTo>
                    <a:pt x="1" y="2503"/>
                  </a:lnTo>
                  <a:cubicBezTo>
                    <a:pt x="1" y="2569"/>
                    <a:pt x="68" y="2669"/>
                    <a:pt x="134" y="2703"/>
                  </a:cubicBezTo>
                  <a:cubicBezTo>
                    <a:pt x="234" y="2703"/>
                    <a:pt x="335" y="2669"/>
                    <a:pt x="368" y="2603"/>
                  </a:cubicBezTo>
                  <a:cubicBezTo>
                    <a:pt x="701" y="1869"/>
                    <a:pt x="1102" y="1168"/>
                    <a:pt x="1535" y="501"/>
                  </a:cubicBezTo>
                  <a:lnTo>
                    <a:pt x="1535" y="501"/>
                  </a:lnTo>
                  <a:cubicBezTo>
                    <a:pt x="1535" y="1001"/>
                    <a:pt x="1469" y="1468"/>
                    <a:pt x="1369" y="1935"/>
                  </a:cubicBezTo>
                  <a:cubicBezTo>
                    <a:pt x="1168" y="3036"/>
                    <a:pt x="1135" y="3437"/>
                    <a:pt x="1369" y="3570"/>
                  </a:cubicBezTo>
                  <a:cubicBezTo>
                    <a:pt x="1402" y="3603"/>
                    <a:pt x="1469" y="3637"/>
                    <a:pt x="1535" y="3637"/>
                  </a:cubicBezTo>
                  <a:cubicBezTo>
                    <a:pt x="1569" y="3637"/>
                    <a:pt x="1635" y="3603"/>
                    <a:pt x="1669" y="3603"/>
                  </a:cubicBezTo>
                  <a:cubicBezTo>
                    <a:pt x="2069" y="3403"/>
                    <a:pt x="2369" y="3103"/>
                    <a:pt x="2603" y="2736"/>
                  </a:cubicBezTo>
                  <a:lnTo>
                    <a:pt x="2269" y="2536"/>
                  </a:lnTo>
                  <a:cubicBezTo>
                    <a:pt x="2102" y="2769"/>
                    <a:pt x="1869" y="3003"/>
                    <a:pt x="1602" y="3170"/>
                  </a:cubicBezTo>
                  <a:cubicBezTo>
                    <a:pt x="1635" y="2769"/>
                    <a:pt x="1702" y="2402"/>
                    <a:pt x="1769" y="2002"/>
                  </a:cubicBezTo>
                  <a:cubicBezTo>
                    <a:pt x="1902" y="1435"/>
                    <a:pt x="1969" y="835"/>
                    <a:pt x="1902" y="268"/>
                  </a:cubicBezTo>
                  <a:cubicBezTo>
                    <a:pt x="1869" y="134"/>
                    <a:pt x="1769" y="34"/>
                    <a:pt x="1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83;p47">
              <a:extLst>
                <a:ext uri="{FF2B5EF4-FFF2-40B4-BE49-F238E27FC236}">
                  <a16:creationId xmlns:a16="http://schemas.microsoft.com/office/drawing/2014/main" id="{5381C823-2670-81FC-49E7-F8D96152894A}"/>
                </a:ext>
              </a:extLst>
            </p:cNvPr>
            <p:cNvSpPr/>
            <p:nvPr/>
          </p:nvSpPr>
          <p:spPr>
            <a:xfrm>
              <a:off x="5866150" y="3100850"/>
              <a:ext cx="230175" cy="204375"/>
            </a:xfrm>
            <a:custGeom>
              <a:avLst/>
              <a:gdLst/>
              <a:ahLst/>
              <a:cxnLst/>
              <a:rect l="l" t="t" r="r" b="b"/>
              <a:pathLst>
                <a:path w="9207" h="8175" extrusionOk="0">
                  <a:moveTo>
                    <a:pt x="3394" y="1"/>
                  </a:moveTo>
                  <a:cubicBezTo>
                    <a:pt x="3308" y="1"/>
                    <a:pt x="3222" y="38"/>
                    <a:pt x="3136" y="102"/>
                  </a:cubicBezTo>
                  <a:cubicBezTo>
                    <a:pt x="2836" y="336"/>
                    <a:pt x="2836" y="1070"/>
                    <a:pt x="2836" y="3004"/>
                  </a:cubicBezTo>
                  <a:cubicBezTo>
                    <a:pt x="2836" y="4572"/>
                    <a:pt x="1768" y="6574"/>
                    <a:pt x="1268" y="7441"/>
                  </a:cubicBezTo>
                  <a:cubicBezTo>
                    <a:pt x="1134" y="6941"/>
                    <a:pt x="1068" y="6407"/>
                    <a:pt x="1034" y="5906"/>
                  </a:cubicBezTo>
                  <a:cubicBezTo>
                    <a:pt x="1034" y="5606"/>
                    <a:pt x="901" y="5339"/>
                    <a:pt x="667" y="5173"/>
                  </a:cubicBezTo>
                  <a:cubicBezTo>
                    <a:pt x="570" y="5131"/>
                    <a:pt x="472" y="5112"/>
                    <a:pt x="376" y="5112"/>
                  </a:cubicBezTo>
                  <a:cubicBezTo>
                    <a:pt x="244" y="5112"/>
                    <a:pt x="117" y="5148"/>
                    <a:pt x="0" y="5206"/>
                  </a:cubicBezTo>
                  <a:lnTo>
                    <a:pt x="200" y="5573"/>
                  </a:lnTo>
                  <a:cubicBezTo>
                    <a:pt x="300" y="5506"/>
                    <a:pt x="401" y="5506"/>
                    <a:pt x="467" y="5506"/>
                  </a:cubicBezTo>
                  <a:cubicBezTo>
                    <a:pt x="567" y="5573"/>
                    <a:pt x="634" y="5706"/>
                    <a:pt x="634" y="5940"/>
                  </a:cubicBezTo>
                  <a:cubicBezTo>
                    <a:pt x="701" y="6640"/>
                    <a:pt x="801" y="7341"/>
                    <a:pt x="968" y="8008"/>
                  </a:cubicBezTo>
                  <a:cubicBezTo>
                    <a:pt x="1001" y="8108"/>
                    <a:pt x="1068" y="8141"/>
                    <a:pt x="1134" y="8175"/>
                  </a:cubicBezTo>
                  <a:lnTo>
                    <a:pt x="1168" y="8175"/>
                  </a:lnTo>
                  <a:cubicBezTo>
                    <a:pt x="1234" y="8175"/>
                    <a:pt x="1301" y="8141"/>
                    <a:pt x="1335" y="8075"/>
                  </a:cubicBezTo>
                  <a:cubicBezTo>
                    <a:pt x="1401" y="7975"/>
                    <a:pt x="3203" y="5173"/>
                    <a:pt x="3203" y="3004"/>
                  </a:cubicBezTo>
                  <a:cubicBezTo>
                    <a:pt x="3203" y="1670"/>
                    <a:pt x="3203" y="503"/>
                    <a:pt x="3369" y="403"/>
                  </a:cubicBezTo>
                  <a:lnTo>
                    <a:pt x="3436" y="403"/>
                  </a:lnTo>
                  <a:cubicBezTo>
                    <a:pt x="3536" y="469"/>
                    <a:pt x="3670" y="503"/>
                    <a:pt x="3770" y="569"/>
                  </a:cubicBezTo>
                  <a:cubicBezTo>
                    <a:pt x="4484" y="913"/>
                    <a:pt x="5262" y="1111"/>
                    <a:pt x="6053" y="1111"/>
                  </a:cubicBezTo>
                  <a:cubicBezTo>
                    <a:pt x="6259" y="1111"/>
                    <a:pt x="6465" y="1097"/>
                    <a:pt x="6672" y="1070"/>
                  </a:cubicBezTo>
                  <a:cubicBezTo>
                    <a:pt x="7239" y="1003"/>
                    <a:pt x="7672" y="936"/>
                    <a:pt x="8039" y="870"/>
                  </a:cubicBezTo>
                  <a:cubicBezTo>
                    <a:pt x="8273" y="803"/>
                    <a:pt x="8506" y="769"/>
                    <a:pt x="8773" y="769"/>
                  </a:cubicBezTo>
                  <a:cubicBezTo>
                    <a:pt x="8773" y="803"/>
                    <a:pt x="8773" y="836"/>
                    <a:pt x="8773" y="870"/>
                  </a:cubicBezTo>
                  <a:cubicBezTo>
                    <a:pt x="8706" y="1437"/>
                    <a:pt x="8573" y="2237"/>
                    <a:pt x="8573" y="2237"/>
                  </a:cubicBezTo>
                  <a:lnTo>
                    <a:pt x="8973" y="2304"/>
                  </a:lnTo>
                  <a:cubicBezTo>
                    <a:pt x="8973" y="2304"/>
                    <a:pt x="9107" y="1503"/>
                    <a:pt x="9173" y="903"/>
                  </a:cubicBezTo>
                  <a:cubicBezTo>
                    <a:pt x="9207" y="769"/>
                    <a:pt x="9140" y="603"/>
                    <a:pt x="9040" y="503"/>
                  </a:cubicBezTo>
                  <a:cubicBezTo>
                    <a:pt x="8961" y="408"/>
                    <a:pt x="8852" y="373"/>
                    <a:pt x="8693" y="373"/>
                  </a:cubicBezTo>
                  <a:cubicBezTo>
                    <a:pt x="8515" y="373"/>
                    <a:pt x="8273" y="417"/>
                    <a:pt x="7939" y="469"/>
                  </a:cubicBezTo>
                  <a:cubicBezTo>
                    <a:pt x="7606" y="536"/>
                    <a:pt x="7172" y="636"/>
                    <a:pt x="6638" y="669"/>
                  </a:cubicBezTo>
                  <a:cubicBezTo>
                    <a:pt x="6428" y="699"/>
                    <a:pt x="6218" y="714"/>
                    <a:pt x="6009" y="714"/>
                  </a:cubicBezTo>
                  <a:cubicBezTo>
                    <a:pt x="5289" y="714"/>
                    <a:pt x="4583" y="538"/>
                    <a:pt x="3936" y="202"/>
                  </a:cubicBezTo>
                  <a:cubicBezTo>
                    <a:pt x="3803" y="136"/>
                    <a:pt x="3670" y="69"/>
                    <a:pt x="3536" y="36"/>
                  </a:cubicBezTo>
                  <a:cubicBezTo>
                    <a:pt x="3489" y="12"/>
                    <a:pt x="3442" y="1"/>
                    <a:pt x="3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84;p47">
              <a:extLst>
                <a:ext uri="{FF2B5EF4-FFF2-40B4-BE49-F238E27FC236}">
                  <a16:creationId xmlns:a16="http://schemas.microsoft.com/office/drawing/2014/main" id="{E4DC19CF-FE73-783F-7AC7-E21EE44BC53E}"/>
                </a:ext>
              </a:extLst>
            </p:cNvPr>
            <p:cNvSpPr/>
            <p:nvPr/>
          </p:nvSpPr>
          <p:spPr>
            <a:xfrm>
              <a:off x="5957875" y="3145925"/>
              <a:ext cx="68400" cy="115950"/>
            </a:xfrm>
            <a:custGeom>
              <a:avLst/>
              <a:gdLst/>
              <a:ahLst/>
              <a:cxnLst/>
              <a:rect l="l" t="t" r="r" b="b"/>
              <a:pathLst>
                <a:path w="2736" h="4638" extrusionOk="0">
                  <a:moveTo>
                    <a:pt x="935" y="1"/>
                  </a:moveTo>
                  <a:cubicBezTo>
                    <a:pt x="868" y="534"/>
                    <a:pt x="734" y="1035"/>
                    <a:pt x="534" y="1535"/>
                  </a:cubicBezTo>
                  <a:cubicBezTo>
                    <a:pt x="434" y="1902"/>
                    <a:pt x="267" y="2269"/>
                    <a:pt x="67" y="2602"/>
                  </a:cubicBezTo>
                  <a:cubicBezTo>
                    <a:pt x="1" y="2669"/>
                    <a:pt x="1" y="2736"/>
                    <a:pt x="67" y="2803"/>
                  </a:cubicBezTo>
                  <a:cubicBezTo>
                    <a:pt x="101" y="2869"/>
                    <a:pt x="167" y="2903"/>
                    <a:pt x="234" y="2903"/>
                  </a:cubicBezTo>
                  <a:lnTo>
                    <a:pt x="1735" y="2869"/>
                  </a:lnTo>
                  <a:lnTo>
                    <a:pt x="1735" y="2869"/>
                  </a:lnTo>
                  <a:lnTo>
                    <a:pt x="1235" y="4537"/>
                  </a:lnTo>
                  <a:lnTo>
                    <a:pt x="1602" y="4637"/>
                  </a:lnTo>
                  <a:lnTo>
                    <a:pt x="2736" y="935"/>
                  </a:lnTo>
                  <a:lnTo>
                    <a:pt x="2336" y="834"/>
                  </a:lnTo>
                  <a:lnTo>
                    <a:pt x="1835" y="2469"/>
                  </a:lnTo>
                  <a:lnTo>
                    <a:pt x="568" y="2502"/>
                  </a:lnTo>
                  <a:cubicBezTo>
                    <a:pt x="668" y="2336"/>
                    <a:pt x="768" y="2035"/>
                    <a:pt x="935" y="1668"/>
                  </a:cubicBezTo>
                  <a:cubicBezTo>
                    <a:pt x="1135" y="1135"/>
                    <a:pt x="1268" y="601"/>
                    <a:pt x="1335" y="34"/>
                  </a:cubicBezTo>
                  <a:lnTo>
                    <a:pt x="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85;p47">
              <a:extLst>
                <a:ext uri="{FF2B5EF4-FFF2-40B4-BE49-F238E27FC236}">
                  <a16:creationId xmlns:a16="http://schemas.microsoft.com/office/drawing/2014/main" id="{56E86C15-CD9C-56C6-105A-7F56C1584E22}"/>
                </a:ext>
              </a:extLst>
            </p:cNvPr>
            <p:cNvSpPr/>
            <p:nvPr/>
          </p:nvSpPr>
          <p:spPr>
            <a:xfrm>
              <a:off x="6143850" y="3084700"/>
              <a:ext cx="355275" cy="201350"/>
            </a:xfrm>
            <a:custGeom>
              <a:avLst/>
              <a:gdLst/>
              <a:ahLst/>
              <a:cxnLst/>
              <a:rect l="l" t="t" r="r" b="b"/>
              <a:pathLst>
                <a:path w="14211" h="8054" extrusionOk="0">
                  <a:moveTo>
                    <a:pt x="13620" y="1"/>
                  </a:moveTo>
                  <a:cubicBezTo>
                    <a:pt x="13459" y="1"/>
                    <a:pt x="13228" y="68"/>
                    <a:pt x="12843" y="181"/>
                  </a:cubicBezTo>
                  <a:cubicBezTo>
                    <a:pt x="12042" y="448"/>
                    <a:pt x="11175" y="582"/>
                    <a:pt x="10308" y="582"/>
                  </a:cubicBezTo>
                  <a:cubicBezTo>
                    <a:pt x="9718" y="559"/>
                    <a:pt x="8747" y="552"/>
                    <a:pt x="7713" y="552"/>
                  </a:cubicBezTo>
                  <a:cubicBezTo>
                    <a:pt x="5645" y="552"/>
                    <a:pt x="3325" y="582"/>
                    <a:pt x="3303" y="582"/>
                  </a:cubicBezTo>
                  <a:cubicBezTo>
                    <a:pt x="3202" y="582"/>
                    <a:pt x="3136" y="648"/>
                    <a:pt x="3102" y="748"/>
                  </a:cubicBezTo>
                  <a:cubicBezTo>
                    <a:pt x="3102" y="815"/>
                    <a:pt x="1768" y="6552"/>
                    <a:pt x="1268" y="7587"/>
                  </a:cubicBezTo>
                  <a:cubicBezTo>
                    <a:pt x="1234" y="7587"/>
                    <a:pt x="1234" y="7620"/>
                    <a:pt x="1234" y="7653"/>
                  </a:cubicBezTo>
                  <a:cubicBezTo>
                    <a:pt x="1001" y="7453"/>
                    <a:pt x="634" y="6219"/>
                    <a:pt x="400" y="4918"/>
                  </a:cubicBezTo>
                  <a:lnTo>
                    <a:pt x="0" y="4985"/>
                  </a:lnTo>
                  <a:cubicBezTo>
                    <a:pt x="200" y="6119"/>
                    <a:pt x="667" y="7987"/>
                    <a:pt x="1201" y="8054"/>
                  </a:cubicBezTo>
                  <a:lnTo>
                    <a:pt x="1268" y="8054"/>
                  </a:lnTo>
                  <a:cubicBezTo>
                    <a:pt x="1368" y="8054"/>
                    <a:pt x="1501" y="7987"/>
                    <a:pt x="1635" y="7753"/>
                  </a:cubicBezTo>
                  <a:cubicBezTo>
                    <a:pt x="2135" y="6786"/>
                    <a:pt x="3236" y="1916"/>
                    <a:pt x="3469" y="982"/>
                  </a:cubicBezTo>
                  <a:cubicBezTo>
                    <a:pt x="4048" y="982"/>
                    <a:pt x="6197" y="952"/>
                    <a:pt x="8031" y="952"/>
                  </a:cubicBezTo>
                  <a:cubicBezTo>
                    <a:pt x="8947" y="952"/>
                    <a:pt x="9785" y="960"/>
                    <a:pt x="10308" y="982"/>
                  </a:cubicBezTo>
                  <a:cubicBezTo>
                    <a:pt x="11208" y="982"/>
                    <a:pt x="12109" y="848"/>
                    <a:pt x="12976" y="548"/>
                  </a:cubicBezTo>
                  <a:cubicBezTo>
                    <a:pt x="13176" y="481"/>
                    <a:pt x="13376" y="415"/>
                    <a:pt x="13577" y="381"/>
                  </a:cubicBezTo>
                  <a:cubicBezTo>
                    <a:pt x="13677" y="748"/>
                    <a:pt x="13810" y="1415"/>
                    <a:pt x="13843" y="1415"/>
                  </a:cubicBezTo>
                  <a:lnTo>
                    <a:pt x="14210" y="1349"/>
                  </a:lnTo>
                  <a:cubicBezTo>
                    <a:pt x="14210" y="1349"/>
                    <a:pt x="14010" y="548"/>
                    <a:pt x="13943" y="215"/>
                  </a:cubicBezTo>
                  <a:cubicBezTo>
                    <a:pt x="13943" y="148"/>
                    <a:pt x="13877" y="81"/>
                    <a:pt x="13810" y="48"/>
                  </a:cubicBezTo>
                  <a:cubicBezTo>
                    <a:pt x="13757" y="16"/>
                    <a:pt x="13696" y="1"/>
                    <a:pt x="136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86;p47">
              <a:extLst>
                <a:ext uri="{FF2B5EF4-FFF2-40B4-BE49-F238E27FC236}">
                  <a16:creationId xmlns:a16="http://schemas.microsoft.com/office/drawing/2014/main" id="{4AB7D149-099A-E868-0F1F-F8C0D551490D}"/>
                </a:ext>
              </a:extLst>
            </p:cNvPr>
            <p:cNvSpPr/>
            <p:nvPr/>
          </p:nvSpPr>
          <p:spPr>
            <a:xfrm>
              <a:off x="6513275" y="3050850"/>
              <a:ext cx="45900" cy="71750"/>
            </a:xfrm>
            <a:custGeom>
              <a:avLst/>
              <a:gdLst/>
              <a:ahLst/>
              <a:cxnLst/>
              <a:rect l="l" t="t" r="r" b="b"/>
              <a:pathLst>
                <a:path w="1836" h="2870" extrusionOk="0">
                  <a:moveTo>
                    <a:pt x="1301" y="1"/>
                  </a:moveTo>
                  <a:cubicBezTo>
                    <a:pt x="1201" y="1"/>
                    <a:pt x="1001" y="1"/>
                    <a:pt x="567" y="968"/>
                  </a:cubicBezTo>
                  <a:lnTo>
                    <a:pt x="634" y="568"/>
                  </a:lnTo>
                  <a:lnTo>
                    <a:pt x="201" y="535"/>
                  </a:lnTo>
                  <a:lnTo>
                    <a:pt x="0" y="2636"/>
                  </a:lnTo>
                  <a:cubicBezTo>
                    <a:pt x="0" y="2736"/>
                    <a:pt x="67" y="2836"/>
                    <a:pt x="167" y="2870"/>
                  </a:cubicBezTo>
                  <a:lnTo>
                    <a:pt x="201" y="2870"/>
                  </a:lnTo>
                  <a:cubicBezTo>
                    <a:pt x="301" y="2870"/>
                    <a:pt x="367" y="2803"/>
                    <a:pt x="401" y="2703"/>
                  </a:cubicBezTo>
                  <a:cubicBezTo>
                    <a:pt x="601" y="1936"/>
                    <a:pt x="868" y="1202"/>
                    <a:pt x="1235" y="501"/>
                  </a:cubicBezTo>
                  <a:cubicBezTo>
                    <a:pt x="1368" y="1202"/>
                    <a:pt x="1435" y="1902"/>
                    <a:pt x="1435" y="2603"/>
                  </a:cubicBezTo>
                  <a:lnTo>
                    <a:pt x="1802" y="2603"/>
                  </a:lnTo>
                  <a:cubicBezTo>
                    <a:pt x="1835" y="1835"/>
                    <a:pt x="1768" y="1035"/>
                    <a:pt x="1602" y="301"/>
                  </a:cubicBezTo>
                  <a:cubicBezTo>
                    <a:pt x="1535" y="34"/>
                    <a:pt x="1368" y="1"/>
                    <a:pt x="13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87;p47">
              <a:extLst>
                <a:ext uri="{FF2B5EF4-FFF2-40B4-BE49-F238E27FC236}">
                  <a16:creationId xmlns:a16="http://schemas.microsoft.com/office/drawing/2014/main" id="{343D219C-4DDB-94A5-3822-C77EF356BA0B}"/>
                </a:ext>
              </a:extLst>
            </p:cNvPr>
            <p:cNvSpPr/>
            <p:nvPr/>
          </p:nvSpPr>
          <p:spPr>
            <a:xfrm>
              <a:off x="6357325" y="3124225"/>
              <a:ext cx="81750" cy="55075"/>
            </a:xfrm>
            <a:custGeom>
              <a:avLst/>
              <a:gdLst/>
              <a:ahLst/>
              <a:cxnLst/>
              <a:rect l="l" t="t" r="r" b="b"/>
              <a:pathLst>
                <a:path w="3270" h="2203" extrusionOk="0">
                  <a:moveTo>
                    <a:pt x="1736" y="0"/>
                  </a:moveTo>
                  <a:cubicBezTo>
                    <a:pt x="1638" y="0"/>
                    <a:pt x="1379" y="52"/>
                    <a:pt x="734" y="902"/>
                  </a:cubicBezTo>
                  <a:lnTo>
                    <a:pt x="935" y="135"/>
                  </a:lnTo>
                  <a:lnTo>
                    <a:pt x="568" y="35"/>
                  </a:lnTo>
                  <a:lnTo>
                    <a:pt x="34" y="1936"/>
                  </a:lnTo>
                  <a:cubicBezTo>
                    <a:pt x="1" y="2036"/>
                    <a:pt x="67" y="2136"/>
                    <a:pt x="134" y="2169"/>
                  </a:cubicBezTo>
                  <a:cubicBezTo>
                    <a:pt x="167" y="2203"/>
                    <a:pt x="201" y="2203"/>
                    <a:pt x="234" y="2203"/>
                  </a:cubicBezTo>
                  <a:cubicBezTo>
                    <a:pt x="301" y="2203"/>
                    <a:pt x="368" y="2169"/>
                    <a:pt x="401" y="2103"/>
                  </a:cubicBezTo>
                  <a:cubicBezTo>
                    <a:pt x="734" y="1536"/>
                    <a:pt x="1168" y="969"/>
                    <a:pt x="1635" y="468"/>
                  </a:cubicBezTo>
                  <a:cubicBezTo>
                    <a:pt x="1635" y="668"/>
                    <a:pt x="1635" y="869"/>
                    <a:pt x="1635" y="1069"/>
                  </a:cubicBezTo>
                  <a:cubicBezTo>
                    <a:pt x="1568" y="1602"/>
                    <a:pt x="1568" y="1969"/>
                    <a:pt x="1802" y="2103"/>
                  </a:cubicBezTo>
                  <a:cubicBezTo>
                    <a:pt x="1861" y="2126"/>
                    <a:pt x="1920" y="2137"/>
                    <a:pt x="1978" y="2137"/>
                  </a:cubicBezTo>
                  <a:cubicBezTo>
                    <a:pt x="2083" y="2137"/>
                    <a:pt x="2183" y="2101"/>
                    <a:pt x="2269" y="2036"/>
                  </a:cubicBezTo>
                  <a:lnTo>
                    <a:pt x="3270" y="1369"/>
                  </a:lnTo>
                  <a:lnTo>
                    <a:pt x="3036" y="1035"/>
                  </a:lnTo>
                  <a:lnTo>
                    <a:pt x="2069" y="1702"/>
                  </a:lnTo>
                  <a:lnTo>
                    <a:pt x="2002" y="1736"/>
                  </a:lnTo>
                  <a:cubicBezTo>
                    <a:pt x="2002" y="1502"/>
                    <a:pt x="2002" y="1302"/>
                    <a:pt x="2002" y="1102"/>
                  </a:cubicBezTo>
                  <a:cubicBezTo>
                    <a:pt x="2035" y="835"/>
                    <a:pt x="2035" y="568"/>
                    <a:pt x="2002" y="335"/>
                  </a:cubicBezTo>
                  <a:cubicBezTo>
                    <a:pt x="2002" y="168"/>
                    <a:pt x="1935" y="35"/>
                    <a:pt x="1769" y="1"/>
                  </a:cubicBezTo>
                  <a:cubicBezTo>
                    <a:pt x="1760" y="1"/>
                    <a:pt x="1750" y="0"/>
                    <a:pt x="17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88;p47">
              <a:extLst>
                <a:ext uri="{FF2B5EF4-FFF2-40B4-BE49-F238E27FC236}">
                  <a16:creationId xmlns:a16="http://schemas.microsoft.com/office/drawing/2014/main" id="{0E3FFCD0-ACE3-7D24-BE6B-363951077F20}"/>
                </a:ext>
              </a:extLst>
            </p:cNvPr>
            <p:cNvSpPr/>
            <p:nvPr/>
          </p:nvSpPr>
          <p:spPr>
            <a:xfrm>
              <a:off x="6240575" y="3158425"/>
              <a:ext cx="21700" cy="85925"/>
            </a:xfrm>
            <a:custGeom>
              <a:avLst/>
              <a:gdLst/>
              <a:ahLst/>
              <a:cxnLst/>
              <a:rect l="l" t="t" r="r" b="b"/>
              <a:pathLst>
                <a:path w="868" h="3437" extrusionOk="0">
                  <a:moveTo>
                    <a:pt x="468" y="1"/>
                  </a:moveTo>
                  <a:lnTo>
                    <a:pt x="1" y="3370"/>
                  </a:lnTo>
                  <a:lnTo>
                    <a:pt x="401" y="3437"/>
                  </a:lnTo>
                  <a:lnTo>
                    <a:pt x="868" y="34"/>
                  </a:lnTo>
                  <a:lnTo>
                    <a:pt x="4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89;p47">
              <a:extLst>
                <a:ext uri="{FF2B5EF4-FFF2-40B4-BE49-F238E27FC236}">
                  <a16:creationId xmlns:a16="http://schemas.microsoft.com/office/drawing/2014/main" id="{AA0F3383-650D-E8D1-9CD4-B5FB71A8D555}"/>
                </a:ext>
              </a:extLst>
            </p:cNvPr>
            <p:cNvSpPr/>
            <p:nvPr/>
          </p:nvSpPr>
          <p:spPr>
            <a:xfrm>
              <a:off x="6273100" y="3146950"/>
              <a:ext cx="55900" cy="97400"/>
            </a:xfrm>
            <a:custGeom>
              <a:avLst/>
              <a:gdLst/>
              <a:ahLst/>
              <a:cxnLst/>
              <a:rect l="l" t="t" r="r" b="b"/>
              <a:pathLst>
                <a:path w="2236" h="3896" extrusionOk="0">
                  <a:moveTo>
                    <a:pt x="1210" y="1"/>
                  </a:moveTo>
                  <a:cubicBezTo>
                    <a:pt x="997" y="1"/>
                    <a:pt x="739" y="200"/>
                    <a:pt x="434" y="560"/>
                  </a:cubicBezTo>
                  <a:lnTo>
                    <a:pt x="734" y="827"/>
                  </a:lnTo>
                  <a:cubicBezTo>
                    <a:pt x="834" y="693"/>
                    <a:pt x="968" y="560"/>
                    <a:pt x="1101" y="460"/>
                  </a:cubicBezTo>
                  <a:cubicBezTo>
                    <a:pt x="1101" y="460"/>
                    <a:pt x="1101" y="493"/>
                    <a:pt x="1101" y="527"/>
                  </a:cubicBezTo>
                  <a:cubicBezTo>
                    <a:pt x="1035" y="994"/>
                    <a:pt x="801" y="1461"/>
                    <a:pt x="434" y="1794"/>
                  </a:cubicBezTo>
                  <a:cubicBezTo>
                    <a:pt x="269" y="1932"/>
                    <a:pt x="400" y="2161"/>
                    <a:pt x="563" y="2161"/>
                  </a:cubicBezTo>
                  <a:cubicBezTo>
                    <a:pt x="597" y="2161"/>
                    <a:pt x="633" y="2151"/>
                    <a:pt x="668" y="2128"/>
                  </a:cubicBezTo>
                  <a:cubicBezTo>
                    <a:pt x="925" y="1999"/>
                    <a:pt x="1321" y="1851"/>
                    <a:pt x="1565" y="1851"/>
                  </a:cubicBezTo>
                  <a:cubicBezTo>
                    <a:pt x="1638" y="1851"/>
                    <a:pt x="1697" y="1864"/>
                    <a:pt x="1735" y="1894"/>
                  </a:cubicBezTo>
                  <a:cubicBezTo>
                    <a:pt x="1768" y="1928"/>
                    <a:pt x="1768" y="2028"/>
                    <a:pt x="1768" y="2128"/>
                  </a:cubicBezTo>
                  <a:cubicBezTo>
                    <a:pt x="1702" y="2762"/>
                    <a:pt x="1068" y="3462"/>
                    <a:pt x="668" y="3495"/>
                  </a:cubicBezTo>
                  <a:cubicBezTo>
                    <a:pt x="601" y="3495"/>
                    <a:pt x="468" y="3495"/>
                    <a:pt x="367" y="3195"/>
                  </a:cubicBezTo>
                  <a:lnTo>
                    <a:pt x="1" y="3329"/>
                  </a:lnTo>
                  <a:cubicBezTo>
                    <a:pt x="34" y="3629"/>
                    <a:pt x="334" y="3862"/>
                    <a:pt x="634" y="3896"/>
                  </a:cubicBezTo>
                  <a:lnTo>
                    <a:pt x="701" y="3896"/>
                  </a:lnTo>
                  <a:cubicBezTo>
                    <a:pt x="1301" y="3829"/>
                    <a:pt x="2069" y="2962"/>
                    <a:pt x="2169" y="2161"/>
                  </a:cubicBezTo>
                  <a:cubicBezTo>
                    <a:pt x="2235" y="1928"/>
                    <a:pt x="2135" y="1694"/>
                    <a:pt x="1935" y="1561"/>
                  </a:cubicBezTo>
                  <a:cubicBezTo>
                    <a:pt x="1794" y="1480"/>
                    <a:pt x="1640" y="1436"/>
                    <a:pt x="1482" y="1436"/>
                  </a:cubicBezTo>
                  <a:cubicBezTo>
                    <a:pt x="1379" y="1436"/>
                    <a:pt x="1273" y="1455"/>
                    <a:pt x="1168" y="1494"/>
                  </a:cubicBezTo>
                  <a:cubicBezTo>
                    <a:pt x="1335" y="1227"/>
                    <a:pt x="1435" y="894"/>
                    <a:pt x="1502" y="593"/>
                  </a:cubicBezTo>
                  <a:cubicBezTo>
                    <a:pt x="1502" y="493"/>
                    <a:pt x="1568" y="160"/>
                    <a:pt x="1335" y="26"/>
                  </a:cubicBezTo>
                  <a:cubicBezTo>
                    <a:pt x="1295" y="9"/>
                    <a:pt x="12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90;p47">
              <a:extLst>
                <a:ext uri="{FF2B5EF4-FFF2-40B4-BE49-F238E27FC236}">
                  <a16:creationId xmlns:a16="http://schemas.microsoft.com/office/drawing/2014/main" id="{A81B6D08-4845-54D1-C765-68B5710A0CDB}"/>
                </a:ext>
              </a:extLst>
            </p:cNvPr>
            <p:cNvSpPr/>
            <p:nvPr/>
          </p:nvSpPr>
          <p:spPr>
            <a:xfrm>
              <a:off x="6140500" y="3107550"/>
              <a:ext cx="48400" cy="64250"/>
            </a:xfrm>
            <a:custGeom>
              <a:avLst/>
              <a:gdLst/>
              <a:ahLst/>
              <a:cxnLst/>
              <a:rect l="l" t="t" r="r" b="b"/>
              <a:pathLst>
                <a:path w="1936" h="2570" extrusionOk="0">
                  <a:moveTo>
                    <a:pt x="1480" y="1"/>
                  </a:moveTo>
                  <a:cubicBezTo>
                    <a:pt x="1385" y="1"/>
                    <a:pt x="1102" y="56"/>
                    <a:pt x="401" y="1335"/>
                  </a:cubicBezTo>
                  <a:lnTo>
                    <a:pt x="401" y="401"/>
                  </a:lnTo>
                  <a:lnTo>
                    <a:pt x="1" y="401"/>
                  </a:lnTo>
                  <a:lnTo>
                    <a:pt x="1" y="2169"/>
                  </a:lnTo>
                  <a:cubicBezTo>
                    <a:pt x="1" y="2308"/>
                    <a:pt x="107" y="2388"/>
                    <a:pt x="214" y="2388"/>
                  </a:cubicBezTo>
                  <a:cubicBezTo>
                    <a:pt x="287" y="2388"/>
                    <a:pt x="360" y="2351"/>
                    <a:pt x="401" y="2269"/>
                  </a:cubicBezTo>
                  <a:lnTo>
                    <a:pt x="368" y="2269"/>
                  </a:lnTo>
                  <a:cubicBezTo>
                    <a:pt x="635" y="1702"/>
                    <a:pt x="968" y="1135"/>
                    <a:pt x="1335" y="568"/>
                  </a:cubicBezTo>
                  <a:lnTo>
                    <a:pt x="1335" y="1235"/>
                  </a:lnTo>
                  <a:cubicBezTo>
                    <a:pt x="1302" y="2103"/>
                    <a:pt x="1302" y="2470"/>
                    <a:pt x="1535" y="2570"/>
                  </a:cubicBezTo>
                  <a:lnTo>
                    <a:pt x="1635" y="2570"/>
                  </a:lnTo>
                  <a:cubicBezTo>
                    <a:pt x="1769" y="2536"/>
                    <a:pt x="1869" y="2470"/>
                    <a:pt x="1935" y="2369"/>
                  </a:cubicBezTo>
                  <a:lnTo>
                    <a:pt x="1735" y="2203"/>
                  </a:lnTo>
                  <a:cubicBezTo>
                    <a:pt x="1702" y="1869"/>
                    <a:pt x="1702" y="1569"/>
                    <a:pt x="1735" y="1235"/>
                  </a:cubicBezTo>
                  <a:cubicBezTo>
                    <a:pt x="1735" y="935"/>
                    <a:pt x="1735" y="602"/>
                    <a:pt x="1735" y="301"/>
                  </a:cubicBezTo>
                  <a:cubicBezTo>
                    <a:pt x="1702" y="68"/>
                    <a:pt x="1569" y="1"/>
                    <a:pt x="1502" y="1"/>
                  </a:cubicBezTo>
                  <a:cubicBezTo>
                    <a:pt x="1496" y="1"/>
                    <a:pt x="1489" y="1"/>
                    <a:pt x="1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91;p47">
              <a:extLst>
                <a:ext uri="{FF2B5EF4-FFF2-40B4-BE49-F238E27FC236}">
                  <a16:creationId xmlns:a16="http://schemas.microsoft.com/office/drawing/2014/main" id="{A26FCE16-B791-FE5A-4ED8-1C1A43F416C3}"/>
                </a:ext>
              </a:extLst>
            </p:cNvPr>
            <p:cNvSpPr/>
            <p:nvPr/>
          </p:nvSpPr>
          <p:spPr>
            <a:xfrm>
              <a:off x="6537450" y="3028000"/>
              <a:ext cx="287725" cy="197175"/>
            </a:xfrm>
            <a:custGeom>
              <a:avLst/>
              <a:gdLst/>
              <a:ahLst/>
              <a:cxnLst/>
              <a:rect l="l" t="t" r="r" b="b"/>
              <a:pathLst>
                <a:path w="11509" h="7887" extrusionOk="0">
                  <a:moveTo>
                    <a:pt x="10927" y="1"/>
                  </a:moveTo>
                  <a:cubicBezTo>
                    <a:pt x="8149" y="1"/>
                    <a:pt x="3420" y="784"/>
                    <a:pt x="3203" y="815"/>
                  </a:cubicBezTo>
                  <a:cubicBezTo>
                    <a:pt x="3103" y="848"/>
                    <a:pt x="3070" y="881"/>
                    <a:pt x="3036" y="982"/>
                  </a:cubicBezTo>
                  <a:lnTo>
                    <a:pt x="1535" y="7086"/>
                  </a:lnTo>
                  <a:lnTo>
                    <a:pt x="368" y="4584"/>
                  </a:lnTo>
                  <a:lnTo>
                    <a:pt x="1" y="4751"/>
                  </a:lnTo>
                  <a:lnTo>
                    <a:pt x="1402" y="7786"/>
                  </a:lnTo>
                  <a:cubicBezTo>
                    <a:pt x="1435" y="7853"/>
                    <a:pt x="1502" y="7886"/>
                    <a:pt x="1569" y="7886"/>
                  </a:cubicBezTo>
                  <a:lnTo>
                    <a:pt x="1602" y="7886"/>
                  </a:lnTo>
                  <a:cubicBezTo>
                    <a:pt x="1669" y="7886"/>
                    <a:pt x="1735" y="7820"/>
                    <a:pt x="1769" y="7753"/>
                  </a:cubicBezTo>
                  <a:lnTo>
                    <a:pt x="3403" y="1182"/>
                  </a:lnTo>
                  <a:cubicBezTo>
                    <a:pt x="4171" y="1059"/>
                    <a:pt x="8359" y="399"/>
                    <a:pt x="10867" y="399"/>
                  </a:cubicBezTo>
                  <a:cubicBezTo>
                    <a:pt x="11083" y="399"/>
                    <a:pt x="11287" y="404"/>
                    <a:pt x="11476" y="414"/>
                  </a:cubicBezTo>
                  <a:lnTo>
                    <a:pt x="11509" y="14"/>
                  </a:lnTo>
                  <a:cubicBezTo>
                    <a:pt x="11327" y="5"/>
                    <a:pt x="11133" y="1"/>
                    <a:pt x="10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92;p47">
              <a:extLst>
                <a:ext uri="{FF2B5EF4-FFF2-40B4-BE49-F238E27FC236}">
                  <a16:creationId xmlns:a16="http://schemas.microsoft.com/office/drawing/2014/main" id="{776660A8-0115-4981-EAF3-F67C2B176D80}"/>
                </a:ext>
              </a:extLst>
            </p:cNvPr>
            <p:cNvSpPr/>
            <p:nvPr/>
          </p:nvSpPr>
          <p:spPr>
            <a:xfrm>
              <a:off x="6692575" y="2925775"/>
              <a:ext cx="13350" cy="78400"/>
            </a:xfrm>
            <a:custGeom>
              <a:avLst/>
              <a:gdLst/>
              <a:ahLst/>
              <a:cxnLst/>
              <a:rect l="l" t="t" r="r" b="b"/>
              <a:pathLst>
                <a:path w="534" h="3136" extrusionOk="0">
                  <a:moveTo>
                    <a:pt x="134" y="0"/>
                  </a:moveTo>
                  <a:lnTo>
                    <a:pt x="0" y="3102"/>
                  </a:lnTo>
                  <a:lnTo>
                    <a:pt x="400" y="3136"/>
                  </a:lnTo>
                  <a:lnTo>
                    <a:pt x="5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93;p47">
              <a:extLst>
                <a:ext uri="{FF2B5EF4-FFF2-40B4-BE49-F238E27FC236}">
                  <a16:creationId xmlns:a16="http://schemas.microsoft.com/office/drawing/2014/main" id="{DDA710C4-E5D0-6AC1-6BDD-1C4C7CEDB96E}"/>
                </a:ext>
              </a:extLst>
            </p:cNvPr>
            <p:cNvSpPr/>
            <p:nvPr/>
          </p:nvSpPr>
          <p:spPr>
            <a:xfrm>
              <a:off x="6712575" y="2933275"/>
              <a:ext cx="25050" cy="71750"/>
            </a:xfrm>
            <a:custGeom>
              <a:avLst/>
              <a:gdLst/>
              <a:ahLst/>
              <a:cxnLst/>
              <a:rect l="l" t="t" r="r" b="b"/>
              <a:pathLst>
                <a:path w="1002" h="2870" extrusionOk="0">
                  <a:moveTo>
                    <a:pt x="601" y="0"/>
                  </a:moveTo>
                  <a:lnTo>
                    <a:pt x="1" y="2769"/>
                  </a:lnTo>
                  <a:lnTo>
                    <a:pt x="401" y="2869"/>
                  </a:lnTo>
                  <a:lnTo>
                    <a:pt x="1001" y="67"/>
                  </a:lnTo>
                  <a:lnTo>
                    <a:pt x="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94;p47">
              <a:extLst>
                <a:ext uri="{FF2B5EF4-FFF2-40B4-BE49-F238E27FC236}">
                  <a16:creationId xmlns:a16="http://schemas.microsoft.com/office/drawing/2014/main" id="{2DDA2C7F-0775-90F5-CD19-00CC90088BCC}"/>
                </a:ext>
              </a:extLst>
            </p:cNvPr>
            <p:cNvSpPr/>
            <p:nvPr/>
          </p:nvSpPr>
          <p:spPr>
            <a:xfrm>
              <a:off x="6652550" y="3110075"/>
              <a:ext cx="25025" cy="99250"/>
            </a:xfrm>
            <a:custGeom>
              <a:avLst/>
              <a:gdLst/>
              <a:ahLst/>
              <a:cxnLst/>
              <a:rect l="l" t="t" r="r" b="b"/>
              <a:pathLst>
                <a:path w="1001" h="3970" extrusionOk="0">
                  <a:moveTo>
                    <a:pt x="600" y="0"/>
                  </a:moveTo>
                  <a:lnTo>
                    <a:pt x="0" y="3903"/>
                  </a:lnTo>
                  <a:lnTo>
                    <a:pt x="400" y="3970"/>
                  </a:lnTo>
                  <a:lnTo>
                    <a:pt x="1001" y="67"/>
                  </a:lnTo>
                  <a:lnTo>
                    <a:pt x="6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95;p47">
              <a:extLst>
                <a:ext uri="{FF2B5EF4-FFF2-40B4-BE49-F238E27FC236}">
                  <a16:creationId xmlns:a16="http://schemas.microsoft.com/office/drawing/2014/main" id="{4F1382B2-8009-D4E2-9937-C4072A81A33E}"/>
                </a:ext>
              </a:extLst>
            </p:cNvPr>
            <p:cNvSpPr/>
            <p:nvPr/>
          </p:nvSpPr>
          <p:spPr>
            <a:xfrm>
              <a:off x="6686725" y="3099725"/>
              <a:ext cx="61750" cy="102100"/>
            </a:xfrm>
            <a:custGeom>
              <a:avLst/>
              <a:gdLst/>
              <a:ahLst/>
              <a:cxnLst/>
              <a:rect l="l" t="t" r="r" b="b"/>
              <a:pathLst>
                <a:path w="2470" h="4084" extrusionOk="0">
                  <a:moveTo>
                    <a:pt x="1154" y="0"/>
                  </a:moveTo>
                  <a:cubicBezTo>
                    <a:pt x="876" y="0"/>
                    <a:pt x="443" y="409"/>
                    <a:pt x="201" y="681"/>
                  </a:cubicBezTo>
                  <a:lnTo>
                    <a:pt x="534" y="915"/>
                  </a:lnTo>
                  <a:cubicBezTo>
                    <a:pt x="668" y="714"/>
                    <a:pt x="868" y="548"/>
                    <a:pt x="1101" y="381"/>
                  </a:cubicBezTo>
                  <a:cubicBezTo>
                    <a:pt x="1101" y="448"/>
                    <a:pt x="1101" y="514"/>
                    <a:pt x="1101" y="581"/>
                  </a:cubicBezTo>
                  <a:cubicBezTo>
                    <a:pt x="1001" y="1181"/>
                    <a:pt x="701" y="1715"/>
                    <a:pt x="234" y="2082"/>
                  </a:cubicBezTo>
                  <a:lnTo>
                    <a:pt x="101" y="2182"/>
                  </a:lnTo>
                  <a:cubicBezTo>
                    <a:pt x="34" y="2249"/>
                    <a:pt x="1" y="2349"/>
                    <a:pt x="67" y="2449"/>
                  </a:cubicBezTo>
                  <a:cubicBezTo>
                    <a:pt x="109" y="2490"/>
                    <a:pt x="175" y="2519"/>
                    <a:pt x="236" y="2519"/>
                  </a:cubicBezTo>
                  <a:cubicBezTo>
                    <a:pt x="274" y="2519"/>
                    <a:pt x="309" y="2508"/>
                    <a:pt x="334" y="2482"/>
                  </a:cubicBezTo>
                  <a:lnTo>
                    <a:pt x="468" y="2382"/>
                  </a:lnTo>
                  <a:cubicBezTo>
                    <a:pt x="982" y="2039"/>
                    <a:pt x="1546" y="1721"/>
                    <a:pt x="1844" y="1721"/>
                  </a:cubicBezTo>
                  <a:cubicBezTo>
                    <a:pt x="1893" y="1721"/>
                    <a:pt x="1935" y="1729"/>
                    <a:pt x="1969" y="1748"/>
                  </a:cubicBezTo>
                  <a:cubicBezTo>
                    <a:pt x="2035" y="1748"/>
                    <a:pt x="2035" y="1915"/>
                    <a:pt x="2035" y="1982"/>
                  </a:cubicBezTo>
                  <a:cubicBezTo>
                    <a:pt x="1969" y="2816"/>
                    <a:pt x="1302" y="3650"/>
                    <a:pt x="935" y="3683"/>
                  </a:cubicBezTo>
                  <a:cubicBezTo>
                    <a:pt x="868" y="3683"/>
                    <a:pt x="768" y="3683"/>
                    <a:pt x="701" y="3416"/>
                  </a:cubicBezTo>
                  <a:lnTo>
                    <a:pt x="301" y="3516"/>
                  </a:lnTo>
                  <a:cubicBezTo>
                    <a:pt x="434" y="4017"/>
                    <a:pt x="735" y="4083"/>
                    <a:pt x="901" y="4083"/>
                  </a:cubicBezTo>
                  <a:lnTo>
                    <a:pt x="968" y="4083"/>
                  </a:lnTo>
                  <a:cubicBezTo>
                    <a:pt x="1602" y="4017"/>
                    <a:pt x="2369" y="2949"/>
                    <a:pt x="2402" y="1982"/>
                  </a:cubicBezTo>
                  <a:cubicBezTo>
                    <a:pt x="2469" y="1748"/>
                    <a:pt x="2369" y="1482"/>
                    <a:pt x="2136" y="1348"/>
                  </a:cubicBezTo>
                  <a:cubicBezTo>
                    <a:pt x="2035" y="1326"/>
                    <a:pt x="1932" y="1315"/>
                    <a:pt x="1828" y="1315"/>
                  </a:cubicBezTo>
                  <a:cubicBezTo>
                    <a:pt x="1620" y="1315"/>
                    <a:pt x="1413" y="1359"/>
                    <a:pt x="1235" y="1448"/>
                  </a:cubicBezTo>
                  <a:cubicBezTo>
                    <a:pt x="1402" y="1215"/>
                    <a:pt x="1468" y="915"/>
                    <a:pt x="1502" y="614"/>
                  </a:cubicBezTo>
                  <a:cubicBezTo>
                    <a:pt x="1502" y="514"/>
                    <a:pt x="1535" y="114"/>
                    <a:pt x="1235" y="14"/>
                  </a:cubicBezTo>
                  <a:cubicBezTo>
                    <a:pt x="1210" y="5"/>
                    <a:pt x="1183" y="0"/>
                    <a:pt x="1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96;p47">
              <a:extLst>
                <a:ext uri="{FF2B5EF4-FFF2-40B4-BE49-F238E27FC236}">
                  <a16:creationId xmlns:a16="http://schemas.microsoft.com/office/drawing/2014/main" id="{85F1C3A1-A6EF-1062-726C-AACFE4DEF687}"/>
                </a:ext>
              </a:extLst>
            </p:cNvPr>
            <p:cNvSpPr/>
            <p:nvPr/>
          </p:nvSpPr>
          <p:spPr>
            <a:xfrm>
              <a:off x="6745100" y="3067475"/>
              <a:ext cx="51725" cy="50125"/>
            </a:xfrm>
            <a:custGeom>
              <a:avLst/>
              <a:gdLst/>
              <a:ahLst/>
              <a:cxnLst/>
              <a:rect l="l" t="t" r="r" b="b"/>
              <a:pathLst>
                <a:path w="2069" h="2005" extrusionOk="0">
                  <a:moveTo>
                    <a:pt x="1489" y="0"/>
                  </a:moveTo>
                  <a:cubicBezTo>
                    <a:pt x="1230" y="0"/>
                    <a:pt x="918" y="255"/>
                    <a:pt x="634" y="570"/>
                  </a:cubicBezTo>
                  <a:lnTo>
                    <a:pt x="735" y="136"/>
                  </a:lnTo>
                  <a:lnTo>
                    <a:pt x="368" y="36"/>
                  </a:lnTo>
                  <a:lnTo>
                    <a:pt x="34" y="1371"/>
                  </a:lnTo>
                  <a:cubicBezTo>
                    <a:pt x="1" y="1471"/>
                    <a:pt x="34" y="1571"/>
                    <a:pt x="134" y="1604"/>
                  </a:cubicBezTo>
                  <a:cubicBezTo>
                    <a:pt x="152" y="1613"/>
                    <a:pt x="175" y="1617"/>
                    <a:pt x="199" y="1617"/>
                  </a:cubicBezTo>
                  <a:cubicBezTo>
                    <a:pt x="265" y="1617"/>
                    <a:pt x="343" y="1586"/>
                    <a:pt x="368" y="1537"/>
                  </a:cubicBezTo>
                  <a:cubicBezTo>
                    <a:pt x="668" y="1104"/>
                    <a:pt x="1035" y="703"/>
                    <a:pt x="1435" y="403"/>
                  </a:cubicBezTo>
                  <a:cubicBezTo>
                    <a:pt x="1468" y="637"/>
                    <a:pt x="1468" y="870"/>
                    <a:pt x="1435" y="1137"/>
                  </a:cubicBezTo>
                  <a:cubicBezTo>
                    <a:pt x="1402" y="1537"/>
                    <a:pt x="1368" y="1838"/>
                    <a:pt x="1568" y="1971"/>
                  </a:cubicBezTo>
                  <a:cubicBezTo>
                    <a:pt x="1635" y="1971"/>
                    <a:pt x="1669" y="2004"/>
                    <a:pt x="1702" y="2004"/>
                  </a:cubicBezTo>
                  <a:cubicBezTo>
                    <a:pt x="1835" y="1971"/>
                    <a:pt x="1969" y="1904"/>
                    <a:pt x="2069" y="1838"/>
                  </a:cubicBezTo>
                  <a:lnTo>
                    <a:pt x="1835" y="1504"/>
                  </a:lnTo>
                  <a:lnTo>
                    <a:pt x="1802" y="1537"/>
                  </a:lnTo>
                  <a:cubicBezTo>
                    <a:pt x="1802" y="1437"/>
                    <a:pt x="1802" y="1271"/>
                    <a:pt x="1802" y="1170"/>
                  </a:cubicBezTo>
                  <a:cubicBezTo>
                    <a:pt x="1869" y="837"/>
                    <a:pt x="1869" y="537"/>
                    <a:pt x="1802" y="236"/>
                  </a:cubicBezTo>
                  <a:cubicBezTo>
                    <a:pt x="1735" y="103"/>
                    <a:pt x="1635" y="3"/>
                    <a:pt x="1535" y="3"/>
                  </a:cubicBezTo>
                  <a:cubicBezTo>
                    <a:pt x="1520" y="1"/>
                    <a:pt x="1505" y="0"/>
                    <a:pt x="1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97;p47">
              <a:extLst>
                <a:ext uri="{FF2B5EF4-FFF2-40B4-BE49-F238E27FC236}">
                  <a16:creationId xmlns:a16="http://schemas.microsoft.com/office/drawing/2014/main" id="{26B6F85B-CDB9-120E-15BE-DBB412D052D3}"/>
                </a:ext>
              </a:extLst>
            </p:cNvPr>
            <p:cNvSpPr/>
            <p:nvPr/>
          </p:nvSpPr>
          <p:spPr>
            <a:xfrm>
              <a:off x="6077950" y="3209300"/>
              <a:ext cx="11700" cy="10875"/>
            </a:xfrm>
            <a:custGeom>
              <a:avLst/>
              <a:gdLst/>
              <a:ahLst/>
              <a:cxnLst/>
              <a:rect l="l" t="t" r="r" b="b"/>
              <a:pathLst>
                <a:path w="468" h="435" extrusionOk="0">
                  <a:moveTo>
                    <a:pt x="234" y="1"/>
                  </a:moveTo>
                  <a:cubicBezTo>
                    <a:pt x="101" y="1"/>
                    <a:pt x="1" y="101"/>
                    <a:pt x="1" y="234"/>
                  </a:cubicBezTo>
                  <a:cubicBezTo>
                    <a:pt x="18" y="368"/>
                    <a:pt x="126" y="434"/>
                    <a:pt x="234" y="434"/>
                  </a:cubicBezTo>
                  <a:cubicBezTo>
                    <a:pt x="343" y="434"/>
                    <a:pt x="451" y="368"/>
                    <a:pt x="468" y="234"/>
                  </a:cubicBezTo>
                  <a:cubicBezTo>
                    <a:pt x="468" y="101"/>
                    <a:pt x="368" y="1"/>
                    <a:pt x="2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215;p30">
            <a:extLst>
              <a:ext uri="{FF2B5EF4-FFF2-40B4-BE49-F238E27FC236}">
                <a16:creationId xmlns:a16="http://schemas.microsoft.com/office/drawing/2014/main" id="{07D94826-3857-C58F-AD93-C50C58DBE817}"/>
              </a:ext>
            </a:extLst>
          </p:cNvPr>
          <p:cNvSpPr txBox="1">
            <a:spLocks/>
          </p:cNvSpPr>
          <p:nvPr/>
        </p:nvSpPr>
        <p:spPr>
          <a:xfrm>
            <a:off x="2659907" y="2180438"/>
            <a:ext cx="4142610"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ID" sz="4400" b="1"/>
              <a:t>Definition</a:t>
            </a:r>
          </a:p>
        </p:txBody>
      </p:sp>
      <p:sp>
        <p:nvSpPr>
          <p:cNvPr id="182" name="TextBox 181">
            <a:extLst>
              <a:ext uri="{FF2B5EF4-FFF2-40B4-BE49-F238E27FC236}">
                <a16:creationId xmlns:a16="http://schemas.microsoft.com/office/drawing/2014/main" id="{FD518F7F-355D-41E9-72B8-1144376EFD1B}"/>
              </a:ext>
            </a:extLst>
          </p:cNvPr>
          <p:cNvSpPr txBox="1"/>
          <p:nvPr/>
        </p:nvSpPr>
        <p:spPr>
          <a:xfrm>
            <a:off x="1723249" y="2106340"/>
            <a:ext cx="809837" cy="830997"/>
          </a:xfrm>
          <a:prstGeom prst="rect">
            <a:avLst/>
          </a:prstGeom>
          <a:noFill/>
        </p:spPr>
        <p:txBody>
          <a:bodyPr wrap="none" rtlCol="0">
            <a:spAutoFit/>
          </a:bodyPr>
          <a:lstStyle/>
          <a:p>
            <a:r>
              <a:rPr lang="en-US" sz="4800" b="1"/>
              <a:t>01</a:t>
            </a:r>
            <a:endParaRPr lang="en-ID" sz="4800" b="1"/>
          </a:p>
        </p:txBody>
      </p:sp>
      <p:sp>
        <p:nvSpPr>
          <p:cNvPr id="184" name="TextBox 183">
            <a:extLst>
              <a:ext uri="{FF2B5EF4-FFF2-40B4-BE49-F238E27FC236}">
                <a16:creationId xmlns:a16="http://schemas.microsoft.com/office/drawing/2014/main" id="{9F825702-CF5E-84FA-2DE5-0E02146F04A1}"/>
              </a:ext>
            </a:extLst>
          </p:cNvPr>
          <p:cNvSpPr txBox="1"/>
          <p:nvPr/>
        </p:nvSpPr>
        <p:spPr>
          <a:xfrm>
            <a:off x="2658864" y="2937338"/>
            <a:ext cx="5272828" cy="461665"/>
          </a:xfrm>
          <a:prstGeom prst="rect">
            <a:avLst/>
          </a:prstGeom>
          <a:noFill/>
        </p:spPr>
        <p:txBody>
          <a:bodyPr wrap="square">
            <a:spAutoFit/>
          </a:bodyPr>
          <a:lstStyle/>
          <a:p>
            <a:pPr marL="0" lvl="0" indent="0" algn="l" rtl="0">
              <a:spcBef>
                <a:spcPts val="0"/>
              </a:spcBef>
              <a:spcAft>
                <a:spcPts val="0"/>
              </a:spcAft>
              <a:buNone/>
            </a:pPr>
            <a:r>
              <a:rPr lang="en-US" sz="2400"/>
              <a:t>Pengertian tentang persamaan linear</a:t>
            </a:r>
          </a:p>
        </p:txBody>
      </p:sp>
      <p:sp>
        <p:nvSpPr>
          <p:cNvPr id="185" name="Google Shape;215;p30">
            <a:extLst>
              <a:ext uri="{FF2B5EF4-FFF2-40B4-BE49-F238E27FC236}">
                <a16:creationId xmlns:a16="http://schemas.microsoft.com/office/drawing/2014/main" id="{3415FF88-2842-5741-9E92-C273D725C0FF}"/>
              </a:ext>
            </a:extLst>
          </p:cNvPr>
          <p:cNvSpPr txBox="1">
            <a:spLocks/>
          </p:cNvSpPr>
          <p:nvPr/>
        </p:nvSpPr>
        <p:spPr>
          <a:xfrm>
            <a:off x="9962318" y="3663743"/>
            <a:ext cx="4142610"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ID" sz="4400" b="1"/>
              <a:t>List of Linear Equations</a:t>
            </a:r>
          </a:p>
        </p:txBody>
      </p:sp>
      <p:sp>
        <p:nvSpPr>
          <p:cNvPr id="186" name="TextBox 185">
            <a:extLst>
              <a:ext uri="{FF2B5EF4-FFF2-40B4-BE49-F238E27FC236}">
                <a16:creationId xmlns:a16="http://schemas.microsoft.com/office/drawing/2014/main" id="{5FD6A3AA-6F3C-412E-9983-F31BFE433928}"/>
              </a:ext>
            </a:extLst>
          </p:cNvPr>
          <p:cNvSpPr txBox="1"/>
          <p:nvPr/>
        </p:nvSpPr>
        <p:spPr>
          <a:xfrm>
            <a:off x="9116501" y="2947942"/>
            <a:ext cx="809837" cy="830997"/>
          </a:xfrm>
          <a:prstGeom prst="rect">
            <a:avLst/>
          </a:prstGeom>
          <a:noFill/>
        </p:spPr>
        <p:txBody>
          <a:bodyPr wrap="none" rtlCol="0">
            <a:spAutoFit/>
          </a:bodyPr>
          <a:lstStyle/>
          <a:p>
            <a:r>
              <a:rPr lang="en-US" sz="4800" b="1"/>
              <a:t>02</a:t>
            </a:r>
            <a:endParaRPr lang="en-ID" sz="4800" b="1"/>
          </a:p>
        </p:txBody>
      </p:sp>
      <p:sp>
        <p:nvSpPr>
          <p:cNvPr id="187" name="TextBox 186">
            <a:extLst>
              <a:ext uri="{FF2B5EF4-FFF2-40B4-BE49-F238E27FC236}">
                <a16:creationId xmlns:a16="http://schemas.microsoft.com/office/drawing/2014/main" id="{0D756C0C-9130-E803-79E7-FFEDFDBDA60F}"/>
              </a:ext>
            </a:extLst>
          </p:cNvPr>
          <p:cNvSpPr txBox="1"/>
          <p:nvPr/>
        </p:nvSpPr>
        <p:spPr>
          <a:xfrm>
            <a:off x="10005347" y="4362854"/>
            <a:ext cx="5272828" cy="461665"/>
          </a:xfrm>
          <a:prstGeom prst="rect">
            <a:avLst/>
          </a:prstGeom>
          <a:noFill/>
        </p:spPr>
        <p:txBody>
          <a:bodyPr wrap="square">
            <a:spAutoFit/>
          </a:bodyPr>
          <a:lstStyle/>
          <a:p>
            <a:pPr marL="0" lvl="0" indent="0" algn="l" rtl="0">
              <a:spcBef>
                <a:spcPts val="0"/>
              </a:spcBef>
              <a:spcAft>
                <a:spcPts val="0"/>
              </a:spcAft>
              <a:buNone/>
            </a:pPr>
            <a:r>
              <a:rPr lang="en-US" sz="2400"/>
              <a:t>Jenis-jenis persamaan linear</a:t>
            </a:r>
          </a:p>
        </p:txBody>
      </p:sp>
      <p:sp>
        <p:nvSpPr>
          <p:cNvPr id="191" name="Google Shape;215;p30">
            <a:extLst>
              <a:ext uri="{FF2B5EF4-FFF2-40B4-BE49-F238E27FC236}">
                <a16:creationId xmlns:a16="http://schemas.microsoft.com/office/drawing/2014/main" id="{8CE8C43F-B330-3880-737C-19C6E0E3DA3B}"/>
              </a:ext>
            </a:extLst>
          </p:cNvPr>
          <p:cNvSpPr txBox="1">
            <a:spLocks/>
          </p:cNvSpPr>
          <p:nvPr/>
        </p:nvSpPr>
        <p:spPr>
          <a:xfrm>
            <a:off x="10505789" y="8122717"/>
            <a:ext cx="5867106"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ID" sz="4400" b="1"/>
              <a:t>Implemented Linear Equations in computer science</a:t>
            </a:r>
          </a:p>
        </p:txBody>
      </p:sp>
      <p:sp>
        <p:nvSpPr>
          <p:cNvPr id="192" name="TextBox 191">
            <a:extLst>
              <a:ext uri="{FF2B5EF4-FFF2-40B4-BE49-F238E27FC236}">
                <a16:creationId xmlns:a16="http://schemas.microsoft.com/office/drawing/2014/main" id="{9B8BA82F-F895-3ED2-C63D-FB834CBAFD96}"/>
              </a:ext>
            </a:extLst>
          </p:cNvPr>
          <p:cNvSpPr txBox="1"/>
          <p:nvPr/>
        </p:nvSpPr>
        <p:spPr>
          <a:xfrm>
            <a:off x="9619162" y="6745997"/>
            <a:ext cx="809837" cy="830997"/>
          </a:xfrm>
          <a:prstGeom prst="rect">
            <a:avLst/>
          </a:prstGeom>
          <a:noFill/>
        </p:spPr>
        <p:txBody>
          <a:bodyPr wrap="none" rtlCol="0">
            <a:spAutoFit/>
          </a:bodyPr>
          <a:lstStyle/>
          <a:p>
            <a:r>
              <a:rPr lang="en-US" sz="4800" b="1"/>
              <a:t>04</a:t>
            </a:r>
            <a:endParaRPr lang="en-ID" sz="4800" b="1"/>
          </a:p>
        </p:txBody>
      </p:sp>
      <p:sp>
        <p:nvSpPr>
          <p:cNvPr id="193" name="TextBox 192">
            <a:extLst>
              <a:ext uri="{FF2B5EF4-FFF2-40B4-BE49-F238E27FC236}">
                <a16:creationId xmlns:a16="http://schemas.microsoft.com/office/drawing/2014/main" id="{6D4EDD0F-74C1-59AC-0C94-73A4F783BB88}"/>
              </a:ext>
            </a:extLst>
          </p:cNvPr>
          <p:cNvSpPr txBox="1"/>
          <p:nvPr/>
        </p:nvSpPr>
        <p:spPr>
          <a:xfrm>
            <a:off x="10505789" y="8817013"/>
            <a:ext cx="5272828" cy="830997"/>
          </a:xfrm>
          <a:prstGeom prst="rect">
            <a:avLst/>
          </a:prstGeom>
          <a:noFill/>
        </p:spPr>
        <p:txBody>
          <a:bodyPr wrap="square">
            <a:spAutoFit/>
          </a:bodyPr>
          <a:lstStyle/>
          <a:p>
            <a:pPr marL="0" lvl="0" indent="0" algn="l" rtl="0">
              <a:spcBef>
                <a:spcPts val="0"/>
              </a:spcBef>
              <a:spcAft>
                <a:spcPts val="0"/>
              </a:spcAft>
              <a:buNone/>
            </a:pPr>
            <a:r>
              <a:rPr lang="en-US" sz="2400"/>
              <a:t>Implementasi persamaan linear di bidang computer science</a:t>
            </a:r>
          </a:p>
        </p:txBody>
      </p:sp>
      <p:sp>
        <p:nvSpPr>
          <p:cNvPr id="194" name="Google Shape;215;p30">
            <a:extLst>
              <a:ext uri="{FF2B5EF4-FFF2-40B4-BE49-F238E27FC236}">
                <a16:creationId xmlns:a16="http://schemas.microsoft.com/office/drawing/2014/main" id="{F70ABF79-0512-D34A-616E-BE6ECB3AE8CF}"/>
              </a:ext>
            </a:extLst>
          </p:cNvPr>
          <p:cNvSpPr txBox="1">
            <a:spLocks/>
          </p:cNvSpPr>
          <p:nvPr/>
        </p:nvSpPr>
        <p:spPr>
          <a:xfrm>
            <a:off x="2475062" y="5912205"/>
            <a:ext cx="9353612"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4400" b="1"/>
              <a:t>Sample Linear Equations calculation in real life</a:t>
            </a:r>
            <a:endParaRPr lang="en-ID" sz="4400" b="1"/>
          </a:p>
        </p:txBody>
      </p:sp>
      <p:sp>
        <p:nvSpPr>
          <p:cNvPr id="195" name="TextBox 194">
            <a:extLst>
              <a:ext uri="{FF2B5EF4-FFF2-40B4-BE49-F238E27FC236}">
                <a16:creationId xmlns:a16="http://schemas.microsoft.com/office/drawing/2014/main" id="{B77482AC-816B-CA9E-968E-99F9E6EE8312}"/>
              </a:ext>
            </a:extLst>
          </p:cNvPr>
          <p:cNvSpPr txBox="1"/>
          <p:nvPr/>
        </p:nvSpPr>
        <p:spPr>
          <a:xfrm>
            <a:off x="1549293" y="5227386"/>
            <a:ext cx="809837" cy="830997"/>
          </a:xfrm>
          <a:prstGeom prst="rect">
            <a:avLst/>
          </a:prstGeom>
          <a:noFill/>
        </p:spPr>
        <p:txBody>
          <a:bodyPr wrap="none" rtlCol="0">
            <a:spAutoFit/>
          </a:bodyPr>
          <a:lstStyle/>
          <a:p>
            <a:r>
              <a:rPr lang="en-US" sz="4800" b="1"/>
              <a:t>03</a:t>
            </a:r>
            <a:endParaRPr lang="en-ID" sz="4800" b="1"/>
          </a:p>
        </p:txBody>
      </p:sp>
      <p:sp>
        <p:nvSpPr>
          <p:cNvPr id="196" name="TextBox 195">
            <a:extLst>
              <a:ext uri="{FF2B5EF4-FFF2-40B4-BE49-F238E27FC236}">
                <a16:creationId xmlns:a16="http://schemas.microsoft.com/office/drawing/2014/main" id="{DD4F6282-7BB5-520C-CDAD-A3EB581876BC}"/>
              </a:ext>
            </a:extLst>
          </p:cNvPr>
          <p:cNvSpPr txBox="1"/>
          <p:nvPr/>
        </p:nvSpPr>
        <p:spPr>
          <a:xfrm>
            <a:off x="2479744" y="6576191"/>
            <a:ext cx="5272828" cy="830997"/>
          </a:xfrm>
          <a:prstGeom prst="rect">
            <a:avLst/>
          </a:prstGeom>
          <a:noFill/>
        </p:spPr>
        <p:txBody>
          <a:bodyPr wrap="square">
            <a:spAutoFit/>
          </a:bodyPr>
          <a:lstStyle/>
          <a:p>
            <a:pPr marL="0" lvl="0" indent="0" algn="l" rtl="0">
              <a:spcBef>
                <a:spcPts val="0"/>
              </a:spcBef>
              <a:spcAft>
                <a:spcPts val="0"/>
              </a:spcAft>
              <a:buNone/>
            </a:pPr>
            <a:r>
              <a:rPr lang="en-US" sz="2400"/>
              <a:t>Menghitung nilai atau variable dengan contoh di kehidupan sehari hari</a:t>
            </a:r>
          </a:p>
        </p:txBody>
      </p:sp>
    </p:spTree>
    <p:extLst>
      <p:ext uri="{BB962C8B-B14F-4D97-AF65-F5344CB8AC3E}">
        <p14:creationId xmlns:p14="http://schemas.microsoft.com/office/powerpoint/2010/main" val="3774821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40;p55">
            <a:extLst>
              <a:ext uri="{FF2B5EF4-FFF2-40B4-BE49-F238E27FC236}">
                <a16:creationId xmlns:a16="http://schemas.microsoft.com/office/drawing/2014/main" id="{5E71BF66-ECD9-8B4F-90B4-6DA795F3CB0B}"/>
              </a:ext>
            </a:extLst>
          </p:cNvPr>
          <p:cNvSpPr/>
          <p:nvPr/>
        </p:nvSpPr>
        <p:spPr>
          <a:xfrm>
            <a:off x="-1278996" y="-965092"/>
            <a:ext cx="4570221" cy="3886403"/>
          </a:xfrm>
          <a:custGeom>
            <a:avLst/>
            <a:gdLst/>
            <a:ahLst/>
            <a:cxnLst/>
            <a:rect l="l" t="t" r="r" b="b"/>
            <a:pathLst>
              <a:path w="190704" h="162170" extrusionOk="0">
                <a:moveTo>
                  <a:pt x="64243" y="0"/>
                </a:moveTo>
                <a:cubicBezTo>
                  <a:pt x="44031" y="0"/>
                  <a:pt x="25830" y="12000"/>
                  <a:pt x="15545" y="28907"/>
                </a:cubicBezTo>
                <a:cubicBezTo>
                  <a:pt x="0" y="54425"/>
                  <a:pt x="1835" y="66534"/>
                  <a:pt x="17546" y="96322"/>
                </a:cubicBezTo>
                <a:cubicBezTo>
                  <a:pt x="33224" y="126110"/>
                  <a:pt x="26553" y="151895"/>
                  <a:pt x="76421" y="160634"/>
                </a:cubicBezTo>
                <a:cubicBezTo>
                  <a:pt x="82436" y="161685"/>
                  <a:pt x="87937" y="162169"/>
                  <a:pt x="92988" y="162169"/>
                </a:cubicBezTo>
                <a:cubicBezTo>
                  <a:pt x="139599" y="162169"/>
                  <a:pt x="147936" y="120919"/>
                  <a:pt x="168220" y="102259"/>
                </a:cubicBezTo>
                <a:cubicBezTo>
                  <a:pt x="190703" y="81578"/>
                  <a:pt x="188135" y="58361"/>
                  <a:pt x="169188" y="41716"/>
                </a:cubicBezTo>
                <a:cubicBezTo>
                  <a:pt x="150241" y="25104"/>
                  <a:pt x="127358" y="31709"/>
                  <a:pt x="96035" y="10360"/>
                </a:cubicBezTo>
                <a:cubicBezTo>
                  <a:pt x="85438" y="3137"/>
                  <a:pt x="74578" y="0"/>
                  <a:pt x="64243"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id="{9444ACAF-55AC-453B-AB7A-FA1F9C89224F}"/>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20</a:t>
            </a:r>
            <a:endParaRPr lang="en-ID" sz="3200"/>
          </a:p>
        </p:txBody>
      </p:sp>
      <p:sp>
        <p:nvSpPr>
          <p:cNvPr id="5" name="TextBox 4">
            <a:extLst>
              <a:ext uri="{FF2B5EF4-FFF2-40B4-BE49-F238E27FC236}">
                <a16:creationId xmlns:a16="http://schemas.microsoft.com/office/drawing/2014/main" id="{2C38E1FE-2719-DE17-D782-9AAFBDA9F3C4}"/>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sp>
        <p:nvSpPr>
          <p:cNvPr id="28" name="Google Shape;215;p30">
            <a:extLst>
              <a:ext uri="{FF2B5EF4-FFF2-40B4-BE49-F238E27FC236}">
                <a16:creationId xmlns:a16="http://schemas.microsoft.com/office/drawing/2014/main" id="{99F09FCF-0B01-B89A-5A9E-21BC36CD40B3}"/>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Dua Variabel (PLDV) – Cont. </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29" name="TextBox 28">
            <a:extLst>
              <a:ext uri="{FF2B5EF4-FFF2-40B4-BE49-F238E27FC236}">
                <a16:creationId xmlns:a16="http://schemas.microsoft.com/office/drawing/2014/main" id="{5C1A5A52-3997-5DC2-BFDD-88BDA0A492EC}"/>
              </a:ext>
            </a:extLst>
          </p:cNvPr>
          <p:cNvSpPr txBox="1"/>
          <p:nvPr/>
        </p:nvSpPr>
        <p:spPr>
          <a:xfrm>
            <a:off x="952250" y="2212663"/>
            <a:ext cx="3386474" cy="553998"/>
          </a:xfrm>
          <a:prstGeom prst="rect">
            <a:avLst/>
          </a:prstGeom>
          <a:noFill/>
        </p:spPr>
        <p:txBody>
          <a:bodyPr wrap="square">
            <a:spAutoFit/>
          </a:bodyPr>
          <a:lstStyle/>
          <a:p>
            <a:pPr algn="l" fontAlgn="base"/>
            <a:r>
              <a:rPr lang="en-ID" sz="3000" b="1" i="0">
                <a:solidFill>
                  <a:srgbClr val="2C313A"/>
                </a:solidFill>
                <a:effectLst/>
                <a:latin typeface="Inter"/>
              </a:rPr>
              <a:t>1. Metode Grafik</a:t>
            </a:r>
            <a:endParaRPr lang="en-ID" sz="3000" b="0" i="0">
              <a:solidFill>
                <a:srgbClr val="2C313A"/>
              </a:solidFill>
              <a:effectLst/>
              <a:latin typeface="Inter"/>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9FF2DAB-E44D-6BF6-9D29-97D4022D5301}"/>
                  </a:ext>
                </a:extLst>
              </p:cNvPr>
              <p:cNvSpPr txBox="1"/>
              <p:nvPr/>
            </p:nvSpPr>
            <p:spPr>
              <a:xfrm>
                <a:off x="982381" y="3088061"/>
                <a:ext cx="16643737" cy="1477328"/>
              </a:xfrm>
              <a:prstGeom prst="rect">
                <a:avLst/>
              </a:prstGeom>
              <a:noFill/>
            </p:spPr>
            <p:txBody>
              <a:bodyPr wrap="square">
                <a:spAutoFit/>
              </a:bodyPr>
              <a:lstStyle/>
              <a:p>
                <a:r>
                  <a:rPr lang="en-ID" sz="3000" b="0" i="0">
                    <a:solidFill>
                      <a:srgbClr val="000000"/>
                    </a:solidFill>
                    <a:effectLst/>
                    <a:latin typeface="Inter"/>
                    <a:ea typeface="Open Sans" panose="020B0606030504020204" pitchFamily="34" charset="0"/>
                    <a:cs typeface="Open Sans" panose="020B0606030504020204" pitchFamily="34" charset="0"/>
                  </a:rPr>
                  <a:t>Sebagai Contoh diketahui</a:t>
                </a:r>
                <a:br>
                  <a:rPr lang="en-ID" sz="3000" b="0" i="0">
                    <a:solidFill>
                      <a:srgbClr val="000000"/>
                    </a:solidFill>
                    <a:effectLst/>
                    <a:latin typeface="Inter"/>
                    <a:ea typeface="Open Sans" panose="020B0606030504020204" pitchFamily="34" charset="0"/>
                    <a:cs typeface="Open Sans" panose="020B0606030504020204" pitchFamily="34" charset="0"/>
                  </a:rPr>
                </a:br>
                <a:r>
                  <a:rPr lang="en-ID" sz="3000" b="0" i="0">
                    <a:solidFill>
                      <a:srgbClr val="000000"/>
                    </a:solidFill>
                    <a:effectLst/>
                    <a:latin typeface="Inter"/>
                    <a:ea typeface="Open Sans" panose="020B0606030504020204" pitchFamily="34" charset="0"/>
                    <a:cs typeface="Open Sans" panose="020B0606030504020204" pitchFamily="34" charset="0"/>
                  </a:rPr>
                  <a:t>Persamaan 1 : </a:t>
                </a:r>
                <a14:m>
                  <m:oMath xmlns:m="http://schemas.openxmlformats.org/officeDocument/2006/math">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=70</m:t>
                    </m:r>
                  </m:oMath>
                </a14:m>
                <a:endParaRPr lang="en-US" sz="3000" b="0" i="0">
                  <a:solidFill>
                    <a:srgbClr val="000000"/>
                  </a:solidFill>
                  <a:effectLst/>
                  <a:latin typeface="Inter"/>
                  <a:ea typeface="Open Sans" panose="020B0606030504020204" pitchFamily="34" charset="0"/>
                  <a:cs typeface="Open Sans" panose="020B0606030504020204" pitchFamily="34" charset="0"/>
                </a:endParaRPr>
              </a:p>
              <a:p>
                <a:r>
                  <a:rPr lang="en-ID" sz="3000">
                    <a:latin typeface="Inter"/>
                    <a:ea typeface="Open Sans" panose="020B0606030504020204" pitchFamily="34" charset="0"/>
                    <a:cs typeface="Open Sans" panose="020B0606030504020204" pitchFamily="34" charset="0"/>
                  </a:rPr>
                  <a:t>Persamaan 2 : </a:t>
                </a:r>
                <a14:m>
                  <m:oMath xmlns:m="http://schemas.openxmlformats.org/officeDocument/2006/math">
                    <m:r>
                      <a:rPr lang="en-US" sz="3000" b="0" i="1" smtClean="0">
                        <a:latin typeface="Cambria Math" panose="02040503050406030204" pitchFamily="18" charset="0"/>
                        <a:ea typeface="Open Sans" panose="020B0606030504020204" pitchFamily="34" charset="0"/>
                        <a:cs typeface="Open Sans" panose="020B0606030504020204" pitchFamily="34" charset="0"/>
                      </a:rPr>
                      <m:t>2</m:t>
                    </m:r>
                    <m:r>
                      <a:rPr lang="en-US" sz="3000" b="0" i="1" smtClean="0">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latin typeface="Cambria Math" panose="02040503050406030204" pitchFamily="18" charset="0"/>
                        <a:ea typeface="Open Sans" panose="020B0606030504020204" pitchFamily="34" charset="0"/>
                        <a:cs typeface="Open Sans" panose="020B0606030504020204" pitchFamily="34" charset="0"/>
                      </a:rPr>
                      <m:t> −</m:t>
                    </m:r>
                    <m:r>
                      <a:rPr lang="en-US" sz="3000" b="0" i="1" smtClean="0">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latin typeface="Cambria Math" panose="02040503050406030204" pitchFamily="18" charset="0"/>
                        <a:ea typeface="Open Sans" panose="020B0606030504020204" pitchFamily="34" charset="0"/>
                        <a:cs typeface="Open Sans" panose="020B0606030504020204" pitchFamily="34" charset="0"/>
                      </a:rPr>
                      <m:t>=30</m:t>
                    </m:r>
                  </m:oMath>
                </a14:m>
                <a:endParaRPr lang="en-ID" sz="3000">
                  <a:latin typeface="Inter"/>
                  <a:ea typeface="Open Sans" panose="020B0606030504020204" pitchFamily="34" charset="0"/>
                  <a:cs typeface="Open Sans" panose="020B0606030504020204" pitchFamily="34" charset="0"/>
                </a:endParaRPr>
              </a:p>
            </p:txBody>
          </p:sp>
        </mc:Choice>
        <mc:Fallback xmlns="">
          <p:sp>
            <p:nvSpPr>
              <p:cNvPr id="30" name="TextBox 29">
                <a:extLst>
                  <a:ext uri="{FF2B5EF4-FFF2-40B4-BE49-F238E27FC236}">
                    <a16:creationId xmlns:a16="http://schemas.microsoft.com/office/drawing/2014/main" id="{99FF2DAB-E44D-6BF6-9D29-97D4022D5301}"/>
                  </a:ext>
                </a:extLst>
              </p:cNvPr>
              <p:cNvSpPr txBox="1">
                <a:spLocks noRot="1" noChangeAspect="1" noMove="1" noResize="1" noEditPoints="1" noAdjustHandles="1" noChangeArrowheads="1" noChangeShapeType="1" noTextEdit="1"/>
              </p:cNvSpPr>
              <p:nvPr/>
            </p:nvSpPr>
            <p:spPr>
              <a:xfrm>
                <a:off x="982381" y="3088061"/>
                <a:ext cx="16643737" cy="1477328"/>
              </a:xfrm>
              <a:prstGeom prst="rect">
                <a:avLst/>
              </a:prstGeom>
              <a:blipFill>
                <a:blip r:embed="rId3"/>
                <a:stretch>
                  <a:fillRect l="-842" t="-4959" b="-12397"/>
                </a:stretch>
              </a:blipFill>
            </p:spPr>
            <p:txBody>
              <a:bodyPr/>
              <a:lstStyle/>
              <a:p>
                <a:r>
                  <a:rPr lang="en-ID">
                    <a:noFill/>
                  </a:rPr>
                  <a:t> </a:t>
                </a:r>
              </a:p>
            </p:txBody>
          </p:sp>
        </mc:Fallback>
      </mc:AlternateContent>
      <p:pic>
        <p:nvPicPr>
          <p:cNvPr id="32" name="Picture 31">
            <a:extLst>
              <a:ext uri="{FF2B5EF4-FFF2-40B4-BE49-F238E27FC236}">
                <a16:creationId xmlns:a16="http://schemas.microsoft.com/office/drawing/2014/main" id="{2436BEA1-D78A-07EB-C67E-45D17592BA1F}"/>
              </a:ext>
            </a:extLst>
          </p:cNvPr>
          <p:cNvPicPr>
            <a:picLocks noChangeAspect="1"/>
          </p:cNvPicPr>
          <p:nvPr/>
        </p:nvPicPr>
        <p:blipFill>
          <a:blip r:embed="rId4"/>
          <a:stretch>
            <a:fillRect/>
          </a:stretch>
        </p:blipFill>
        <p:spPr>
          <a:xfrm>
            <a:off x="8298650" y="3826725"/>
            <a:ext cx="10462221" cy="6360465"/>
          </a:xfrm>
          <a:prstGeom prst="rect">
            <a:avLst/>
          </a:prstGeom>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88DF337-8C38-F0D9-5274-F38409249DC8}"/>
                  </a:ext>
                </a:extLst>
              </p:cNvPr>
              <p:cNvSpPr txBox="1"/>
              <p:nvPr/>
            </p:nvSpPr>
            <p:spPr>
              <a:xfrm>
                <a:off x="1030791" y="4718878"/>
                <a:ext cx="16643737" cy="5632311"/>
              </a:xfrm>
              <a:prstGeom prst="rect">
                <a:avLst/>
              </a:prstGeom>
              <a:noFill/>
            </p:spPr>
            <p:txBody>
              <a:bodyPr wrap="square">
                <a:spAutoFit/>
              </a:bodyPr>
              <a:lstStyle/>
              <a:p>
                <a:r>
                  <a:rPr lang="en-ID" sz="3000" b="0" i="0">
                    <a:solidFill>
                      <a:srgbClr val="000000"/>
                    </a:solidFill>
                    <a:effectLst/>
                    <a:latin typeface="Inter"/>
                    <a:ea typeface="Open Sans" panose="020B0606030504020204" pitchFamily="34" charset="0"/>
                    <a:cs typeface="Open Sans" panose="020B0606030504020204" pitchFamily="34" charset="0"/>
                  </a:rPr>
                  <a:t>Penyelesaian :</a:t>
                </a:r>
                <a:br>
                  <a:rPr lang="en-ID" sz="3000" b="0" i="0">
                    <a:solidFill>
                      <a:srgbClr val="000000"/>
                    </a:solidFill>
                    <a:effectLst/>
                    <a:latin typeface="Inter"/>
                    <a:ea typeface="Open Sans" panose="020B0606030504020204" pitchFamily="34" charset="0"/>
                    <a:cs typeface="Open Sans" panose="020B0606030504020204" pitchFamily="34" charset="0"/>
                  </a:rPr>
                </a:br>
                <a:r>
                  <a:rPr lang="en-ID" sz="3000" b="0" i="0">
                    <a:solidFill>
                      <a:srgbClr val="000000"/>
                    </a:solidFill>
                    <a:effectLst/>
                    <a:latin typeface="Inter"/>
                    <a:ea typeface="Open Sans" panose="020B0606030504020204" pitchFamily="34" charset="0"/>
                    <a:cs typeface="Open Sans" panose="020B0606030504020204" pitchFamily="34" charset="0"/>
                  </a:rPr>
                  <a:t>Langkah awal, buat garis lurus kedua persamaan tersebut </a:t>
                </a:r>
                <a:br>
                  <a:rPr lang="en-ID" sz="3000" b="0" i="0">
                    <a:solidFill>
                      <a:srgbClr val="000000"/>
                    </a:solidFill>
                    <a:effectLst/>
                    <a:latin typeface="Inter"/>
                    <a:ea typeface="Open Sans" panose="020B0606030504020204" pitchFamily="34" charset="0"/>
                    <a:cs typeface="Open Sans" panose="020B0606030504020204" pitchFamily="34" charset="0"/>
                  </a:rPr>
                </a:br>
                <a:r>
                  <a:rPr lang="en-ID" sz="3000" b="0" i="0">
                    <a:solidFill>
                      <a:srgbClr val="000000"/>
                    </a:solidFill>
                    <a:effectLst/>
                    <a:latin typeface="Inter"/>
                    <a:ea typeface="Open Sans" panose="020B0606030504020204" pitchFamily="34" charset="0"/>
                    <a:cs typeface="Open Sans" panose="020B0606030504020204" pitchFamily="34" charset="0"/>
                  </a:rPr>
                  <a:t>Persamaan 1 : </a:t>
                </a:r>
                <a14:m>
                  <m:oMath xmlns:m="http://schemas.openxmlformats.org/officeDocument/2006/math">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=70</m:t>
                    </m:r>
                  </m:oMath>
                </a14:m>
                <a:r>
                  <a:rPr lang="en-US" sz="3000" b="0" i="0">
                    <a:solidFill>
                      <a:srgbClr val="000000"/>
                    </a:solidFill>
                    <a:effectLst/>
                    <a:latin typeface="Inter"/>
                    <a:ea typeface="Open Sans" panose="020B0606030504020204" pitchFamily="34" charset="0"/>
                    <a:cs typeface="Open Sans" panose="020B0606030504020204" pitchFamily="34" charset="0"/>
                  </a:rPr>
                  <a:t> ; </a:t>
                </a:r>
              </a:p>
              <a:p>
                <a:r>
                  <a:rPr lang="en-US" sz="3000">
                    <a:solidFill>
                      <a:srgbClr val="000000"/>
                    </a:solidFill>
                    <a:latin typeface="Inter"/>
                    <a:ea typeface="Open Sans" panose="020B0606030504020204" pitchFamily="34" charset="0"/>
                    <a:cs typeface="Open Sans" panose="020B0606030504020204" pitchFamily="34" charset="0"/>
                  </a:rPr>
                  <a:t>&lt;-&gt; </a:t>
                </a:r>
                <a14:m>
                  <m:oMath xmlns:m="http://schemas.openxmlformats.org/officeDocument/2006/math">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=70+</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oMath>
                </a14:m>
                <a:r>
                  <a:rPr lang="en-US" sz="3000" b="0" i="0">
                    <a:solidFill>
                      <a:srgbClr val="000000"/>
                    </a:solidFill>
                    <a:effectLst/>
                    <a:latin typeface="Inter"/>
                    <a:ea typeface="Open Sans" panose="020B0606030504020204" pitchFamily="34" charset="0"/>
                    <a:cs typeface="Open Sans" panose="020B0606030504020204" pitchFamily="34" charset="0"/>
                  </a:rPr>
                  <a:t> ---- ; x = 0</a:t>
                </a:r>
              </a:p>
              <a:p>
                <a:r>
                  <a:rPr lang="en-US" sz="3000">
                    <a:solidFill>
                      <a:srgbClr val="000000"/>
                    </a:solidFill>
                    <a:latin typeface="Inter"/>
                    <a:ea typeface="Open Sans" panose="020B0606030504020204" pitchFamily="34" charset="0"/>
                    <a:cs typeface="Open Sans" panose="020B0606030504020204" pitchFamily="34" charset="0"/>
                  </a:rPr>
                  <a:t>&lt;-&gt; </a:t>
                </a:r>
                <a14:m>
                  <m:oMath xmlns:m="http://schemas.openxmlformats.org/officeDocument/2006/math">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=70+0 </m:t>
                    </m:r>
                  </m:oMath>
                </a14:m>
                <a:endParaRPr lang="en-US" sz="3000" b="0">
                  <a:solidFill>
                    <a:srgbClr val="000000"/>
                  </a:solidFill>
                  <a:latin typeface="Inter"/>
                  <a:ea typeface="Open Sans" panose="020B0606030504020204" pitchFamily="34" charset="0"/>
                  <a:cs typeface="Open Sans" panose="020B0606030504020204" pitchFamily="34" charset="0"/>
                </a:endParaRPr>
              </a:p>
              <a:p>
                <a:r>
                  <a:rPr lang="en-US" sz="3000" b="0" i="0">
                    <a:solidFill>
                      <a:srgbClr val="000000"/>
                    </a:solidFill>
                    <a:effectLst/>
                    <a:latin typeface="Inter"/>
                    <a:ea typeface="Open Sans" panose="020B0606030504020204" pitchFamily="34" charset="0"/>
                    <a:cs typeface="Open Sans" panose="020B0606030504020204" pitchFamily="34" charset="0"/>
                  </a:rPr>
                  <a:t>&lt;-&gt; </a:t>
                </a:r>
                <a14:m>
                  <m:oMath xmlns:m="http://schemas.openxmlformats.org/officeDocument/2006/math">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=70</m:t>
                    </m:r>
                  </m:oMath>
                </a14:m>
                <a:endParaRPr lang="en-US" sz="3000" b="0" i="0">
                  <a:solidFill>
                    <a:srgbClr val="000000"/>
                  </a:solidFill>
                  <a:effectLst/>
                  <a:latin typeface="Inter"/>
                  <a:ea typeface="Open Sans" panose="020B0606030504020204" pitchFamily="34" charset="0"/>
                  <a:cs typeface="Open Sans" panose="020B0606030504020204" pitchFamily="34" charset="0"/>
                </a:endParaRPr>
              </a:p>
              <a:p>
                <a:endParaRPr lang="en-US" sz="3000" b="0" i="0">
                  <a:solidFill>
                    <a:srgbClr val="000000"/>
                  </a:solidFill>
                  <a:effectLst/>
                  <a:latin typeface="Inter"/>
                  <a:ea typeface="Open Sans" panose="020B0606030504020204" pitchFamily="34" charset="0"/>
                  <a:cs typeface="Open Sans" panose="020B0606030504020204" pitchFamily="34" charset="0"/>
                </a:endParaRPr>
              </a:p>
              <a:p>
                <a:r>
                  <a:rPr lang="en-US" sz="3000">
                    <a:solidFill>
                      <a:srgbClr val="000000"/>
                    </a:solidFill>
                    <a:latin typeface="Inter"/>
                    <a:ea typeface="Open Sans" panose="020B0606030504020204" pitchFamily="34" charset="0"/>
                    <a:cs typeface="Open Sans" panose="020B0606030504020204" pitchFamily="34" charset="0"/>
                  </a:rPr>
                  <a:t>&lt;-&gt; </a:t>
                </a:r>
                <a14:m>
                  <m:oMath xmlns:m="http://schemas.openxmlformats.org/officeDocument/2006/math">
                    <m:r>
                      <a:rPr lang="en-US" sz="3000" b="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m:rPr>
                        <m:sty m:val="p"/>
                      </m:rPr>
                      <a:rPr lang="en-US" sz="3000" b="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x</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=70−</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𝑦</m:t>
                    </m:r>
                  </m:oMath>
                </a14:m>
                <a:endParaRPr lang="en-US" sz="3000" b="0">
                  <a:solidFill>
                    <a:srgbClr val="000000"/>
                  </a:solidFill>
                  <a:latin typeface="Inter"/>
                  <a:ea typeface="Open Sans" panose="020B0606030504020204" pitchFamily="34" charset="0"/>
                  <a:cs typeface="Open Sans" panose="020B0606030504020204" pitchFamily="34" charset="0"/>
                </a:endParaRPr>
              </a:p>
              <a:p>
                <a:r>
                  <a:rPr lang="en-US" sz="3000" b="0" i="0">
                    <a:solidFill>
                      <a:srgbClr val="000000"/>
                    </a:solidFill>
                    <a:effectLst/>
                    <a:latin typeface="Inter"/>
                    <a:ea typeface="Open Sans" panose="020B0606030504020204" pitchFamily="34" charset="0"/>
                    <a:cs typeface="Open Sans" panose="020B0606030504020204" pitchFamily="34" charset="0"/>
                  </a:rPr>
                  <a:t>&lt;-&gt; </a:t>
                </a:r>
                <a14:m>
                  <m:oMath xmlns:m="http://schemas.openxmlformats.org/officeDocument/2006/math">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=−70+</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𝑦</m:t>
                    </m:r>
                  </m:oMath>
                </a14:m>
                <a:r>
                  <a:rPr lang="en-US" sz="3000" b="0" i="0">
                    <a:solidFill>
                      <a:srgbClr val="000000"/>
                    </a:solidFill>
                    <a:effectLst/>
                    <a:latin typeface="Inter"/>
                    <a:ea typeface="Open Sans" panose="020B0606030504020204" pitchFamily="34" charset="0"/>
                    <a:cs typeface="Open Sans" panose="020B0606030504020204" pitchFamily="34" charset="0"/>
                  </a:rPr>
                  <a:t> ---- ; y = 0</a:t>
                </a:r>
              </a:p>
              <a:p>
                <a:r>
                  <a:rPr lang="en-US" sz="3000">
                    <a:solidFill>
                      <a:srgbClr val="000000"/>
                    </a:solidFill>
                    <a:latin typeface="Inter"/>
                    <a:ea typeface="Open Sans" panose="020B0606030504020204" pitchFamily="34" charset="0"/>
                    <a:cs typeface="Open Sans" panose="020B0606030504020204" pitchFamily="34" charset="0"/>
                  </a:rPr>
                  <a:t>&lt;-&gt; </a:t>
                </a:r>
                <a14:m>
                  <m:oMath xmlns:m="http://schemas.openxmlformats.org/officeDocument/2006/math">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=−70</m:t>
                    </m:r>
                  </m:oMath>
                </a14:m>
                <a:endParaRPr lang="en-US" sz="3000" b="0" i="0">
                  <a:solidFill>
                    <a:srgbClr val="000000"/>
                  </a:solidFill>
                  <a:effectLst/>
                  <a:latin typeface="Inter"/>
                  <a:ea typeface="Open Sans" panose="020B0606030504020204" pitchFamily="34" charset="0"/>
                  <a:cs typeface="Open Sans" panose="020B0606030504020204" pitchFamily="34" charset="0"/>
                </a:endParaRPr>
              </a:p>
              <a:p>
                <a:endParaRPr lang="en-US" sz="3000" b="0" i="0">
                  <a:solidFill>
                    <a:srgbClr val="000000"/>
                  </a:solidFill>
                  <a:effectLst/>
                  <a:latin typeface="Inter"/>
                  <a:ea typeface="Open Sans" panose="020B0606030504020204" pitchFamily="34" charset="0"/>
                  <a:cs typeface="Open Sans" panose="020B0606030504020204" pitchFamily="34" charset="0"/>
                </a:endParaRPr>
              </a:p>
              <a:p>
                <a:r>
                  <a:rPr lang="en-US" sz="3000" b="0" i="0">
                    <a:solidFill>
                      <a:srgbClr val="000000"/>
                    </a:solidFill>
                    <a:effectLst/>
                    <a:latin typeface="Inter"/>
                    <a:ea typeface="Open Sans" panose="020B0606030504020204" pitchFamily="34" charset="0"/>
                    <a:cs typeface="Open Sans" panose="020B0606030504020204" pitchFamily="34" charset="0"/>
                  </a:rPr>
                  <a:t>Didapatkan titik nya ada pada (0,70) , (-70 , 0)</a:t>
                </a:r>
              </a:p>
            </p:txBody>
          </p:sp>
        </mc:Choice>
        <mc:Fallback xmlns="">
          <p:sp>
            <p:nvSpPr>
              <p:cNvPr id="31" name="TextBox 30">
                <a:extLst>
                  <a:ext uri="{FF2B5EF4-FFF2-40B4-BE49-F238E27FC236}">
                    <a16:creationId xmlns:a16="http://schemas.microsoft.com/office/drawing/2014/main" id="{988DF337-8C38-F0D9-5274-F38409249DC8}"/>
                  </a:ext>
                </a:extLst>
              </p:cNvPr>
              <p:cNvSpPr txBox="1">
                <a:spLocks noRot="1" noChangeAspect="1" noMove="1" noResize="1" noEditPoints="1" noAdjustHandles="1" noChangeArrowheads="1" noChangeShapeType="1" noTextEdit="1"/>
              </p:cNvSpPr>
              <p:nvPr/>
            </p:nvSpPr>
            <p:spPr>
              <a:xfrm>
                <a:off x="1030791" y="4718878"/>
                <a:ext cx="16643737" cy="5632311"/>
              </a:xfrm>
              <a:prstGeom prst="rect">
                <a:avLst/>
              </a:prstGeom>
              <a:blipFill>
                <a:blip r:embed="rId5"/>
                <a:stretch>
                  <a:fillRect l="-842" t="-1299" b="-2489"/>
                </a:stretch>
              </a:blipFill>
            </p:spPr>
            <p:txBody>
              <a:bodyPr/>
              <a:lstStyle/>
              <a:p>
                <a:r>
                  <a:rPr lang="en-ID">
                    <a:noFill/>
                  </a:rPr>
                  <a:t> </a:t>
                </a:r>
              </a:p>
            </p:txBody>
          </p:sp>
        </mc:Fallback>
      </mc:AlternateContent>
    </p:spTree>
    <p:extLst>
      <p:ext uri="{BB962C8B-B14F-4D97-AF65-F5344CB8AC3E}">
        <p14:creationId xmlns:p14="http://schemas.microsoft.com/office/powerpoint/2010/main" val="3986169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7CEF7A5-AE61-4BB3-824A-1B834E411A13}"/>
              </a:ext>
            </a:extLst>
          </p:cNvPr>
          <p:cNvSpPr/>
          <p:nvPr/>
        </p:nvSpPr>
        <p:spPr>
          <a:xfrm rot="5400000">
            <a:off x="12861792" y="4447750"/>
            <a:ext cx="10603282" cy="1707786"/>
          </a:xfrm>
          <a:prstGeom prst="rect">
            <a:avLst/>
          </a:prstGeom>
          <a:solidFill>
            <a:schemeClr val="accent1">
              <a:lumMod val="20000"/>
              <a:lumOff val="80000"/>
            </a:schemeClr>
          </a:solidFill>
          <a:ln>
            <a:noFill/>
          </a:ln>
          <a:effectLst>
            <a:glow rad="101600">
              <a:srgbClr val="B8CAE9"/>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Google Shape;940;p55">
            <a:extLst>
              <a:ext uri="{FF2B5EF4-FFF2-40B4-BE49-F238E27FC236}">
                <a16:creationId xmlns:a16="http://schemas.microsoft.com/office/drawing/2014/main" id="{FCFB34A8-61D9-0C0F-DB69-E26662FA5997}"/>
              </a:ext>
            </a:extLst>
          </p:cNvPr>
          <p:cNvSpPr/>
          <p:nvPr/>
        </p:nvSpPr>
        <p:spPr>
          <a:xfrm>
            <a:off x="-2160140" y="-990105"/>
            <a:ext cx="4570221" cy="3886403"/>
          </a:xfrm>
          <a:custGeom>
            <a:avLst/>
            <a:gdLst/>
            <a:ahLst/>
            <a:cxnLst/>
            <a:rect l="l" t="t" r="r" b="b"/>
            <a:pathLst>
              <a:path w="190704" h="162170" extrusionOk="0">
                <a:moveTo>
                  <a:pt x="64243" y="0"/>
                </a:moveTo>
                <a:cubicBezTo>
                  <a:pt x="44031" y="0"/>
                  <a:pt x="25830" y="12000"/>
                  <a:pt x="15545" y="28907"/>
                </a:cubicBezTo>
                <a:cubicBezTo>
                  <a:pt x="0" y="54425"/>
                  <a:pt x="1835" y="66534"/>
                  <a:pt x="17546" y="96322"/>
                </a:cubicBezTo>
                <a:cubicBezTo>
                  <a:pt x="33224" y="126110"/>
                  <a:pt x="26553" y="151895"/>
                  <a:pt x="76421" y="160634"/>
                </a:cubicBezTo>
                <a:cubicBezTo>
                  <a:pt x="82436" y="161685"/>
                  <a:pt x="87937" y="162169"/>
                  <a:pt x="92988" y="162169"/>
                </a:cubicBezTo>
                <a:cubicBezTo>
                  <a:pt x="139599" y="162169"/>
                  <a:pt x="147936" y="120919"/>
                  <a:pt x="168220" y="102259"/>
                </a:cubicBezTo>
                <a:cubicBezTo>
                  <a:pt x="190703" y="81578"/>
                  <a:pt x="188135" y="58361"/>
                  <a:pt x="169188" y="41716"/>
                </a:cubicBezTo>
                <a:cubicBezTo>
                  <a:pt x="150241" y="25104"/>
                  <a:pt x="127358" y="31709"/>
                  <a:pt x="96035" y="10360"/>
                </a:cubicBezTo>
                <a:cubicBezTo>
                  <a:pt x="85438" y="3137"/>
                  <a:pt x="74578" y="0"/>
                  <a:pt x="64243"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Rectangle 8">
            <a:extLst>
              <a:ext uri="{FF2B5EF4-FFF2-40B4-BE49-F238E27FC236}">
                <a16:creationId xmlns:a16="http://schemas.microsoft.com/office/drawing/2014/main" id="{4AE172DA-DEAF-7314-20A6-F336831B54C7}"/>
              </a:ext>
            </a:extLst>
          </p:cNvPr>
          <p:cNvSpPr/>
          <p:nvPr/>
        </p:nvSpPr>
        <p:spPr>
          <a:xfrm>
            <a:off x="18005003"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21</a:t>
            </a:r>
            <a:endParaRPr lang="en-ID" sz="3200"/>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pic>
        <p:nvPicPr>
          <p:cNvPr id="5" name="Google Shape;359;p43">
            <a:extLst>
              <a:ext uri="{FF2B5EF4-FFF2-40B4-BE49-F238E27FC236}">
                <a16:creationId xmlns:a16="http://schemas.microsoft.com/office/drawing/2014/main" id="{A34B1C54-C6C2-4E30-C053-FF4F0685B2AF}"/>
              </a:ext>
            </a:extLst>
          </p:cNvPr>
          <p:cNvPicPr preferRelativeResize="0"/>
          <p:nvPr/>
        </p:nvPicPr>
        <p:blipFill rotWithShape="1">
          <a:blip r:embed="rId3">
            <a:alphaModFix/>
          </a:blip>
          <a:srcRect t="36552" r="25931"/>
          <a:stretch/>
        </p:blipFill>
        <p:spPr>
          <a:xfrm flipH="1">
            <a:off x="-1512068" y="7506940"/>
            <a:ext cx="7200900" cy="3886402"/>
          </a:xfrm>
          <a:prstGeom prst="rect">
            <a:avLst/>
          </a:prstGeom>
          <a:noFill/>
          <a:ln>
            <a:noFill/>
          </a:ln>
        </p:spPr>
      </p:pic>
      <p:sp>
        <p:nvSpPr>
          <p:cNvPr id="4" name="Google Shape;215;p30">
            <a:extLst>
              <a:ext uri="{FF2B5EF4-FFF2-40B4-BE49-F238E27FC236}">
                <a16:creationId xmlns:a16="http://schemas.microsoft.com/office/drawing/2014/main" id="{22645F15-30A3-D397-5380-FBC950B30E0A}"/>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Dua Variabel (PLDV) – Cont. </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BAF3365-B9AB-D96F-914E-2F5F57CA46EA}"/>
              </a:ext>
            </a:extLst>
          </p:cNvPr>
          <p:cNvSpPr txBox="1"/>
          <p:nvPr/>
        </p:nvSpPr>
        <p:spPr>
          <a:xfrm>
            <a:off x="952250" y="2212663"/>
            <a:ext cx="3386474" cy="553998"/>
          </a:xfrm>
          <a:prstGeom prst="rect">
            <a:avLst/>
          </a:prstGeom>
          <a:noFill/>
        </p:spPr>
        <p:txBody>
          <a:bodyPr wrap="square">
            <a:spAutoFit/>
          </a:bodyPr>
          <a:lstStyle/>
          <a:p>
            <a:pPr algn="l" fontAlgn="base"/>
            <a:r>
              <a:rPr lang="en-ID" sz="3000" b="1" i="0">
                <a:solidFill>
                  <a:srgbClr val="2C313A"/>
                </a:solidFill>
                <a:effectLst/>
                <a:latin typeface="Inter"/>
              </a:rPr>
              <a:t>1. Metode Grafik</a:t>
            </a:r>
            <a:endParaRPr lang="en-ID" sz="3000" b="0" i="0">
              <a:solidFill>
                <a:srgbClr val="2C313A"/>
              </a:solidFill>
              <a:effectLst/>
              <a:latin typeface="Inter"/>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CBFD2E1-9DE3-6819-E925-28BF0FB81E63}"/>
                  </a:ext>
                </a:extLst>
              </p:cNvPr>
              <p:cNvSpPr txBox="1"/>
              <p:nvPr/>
            </p:nvSpPr>
            <p:spPr>
              <a:xfrm>
                <a:off x="952250" y="3539169"/>
                <a:ext cx="16643737" cy="5744458"/>
              </a:xfrm>
              <a:prstGeom prst="rect">
                <a:avLst/>
              </a:prstGeom>
              <a:noFill/>
            </p:spPr>
            <p:txBody>
              <a:bodyPr wrap="square">
                <a:spAutoFit/>
              </a:bodyPr>
              <a:lstStyle/>
              <a:p>
                <a:r>
                  <a:rPr lang="en-ID" sz="3000" b="0" i="0">
                    <a:solidFill>
                      <a:srgbClr val="000000"/>
                    </a:solidFill>
                    <a:effectLst/>
                    <a:latin typeface="Inter"/>
                    <a:ea typeface="Open Sans" panose="020B0606030504020204" pitchFamily="34" charset="0"/>
                    <a:cs typeface="Open Sans" panose="020B0606030504020204" pitchFamily="34" charset="0"/>
                  </a:rPr>
                  <a:t>Persamaan 2 :</a:t>
                </a:r>
                <a14:m>
                  <m:oMath xmlns:m="http://schemas.openxmlformats.org/officeDocument/2006/math">
                    <m:r>
                      <a:rPr lang="en-US" sz="3000" b="0" i="0" smtClean="0">
                        <a:latin typeface="Cambria Math" panose="02040503050406030204" pitchFamily="18" charset="0"/>
                        <a:ea typeface="Open Sans" panose="020B0606030504020204" pitchFamily="34" charset="0"/>
                        <a:cs typeface="Open Sans" panose="020B0606030504020204" pitchFamily="34" charset="0"/>
                      </a:rPr>
                      <m:t> </m:t>
                    </m:r>
                    <m:r>
                      <a:rPr lang="en-US" sz="3000" i="1">
                        <a:latin typeface="Cambria Math" panose="02040503050406030204" pitchFamily="18" charset="0"/>
                        <a:ea typeface="Open Sans" panose="020B0606030504020204" pitchFamily="34" charset="0"/>
                        <a:cs typeface="Open Sans" panose="020B0606030504020204" pitchFamily="34" charset="0"/>
                      </a:rPr>
                      <m:t>2</m:t>
                    </m:r>
                    <m:r>
                      <a:rPr lang="en-US" sz="3000" i="1">
                        <a:latin typeface="Cambria Math" panose="02040503050406030204" pitchFamily="18" charset="0"/>
                        <a:ea typeface="Open Sans" panose="020B0606030504020204" pitchFamily="34" charset="0"/>
                        <a:cs typeface="Open Sans" panose="020B0606030504020204" pitchFamily="34" charset="0"/>
                      </a:rPr>
                      <m:t>𝑥</m:t>
                    </m:r>
                    <m:r>
                      <a:rPr lang="en-US" sz="3000" i="1">
                        <a:latin typeface="Cambria Math" panose="02040503050406030204" pitchFamily="18" charset="0"/>
                        <a:ea typeface="Open Sans" panose="020B0606030504020204" pitchFamily="34" charset="0"/>
                        <a:cs typeface="Open Sans" panose="020B0606030504020204" pitchFamily="34" charset="0"/>
                      </a:rPr>
                      <m:t> −</m:t>
                    </m:r>
                    <m:r>
                      <a:rPr lang="en-US" sz="3000" i="1">
                        <a:latin typeface="Cambria Math" panose="02040503050406030204" pitchFamily="18" charset="0"/>
                        <a:ea typeface="Open Sans" panose="020B0606030504020204" pitchFamily="34" charset="0"/>
                        <a:cs typeface="Open Sans" panose="020B0606030504020204" pitchFamily="34" charset="0"/>
                      </a:rPr>
                      <m:t>𝑦</m:t>
                    </m:r>
                    <m:r>
                      <a:rPr lang="en-US" sz="3000" i="1">
                        <a:latin typeface="Cambria Math" panose="02040503050406030204" pitchFamily="18" charset="0"/>
                        <a:ea typeface="Open Sans" panose="020B0606030504020204" pitchFamily="34" charset="0"/>
                        <a:cs typeface="Open Sans" panose="020B0606030504020204" pitchFamily="34" charset="0"/>
                      </a:rPr>
                      <m:t>=30</m:t>
                    </m:r>
                  </m:oMath>
                </a14:m>
                <a:r>
                  <a:rPr lang="en-US" sz="3000" b="0" i="0">
                    <a:solidFill>
                      <a:srgbClr val="000000"/>
                    </a:solidFill>
                    <a:effectLst/>
                    <a:latin typeface="Inter"/>
                    <a:ea typeface="Open Sans" panose="020B0606030504020204" pitchFamily="34" charset="0"/>
                    <a:cs typeface="Open Sans" panose="020B0606030504020204" pitchFamily="34" charset="0"/>
                  </a:rPr>
                  <a:t>; </a:t>
                </a:r>
              </a:p>
              <a:p>
                <a:r>
                  <a:rPr lang="en-US" sz="3000" b="0" i="0">
                    <a:solidFill>
                      <a:srgbClr val="000000"/>
                    </a:solidFill>
                    <a:effectLst/>
                    <a:latin typeface="Inter"/>
                    <a:ea typeface="Open Sans" panose="020B0606030504020204" pitchFamily="34" charset="0"/>
                    <a:cs typeface="Open Sans" panose="020B0606030504020204" pitchFamily="34" charset="0"/>
                  </a:rPr>
                  <a:t>&lt;-&gt; </a:t>
                </a:r>
                <a14:m>
                  <m:oMath xmlns:m="http://schemas.openxmlformats.org/officeDocument/2006/math">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=30 −2</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𝑥</m:t>
                    </m:r>
                  </m:oMath>
                </a14:m>
                <a:r>
                  <a:rPr lang="en-US" sz="3000" b="0" i="0">
                    <a:solidFill>
                      <a:srgbClr val="000000"/>
                    </a:solidFill>
                    <a:effectLst/>
                    <a:latin typeface="Inter"/>
                    <a:ea typeface="Open Sans" panose="020B0606030504020204" pitchFamily="34" charset="0"/>
                    <a:cs typeface="Open Sans" panose="020B0606030504020204" pitchFamily="34" charset="0"/>
                  </a:rPr>
                  <a:t> ---- ; x = 0 </a:t>
                </a:r>
              </a:p>
              <a:p>
                <a:r>
                  <a:rPr lang="en-US" sz="3000" b="0" i="0">
                    <a:solidFill>
                      <a:srgbClr val="000000"/>
                    </a:solidFill>
                    <a:effectLst/>
                    <a:latin typeface="Inter"/>
                    <a:ea typeface="Open Sans" panose="020B0606030504020204" pitchFamily="34" charset="0"/>
                    <a:cs typeface="Open Sans" panose="020B0606030504020204" pitchFamily="34" charset="0"/>
                  </a:rPr>
                  <a:t>&lt;-&gt; </a:t>
                </a:r>
                <a14:m>
                  <m:oMath xmlns:m="http://schemas.openxmlformats.org/officeDocument/2006/math">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=−30 −2</m:t>
                    </m:r>
                    <m:d>
                      <m:dPr>
                        <m:ctrlP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ctrlPr>
                      </m:dPr>
                      <m:e>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0</m:t>
                        </m:r>
                      </m:e>
                    </m:d>
                  </m:oMath>
                </a14:m>
                <a:endParaRPr lang="en-US" sz="3000" b="0" i="0">
                  <a:solidFill>
                    <a:srgbClr val="000000"/>
                  </a:solidFill>
                  <a:effectLst/>
                  <a:latin typeface="Inter"/>
                  <a:ea typeface="Open Sans" panose="020B0606030504020204" pitchFamily="34" charset="0"/>
                  <a:cs typeface="Open Sans" panose="020B0606030504020204" pitchFamily="34" charset="0"/>
                </a:endParaRPr>
              </a:p>
              <a:p>
                <a:r>
                  <a:rPr lang="en-US" sz="3000" b="0" i="0">
                    <a:solidFill>
                      <a:srgbClr val="000000"/>
                    </a:solidFill>
                    <a:effectLst/>
                    <a:latin typeface="Inter"/>
                    <a:ea typeface="Open Sans" panose="020B0606030504020204" pitchFamily="34" charset="0"/>
                    <a:cs typeface="Open Sans" panose="020B0606030504020204" pitchFamily="34" charset="0"/>
                  </a:rPr>
                  <a:t>&lt;-&gt; </a:t>
                </a:r>
                <a14:m>
                  <m:oMath xmlns:m="http://schemas.openxmlformats.org/officeDocument/2006/math">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=−30</m:t>
                    </m:r>
                  </m:oMath>
                </a14:m>
                <a:endParaRPr lang="en-US" sz="3000" b="0" i="0">
                  <a:solidFill>
                    <a:srgbClr val="000000"/>
                  </a:solidFill>
                  <a:effectLst/>
                  <a:latin typeface="Inter"/>
                  <a:ea typeface="Open Sans" panose="020B0606030504020204" pitchFamily="34" charset="0"/>
                  <a:cs typeface="Open Sans" panose="020B0606030504020204" pitchFamily="34" charset="0"/>
                </a:endParaRPr>
              </a:p>
              <a:p>
                <a:endParaRPr lang="en-US" sz="3000" b="0" i="0">
                  <a:solidFill>
                    <a:srgbClr val="000000"/>
                  </a:solidFill>
                  <a:effectLst/>
                  <a:latin typeface="Inter"/>
                  <a:ea typeface="Open Sans" panose="020B0606030504020204" pitchFamily="34" charset="0"/>
                  <a:cs typeface="Open Sans" panose="020B0606030504020204" pitchFamily="34" charset="0"/>
                </a:endParaRPr>
              </a:p>
              <a:p>
                <a:r>
                  <a:rPr lang="en-US" sz="3000">
                    <a:solidFill>
                      <a:srgbClr val="000000"/>
                    </a:solidFill>
                    <a:latin typeface="Inter"/>
                    <a:ea typeface="Open Sans" panose="020B0606030504020204" pitchFamily="34" charset="0"/>
                    <a:cs typeface="Open Sans" panose="020B0606030504020204" pitchFamily="34" charset="0"/>
                  </a:rPr>
                  <a:t>&lt;-&gt; </a:t>
                </a:r>
                <a14:m>
                  <m:oMath xmlns:m="http://schemas.openxmlformats.org/officeDocument/2006/math">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=30+</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𝑦</m:t>
                    </m:r>
                  </m:oMath>
                </a14:m>
                <a:endParaRPr lang="en-US" sz="3000" b="0">
                  <a:solidFill>
                    <a:srgbClr val="000000"/>
                  </a:solidFill>
                  <a:latin typeface="Inter"/>
                  <a:ea typeface="Open Sans" panose="020B0606030504020204" pitchFamily="34" charset="0"/>
                  <a:cs typeface="Open Sans" panose="020B0606030504020204" pitchFamily="34" charset="0"/>
                </a:endParaRPr>
              </a:p>
              <a:p>
                <a:r>
                  <a:rPr lang="en-US" sz="3000" b="0" i="0">
                    <a:solidFill>
                      <a:srgbClr val="000000"/>
                    </a:solidFill>
                    <a:effectLst/>
                    <a:latin typeface="Inter"/>
                    <a:ea typeface="Open Sans" panose="020B0606030504020204" pitchFamily="34" charset="0"/>
                    <a:cs typeface="Open Sans" panose="020B0606030504020204" pitchFamily="34" charset="0"/>
                  </a:rPr>
                  <a:t>&lt;-&gt; </a:t>
                </a:r>
                <a14:m>
                  <m:oMath xmlns:m="http://schemas.openxmlformats.org/officeDocument/2006/math">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m:t>
                    </m:r>
                    <m:f>
                      <m:fPr>
                        <m:ctrlP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ctrlPr>
                      </m:fPr>
                      <m:num>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30+</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𝑦</m:t>
                        </m:r>
                      </m:num>
                      <m:den>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2</m:t>
                        </m:r>
                      </m:den>
                    </m:f>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 </m:t>
                    </m:r>
                  </m:oMath>
                </a14:m>
                <a:r>
                  <a:rPr lang="en-US" sz="3000" b="0" i="0">
                    <a:solidFill>
                      <a:srgbClr val="000000"/>
                    </a:solidFill>
                    <a:effectLst/>
                    <a:latin typeface="Inter"/>
                    <a:ea typeface="Open Sans" panose="020B0606030504020204" pitchFamily="34" charset="0"/>
                    <a:cs typeface="Open Sans" panose="020B0606030504020204" pitchFamily="34" charset="0"/>
                  </a:rPr>
                  <a:t> -----; y = 0</a:t>
                </a:r>
              </a:p>
              <a:p>
                <a:r>
                  <a:rPr lang="en-US" sz="3000">
                    <a:solidFill>
                      <a:srgbClr val="000000"/>
                    </a:solidFill>
                    <a:latin typeface="Inter"/>
                    <a:ea typeface="Open Sans" panose="020B0606030504020204" pitchFamily="34" charset="0"/>
                    <a:cs typeface="Open Sans" panose="020B0606030504020204" pitchFamily="34" charset="0"/>
                  </a:rPr>
                  <a:t>&lt;-&gt; </a:t>
                </a:r>
                <a14:m>
                  <m:oMath xmlns:m="http://schemas.openxmlformats.org/officeDocument/2006/math">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30+0</m:t>
                        </m:r>
                      </m:num>
                      <m:den>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den>
                    </m:f>
                  </m:oMath>
                </a14:m>
                <a:endParaRPr lang="en-US" sz="3000" b="0">
                  <a:solidFill>
                    <a:srgbClr val="000000"/>
                  </a:solidFill>
                  <a:latin typeface="Inter"/>
                  <a:ea typeface="Open Sans" panose="020B0606030504020204" pitchFamily="34" charset="0"/>
                  <a:cs typeface="Open Sans" panose="020B0606030504020204" pitchFamily="34" charset="0"/>
                </a:endParaRPr>
              </a:p>
              <a:p>
                <a:r>
                  <a:rPr lang="en-US" sz="3000" b="0" i="0">
                    <a:solidFill>
                      <a:srgbClr val="000000"/>
                    </a:solidFill>
                    <a:effectLst/>
                    <a:latin typeface="Inter"/>
                    <a:ea typeface="Open Sans" panose="020B0606030504020204" pitchFamily="34" charset="0"/>
                    <a:cs typeface="Open Sans" panose="020B0606030504020204" pitchFamily="34" charset="0"/>
                  </a:rPr>
                  <a:t>&lt;-&gt; </a:t>
                </a:r>
                <a14:m>
                  <m:oMath xmlns:m="http://schemas.openxmlformats.org/officeDocument/2006/math">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m:t>
                    </m:r>
                    <m:f>
                      <m:fPr>
                        <m:ctrlP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ctrlPr>
                      </m:fPr>
                      <m:num>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30</m:t>
                        </m:r>
                      </m:num>
                      <m:den>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2</m:t>
                        </m:r>
                      </m:den>
                    </m:f>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=15</m:t>
                    </m:r>
                  </m:oMath>
                </a14:m>
                <a:endParaRPr lang="en-US" sz="3000" b="0" i="0">
                  <a:solidFill>
                    <a:srgbClr val="000000"/>
                  </a:solidFill>
                  <a:effectLst/>
                  <a:latin typeface="Inter"/>
                  <a:ea typeface="Open Sans" panose="020B0606030504020204" pitchFamily="34" charset="0"/>
                  <a:cs typeface="Open Sans" panose="020B0606030504020204" pitchFamily="34" charset="0"/>
                </a:endParaRPr>
              </a:p>
              <a:p>
                <a:endParaRPr lang="en-US" sz="3000" b="0" i="0">
                  <a:solidFill>
                    <a:srgbClr val="000000"/>
                  </a:solidFill>
                  <a:effectLst/>
                  <a:latin typeface="Inter"/>
                  <a:ea typeface="Open Sans" panose="020B0606030504020204" pitchFamily="34" charset="0"/>
                  <a:cs typeface="Open Sans" panose="020B0606030504020204" pitchFamily="34" charset="0"/>
                </a:endParaRPr>
              </a:p>
              <a:p>
                <a:r>
                  <a:rPr lang="en-US" sz="3000" b="0" i="0">
                    <a:solidFill>
                      <a:srgbClr val="000000"/>
                    </a:solidFill>
                    <a:effectLst/>
                    <a:latin typeface="Inter"/>
                    <a:ea typeface="Open Sans" panose="020B0606030504020204" pitchFamily="34" charset="0"/>
                    <a:cs typeface="Open Sans" panose="020B0606030504020204" pitchFamily="34" charset="0"/>
                  </a:rPr>
                  <a:t>Didapatkan titik nya ada pada (0,-30) , (15 , 0)</a:t>
                </a:r>
              </a:p>
            </p:txBody>
          </p:sp>
        </mc:Choice>
        <mc:Fallback xmlns="">
          <p:sp>
            <p:nvSpPr>
              <p:cNvPr id="10" name="TextBox 9">
                <a:extLst>
                  <a:ext uri="{FF2B5EF4-FFF2-40B4-BE49-F238E27FC236}">
                    <a16:creationId xmlns:a16="http://schemas.microsoft.com/office/drawing/2014/main" id="{3CBFD2E1-9DE3-6819-E925-28BF0FB81E63}"/>
                  </a:ext>
                </a:extLst>
              </p:cNvPr>
              <p:cNvSpPr txBox="1">
                <a:spLocks noRot="1" noChangeAspect="1" noMove="1" noResize="1" noEditPoints="1" noAdjustHandles="1" noChangeArrowheads="1" noChangeShapeType="1" noTextEdit="1"/>
              </p:cNvSpPr>
              <p:nvPr/>
            </p:nvSpPr>
            <p:spPr>
              <a:xfrm>
                <a:off x="952250" y="3539169"/>
                <a:ext cx="16643737" cy="5744458"/>
              </a:xfrm>
              <a:prstGeom prst="rect">
                <a:avLst/>
              </a:prstGeom>
              <a:blipFill>
                <a:blip r:embed="rId4"/>
                <a:stretch>
                  <a:fillRect l="-842" t="-1274" b="-2442"/>
                </a:stretch>
              </a:blipFill>
            </p:spPr>
            <p:txBody>
              <a:bodyPr/>
              <a:lstStyle/>
              <a:p>
                <a:r>
                  <a:rPr lang="en-ID">
                    <a:noFill/>
                  </a:rPr>
                  <a:t> </a:t>
                </a:r>
              </a:p>
            </p:txBody>
          </p:sp>
        </mc:Fallback>
      </mc:AlternateContent>
      <p:pic>
        <p:nvPicPr>
          <p:cNvPr id="11" name="Picture 10">
            <a:extLst>
              <a:ext uri="{FF2B5EF4-FFF2-40B4-BE49-F238E27FC236}">
                <a16:creationId xmlns:a16="http://schemas.microsoft.com/office/drawing/2014/main" id="{C4E1ACC0-BCB9-269C-13F9-3B6C69110455}"/>
              </a:ext>
            </a:extLst>
          </p:cNvPr>
          <p:cNvPicPr>
            <a:picLocks noChangeAspect="1"/>
          </p:cNvPicPr>
          <p:nvPr/>
        </p:nvPicPr>
        <p:blipFill>
          <a:blip r:embed="rId5"/>
          <a:stretch>
            <a:fillRect/>
          </a:stretch>
        </p:blipFill>
        <p:spPr>
          <a:xfrm>
            <a:off x="8281020" y="3087298"/>
            <a:ext cx="10291986" cy="6175191"/>
          </a:xfrm>
          <a:prstGeom prst="rect">
            <a:avLst/>
          </a:prstGeom>
        </p:spPr>
      </p:pic>
    </p:spTree>
    <p:extLst>
      <p:ext uri="{BB962C8B-B14F-4D97-AF65-F5344CB8AC3E}">
        <p14:creationId xmlns:p14="http://schemas.microsoft.com/office/powerpoint/2010/main" val="4013016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Box 181">
            <a:extLst>
              <a:ext uri="{FF2B5EF4-FFF2-40B4-BE49-F238E27FC236}">
                <a16:creationId xmlns:a16="http://schemas.microsoft.com/office/drawing/2014/main" id="{FD518F7F-355D-41E9-72B8-1144376EFD1B}"/>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pic>
        <p:nvPicPr>
          <p:cNvPr id="28" name="Google Shape;426;p48">
            <a:extLst>
              <a:ext uri="{FF2B5EF4-FFF2-40B4-BE49-F238E27FC236}">
                <a16:creationId xmlns:a16="http://schemas.microsoft.com/office/drawing/2014/main" id="{70BBA979-1515-45B0-BD98-96529797C46E}"/>
              </a:ext>
            </a:extLst>
          </p:cNvPr>
          <p:cNvPicPr preferRelativeResize="0"/>
          <p:nvPr/>
        </p:nvPicPr>
        <p:blipFill>
          <a:blip r:embed="rId3">
            <a:alphaModFix/>
          </a:blip>
          <a:stretch>
            <a:fillRect/>
          </a:stretch>
        </p:blipFill>
        <p:spPr>
          <a:xfrm>
            <a:off x="-498281" y="9759461"/>
            <a:ext cx="17731072" cy="1575475"/>
          </a:xfrm>
          <a:prstGeom prst="rect">
            <a:avLst/>
          </a:prstGeom>
          <a:noFill/>
          <a:ln>
            <a:noFill/>
          </a:ln>
        </p:spPr>
      </p:pic>
      <p:sp>
        <p:nvSpPr>
          <p:cNvPr id="24" name="Rectangle 23">
            <a:extLst>
              <a:ext uri="{FF2B5EF4-FFF2-40B4-BE49-F238E27FC236}">
                <a16:creationId xmlns:a16="http://schemas.microsoft.com/office/drawing/2014/main" id="{914FC8C6-8689-4BCB-689A-A559AF69AA26}"/>
              </a:ext>
            </a:extLst>
          </p:cNvPr>
          <p:cNvSpPr/>
          <p:nvPr/>
        </p:nvSpPr>
        <p:spPr>
          <a:xfrm rot="5400000">
            <a:off x="16864827" y="9195031"/>
            <a:ext cx="3469951" cy="2891061"/>
          </a:xfrm>
          <a:custGeom>
            <a:avLst/>
            <a:gdLst>
              <a:gd name="connsiteX0" fmla="*/ 0 w 3763321"/>
              <a:gd name="connsiteY0" fmla="*/ 0 h 1707786"/>
              <a:gd name="connsiteX1" fmla="*/ 3763321 w 3763321"/>
              <a:gd name="connsiteY1" fmla="*/ 0 h 1707786"/>
              <a:gd name="connsiteX2" fmla="*/ 3763321 w 3763321"/>
              <a:gd name="connsiteY2" fmla="*/ 1707786 h 1707786"/>
              <a:gd name="connsiteX3" fmla="*/ 0 w 3763321"/>
              <a:gd name="connsiteY3" fmla="*/ 1707786 h 1707786"/>
              <a:gd name="connsiteX4" fmla="*/ 0 w 3763321"/>
              <a:gd name="connsiteY4" fmla="*/ 0 h 1707786"/>
              <a:gd name="connsiteX0" fmla="*/ 0 w 3763321"/>
              <a:gd name="connsiteY0" fmla="*/ 0 h 1707786"/>
              <a:gd name="connsiteX1" fmla="*/ 3763321 w 3763321"/>
              <a:gd name="connsiteY1" fmla="*/ 0 h 1707786"/>
              <a:gd name="connsiteX2" fmla="*/ 3763321 w 3763321"/>
              <a:gd name="connsiteY2" fmla="*/ 1707786 h 1707786"/>
              <a:gd name="connsiteX3" fmla="*/ 152403 w 3763321"/>
              <a:gd name="connsiteY3" fmla="*/ 1616346 h 1707786"/>
              <a:gd name="connsiteX4" fmla="*/ 0 w 3763321"/>
              <a:gd name="connsiteY4" fmla="*/ 0 h 1707786"/>
              <a:gd name="connsiteX0" fmla="*/ 0 w 3763321"/>
              <a:gd name="connsiteY0" fmla="*/ 0 h 1707786"/>
              <a:gd name="connsiteX1" fmla="*/ 3763321 w 3763321"/>
              <a:gd name="connsiteY1" fmla="*/ 0 h 1707786"/>
              <a:gd name="connsiteX2" fmla="*/ 3763321 w 3763321"/>
              <a:gd name="connsiteY2" fmla="*/ 1707786 h 1707786"/>
              <a:gd name="connsiteX3" fmla="*/ 152403 w 3763321"/>
              <a:gd name="connsiteY3" fmla="*/ 1616346 h 1707786"/>
              <a:gd name="connsiteX4" fmla="*/ 0 w 3763321"/>
              <a:gd name="connsiteY4" fmla="*/ 0 h 1707786"/>
              <a:gd name="connsiteX0" fmla="*/ 0 w 3763321"/>
              <a:gd name="connsiteY0" fmla="*/ 0 h 1616346"/>
              <a:gd name="connsiteX1" fmla="*/ 3763321 w 3763321"/>
              <a:gd name="connsiteY1" fmla="*/ 0 h 1616346"/>
              <a:gd name="connsiteX2" fmla="*/ 3382323 w 3763321"/>
              <a:gd name="connsiteY2" fmla="*/ 1387746 h 1616346"/>
              <a:gd name="connsiteX3" fmla="*/ 152403 w 3763321"/>
              <a:gd name="connsiteY3" fmla="*/ 1616346 h 1616346"/>
              <a:gd name="connsiteX4" fmla="*/ 0 w 3763321"/>
              <a:gd name="connsiteY4" fmla="*/ 0 h 1616346"/>
              <a:gd name="connsiteX0" fmla="*/ 123062 w 3610918"/>
              <a:gd name="connsiteY0" fmla="*/ 160020 h 1616346"/>
              <a:gd name="connsiteX1" fmla="*/ 3610918 w 3610918"/>
              <a:gd name="connsiteY1" fmla="*/ 0 h 1616346"/>
              <a:gd name="connsiteX2" fmla="*/ 3229920 w 3610918"/>
              <a:gd name="connsiteY2" fmla="*/ 1387746 h 1616346"/>
              <a:gd name="connsiteX3" fmla="*/ 0 w 3610918"/>
              <a:gd name="connsiteY3" fmla="*/ 1616346 h 1616346"/>
              <a:gd name="connsiteX4" fmla="*/ 123062 w 3610918"/>
              <a:gd name="connsiteY4" fmla="*/ 160020 h 1616346"/>
              <a:gd name="connsiteX0" fmla="*/ 123062 w 3610918"/>
              <a:gd name="connsiteY0" fmla="*/ 160020 h 1616346"/>
              <a:gd name="connsiteX1" fmla="*/ 3610918 w 3610918"/>
              <a:gd name="connsiteY1" fmla="*/ 0 h 1616346"/>
              <a:gd name="connsiteX2" fmla="*/ 3229920 w 3610918"/>
              <a:gd name="connsiteY2" fmla="*/ 1387746 h 1616346"/>
              <a:gd name="connsiteX3" fmla="*/ 0 w 3610918"/>
              <a:gd name="connsiteY3" fmla="*/ 1616346 h 1616346"/>
              <a:gd name="connsiteX4" fmla="*/ 123062 w 3610918"/>
              <a:gd name="connsiteY4" fmla="*/ 160020 h 1616346"/>
              <a:gd name="connsiteX0" fmla="*/ 0 w 3832187"/>
              <a:gd name="connsiteY0" fmla="*/ 0 h 1814466"/>
              <a:gd name="connsiteX1" fmla="*/ 3832187 w 3832187"/>
              <a:gd name="connsiteY1" fmla="*/ 198120 h 1814466"/>
              <a:gd name="connsiteX2" fmla="*/ 3451189 w 3832187"/>
              <a:gd name="connsiteY2" fmla="*/ 1585866 h 1814466"/>
              <a:gd name="connsiteX3" fmla="*/ 221269 w 3832187"/>
              <a:gd name="connsiteY3" fmla="*/ 1814466 h 1814466"/>
              <a:gd name="connsiteX4" fmla="*/ 0 w 3832187"/>
              <a:gd name="connsiteY4" fmla="*/ 0 h 1814466"/>
              <a:gd name="connsiteX0" fmla="*/ 0 w 3832187"/>
              <a:gd name="connsiteY0" fmla="*/ 0 h 1814466"/>
              <a:gd name="connsiteX1" fmla="*/ 3832187 w 3832187"/>
              <a:gd name="connsiteY1" fmla="*/ 198120 h 1814466"/>
              <a:gd name="connsiteX2" fmla="*/ 3451189 w 3832187"/>
              <a:gd name="connsiteY2" fmla="*/ 1585866 h 1814466"/>
              <a:gd name="connsiteX3" fmla="*/ 221269 w 3832187"/>
              <a:gd name="connsiteY3" fmla="*/ 1814466 h 1814466"/>
              <a:gd name="connsiteX4" fmla="*/ 0 w 3832187"/>
              <a:gd name="connsiteY4" fmla="*/ 0 h 1814466"/>
              <a:gd name="connsiteX0" fmla="*/ 299555 w 4131742"/>
              <a:gd name="connsiteY0" fmla="*/ 0 h 1876692"/>
              <a:gd name="connsiteX1" fmla="*/ 4131742 w 4131742"/>
              <a:gd name="connsiteY1" fmla="*/ 198120 h 1876692"/>
              <a:gd name="connsiteX2" fmla="*/ 3750744 w 4131742"/>
              <a:gd name="connsiteY2" fmla="*/ 1585866 h 1876692"/>
              <a:gd name="connsiteX3" fmla="*/ 3843 w 4131742"/>
              <a:gd name="connsiteY3" fmla="*/ 1876692 h 1876692"/>
              <a:gd name="connsiteX4" fmla="*/ 299555 w 4131742"/>
              <a:gd name="connsiteY4" fmla="*/ 0 h 1876692"/>
              <a:gd name="connsiteX0" fmla="*/ 299555 w 4131742"/>
              <a:gd name="connsiteY0" fmla="*/ 0 h 2584224"/>
              <a:gd name="connsiteX1" fmla="*/ 4131742 w 4131742"/>
              <a:gd name="connsiteY1" fmla="*/ 198120 h 2584224"/>
              <a:gd name="connsiteX2" fmla="*/ 3750744 w 4131742"/>
              <a:gd name="connsiteY2" fmla="*/ 1585866 h 2584224"/>
              <a:gd name="connsiteX3" fmla="*/ 3843 w 4131742"/>
              <a:gd name="connsiteY3" fmla="*/ 1876692 h 2584224"/>
              <a:gd name="connsiteX4" fmla="*/ 299555 w 4131742"/>
              <a:gd name="connsiteY4" fmla="*/ 0 h 2584224"/>
              <a:gd name="connsiteX0" fmla="*/ 295712 w 4127899"/>
              <a:gd name="connsiteY0" fmla="*/ 0 h 2584224"/>
              <a:gd name="connsiteX1" fmla="*/ 4127899 w 4127899"/>
              <a:gd name="connsiteY1" fmla="*/ 198120 h 2584224"/>
              <a:gd name="connsiteX2" fmla="*/ 3746901 w 4127899"/>
              <a:gd name="connsiteY2" fmla="*/ 1585866 h 2584224"/>
              <a:gd name="connsiteX3" fmla="*/ 0 w 4127899"/>
              <a:gd name="connsiteY3" fmla="*/ 1876692 h 2584224"/>
              <a:gd name="connsiteX4" fmla="*/ 295712 w 4127899"/>
              <a:gd name="connsiteY4" fmla="*/ 0 h 2584224"/>
              <a:gd name="connsiteX0" fmla="*/ 295712 w 4127899"/>
              <a:gd name="connsiteY0" fmla="*/ 0 h 2584224"/>
              <a:gd name="connsiteX1" fmla="*/ 4127899 w 4127899"/>
              <a:gd name="connsiteY1" fmla="*/ 198120 h 2584224"/>
              <a:gd name="connsiteX2" fmla="*/ 3746901 w 4127899"/>
              <a:gd name="connsiteY2" fmla="*/ 1585866 h 2584224"/>
              <a:gd name="connsiteX3" fmla="*/ 0 w 4127899"/>
              <a:gd name="connsiteY3" fmla="*/ 1876692 h 2584224"/>
              <a:gd name="connsiteX4" fmla="*/ 295712 w 4127899"/>
              <a:gd name="connsiteY4" fmla="*/ 0 h 2584224"/>
              <a:gd name="connsiteX0" fmla="*/ 67633 w 3899820"/>
              <a:gd name="connsiteY0" fmla="*/ 0 h 2516179"/>
              <a:gd name="connsiteX1" fmla="*/ 3899820 w 3899820"/>
              <a:gd name="connsiteY1" fmla="*/ 198120 h 2516179"/>
              <a:gd name="connsiteX2" fmla="*/ 3518822 w 3899820"/>
              <a:gd name="connsiteY2" fmla="*/ 1585866 h 2516179"/>
              <a:gd name="connsiteX3" fmla="*/ 0 w 3899820"/>
              <a:gd name="connsiteY3" fmla="*/ 1789575 h 2516179"/>
              <a:gd name="connsiteX4" fmla="*/ 67633 w 3899820"/>
              <a:gd name="connsiteY4" fmla="*/ 0 h 2516179"/>
              <a:gd name="connsiteX0" fmla="*/ 175091 w 4007278"/>
              <a:gd name="connsiteY0" fmla="*/ 0 h 2516179"/>
              <a:gd name="connsiteX1" fmla="*/ 4007278 w 4007278"/>
              <a:gd name="connsiteY1" fmla="*/ 198120 h 2516179"/>
              <a:gd name="connsiteX2" fmla="*/ 3626280 w 4007278"/>
              <a:gd name="connsiteY2" fmla="*/ 1585866 h 2516179"/>
              <a:gd name="connsiteX3" fmla="*/ 107458 w 4007278"/>
              <a:gd name="connsiteY3" fmla="*/ 1789575 h 2516179"/>
              <a:gd name="connsiteX4" fmla="*/ 175091 w 4007278"/>
              <a:gd name="connsiteY4" fmla="*/ 0 h 2516179"/>
              <a:gd name="connsiteX0" fmla="*/ 853598 w 3971135"/>
              <a:gd name="connsiteY0" fmla="*/ 349472 h 2318059"/>
              <a:gd name="connsiteX1" fmla="*/ 3971135 w 3971135"/>
              <a:gd name="connsiteY1" fmla="*/ 0 h 2318059"/>
              <a:gd name="connsiteX2" fmla="*/ 3590137 w 3971135"/>
              <a:gd name="connsiteY2" fmla="*/ 1387746 h 2318059"/>
              <a:gd name="connsiteX3" fmla="*/ 71315 w 3971135"/>
              <a:gd name="connsiteY3" fmla="*/ 1591455 h 2318059"/>
              <a:gd name="connsiteX4" fmla="*/ 853598 w 3971135"/>
              <a:gd name="connsiteY4" fmla="*/ 349472 h 2318059"/>
              <a:gd name="connsiteX0" fmla="*/ 1093714 w 4211251"/>
              <a:gd name="connsiteY0" fmla="*/ 349472 h 2318059"/>
              <a:gd name="connsiteX1" fmla="*/ 4211251 w 4211251"/>
              <a:gd name="connsiteY1" fmla="*/ 0 h 2318059"/>
              <a:gd name="connsiteX2" fmla="*/ 3830253 w 4211251"/>
              <a:gd name="connsiteY2" fmla="*/ 1387746 h 2318059"/>
              <a:gd name="connsiteX3" fmla="*/ 311431 w 4211251"/>
              <a:gd name="connsiteY3" fmla="*/ 1591455 h 2318059"/>
              <a:gd name="connsiteX4" fmla="*/ 1093714 w 4211251"/>
              <a:gd name="connsiteY4" fmla="*/ 349472 h 2318059"/>
              <a:gd name="connsiteX0" fmla="*/ 1093714 w 4211251"/>
              <a:gd name="connsiteY0" fmla="*/ 349472 h 2318059"/>
              <a:gd name="connsiteX1" fmla="*/ 4211251 w 4211251"/>
              <a:gd name="connsiteY1" fmla="*/ 0 h 2318059"/>
              <a:gd name="connsiteX2" fmla="*/ 3830253 w 4211251"/>
              <a:gd name="connsiteY2" fmla="*/ 1387746 h 2318059"/>
              <a:gd name="connsiteX3" fmla="*/ 311431 w 4211251"/>
              <a:gd name="connsiteY3" fmla="*/ 1591455 h 2318059"/>
              <a:gd name="connsiteX4" fmla="*/ 1093714 w 4211251"/>
              <a:gd name="connsiteY4" fmla="*/ 349472 h 2318059"/>
              <a:gd name="connsiteX0" fmla="*/ 898620 w 4016157"/>
              <a:gd name="connsiteY0" fmla="*/ 349472 h 2318059"/>
              <a:gd name="connsiteX1" fmla="*/ 4016157 w 4016157"/>
              <a:gd name="connsiteY1" fmla="*/ 0 h 2318059"/>
              <a:gd name="connsiteX2" fmla="*/ 3635159 w 4016157"/>
              <a:gd name="connsiteY2" fmla="*/ 1387746 h 2318059"/>
              <a:gd name="connsiteX3" fmla="*/ 116337 w 4016157"/>
              <a:gd name="connsiteY3" fmla="*/ 1591455 h 2318059"/>
              <a:gd name="connsiteX4" fmla="*/ 898620 w 4016157"/>
              <a:gd name="connsiteY4" fmla="*/ 349472 h 2318059"/>
              <a:gd name="connsiteX0" fmla="*/ 898620 w 3635159"/>
              <a:gd name="connsiteY0" fmla="*/ 162838 h 2131425"/>
              <a:gd name="connsiteX1" fmla="*/ 3255894 w 3635159"/>
              <a:gd name="connsiteY1" fmla="*/ 248950 h 2131425"/>
              <a:gd name="connsiteX2" fmla="*/ 3635159 w 3635159"/>
              <a:gd name="connsiteY2" fmla="*/ 1201112 h 2131425"/>
              <a:gd name="connsiteX3" fmla="*/ 116337 w 3635159"/>
              <a:gd name="connsiteY3" fmla="*/ 1404821 h 2131425"/>
              <a:gd name="connsiteX4" fmla="*/ 898620 w 3635159"/>
              <a:gd name="connsiteY4" fmla="*/ 162838 h 2131425"/>
              <a:gd name="connsiteX0" fmla="*/ 898620 w 3635159"/>
              <a:gd name="connsiteY0" fmla="*/ 384650 h 2353237"/>
              <a:gd name="connsiteX1" fmla="*/ 3255894 w 3635159"/>
              <a:gd name="connsiteY1" fmla="*/ 470762 h 2353237"/>
              <a:gd name="connsiteX2" fmla="*/ 3635159 w 3635159"/>
              <a:gd name="connsiteY2" fmla="*/ 1422924 h 2353237"/>
              <a:gd name="connsiteX3" fmla="*/ 116337 w 3635159"/>
              <a:gd name="connsiteY3" fmla="*/ 1626633 h 2353237"/>
              <a:gd name="connsiteX4" fmla="*/ 898620 w 3635159"/>
              <a:gd name="connsiteY4" fmla="*/ 384650 h 2353237"/>
              <a:gd name="connsiteX0" fmla="*/ 898620 w 3639416"/>
              <a:gd name="connsiteY0" fmla="*/ 384650 h 2353237"/>
              <a:gd name="connsiteX1" fmla="*/ 3255894 w 3639416"/>
              <a:gd name="connsiteY1" fmla="*/ 470762 h 2353237"/>
              <a:gd name="connsiteX2" fmla="*/ 3635159 w 3639416"/>
              <a:gd name="connsiteY2" fmla="*/ 1422924 h 2353237"/>
              <a:gd name="connsiteX3" fmla="*/ 116337 w 3639416"/>
              <a:gd name="connsiteY3" fmla="*/ 1626633 h 2353237"/>
              <a:gd name="connsiteX4" fmla="*/ 898620 w 3639416"/>
              <a:gd name="connsiteY4" fmla="*/ 384650 h 2353237"/>
              <a:gd name="connsiteX0" fmla="*/ 898620 w 3635159"/>
              <a:gd name="connsiteY0" fmla="*/ 384650 h 2353237"/>
              <a:gd name="connsiteX1" fmla="*/ 3255894 w 3635159"/>
              <a:gd name="connsiteY1" fmla="*/ 470762 h 2353237"/>
              <a:gd name="connsiteX2" fmla="*/ 3635159 w 3635159"/>
              <a:gd name="connsiteY2" fmla="*/ 1422924 h 2353237"/>
              <a:gd name="connsiteX3" fmla="*/ 116337 w 3635159"/>
              <a:gd name="connsiteY3" fmla="*/ 1626633 h 2353237"/>
              <a:gd name="connsiteX4" fmla="*/ 898620 w 3635159"/>
              <a:gd name="connsiteY4" fmla="*/ 384650 h 2353237"/>
              <a:gd name="connsiteX0" fmla="*/ 898620 w 3635159"/>
              <a:gd name="connsiteY0" fmla="*/ 384650 h 2458600"/>
              <a:gd name="connsiteX1" fmla="*/ 3255894 w 3635159"/>
              <a:gd name="connsiteY1" fmla="*/ 470762 h 2458600"/>
              <a:gd name="connsiteX2" fmla="*/ 3635159 w 3635159"/>
              <a:gd name="connsiteY2" fmla="*/ 1422924 h 2458600"/>
              <a:gd name="connsiteX3" fmla="*/ 116337 w 3635159"/>
              <a:gd name="connsiteY3" fmla="*/ 1626633 h 2458600"/>
              <a:gd name="connsiteX4" fmla="*/ 898620 w 3635159"/>
              <a:gd name="connsiteY4" fmla="*/ 384650 h 2458600"/>
              <a:gd name="connsiteX0" fmla="*/ 898620 w 3635159"/>
              <a:gd name="connsiteY0" fmla="*/ 404987 h 2478937"/>
              <a:gd name="connsiteX1" fmla="*/ 3286306 w 3635159"/>
              <a:gd name="connsiteY1" fmla="*/ 453764 h 2478937"/>
              <a:gd name="connsiteX2" fmla="*/ 3635159 w 3635159"/>
              <a:gd name="connsiteY2" fmla="*/ 1443261 h 2478937"/>
              <a:gd name="connsiteX3" fmla="*/ 116337 w 3635159"/>
              <a:gd name="connsiteY3" fmla="*/ 1646970 h 2478937"/>
              <a:gd name="connsiteX4" fmla="*/ 898620 w 3635159"/>
              <a:gd name="connsiteY4" fmla="*/ 404987 h 247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159" h="2478937">
                <a:moveTo>
                  <a:pt x="898620" y="404987"/>
                </a:moveTo>
                <a:cubicBezTo>
                  <a:pt x="1935576" y="-27518"/>
                  <a:pt x="2777515" y="-252056"/>
                  <a:pt x="3286306" y="453764"/>
                </a:cubicBezTo>
                <a:cubicBezTo>
                  <a:pt x="3929709" y="995166"/>
                  <a:pt x="2870113" y="914305"/>
                  <a:pt x="3635159" y="1443261"/>
                </a:cubicBezTo>
                <a:cubicBezTo>
                  <a:pt x="3252607" y="1898146"/>
                  <a:pt x="1145308" y="3406793"/>
                  <a:pt x="116337" y="1646970"/>
                </a:cubicBezTo>
                <a:cubicBezTo>
                  <a:pt x="-337552" y="494557"/>
                  <a:pt x="667223" y="751014"/>
                  <a:pt x="898620" y="404987"/>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Rectangle 32">
            <a:extLst>
              <a:ext uri="{FF2B5EF4-FFF2-40B4-BE49-F238E27FC236}">
                <a16:creationId xmlns:a16="http://schemas.microsoft.com/office/drawing/2014/main" id="{1699BD17-A739-41CC-184B-F2A0E15D79CD}"/>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22</a:t>
            </a:r>
            <a:endParaRPr lang="en-ID" sz="3200"/>
          </a:p>
        </p:txBody>
      </p:sp>
      <p:sp>
        <p:nvSpPr>
          <p:cNvPr id="2" name="Google Shape;215;p30">
            <a:extLst>
              <a:ext uri="{FF2B5EF4-FFF2-40B4-BE49-F238E27FC236}">
                <a16:creationId xmlns:a16="http://schemas.microsoft.com/office/drawing/2014/main" id="{C5EF78E9-DDFD-0AAD-6292-B3623B614EB5}"/>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Dua Variabel (PLDV) – Cont. </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2C2D1D26-1C4B-45BB-E7AD-655652C5767C}"/>
              </a:ext>
            </a:extLst>
          </p:cNvPr>
          <p:cNvSpPr txBox="1"/>
          <p:nvPr/>
        </p:nvSpPr>
        <p:spPr>
          <a:xfrm>
            <a:off x="952250" y="2212663"/>
            <a:ext cx="3386474" cy="553998"/>
          </a:xfrm>
          <a:prstGeom prst="rect">
            <a:avLst/>
          </a:prstGeom>
          <a:noFill/>
        </p:spPr>
        <p:txBody>
          <a:bodyPr wrap="square">
            <a:spAutoFit/>
          </a:bodyPr>
          <a:lstStyle/>
          <a:p>
            <a:pPr algn="l" fontAlgn="base"/>
            <a:r>
              <a:rPr lang="en-ID" sz="3000" b="1" i="0">
                <a:solidFill>
                  <a:srgbClr val="2C313A"/>
                </a:solidFill>
                <a:effectLst/>
                <a:latin typeface="Inter"/>
              </a:rPr>
              <a:t>1. Metode Grafik</a:t>
            </a:r>
            <a:endParaRPr lang="en-ID" sz="3000" b="0" i="0">
              <a:solidFill>
                <a:srgbClr val="2C313A"/>
              </a:solidFill>
              <a:effectLst/>
              <a:latin typeface="Inter"/>
            </a:endParaRPr>
          </a:p>
        </p:txBody>
      </p:sp>
      <p:sp>
        <p:nvSpPr>
          <p:cNvPr id="9" name="TextBox 8">
            <a:extLst>
              <a:ext uri="{FF2B5EF4-FFF2-40B4-BE49-F238E27FC236}">
                <a16:creationId xmlns:a16="http://schemas.microsoft.com/office/drawing/2014/main" id="{15A6EAF4-CD5B-386E-FD95-6AC5288F642D}"/>
              </a:ext>
            </a:extLst>
          </p:cNvPr>
          <p:cNvSpPr txBox="1"/>
          <p:nvPr/>
        </p:nvSpPr>
        <p:spPr>
          <a:xfrm>
            <a:off x="982381" y="3088061"/>
            <a:ext cx="16643737" cy="553998"/>
          </a:xfrm>
          <a:prstGeom prst="rect">
            <a:avLst/>
          </a:prstGeom>
          <a:noFill/>
        </p:spPr>
        <p:txBody>
          <a:bodyPr wrap="square">
            <a:spAutoFit/>
          </a:bodyPr>
          <a:lstStyle/>
          <a:p>
            <a:r>
              <a:rPr lang="en-US" sz="3000" b="0" i="0">
                <a:solidFill>
                  <a:srgbClr val="000000"/>
                </a:solidFill>
                <a:effectLst/>
                <a:latin typeface="Inter"/>
                <a:ea typeface="Open Sans" panose="020B0606030504020204" pitchFamily="34" charset="0"/>
                <a:cs typeface="Open Sans" panose="020B0606030504020204" pitchFamily="34" charset="0"/>
              </a:rPr>
              <a:t>Langkah selanjutnya adalah cari titik potong antara persamaan 1 dan persamaan 2 dengan grafik.</a:t>
            </a:r>
            <a:endParaRPr lang="en-ID" sz="3000">
              <a:latin typeface="Inter"/>
              <a:ea typeface="Open Sans" panose="020B0606030504020204" pitchFamily="34" charset="0"/>
              <a:cs typeface="Open Sans" panose="020B0606030504020204" pitchFamily="34" charset="0"/>
            </a:endParaRPr>
          </a:p>
        </p:txBody>
      </p:sp>
      <p:pic>
        <p:nvPicPr>
          <p:cNvPr id="26" name="Picture 25">
            <a:extLst>
              <a:ext uri="{FF2B5EF4-FFF2-40B4-BE49-F238E27FC236}">
                <a16:creationId xmlns:a16="http://schemas.microsoft.com/office/drawing/2014/main" id="{73B7410D-CB29-BB0E-A8B2-B202BF26BF1C}"/>
              </a:ext>
            </a:extLst>
          </p:cNvPr>
          <p:cNvPicPr>
            <a:picLocks noChangeAspect="1"/>
          </p:cNvPicPr>
          <p:nvPr/>
        </p:nvPicPr>
        <p:blipFill>
          <a:blip r:embed="rId4"/>
          <a:stretch>
            <a:fillRect/>
          </a:stretch>
        </p:blipFill>
        <p:spPr>
          <a:xfrm>
            <a:off x="1153864" y="3963459"/>
            <a:ext cx="8320558" cy="5070144"/>
          </a:xfrm>
          <a:prstGeom prst="rect">
            <a:avLst/>
          </a:prstGeom>
        </p:spPr>
      </p:pic>
      <p:sp>
        <p:nvSpPr>
          <p:cNvPr id="29" name="Rectangle 28">
            <a:extLst>
              <a:ext uri="{FF2B5EF4-FFF2-40B4-BE49-F238E27FC236}">
                <a16:creationId xmlns:a16="http://schemas.microsoft.com/office/drawing/2014/main" id="{DFCF70AF-3C07-3F46-3498-B984A8A49113}"/>
              </a:ext>
            </a:extLst>
          </p:cNvPr>
          <p:cNvSpPr/>
          <p:nvPr/>
        </p:nvSpPr>
        <p:spPr>
          <a:xfrm>
            <a:off x="11521380" y="4626620"/>
            <a:ext cx="6785020" cy="2736304"/>
          </a:xfrm>
          <a:prstGeom prst="rect">
            <a:avLst/>
          </a:prstGeom>
          <a:ln>
            <a:solidFill>
              <a:srgbClr val="009EF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0" i="0">
                <a:solidFill>
                  <a:srgbClr val="000000"/>
                </a:solidFill>
                <a:effectLst/>
                <a:latin typeface="Inter"/>
                <a:ea typeface="Open Sans" panose="020B0606030504020204" pitchFamily="34" charset="0"/>
                <a:cs typeface="Open Sans" panose="020B0606030504020204" pitchFamily="34" charset="0"/>
              </a:rPr>
              <a:t>Dari grafik disamping di dapatkan bahwa titik potong antara persamaan linear 2x-y = 30 dan –x + y = 70 adalah (100, 170), </a:t>
            </a:r>
            <a:br>
              <a:rPr lang="en-US" sz="2400" b="0" i="0">
                <a:solidFill>
                  <a:srgbClr val="000000"/>
                </a:solidFill>
                <a:effectLst/>
                <a:latin typeface="Inter"/>
                <a:ea typeface="Open Sans" panose="020B0606030504020204" pitchFamily="34" charset="0"/>
                <a:cs typeface="Open Sans" panose="020B0606030504020204" pitchFamily="34" charset="0"/>
              </a:rPr>
            </a:br>
            <a:br>
              <a:rPr lang="en-US" sz="2400" b="0" i="0">
                <a:solidFill>
                  <a:srgbClr val="000000"/>
                </a:solidFill>
                <a:effectLst/>
                <a:latin typeface="Inter"/>
                <a:ea typeface="Open Sans" panose="020B0606030504020204" pitchFamily="34" charset="0"/>
                <a:cs typeface="Open Sans" panose="020B0606030504020204" pitchFamily="34" charset="0"/>
              </a:rPr>
            </a:br>
            <a:r>
              <a:rPr lang="en-US" sz="2400" b="0" i="0">
                <a:solidFill>
                  <a:srgbClr val="000000"/>
                </a:solidFill>
                <a:effectLst/>
                <a:latin typeface="Inter"/>
                <a:ea typeface="Open Sans" panose="020B0606030504020204" pitchFamily="34" charset="0"/>
                <a:cs typeface="Open Sans" panose="020B0606030504020204" pitchFamily="34" charset="0"/>
              </a:rPr>
              <a:t>Jadi, </a:t>
            </a:r>
            <a:r>
              <a:rPr lang="en-ID" sz="2400" b="0" i="0">
                <a:solidFill>
                  <a:srgbClr val="000000"/>
                </a:solidFill>
                <a:effectLst/>
                <a:latin typeface="Inter"/>
                <a:ea typeface="Open Sans" panose="020B0606030504020204" pitchFamily="34" charset="0"/>
                <a:cs typeface="Open Sans" panose="020B0606030504020204" pitchFamily="34" charset="0"/>
              </a:rPr>
              <a:t>penyelesaian SPLDV untuk persamaan tersebut adalah x = 100 dan y = 170</a:t>
            </a:r>
            <a:endParaRPr lang="en-ID" sz="2400"/>
          </a:p>
        </p:txBody>
      </p:sp>
      <p:sp>
        <p:nvSpPr>
          <p:cNvPr id="30" name="TextBox 29">
            <a:extLst>
              <a:ext uri="{FF2B5EF4-FFF2-40B4-BE49-F238E27FC236}">
                <a16:creationId xmlns:a16="http://schemas.microsoft.com/office/drawing/2014/main" id="{835DDDF8-8208-7807-C9F8-BB3000105AF7}"/>
              </a:ext>
            </a:extLst>
          </p:cNvPr>
          <p:cNvSpPr txBox="1"/>
          <p:nvPr/>
        </p:nvSpPr>
        <p:spPr>
          <a:xfrm>
            <a:off x="1146165" y="9163124"/>
            <a:ext cx="9223088" cy="707886"/>
          </a:xfrm>
          <a:prstGeom prst="rect">
            <a:avLst/>
          </a:prstGeom>
          <a:noFill/>
        </p:spPr>
        <p:txBody>
          <a:bodyPr wrap="square">
            <a:spAutoFit/>
          </a:bodyPr>
          <a:lstStyle/>
          <a:p>
            <a:r>
              <a:rPr lang="en-US" sz="2000" b="1">
                <a:solidFill>
                  <a:srgbClr val="000000"/>
                </a:solidFill>
                <a:effectLst/>
                <a:latin typeface="Inter"/>
                <a:ea typeface="Open Sans" panose="020B0606030504020204" pitchFamily="34" charset="0"/>
                <a:cs typeface="Open Sans" panose="020B0606030504020204" pitchFamily="34" charset="0"/>
              </a:rPr>
              <a:t>Note : Penggambaran grafik diatas menggunakan </a:t>
            </a:r>
            <a:r>
              <a:rPr lang="en-US" sz="2000" b="1">
                <a:solidFill>
                  <a:srgbClr val="000000"/>
                </a:solidFill>
                <a:effectLst/>
                <a:latin typeface="Inter"/>
                <a:ea typeface="Open Sans" panose="020B0606030504020204" pitchFamily="34" charset="0"/>
                <a:cs typeface="Open Sans" panose="020B0606030504020204" pitchFamily="34" charset="0"/>
                <a:hlinkClick r:id="rId5"/>
              </a:rPr>
              <a:t>https://www.desmos.com/calculator</a:t>
            </a:r>
            <a:r>
              <a:rPr lang="en-US" sz="2000" b="1">
                <a:solidFill>
                  <a:srgbClr val="000000"/>
                </a:solidFill>
                <a:effectLst/>
                <a:latin typeface="Inter"/>
                <a:ea typeface="Open Sans" panose="020B0606030504020204" pitchFamily="34" charset="0"/>
                <a:cs typeface="Open Sans" panose="020B0606030504020204" pitchFamily="34" charset="0"/>
              </a:rPr>
              <a:t> </a:t>
            </a:r>
            <a:endParaRPr lang="en-ID" sz="2000" b="1">
              <a:latin typeface="Inter"/>
              <a:ea typeface="Open Sans" panose="020B0606030504020204" pitchFamily="34" charset="0"/>
              <a:cs typeface="Open Sans" panose="020B0606030504020204" pitchFamily="34" charset="0"/>
            </a:endParaRPr>
          </a:p>
        </p:txBody>
      </p:sp>
      <p:sp>
        <p:nvSpPr>
          <p:cNvPr id="31" name="Arrow: Left 30">
            <a:extLst>
              <a:ext uri="{FF2B5EF4-FFF2-40B4-BE49-F238E27FC236}">
                <a16:creationId xmlns:a16="http://schemas.microsoft.com/office/drawing/2014/main" id="{0A1EBE3A-743C-AE10-BD2A-5386073217BD}"/>
              </a:ext>
            </a:extLst>
          </p:cNvPr>
          <p:cNvSpPr/>
          <p:nvPr/>
        </p:nvSpPr>
        <p:spPr>
          <a:xfrm>
            <a:off x="10039897" y="5790645"/>
            <a:ext cx="864096" cy="70788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916662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940;p55">
            <a:extLst>
              <a:ext uri="{FF2B5EF4-FFF2-40B4-BE49-F238E27FC236}">
                <a16:creationId xmlns:a16="http://schemas.microsoft.com/office/drawing/2014/main" id="{10B564F6-F531-B204-B7E1-67A4756B79C7}"/>
              </a:ext>
            </a:extLst>
          </p:cNvPr>
          <p:cNvSpPr/>
          <p:nvPr/>
        </p:nvSpPr>
        <p:spPr>
          <a:xfrm>
            <a:off x="-1278996" y="-965092"/>
            <a:ext cx="4570221" cy="3886403"/>
          </a:xfrm>
          <a:custGeom>
            <a:avLst/>
            <a:gdLst/>
            <a:ahLst/>
            <a:cxnLst/>
            <a:rect l="l" t="t" r="r" b="b"/>
            <a:pathLst>
              <a:path w="190704" h="162170" extrusionOk="0">
                <a:moveTo>
                  <a:pt x="64243" y="0"/>
                </a:moveTo>
                <a:cubicBezTo>
                  <a:pt x="44031" y="0"/>
                  <a:pt x="25830" y="12000"/>
                  <a:pt x="15545" y="28907"/>
                </a:cubicBezTo>
                <a:cubicBezTo>
                  <a:pt x="0" y="54425"/>
                  <a:pt x="1835" y="66534"/>
                  <a:pt x="17546" y="96322"/>
                </a:cubicBezTo>
                <a:cubicBezTo>
                  <a:pt x="33224" y="126110"/>
                  <a:pt x="26553" y="151895"/>
                  <a:pt x="76421" y="160634"/>
                </a:cubicBezTo>
                <a:cubicBezTo>
                  <a:pt x="82436" y="161685"/>
                  <a:pt x="87937" y="162169"/>
                  <a:pt x="92988" y="162169"/>
                </a:cubicBezTo>
                <a:cubicBezTo>
                  <a:pt x="139599" y="162169"/>
                  <a:pt x="147936" y="120919"/>
                  <a:pt x="168220" y="102259"/>
                </a:cubicBezTo>
                <a:cubicBezTo>
                  <a:pt x="190703" y="81578"/>
                  <a:pt x="188135" y="58361"/>
                  <a:pt x="169188" y="41716"/>
                </a:cubicBezTo>
                <a:cubicBezTo>
                  <a:pt x="150241" y="25104"/>
                  <a:pt x="127358" y="31709"/>
                  <a:pt x="96035" y="10360"/>
                </a:cubicBezTo>
                <a:cubicBezTo>
                  <a:pt x="85438" y="3137"/>
                  <a:pt x="74578" y="0"/>
                  <a:pt x="64243"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23</a:t>
            </a:r>
            <a:endParaRPr lang="en-ID" sz="3200"/>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sp>
        <p:nvSpPr>
          <p:cNvPr id="3" name="Google Shape;215;p30">
            <a:extLst>
              <a:ext uri="{FF2B5EF4-FFF2-40B4-BE49-F238E27FC236}">
                <a16:creationId xmlns:a16="http://schemas.microsoft.com/office/drawing/2014/main" id="{C690758F-51EA-93F3-B744-26E55B558487}"/>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Dua Variabel (PLDV) – Cont. </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a:extLst>
              <a:ext uri="{FF2B5EF4-FFF2-40B4-BE49-F238E27FC236}">
                <a16:creationId xmlns:a16="http://schemas.microsoft.com/office/drawing/2014/main" id="{31353FA6-D875-A907-B670-BDA009F7C039}"/>
              </a:ext>
            </a:extLst>
          </p:cNvPr>
          <p:cNvSpPr txBox="1"/>
          <p:nvPr/>
        </p:nvSpPr>
        <p:spPr>
          <a:xfrm>
            <a:off x="952250" y="2212663"/>
            <a:ext cx="3386474" cy="553998"/>
          </a:xfrm>
          <a:prstGeom prst="rect">
            <a:avLst/>
          </a:prstGeom>
          <a:noFill/>
        </p:spPr>
        <p:txBody>
          <a:bodyPr wrap="square">
            <a:spAutoFit/>
          </a:bodyPr>
          <a:lstStyle/>
          <a:p>
            <a:pPr algn="l" fontAlgn="base"/>
            <a:r>
              <a:rPr lang="en-ID" sz="3000" b="1" i="0">
                <a:solidFill>
                  <a:srgbClr val="2C313A"/>
                </a:solidFill>
                <a:effectLst/>
                <a:latin typeface="Inter"/>
              </a:rPr>
              <a:t>1. Metode Grafik</a:t>
            </a:r>
            <a:endParaRPr lang="en-ID" sz="3000" b="0" i="0">
              <a:solidFill>
                <a:srgbClr val="2C313A"/>
              </a:solidFill>
              <a:effectLst/>
              <a:latin typeface="Inter"/>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DA4EF63-C30F-166E-E8A2-5D2D2E87392F}"/>
                  </a:ext>
                </a:extLst>
              </p:cNvPr>
              <p:cNvSpPr txBox="1"/>
              <p:nvPr/>
            </p:nvSpPr>
            <p:spPr>
              <a:xfrm>
                <a:off x="982381" y="3088061"/>
                <a:ext cx="16643737" cy="553998"/>
              </a:xfrm>
              <a:prstGeom prst="rect">
                <a:avLst/>
              </a:prstGeom>
              <a:noFill/>
            </p:spPr>
            <p:txBody>
              <a:bodyPr wrap="square">
                <a:spAutoFit/>
              </a:bodyPr>
              <a:lstStyle/>
              <a:p>
                <a:r>
                  <a:rPr lang="en-US" sz="3000" b="0" i="0">
                    <a:solidFill>
                      <a:srgbClr val="000000"/>
                    </a:solidFill>
                    <a:effectLst/>
                    <a:latin typeface="Inter"/>
                    <a:ea typeface="Open Sans" panose="020B0606030504020204" pitchFamily="34" charset="0"/>
                    <a:cs typeface="Open Sans" panose="020B0606030504020204" pitchFamily="34" charset="0"/>
                  </a:rPr>
                  <a:t>Pembuktiaan bahwa </a:t>
                </a:r>
                <a14:m>
                  <m:oMath xmlns:m="http://schemas.openxmlformats.org/officeDocument/2006/math">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=100</m:t>
                    </m:r>
                  </m:oMath>
                </a14:m>
                <a:r>
                  <a:rPr lang="en-ID" sz="3000">
                    <a:latin typeface="Inter"/>
                    <a:ea typeface="Open Sans" panose="020B0606030504020204" pitchFamily="34" charset="0"/>
                    <a:cs typeface="Open Sans" panose="020B0606030504020204" pitchFamily="34" charset="0"/>
                  </a:rPr>
                  <a:t> dan </a:t>
                </a:r>
                <a14:m>
                  <m:oMath xmlns:m="http://schemas.openxmlformats.org/officeDocument/2006/math">
                    <m:r>
                      <a:rPr lang="en-US" sz="3000" b="0" i="1" smtClean="0">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latin typeface="Cambria Math" panose="02040503050406030204" pitchFamily="18" charset="0"/>
                        <a:ea typeface="Open Sans" panose="020B0606030504020204" pitchFamily="34" charset="0"/>
                        <a:cs typeface="Open Sans" panose="020B0606030504020204" pitchFamily="34" charset="0"/>
                      </a:rPr>
                      <m:t>=170</m:t>
                    </m:r>
                  </m:oMath>
                </a14:m>
                <a:endParaRPr lang="en-ID" sz="3000">
                  <a:latin typeface="Inter"/>
                  <a:ea typeface="Open Sans" panose="020B0606030504020204" pitchFamily="34" charset="0"/>
                  <a:cs typeface="Open Sans" panose="020B0606030504020204" pitchFamily="34" charset="0"/>
                </a:endParaRPr>
              </a:p>
            </p:txBody>
          </p:sp>
        </mc:Choice>
        <mc:Fallback xmlns="">
          <p:sp>
            <p:nvSpPr>
              <p:cNvPr id="24" name="TextBox 23">
                <a:extLst>
                  <a:ext uri="{FF2B5EF4-FFF2-40B4-BE49-F238E27FC236}">
                    <a16:creationId xmlns:a16="http://schemas.microsoft.com/office/drawing/2014/main" id="{8DA4EF63-C30F-166E-E8A2-5D2D2E87392F}"/>
                  </a:ext>
                </a:extLst>
              </p:cNvPr>
              <p:cNvSpPr txBox="1">
                <a:spLocks noRot="1" noChangeAspect="1" noMove="1" noResize="1" noEditPoints="1" noAdjustHandles="1" noChangeArrowheads="1" noChangeShapeType="1" noTextEdit="1"/>
              </p:cNvSpPr>
              <p:nvPr/>
            </p:nvSpPr>
            <p:spPr>
              <a:xfrm>
                <a:off x="982381" y="3088061"/>
                <a:ext cx="16643737" cy="553998"/>
              </a:xfrm>
              <a:prstGeom prst="rect">
                <a:avLst/>
              </a:prstGeom>
              <a:blipFill>
                <a:blip r:embed="rId3"/>
                <a:stretch>
                  <a:fillRect l="-842" t="-13333" b="-35556"/>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2BC5F9C-0521-8A9E-DB78-E6AA7F70655C}"/>
                  </a:ext>
                </a:extLst>
              </p:cNvPr>
              <p:cNvSpPr txBox="1"/>
              <p:nvPr/>
            </p:nvSpPr>
            <p:spPr>
              <a:xfrm>
                <a:off x="1030791" y="3775081"/>
                <a:ext cx="16643737" cy="5170646"/>
              </a:xfrm>
              <a:prstGeom prst="rect">
                <a:avLst/>
              </a:prstGeom>
              <a:noFill/>
            </p:spPr>
            <p:txBody>
              <a:bodyPr wrap="square">
                <a:spAutoFit/>
              </a:bodyPr>
              <a:lstStyle/>
              <a:p>
                <a:r>
                  <a:rPr lang="en-ID" sz="3000" b="0" i="0">
                    <a:solidFill>
                      <a:srgbClr val="000000"/>
                    </a:solidFill>
                    <a:effectLst/>
                    <a:latin typeface="Inter"/>
                    <a:ea typeface="Open Sans" panose="020B0606030504020204" pitchFamily="34" charset="0"/>
                    <a:cs typeface="Open Sans" panose="020B0606030504020204" pitchFamily="34" charset="0"/>
                  </a:rPr>
                  <a:t>Persamaan 1 : </a:t>
                </a:r>
                <a14:m>
                  <m:oMath xmlns:m="http://schemas.openxmlformats.org/officeDocument/2006/math">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=70</m:t>
                    </m:r>
                  </m:oMath>
                </a14:m>
                <a:endParaRPr lang="en-US" sz="3000" b="0" i="0">
                  <a:solidFill>
                    <a:srgbClr val="000000"/>
                  </a:solidFill>
                  <a:effectLst/>
                  <a:latin typeface="Inter"/>
                  <a:ea typeface="Open Sans" panose="020B0606030504020204" pitchFamily="34" charset="0"/>
                  <a:cs typeface="Open Sans" panose="020B0606030504020204" pitchFamily="34" charset="0"/>
                </a:endParaRPr>
              </a:p>
              <a:p>
                <a:r>
                  <a:rPr lang="en-ID" sz="3000">
                    <a:latin typeface="Inter"/>
                    <a:ea typeface="Open Sans" panose="020B0606030504020204" pitchFamily="34" charset="0"/>
                    <a:cs typeface="Open Sans" panose="020B0606030504020204" pitchFamily="34" charset="0"/>
                  </a:rPr>
                  <a:t>Persamaan 2 : </a:t>
                </a:r>
                <a14:m>
                  <m:oMath xmlns:m="http://schemas.openxmlformats.org/officeDocument/2006/math">
                    <m:r>
                      <a:rPr lang="en-US" sz="3000" b="0" i="1" smtClean="0">
                        <a:latin typeface="Cambria Math" panose="02040503050406030204" pitchFamily="18" charset="0"/>
                        <a:ea typeface="Open Sans" panose="020B0606030504020204" pitchFamily="34" charset="0"/>
                        <a:cs typeface="Open Sans" panose="020B0606030504020204" pitchFamily="34" charset="0"/>
                      </a:rPr>
                      <m:t>2</m:t>
                    </m:r>
                    <m:r>
                      <a:rPr lang="en-US" sz="3000" b="0" i="1" smtClean="0">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latin typeface="Cambria Math" panose="02040503050406030204" pitchFamily="18" charset="0"/>
                        <a:ea typeface="Open Sans" panose="020B0606030504020204" pitchFamily="34" charset="0"/>
                        <a:cs typeface="Open Sans" panose="020B0606030504020204" pitchFamily="34" charset="0"/>
                      </a:rPr>
                      <m:t> −</m:t>
                    </m:r>
                    <m:r>
                      <a:rPr lang="en-US" sz="3000" b="0" i="1" smtClean="0">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latin typeface="Cambria Math" panose="02040503050406030204" pitchFamily="18" charset="0"/>
                        <a:ea typeface="Open Sans" panose="020B0606030504020204" pitchFamily="34" charset="0"/>
                        <a:cs typeface="Open Sans" panose="020B0606030504020204" pitchFamily="34" charset="0"/>
                      </a:rPr>
                      <m:t>=30</m:t>
                    </m:r>
                  </m:oMath>
                </a14:m>
                <a:br>
                  <a:rPr lang="en-US" sz="3000">
                    <a:latin typeface="Inter"/>
                    <a:ea typeface="Open Sans" panose="020B0606030504020204" pitchFamily="34" charset="0"/>
                    <a:cs typeface="Open Sans" panose="020B0606030504020204" pitchFamily="34" charset="0"/>
                  </a:rPr>
                </a:br>
                <a:br>
                  <a:rPr lang="en-US" sz="3000">
                    <a:latin typeface="Inter"/>
                    <a:ea typeface="Open Sans" panose="020B0606030504020204" pitchFamily="34" charset="0"/>
                    <a:cs typeface="Open Sans" panose="020B0606030504020204" pitchFamily="34" charset="0"/>
                  </a:rPr>
                </a:br>
                <a:r>
                  <a:rPr lang="en-US" sz="3000">
                    <a:latin typeface="Inter"/>
                    <a:ea typeface="Open Sans" panose="020B0606030504020204" pitchFamily="34" charset="0"/>
                    <a:cs typeface="Open Sans" panose="020B0606030504020204" pitchFamily="34" charset="0"/>
                  </a:rPr>
                  <a:t>Masukkan, </a:t>
                </a:r>
                <a14:m>
                  <m:oMath xmlns:m="http://schemas.openxmlformats.org/officeDocument/2006/math">
                    <m:r>
                      <a:rPr lang="en-US" sz="3000" b="0" i="1" smtClean="0">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latin typeface="Cambria Math" panose="02040503050406030204" pitchFamily="18" charset="0"/>
                        <a:ea typeface="Open Sans" panose="020B0606030504020204" pitchFamily="34" charset="0"/>
                        <a:cs typeface="Open Sans" panose="020B0606030504020204" pitchFamily="34" charset="0"/>
                      </a:rPr>
                      <m:t>=100</m:t>
                    </m:r>
                  </m:oMath>
                </a14:m>
                <a:r>
                  <a:rPr lang="en-ID" sz="3000">
                    <a:latin typeface="Inter"/>
                    <a:ea typeface="Open Sans" panose="020B0606030504020204" pitchFamily="34" charset="0"/>
                    <a:cs typeface="Open Sans" panose="020B0606030504020204" pitchFamily="34" charset="0"/>
                  </a:rPr>
                  <a:t> dan </a:t>
                </a:r>
                <a14:m>
                  <m:oMath xmlns:m="http://schemas.openxmlformats.org/officeDocument/2006/math">
                    <m:r>
                      <a:rPr lang="en-US" sz="3000" b="0" i="1" smtClean="0">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latin typeface="Cambria Math" panose="02040503050406030204" pitchFamily="18" charset="0"/>
                        <a:ea typeface="Open Sans" panose="020B0606030504020204" pitchFamily="34" charset="0"/>
                        <a:cs typeface="Open Sans" panose="020B0606030504020204" pitchFamily="34" charset="0"/>
                      </a:rPr>
                      <m:t>=170</m:t>
                    </m:r>
                  </m:oMath>
                </a14:m>
                <a:r>
                  <a:rPr lang="en-ID" sz="3000">
                    <a:latin typeface="Inter"/>
                    <a:ea typeface="Open Sans" panose="020B0606030504020204" pitchFamily="34" charset="0"/>
                    <a:cs typeface="Open Sans" panose="020B0606030504020204" pitchFamily="34" charset="0"/>
                  </a:rPr>
                  <a:t> ke persamaan 1, jadi</a:t>
                </a:r>
              </a:p>
              <a:p>
                <a:r>
                  <a:rPr lang="en-ID" sz="3000">
                    <a:latin typeface="Inter"/>
                    <a:ea typeface="Open Sans" panose="020B0606030504020204" pitchFamily="34" charset="0"/>
                    <a:cs typeface="Open Sans" panose="020B0606030504020204" pitchFamily="34" charset="0"/>
                  </a:rPr>
                  <a:t> </a:t>
                </a:r>
                <a14:m>
                  <m:oMath xmlns:m="http://schemas.openxmlformats.org/officeDocument/2006/math">
                    <m:r>
                      <a:rPr lang="en-US" sz="3000" b="0" i="1" smtClean="0">
                        <a:latin typeface="Cambria Math" panose="02040503050406030204" pitchFamily="18" charset="0"/>
                        <a:ea typeface="Open Sans" panose="020B0606030504020204" pitchFamily="34" charset="0"/>
                        <a:cs typeface="Open Sans" panose="020B0606030504020204" pitchFamily="34" charset="0"/>
                      </a:rPr>
                      <m:t>−</m:t>
                    </m:r>
                    <m:r>
                      <a:rPr lang="en-US" sz="3000" b="0" i="1" smtClean="0">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latin typeface="Cambria Math" panose="02040503050406030204" pitchFamily="18" charset="0"/>
                        <a:ea typeface="Open Sans" panose="020B0606030504020204" pitchFamily="34" charset="0"/>
                        <a:cs typeface="Open Sans" panose="020B0606030504020204" pitchFamily="34" charset="0"/>
                      </a:rPr>
                      <m:t>+</m:t>
                    </m:r>
                    <m:r>
                      <a:rPr lang="en-US" sz="3000" b="0" i="1" smtClean="0">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latin typeface="Cambria Math" panose="02040503050406030204" pitchFamily="18" charset="0"/>
                        <a:ea typeface="Open Sans" panose="020B0606030504020204" pitchFamily="34" charset="0"/>
                        <a:cs typeface="Open Sans" panose="020B0606030504020204" pitchFamily="34" charset="0"/>
                      </a:rPr>
                      <m:t>=70</m:t>
                    </m:r>
                  </m:oMath>
                </a14:m>
                <a:endParaRPr lang="en-US" sz="3000" b="0">
                  <a:latin typeface="Inter"/>
                  <a:ea typeface="Open Sans" panose="020B0606030504020204" pitchFamily="34" charset="0"/>
                  <a:cs typeface="Open Sans" panose="020B0606030504020204" pitchFamily="34" charset="0"/>
                </a:endParaRPr>
              </a:p>
              <a:p>
                <a:r>
                  <a:rPr lang="en-ID" sz="3000">
                    <a:latin typeface="Inter"/>
                    <a:ea typeface="Open Sans" panose="020B0606030504020204" pitchFamily="34" charset="0"/>
                    <a:cs typeface="Open Sans" panose="020B0606030504020204" pitchFamily="34" charset="0"/>
                  </a:rPr>
                  <a:t> </a:t>
                </a:r>
                <a14:m>
                  <m:oMath xmlns:m="http://schemas.openxmlformats.org/officeDocument/2006/math">
                    <m:r>
                      <a:rPr lang="en-US" sz="3000" b="0" i="1" smtClean="0">
                        <a:latin typeface="Cambria Math" panose="02040503050406030204" pitchFamily="18" charset="0"/>
                        <a:ea typeface="Open Sans" panose="020B0606030504020204" pitchFamily="34" charset="0"/>
                        <a:cs typeface="Open Sans" panose="020B0606030504020204" pitchFamily="34" charset="0"/>
                      </a:rPr>
                      <m:t>−</m:t>
                    </m:r>
                    <m:d>
                      <m:dPr>
                        <m:ctrlPr>
                          <a:rPr lang="en-US" sz="3000" b="0" i="1" smtClean="0">
                            <a:latin typeface="Cambria Math" panose="02040503050406030204" pitchFamily="18" charset="0"/>
                            <a:ea typeface="Open Sans" panose="020B0606030504020204" pitchFamily="34" charset="0"/>
                            <a:cs typeface="Open Sans" panose="020B0606030504020204" pitchFamily="34" charset="0"/>
                          </a:rPr>
                        </m:ctrlPr>
                      </m:dPr>
                      <m:e>
                        <m:r>
                          <a:rPr lang="en-US" sz="3000" b="0" i="1" smtClean="0">
                            <a:latin typeface="Cambria Math" panose="02040503050406030204" pitchFamily="18" charset="0"/>
                            <a:ea typeface="Open Sans" panose="020B0606030504020204" pitchFamily="34" charset="0"/>
                            <a:cs typeface="Open Sans" panose="020B0606030504020204" pitchFamily="34" charset="0"/>
                          </a:rPr>
                          <m:t>100</m:t>
                        </m:r>
                      </m:e>
                    </m:d>
                    <m:r>
                      <a:rPr lang="en-US" sz="3000" b="0" i="1" smtClean="0">
                        <a:latin typeface="Cambria Math" panose="02040503050406030204" pitchFamily="18" charset="0"/>
                        <a:ea typeface="Open Sans" panose="020B0606030504020204" pitchFamily="34" charset="0"/>
                        <a:cs typeface="Open Sans" panose="020B0606030504020204" pitchFamily="34" charset="0"/>
                      </a:rPr>
                      <m:t>+170=70</m:t>
                    </m:r>
                  </m:oMath>
                </a14:m>
                <a:r>
                  <a:rPr lang="en-ID" sz="3000">
                    <a:latin typeface="Inter"/>
                    <a:ea typeface="Open Sans" panose="020B0606030504020204" pitchFamily="34" charset="0"/>
                    <a:cs typeface="Open Sans" panose="020B0606030504020204" pitchFamily="34" charset="0"/>
                  </a:rPr>
                  <a:t>  ****** </a:t>
                </a:r>
                <a:r>
                  <a:rPr lang="en-ID" sz="3000" b="1">
                    <a:latin typeface="Inter"/>
                    <a:ea typeface="Open Sans" panose="020B0606030504020204" pitchFamily="34" charset="0"/>
                    <a:cs typeface="Open Sans" panose="020B0606030504020204" pitchFamily="34" charset="0"/>
                  </a:rPr>
                  <a:t>PERSAMAAN SATU BENAR</a:t>
                </a:r>
              </a:p>
              <a:p>
                <a:endParaRPr lang="en-ID" sz="3000">
                  <a:latin typeface="Inter"/>
                  <a:ea typeface="Open Sans" panose="020B0606030504020204" pitchFamily="34" charset="0"/>
                  <a:cs typeface="Open Sans" panose="020B0606030504020204" pitchFamily="34" charset="0"/>
                </a:endParaRPr>
              </a:p>
              <a:p>
                <a:r>
                  <a:rPr lang="en-US" sz="3000">
                    <a:latin typeface="Inter"/>
                    <a:ea typeface="Open Sans" panose="020B0606030504020204" pitchFamily="34" charset="0"/>
                    <a:cs typeface="Open Sans" panose="020B0606030504020204" pitchFamily="34" charset="0"/>
                  </a:rPr>
                  <a:t>Masukkan, </a:t>
                </a:r>
                <a14:m>
                  <m:oMath xmlns:m="http://schemas.openxmlformats.org/officeDocument/2006/math">
                    <m:r>
                      <a:rPr lang="en-US" sz="3000" b="0" i="1" smtClean="0">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latin typeface="Cambria Math" panose="02040503050406030204" pitchFamily="18" charset="0"/>
                        <a:ea typeface="Open Sans" panose="020B0606030504020204" pitchFamily="34" charset="0"/>
                        <a:cs typeface="Open Sans" panose="020B0606030504020204" pitchFamily="34" charset="0"/>
                      </a:rPr>
                      <m:t>=100</m:t>
                    </m:r>
                  </m:oMath>
                </a14:m>
                <a:r>
                  <a:rPr lang="en-ID" sz="3000">
                    <a:latin typeface="Inter"/>
                    <a:ea typeface="Open Sans" panose="020B0606030504020204" pitchFamily="34" charset="0"/>
                    <a:cs typeface="Open Sans" panose="020B0606030504020204" pitchFamily="34" charset="0"/>
                  </a:rPr>
                  <a:t> dan </a:t>
                </a:r>
                <a14:m>
                  <m:oMath xmlns:m="http://schemas.openxmlformats.org/officeDocument/2006/math">
                    <m:r>
                      <a:rPr lang="en-US" sz="3000" b="0" i="1" smtClean="0">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latin typeface="Cambria Math" panose="02040503050406030204" pitchFamily="18" charset="0"/>
                        <a:ea typeface="Open Sans" panose="020B0606030504020204" pitchFamily="34" charset="0"/>
                        <a:cs typeface="Open Sans" panose="020B0606030504020204" pitchFamily="34" charset="0"/>
                      </a:rPr>
                      <m:t>=170</m:t>
                    </m:r>
                  </m:oMath>
                </a14:m>
                <a:r>
                  <a:rPr lang="en-ID" sz="3000">
                    <a:latin typeface="Inter"/>
                    <a:ea typeface="Open Sans" panose="020B0606030504020204" pitchFamily="34" charset="0"/>
                    <a:cs typeface="Open Sans" panose="020B0606030504020204" pitchFamily="34" charset="0"/>
                  </a:rPr>
                  <a:t> ke persamaan 2, jadi</a:t>
                </a:r>
              </a:p>
              <a:p>
                <a:r>
                  <a:rPr lang="en-ID" sz="3000">
                    <a:latin typeface="Inter"/>
                    <a:ea typeface="Open Sans" panose="020B0606030504020204" pitchFamily="34" charset="0"/>
                    <a:cs typeface="Open Sans" panose="020B0606030504020204" pitchFamily="34" charset="0"/>
                  </a:rPr>
                  <a:t> </a:t>
                </a:r>
                <a14:m>
                  <m:oMath xmlns:m="http://schemas.openxmlformats.org/officeDocument/2006/math">
                    <m:r>
                      <a:rPr lang="en-US" sz="3000" b="0" i="1" smtClean="0">
                        <a:latin typeface="Cambria Math" panose="02040503050406030204" pitchFamily="18" charset="0"/>
                        <a:ea typeface="Open Sans" panose="020B0606030504020204" pitchFamily="34" charset="0"/>
                        <a:cs typeface="Open Sans" panose="020B0606030504020204" pitchFamily="34" charset="0"/>
                      </a:rPr>
                      <m:t>2</m:t>
                    </m:r>
                    <m:r>
                      <a:rPr lang="en-US" sz="3000" b="0" i="1" smtClean="0">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latin typeface="Cambria Math" panose="02040503050406030204" pitchFamily="18" charset="0"/>
                        <a:ea typeface="Open Sans" panose="020B0606030504020204" pitchFamily="34" charset="0"/>
                        <a:cs typeface="Open Sans" panose="020B0606030504020204" pitchFamily="34" charset="0"/>
                      </a:rPr>
                      <m:t> −</m:t>
                    </m:r>
                    <m:r>
                      <a:rPr lang="en-US" sz="3000" b="0" i="1" smtClean="0">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latin typeface="Cambria Math" panose="02040503050406030204" pitchFamily="18" charset="0"/>
                        <a:ea typeface="Open Sans" panose="020B0606030504020204" pitchFamily="34" charset="0"/>
                        <a:cs typeface="Open Sans" panose="020B0606030504020204" pitchFamily="34" charset="0"/>
                      </a:rPr>
                      <m:t>=30</m:t>
                    </m:r>
                  </m:oMath>
                </a14:m>
                <a:endParaRPr lang="en-US" sz="3000" b="0">
                  <a:latin typeface="Inter"/>
                  <a:ea typeface="Open Sans" panose="020B0606030504020204" pitchFamily="34" charset="0"/>
                  <a:cs typeface="Open Sans" panose="020B0606030504020204" pitchFamily="34" charset="0"/>
                </a:endParaRPr>
              </a:p>
              <a:p>
                <a:r>
                  <a:rPr lang="en-ID" sz="3000">
                    <a:latin typeface="Inter"/>
                    <a:ea typeface="Open Sans" panose="020B0606030504020204" pitchFamily="34" charset="0"/>
                    <a:cs typeface="Open Sans" panose="020B0606030504020204" pitchFamily="34" charset="0"/>
                  </a:rPr>
                  <a:t> </a:t>
                </a:r>
                <a14:m>
                  <m:oMath xmlns:m="http://schemas.openxmlformats.org/officeDocument/2006/math">
                    <m:r>
                      <a:rPr lang="en-US" sz="3000" b="0" i="1" smtClean="0">
                        <a:latin typeface="Cambria Math" panose="02040503050406030204" pitchFamily="18" charset="0"/>
                        <a:ea typeface="Open Sans" panose="020B0606030504020204" pitchFamily="34" charset="0"/>
                        <a:cs typeface="Open Sans" panose="020B0606030504020204" pitchFamily="34" charset="0"/>
                      </a:rPr>
                      <m:t>2</m:t>
                    </m:r>
                    <m:d>
                      <m:dPr>
                        <m:ctrlPr>
                          <a:rPr lang="en-US" sz="3000" b="0" i="1" smtClean="0">
                            <a:latin typeface="Cambria Math" panose="02040503050406030204" pitchFamily="18" charset="0"/>
                            <a:ea typeface="Open Sans" panose="020B0606030504020204" pitchFamily="34" charset="0"/>
                            <a:cs typeface="Open Sans" panose="020B0606030504020204" pitchFamily="34" charset="0"/>
                          </a:rPr>
                        </m:ctrlPr>
                      </m:dPr>
                      <m:e>
                        <m:r>
                          <a:rPr lang="en-US" sz="3000" b="0" i="1" smtClean="0">
                            <a:latin typeface="Cambria Math" panose="02040503050406030204" pitchFamily="18" charset="0"/>
                            <a:ea typeface="Open Sans" panose="020B0606030504020204" pitchFamily="34" charset="0"/>
                            <a:cs typeface="Open Sans" panose="020B0606030504020204" pitchFamily="34" charset="0"/>
                          </a:rPr>
                          <m:t>100</m:t>
                        </m:r>
                      </m:e>
                    </m:d>
                    <m:r>
                      <a:rPr lang="en-US" sz="3000" b="0" i="1" smtClean="0">
                        <a:latin typeface="Cambria Math" panose="02040503050406030204" pitchFamily="18" charset="0"/>
                        <a:ea typeface="Open Sans" panose="020B0606030504020204" pitchFamily="34" charset="0"/>
                        <a:cs typeface="Open Sans" panose="020B0606030504020204" pitchFamily="34" charset="0"/>
                      </a:rPr>
                      <m:t> −</m:t>
                    </m:r>
                    <m:d>
                      <m:dPr>
                        <m:ctrlPr>
                          <a:rPr lang="en-US" sz="3000" b="0" i="1" smtClean="0">
                            <a:latin typeface="Cambria Math" panose="02040503050406030204" pitchFamily="18" charset="0"/>
                            <a:ea typeface="Open Sans" panose="020B0606030504020204" pitchFamily="34" charset="0"/>
                            <a:cs typeface="Open Sans" panose="020B0606030504020204" pitchFamily="34" charset="0"/>
                          </a:rPr>
                        </m:ctrlPr>
                      </m:dPr>
                      <m:e>
                        <m:r>
                          <a:rPr lang="en-US" sz="3000" b="0" i="1" smtClean="0">
                            <a:latin typeface="Cambria Math" panose="02040503050406030204" pitchFamily="18" charset="0"/>
                            <a:ea typeface="Open Sans" panose="020B0606030504020204" pitchFamily="34" charset="0"/>
                            <a:cs typeface="Open Sans" panose="020B0606030504020204" pitchFamily="34" charset="0"/>
                          </a:rPr>
                          <m:t>170</m:t>
                        </m:r>
                      </m:e>
                    </m:d>
                    <m:r>
                      <a:rPr lang="en-US" sz="3000" b="0" i="1" smtClean="0">
                        <a:latin typeface="Cambria Math" panose="02040503050406030204" pitchFamily="18" charset="0"/>
                        <a:ea typeface="Open Sans" panose="020B0606030504020204" pitchFamily="34" charset="0"/>
                        <a:cs typeface="Open Sans" panose="020B0606030504020204" pitchFamily="34" charset="0"/>
                      </a:rPr>
                      <m:t>=30</m:t>
                    </m:r>
                  </m:oMath>
                </a14:m>
                <a:endParaRPr lang="en-US" sz="3000" b="0">
                  <a:latin typeface="Inter"/>
                  <a:ea typeface="Open Sans" panose="020B0606030504020204" pitchFamily="34" charset="0"/>
                  <a:cs typeface="Open Sans" panose="020B0606030504020204" pitchFamily="34" charset="0"/>
                </a:endParaRPr>
              </a:p>
              <a:p>
                <a:r>
                  <a:rPr lang="en-US" sz="3000" b="0">
                    <a:latin typeface="Inter"/>
                    <a:ea typeface="Open Sans" panose="020B0606030504020204" pitchFamily="34" charset="0"/>
                    <a:cs typeface="Open Sans" panose="020B0606030504020204" pitchFamily="34" charset="0"/>
                  </a:rPr>
                  <a:t> </a:t>
                </a:r>
                <a14:m>
                  <m:oMath xmlns:m="http://schemas.openxmlformats.org/officeDocument/2006/math">
                    <m:r>
                      <a:rPr lang="en-US" sz="3000" b="0" i="1" smtClean="0">
                        <a:latin typeface="Cambria Math" panose="02040503050406030204" pitchFamily="18" charset="0"/>
                        <a:ea typeface="Open Sans" panose="020B0606030504020204" pitchFamily="34" charset="0"/>
                        <a:cs typeface="Open Sans" panose="020B0606030504020204" pitchFamily="34" charset="0"/>
                      </a:rPr>
                      <m:t>200 −170=30 </m:t>
                    </m:r>
                    <m:r>
                      <a:rPr lang="en-US" sz="3000" b="0" i="0" smtClean="0">
                        <a:latin typeface="Cambria Math" panose="02040503050406030204" pitchFamily="18" charset="0"/>
                        <a:ea typeface="Open Sans" panose="020B0606030504020204" pitchFamily="34" charset="0"/>
                        <a:cs typeface="Open Sans" panose="020B0606030504020204" pitchFamily="34" charset="0"/>
                      </a:rPr>
                      <m:t> </m:t>
                    </m:r>
                  </m:oMath>
                </a14:m>
                <a:r>
                  <a:rPr lang="en-US" sz="3000" b="0">
                    <a:latin typeface="Inter"/>
                    <a:ea typeface="Open Sans" panose="020B0606030504020204" pitchFamily="34" charset="0"/>
                    <a:cs typeface="Open Sans" panose="020B0606030504020204" pitchFamily="34" charset="0"/>
                  </a:rPr>
                  <a:t> ******** </a:t>
                </a:r>
                <a:r>
                  <a:rPr lang="en-US" sz="3000" b="1">
                    <a:latin typeface="Inter"/>
                    <a:ea typeface="Open Sans" panose="020B0606030504020204" pitchFamily="34" charset="0"/>
                    <a:cs typeface="Open Sans" panose="020B0606030504020204" pitchFamily="34" charset="0"/>
                  </a:rPr>
                  <a:t>PERSAMAAN DUA BENAR</a:t>
                </a:r>
              </a:p>
            </p:txBody>
          </p:sp>
        </mc:Choice>
        <mc:Fallback xmlns="">
          <p:sp>
            <p:nvSpPr>
              <p:cNvPr id="25" name="TextBox 24">
                <a:extLst>
                  <a:ext uri="{FF2B5EF4-FFF2-40B4-BE49-F238E27FC236}">
                    <a16:creationId xmlns:a16="http://schemas.microsoft.com/office/drawing/2014/main" id="{02BC5F9C-0521-8A9E-DB78-E6AA7F70655C}"/>
                  </a:ext>
                </a:extLst>
              </p:cNvPr>
              <p:cNvSpPr txBox="1">
                <a:spLocks noRot="1" noChangeAspect="1" noMove="1" noResize="1" noEditPoints="1" noAdjustHandles="1" noChangeArrowheads="1" noChangeShapeType="1" noTextEdit="1"/>
              </p:cNvSpPr>
              <p:nvPr/>
            </p:nvSpPr>
            <p:spPr>
              <a:xfrm>
                <a:off x="1030791" y="3775081"/>
                <a:ext cx="16643737" cy="5170646"/>
              </a:xfrm>
              <a:prstGeom prst="rect">
                <a:avLst/>
              </a:prstGeom>
              <a:blipFill>
                <a:blip r:embed="rId4"/>
                <a:stretch>
                  <a:fillRect l="-842" t="-1415" b="-2830"/>
                </a:stretch>
              </a:blipFill>
            </p:spPr>
            <p:txBody>
              <a:bodyPr/>
              <a:lstStyle/>
              <a:p>
                <a:r>
                  <a:rPr lang="en-ID">
                    <a:noFill/>
                  </a:rPr>
                  <a:t> </a:t>
                </a:r>
              </a:p>
            </p:txBody>
          </p:sp>
        </mc:Fallback>
      </mc:AlternateContent>
      <p:sp>
        <p:nvSpPr>
          <p:cNvPr id="26" name="Thought Bubble: Cloud 25">
            <a:extLst>
              <a:ext uri="{FF2B5EF4-FFF2-40B4-BE49-F238E27FC236}">
                <a16:creationId xmlns:a16="http://schemas.microsoft.com/office/drawing/2014/main" id="{42F5B08D-1DD9-F351-C61E-1822C30E829E}"/>
              </a:ext>
            </a:extLst>
          </p:cNvPr>
          <p:cNvSpPr/>
          <p:nvPr/>
        </p:nvSpPr>
        <p:spPr>
          <a:xfrm>
            <a:off x="11380368" y="3946031"/>
            <a:ext cx="6552728" cy="3505509"/>
          </a:xfrm>
          <a:prstGeom prst="cloudCallout">
            <a:avLst>
              <a:gd name="adj1" fmla="val -98513"/>
              <a:gd name="adj2" fmla="val -5966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t>TERBUKTI!</a:t>
            </a:r>
            <a:endParaRPr lang="en-ID" sz="4800"/>
          </a:p>
        </p:txBody>
      </p:sp>
    </p:spTree>
    <p:extLst>
      <p:ext uri="{BB962C8B-B14F-4D97-AF65-F5344CB8AC3E}">
        <p14:creationId xmlns:p14="http://schemas.microsoft.com/office/powerpoint/2010/main" val="14895702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7CEF7A5-AE61-4BB3-824A-1B834E411A13}"/>
              </a:ext>
            </a:extLst>
          </p:cNvPr>
          <p:cNvSpPr/>
          <p:nvPr/>
        </p:nvSpPr>
        <p:spPr>
          <a:xfrm>
            <a:off x="-1" y="8974977"/>
            <a:ext cx="19010313" cy="1707786"/>
          </a:xfrm>
          <a:prstGeom prst="rect">
            <a:avLst/>
          </a:prstGeom>
          <a:solidFill>
            <a:schemeClr val="accent1">
              <a:lumMod val="20000"/>
              <a:lumOff val="80000"/>
            </a:schemeClr>
          </a:solidFill>
          <a:ln>
            <a:noFill/>
          </a:ln>
          <a:effectLst>
            <a:glow rad="101600">
              <a:srgbClr val="B8CAE9"/>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Google Shape;940;p55">
            <a:extLst>
              <a:ext uri="{FF2B5EF4-FFF2-40B4-BE49-F238E27FC236}">
                <a16:creationId xmlns:a16="http://schemas.microsoft.com/office/drawing/2014/main" id="{FCFB34A8-61D9-0C0F-DB69-E26662FA5997}"/>
              </a:ext>
            </a:extLst>
          </p:cNvPr>
          <p:cNvSpPr/>
          <p:nvPr/>
        </p:nvSpPr>
        <p:spPr>
          <a:xfrm>
            <a:off x="-2160140" y="-990105"/>
            <a:ext cx="4570221" cy="3886403"/>
          </a:xfrm>
          <a:custGeom>
            <a:avLst/>
            <a:gdLst/>
            <a:ahLst/>
            <a:cxnLst/>
            <a:rect l="l" t="t" r="r" b="b"/>
            <a:pathLst>
              <a:path w="190704" h="162170" extrusionOk="0">
                <a:moveTo>
                  <a:pt x="64243" y="0"/>
                </a:moveTo>
                <a:cubicBezTo>
                  <a:pt x="44031" y="0"/>
                  <a:pt x="25830" y="12000"/>
                  <a:pt x="15545" y="28907"/>
                </a:cubicBezTo>
                <a:cubicBezTo>
                  <a:pt x="0" y="54425"/>
                  <a:pt x="1835" y="66534"/>
                  <a:pt x="17546" y="96322"/>
                </a:cubicBezTo>
                <a:cubicBezTo>
                  <a:pt x="33224" y="126110"/>
                  <a:pt x="26553" y="151895"/>
                  <a:pt x="76421" y="160634"/>
                </a:cubicBezTo>
                <a:cubicBezTo>
                  <a:pt x="82436" y="161685"/>
                  <a:pt x="87937" y="162169"/>
                  <a:pt x="92988" y="162169"/>
                </a:cubicBezTo>
                <a:cubicBezTo>
                  <a:pt x="139599" y="162169"/>
                  <a:pt x="147936" y="120919"/>
                  <a:pt x="168220" y="102259"/>
                </a:cubicBezTo>
                <a:cubicBezTo>
                  <a:pt x="190703" y="81578"/>
                  <a:pt x="188135" y="58361"/>
                  <a:pt x="169188" y="41716"/>
                </a:cubicBezTo>
                <a:cubicBezTo>
                  <a:pt x="150241" y="25104"/>
                  <a:pt x="127358" y="31709"/>
                  <a:pt x="96035" y="10360"/>
                </a:cubicBezTo>
                <a:cubicBezTo>
                  <a:pt x="85438" y="3137"/>
                  <a:pt x="74578" y="0"/>
                  <a:pt x="64243"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Rectangle 8">
            <a:extLst>
              <a:ext uri="{FF2B5EF4-FFF2-40B4-BE49-F238E27FC236}">
                <a16:creationId xmlns:a16="http://schemas.microsoft.com/office/drawing/2014/main" id="{4AE172DA-DEAF-7314-20A6-F336831B54C7}"/>
              </a:ext>
            </a:extLst>
          </p:cNvPr>
          <p:cNvSpPr/>
          <p:nvPr/>
        </p:nvSpPr>
        <p:spPr>
          <a:xfrm>
            <a:off x="18005003"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24</a:t>
            </a:r>
            <a:endParaRPr lang="en-ID" sz="3200"/>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pic>
        <p:nvPicPr>
          <p:cNvPr id="5" name="Google Shape;359;p43">
            <a:extLst>
              <a:ext uri="{FF2B5EF4-FFF2-40B4-BE49-F238E27FC236}">
                <a16:creationId xmlns:a16="http://schemas.microsoft.com/office/drawing/2014/main" id="{A34B1C54-C6C2-4E30-C053-FF4F0685B2AF}"/>
              </a:ext>
            </a:extLst>
          </p:cNvPr>
          <p:cNvPicPr preferRelativeResize="0"/>
          <p:nvPr/>
        </p:nvPicPr>
        <p:blipFill rotWithShape="1">
          <a:blip r:embed="rId3">
            <a:alphaModFix/>
          </a:blip>
          <a:srcRect t="36552" r="25931"/>
          <a:stretch/>
        </p:blipFill>
        <p:spPr>
          <a:xfrm rot="21337396" flipH="1">
            <a:off x="-431948" y="7650956"/>
            <a:ext cx="7200900" cy="3886402"/>
          </a:xfrm>
          <a:prstGeom prst="rect">
            <a:avLst/>
          </a:prstGeom>
          <a:noFill/>
          <a:ln>
            <a:noFill/>
          </a:ln>
        </p:spPr>
      </p:pic>
      <p:sp>
        <p:nvSpPr>
          <p:cNvPr id="4" name="TextBox 3">
            <a:extLst>
              <a:ext uri="{FF2B5EF4-FFF2-40B4-BE49-F238E27FC236}">
                <a16:creationId xmlns:a16="http://schemas.microsoft.com/office/drawing/2014/main" id="{92365C56-6A39-D33C-FDEE-B361AFF49993}"/>
              </a:ext>
            </a:extLst>
          </p:cNvPr>
          <p:cNvSpPr txBox="1"/>
          <p:nvPr/>
        </p:nvSpPr>
        <p:spPr>
          <a:xfrm>
            <a:off x="952250" y="2212663"/>
            <a:ext cx="3386474" cy="553998"/>
          </a:xfrm>
          <a:prstGeom prst="rect">
            <a:avLst/>
          </a:prstGeom>
          <a:noFill/>
        </p:spPr>
        <p:txBody>
          <a:bodyPr wrap="square">
            <a:spAutoFit/>
          </a:bodyPr>
          <a:lstStyle/>
          <a:p>
            <a:pPr algn="l" fontAlgn="base"/>
            <a:r>
              <a:rPr lang="en-ID" sz="3000" b="1" i="0">
                <a:solidFill>
                  <a:srgbClr val="2C313A"/>
                </a:solidFill>
                <a:effectLst/>
                <a:latin typeface="Inter"/>
              </a:rPr>
              <a:t>2. Metode Eliminasi</a:t>
            </a:r>
            <a:endParaRPr lang="en-ID" sz="3000" b="0" i="0">
              <a:solidFill>
                <a:srgbClr val="2C313A"/>
              </a:solidFill>
              <a:effectLst/>
              <a:latin typeface="Inter"/>
            </a:endParaRPr>
          </a:p>
        </p:txBody>
      </p:sp>
      <p:sp>
        <p:nvSpPr>
          <p:cNvPr id="6" name="Google Shape;215;p30">
            <a:extLst>
              <a:ext uri="{FF2B5EF4-FFF2-40B4-BE49-F238E27FC236}">
                <a16:creationId xmlns:a16="http://schemas.microsoft.com/office/drawing/2014/main" id="{1C2A5471-2E62-EF01-D191-B6FCA872BAEA}"/>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Dua Variabel (PLDV) – Cont. </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A91CAABF-9B68-B107-EFA3-61AC161E7DD3}"/>
              </a:ext>
            </a:extLst>
          </p:cNvPr>
          <p:cNvSpPr txBox="1"/>
          <p:nvPr/>
        </p:nvSpPr>
        <p:spPr>
          <a:xfrm>
            <a:off x="1368252" y="2756129"/>
            <a:ext cx="16201800" cy="1015663"/>
          </a:xfrm>
          <a:prstGeom prst="rect">
            <a:avLst/>
          </a:prstGeom>
          <a:noFill/>
        </p:spPr>
        <p:txBody>
          <a:bodyPr wrap="square">
            <a:spAutoFit/>
          </a:bodyPr>
          <a:lstStyle/>
          <a:p>
            <a:r>
              <a:rPr lang="en-ID" sz="3000" b="0" i="0">
                <a:solidFill>
                  <a:srgbClr val="2C313A"/>
                </a:solidFill>
                <a:effectLst/>
                <a:latin typeface="Inter"/>
              </a:rPr>
              <a:t>Metode ini bertujuan untuk </a:t>
            </a:r>
            <a:r>
              <a:rPr lang="en-ID" sz="3000" b="1" i="0">
                <a:solidFill>
                  <a:srgbClr val="2C313A"/>
                </a:solidFill>
                <a:effectLst/>
                <a:latin typeface="inherit"/>
              </a:rPr>
              <a:t>mengeliminasi (menghilangkan)</a:t>
            </a:r>
            <a:r>
              <a:rPr lang="en-ID" sz="3000" b="0" i="0">
                <a:solidFill>
                  <a:srgbClr val="2C313A"/>
                </a:solidFill>
                <a:effectLst/>
                <a:latin typeface="Inter"/>
              </a:rPr>
              <a:t> salah satu variabel, sehingga nilai variabel lainnya bisa diketahui. </a:t>
            </a:r>
            <a:endParaRPr lang="en-ID" sz="3000"/>
          </a:p>
        </p:txBody>
      </p:sp>
      <p:sp>
        <p:nvSpPr>
          <p:cNvPr id="13" name="TextBox 12">
            <a:extLst>
              <a:ext uri="{FF2B5EF4-FFF2-40B4-BE49-F238E27FC236}">
                <a16:creationId xmlns:a16="http://schemas.microsoft.com/office/drawing/2014/main" id="{F55466C7-294B-EC22-5EE3-DD190A840B42}"/>
              </a:ext>
            </a:extLst>
          </p:cNvPr>
          <p:cNvSpPr txBox="1"/>
          <p:nvPr/>
        </p:nvSpPr>
        <p:spPr>
          <a:xfrm>
            <a:off x="1368664" y="3905038"/>
            <a:ext cx="17195156" cy="5170646"/>
          </a:xfrm>
          <a:prstGeom prst="rect">
            <a:avLst/>
          </a:prstGeom>
          <a:noFill/>
        </p:spPr>
        <p:txBody>
          <a:bodyPr wrap="square">
            <a:spAutoFit/>
          </a:bodyPr>
          <a:lstStyle/>
          <a:p>
            <a:r>
              <a:rPr lang="en-ID" sz="3000" i="0">
                <a:effectLst/>
                <a:latin typeface="Inter"/>
              </a:rPr>
              <a:t>Langkah Langkah pengerjaan metode ini adalah sbb:</a:t>
            </a:r>
            <a:br>
              <a:rPr lang="en-ID" sz="3000" i="0">
                <a:effectLst/>
                <a:latin typeface="Inter"/>
              </a:rPr>
            </a:br>
            <a:br>
              <a:rPr lang="en-ID" sz="3000" i="0">
                <a:effectLst/>
                <a:latin typeface="Inter"/>
              </a:rPr>
            </a:br>
            <a:r>
              <a:rPr lang="en-ID" sz="3000" i="0">
                <a:effectLst/>
                <a:latin typeface="Inter"/>
              </a:rPr>
              <a:t>1. Menyamakan salah satu koefisien dari variabel x atau y dari kedua persamaan dengan cara mengalikan konstanta yang sesuai.</a:t>
            </a:r>
            <a:br>
              <a:rPr lang="en-ID" sz="3000" i="0">
                <a:effectLst/>
                <a:latin typeface="Inter"/>
              </a:rPr>
            </a:br>
            <a:br>
              <a:rPr lang="en-ID" sz="3000">
                <a:latin typeface="Inter"/>
              </a:rPr>
            </a:br>
            <a:r>
              <a:rPr lang="en-ID" sz="3000" i="0">
                <a:effectLst/>
                <a:latin typeface="Inter"/>
              </a:rPr>
              <a:t>2. Hilangkan variabel yang memiliki koefisien yang sama dengan cara menambahkan atau mengurangkan kedua persamaan.</a:t>
            </a:r>
            <a:br>
              <a:rPr lang="en-ID" sz="3000" i="0">
                <a:effectLst/>
                <a:latin typeface="Inter"/>
              </a:rPr>
            </a:br>
            <a:br>
              <a:rPr lang="en-ID" sz="3000">
                <a:latin typeface="Inter"/>
              </a:rPr>
            </a:br>
            <a:r>
              <a:rPr lang="en-ID" sz="3000" i="0">
                <a:effectLst/>
                <a:latin typeface="Inter"/>
              </a:rPr>
              <a:t>3. Ulangi kedua langkah untuk mendapatkan varibel yang belum diketahui.</a:t>
            </a:r>
            <a:br>
              <a:rPr lang="en-ID" sz="3000" i="0">
                <a:effectLst/>
                <a:latin typeface="Inter"/>
              </a:rPr>
            </a:br>
            <a:br>
              <a:rPr lang="en-ID" sz="3000">
                <a:latin typeface="Inter"/>
              </a:rPr>
            </a:br>
            <a:r>
              <a:rPr lang="en-ID" sz="3000" i="0">
                <a:effectLst/>
                <a:latin typeface="Inter"/>
              </a:rPr>
              <a:t>4. Penyelesaiannya adalah (x, y).</a:t>
            </a:r>
            <a:endParaRPr lang="en-ID" sz="3000">
              <a:latin typeface="Inter"/>
            </a:endParaRPr>
          </a:p>
        </p:txBody>
      </p:sp>
    </p:spTree>
    <p:extLst>
      <p:ext uri="{BB962C8B-B14F-4D97-AF65-F5344CB8AC3E}">
        <p14:creationId xmlns:p14="http://schemas.microsoft.com/office/powerpoint/2010/main" val="17228226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25</a:t>
            </a:r>
            <a:endParaRPr lang="en-ID" sz="3200"/>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pic>
        <p:nvPicPr>
          <p:cNvPr id="15" name="Google Shape;426;p48">
            <a:extLst>
              <a:ext uri="{FF2B5EF4-FFF2-40B4-BE49-F238E27FC236}">
                <a16:creationId xmlns:a16="http://schemas.microsoft.com/office/drawing/2014/main" id="{7EDF42A4-2D61-65AE-E7C5-29665F3C28A1}"/>
              </a:ext>
            </a:extLst>
          </p:cNvPr>
          <p:cNvPicPr preferRelativeResize="0"/>
          <p:nvPr/>
        </p:nvPicPr>
        <p:blipFill>
          <a:blip r:embed="rId3">
            <a:alphaModFix/>
          </a:blip>
          <a:stretch>
            <a:fillRect/>
          </a:stretch>
        </p:blipFill>
        <p:spPr>
          <a:xfrm>
            <a:off x="-1990701" y="8791819"/>
            <a:ext cx="14494357" cy="3551579"/>
          </a:xfrm>
          <a:prstGeom prst="rect">
            <a:avLst/>
          </a:prstGeom>
          <a:noFill/>
          <a:ln>
            <a:noFill/>
          </a:ln>
        </p:spPr>
      </p:pic>
      <p:sp>
        <p:nvSpPr>
          <p:cNvPr id="3" name="TextBox 2">
            <a:extLst>
              <a:ext uri="{FF2B5EF4-FFF2-40B4-BE49-F238E27FC236}">
                <a16:creationId xmlns:a16="http://schemas.microsoft.com/office/drawing/2014/main" id="{B7D737E1-F7C6-A4A4-2B47-22E2E228EE5D}"/>
              </a:ext>
            </a:extLst>
          </p:cNvPr>
          <p:cNvSpPr txBox="1"/>
          <p:nvPr/>
        </p:nvSpPr>
        <p:spPr>
          <a:xfrm>
            <a:off x="952250" y="2212663"/>
            <a:ext cx="3386474" cy="553998"/>
          </a:xfrm>
          <a:prstGeom prst="rect">
            <a:avLst/>
          </a:prstGeom>
          <a:noFill/>
        </p:spPr>
        <p:txBody>
          <a:bodyPr wrap="square">
            <a:spAutoFit/>
          </a:bodyPr>
          <a:lstStyle/>
          <a:p>
            <a:pPr algn="l" fontAlgn="base"/>
            <a:r>
              <a:rPr lang="en-ID" sz="3000" b="1" i="0">
                <a:solidFill>
                  <a:srgbClr val="2C313A"/>
                </a:solidFill>
                <a:effectLst/>
                <a:latin typeface="Inter"/>
              </a:rPr>
              <a:t>2. Metode Eliminasi</a:t>
            </a:r>
            <a:endParaRPr lang="en-ID" sz="3000" b="0" i="0">
              <a:solidFill>
                <a:srgbClr val="2C313A"/>
              </a:solidFill>
              <a:effectLst/>
              <a:latin typeface="Inter"/>
            </a:endParaRPr>
          </a:p>
        </p:txBody>
      </p:sp>
      <p:sp>
        <p:nvSpPr>
          <p:cNvPr id="4" name="Google Shape;215;p30">
            <a:extLst>
              <a:ext uri="{FF2B5EF4-FFF2-40B4-BE49-F238E27FC236}">
                <a16:creationId xmlns:a16="http://schemas.microsoft.com/office/drawing/2014/main" id="{3B9714CE-501E-7CE6-FF43-4E87F035415D}"/>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Dua Variabel (PLDV) – Cont. </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5E30A8F-8676-68BA-C3CF-ED9F064C9913}"/>
                  </a:ext>
                </a:extLst>
              </p:cNvPr>
              <p:cNvSpPr txBox="1"/>
              <p:nvPr/>
            </p:nvSpPr>
            <p:spPr>
              <a:xfrm>
                <a:off x="1139556" y="2927143"/>
                <a:ext cx="16643737" cy="1477328"/>
              </a:xfrm>
              <a:prstGeom prst="rect">
                <a:avLst/>
              </a:prstGeom>
              <a:noFill/>
            </p:spPr>
            <p:txBody>
              <a:bodyPr wrap="square">
                <a:spAutoFit/>
              </a:bodyPr>
              <a:lstStyle/>
              <a:p>
                <a:r>
                  <a:rPr lang="en-ID" sz="3000" b="0" i="0">
                    <a:solidFill>
                      <a:srgbClr val="000000"/>
                    </a:solidFill>
                    <a:effectLst/>
                    <a:latin typeface="Inter"/>
                    <a:ea typeface="Open Sans" panose="020B0606030504020204" pitchFamily="34" charset="0"/>
                    <a:cs typeface="Open Sans" panose="020B0606030504020204" pitchFamily="34" charset="0"/>
                  </a:rPr>
                  <a:t>Sebagai Contoh diketahui</a:t>
                </a:r>
                <a:br>
                  <a:rPr lang="en-ID" sz="3000" b="0" i="0">
                    <a:solidFill>
                      <a:srgbClr val="000000"/>
                    </a:solidFill>
                    <a:effectLst/>
                    <a:latin typeface="Inter"/>
                    <a:ea typeface="Open Sans" panose="020B0606030504020204" pitchFamily="34" charset="0"/>
                    <a:cs typeface="Open Sans" panose="020B0606030504020204" pitchFamily="34" charset="0"/>
                  </a:rPr>
                </a:br>
                <a:r>
                  <a:rPr lang="en-ID" sz="3000" b="0" i="0">
                    <a:solidFill>
                      <a:srgbClr val="000000"/>
                    </a:solidFill>
                    <a:effectLst/>
                    <a:latin typeface="Inter"/>
                    <a:ea typeface="Open Sans" panose="020B0606030504020204" pitchFamily="34" charset="0"/>
                    <a:cs typeface="Open Sans" panose="020B0606030504020204" pitchFamily="34" charset="0"/>
                  </a:rPr>
                  <a:t>Persamaan 1 : </a:t>
                </a:r>
                <a14:m>
                  <m:oMath xmlns:m="http://schemas.openxmlformats.org/officeDocument/2006/math">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=70</m:t>
                    </m:r>
                  </m:oMath>
                </a14:m>
                <a:endParaRPr lang="en-US" sz="3000" b="0" i="0">
                  <a:solidFill>
                    <a:srgbClr val="000000"/>
                  </a:solidFill>
                  <a:effectLst/>
                  <a:latin typeface="Inter"/>
                  <a:ea typeface="Open Sans" panose="020B0606030504020204" pitchFamily="34" charset="0"/>
                  <a:cs typeface="Open Sans" panose="020B0606030504020204" pitchFamily="34" charset="0"/>
                </a:endParaRPr>
              </a:p>
              <a:p>
                <a:r>
                  <a:rPr lang="en-ID" sz="3000">
                    <a:latin typeface="Inter"/>
                    <a:ea typeface="Open Sans" panose="020B0606030504020204" pitchFamily="34" charset="0"/>
                    <a:cs typeface="Open Sans" panose="020B0606030504020204" pitchFamily="34" charset="0"/>
                  </a:rPr>
                  <a:t>Persamaan 2 : </a:t>
                </a:r>
                <a14:m>
                  <m:oMath xmlns:m="http://schemas.openxmlformats.org/officeDocument/2006/math">
                    <m:r>
                      <a:rPr lang="en-US" sz="3000" b="0" i="1" smtClean="0">
                        <a:latin typeface="Cambria Math" panose="02040503050406030204" pitchFamily="18" charset="0"/>
                        <a:ea typeface="Open Sans" panose="020B0606030504020204" pitchFamily="34" charset="0"/>
                        <a:cs typeface="Open Sans" panose="020B0606030504020204" pitchFamily="34" charset="0"/>
                      </a:rPr>
                      <m:t>2</m:t>
                    </m:r>
                    <m:r>
                      <a:rPr lang="en-US" sz="3000" b="0" i="1" smtClean="0">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latin typeface="Cambria Math" panose="02040503050406030204" pitchFamily="18" charset="0"/>
                        <a:ea typeface="Open Sans" panose="020B0606030504020204" pitchFamily="34" charset="0"/>
                        <a:cs typeface="Open Sans" panose="020B0606030504020204" pitchFamily="34" charset="0"/>
                      </a:rPr>
                      <m:t> −</m:t>
                    </m:r>
                    <m:r>
                      <a:rPr lang="en-US" sz="3000" b="0" i="1" smtClean="0">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latin typeface="Cambria Math" panose="02040503050406030204" pitchFamily="18" charset="0"/>
                        <a:ea typeface="Open Sans" panose="020B0606030504020204" pitchFamily="34" charset="0"/>
                        <a:cs typeface="Open Sans" panose="020B0606030504020204" pitchFamily="34" charset="0"/>
                      </a:rPr>
                      <m:t>=30</m:t>
                    </m:r>
                  </m:oMath>
                </a14:m>
                <a:endParaRPr lang="en-ID" sz="3000">
                  <a:latin typeface="Inter"/>
                  <a:ea typeface="Open Sans" panose="020B0606030504020204" pitchFamily="34" charset="0"/>
                  <a:cs typeface="Open Sans" panose="020B0606030504020204" pitchFamily="34" charset="0"/>
                </a:endParaRPr>
              </a:p>
            </p:txBody>
          </p:sp>
        </mc:Choice>
        <mc:Fallback xmlns="">
          <p:sp>
            <p:nvSpPr>
              <p:cNvPr id="5" name="TextBox 4">
                <a:extLst>
                  <a:ext uri="{FF2B5EF4-FFF2-40B4-BE49-F238E27FC236}">
                    <a16:creationId xmlns:a16="http://schemas.microsoft.com/office/drawing/2014/main" id="{F5E30A8F-8676-68BA-C3CF-ED9F064C9913}"/>
                  </a:ext>
                </a:extLst>
              </p:cNvPr>
              <p:cNvSpPr txBox="1">
                <a:spLocks noRot="1" noChangeAspect="1" noMove="1" noResize="1" noEditPoints="1" noAdjustHandles="1" noChangeArrowheads="1" noChangeShapeType="1" noTextEdit="1"/>
              </p:cNvSpPr>
              <p:nvPr/>
            </p:nvSpPr>
            <p:spPr>
              <a:xfrm>
                <a:off x="1139556" y="2927143"/>
                <a:ext cx="16643737" cy="1477328"/>
              </a:xfrm>
              <a:prstGeom prst="rect">
                <a:avLst/>
              </a:prstGeom>
              <a:blipFill>
                <a:blip r:embed="rId4"/>
                <a:stretch>
                  <a:fillRect l="-879" t="-4938" b="-11934"/>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6DC1D3F-2BC4-D567-9CE8-2C456E5CE112}"/>
                  </a:ext>
                </a:extLst>
              </p:cNvPr>
              <p:cNvSpPr txBox="1"/>
              <p:nvPr/>
            </p:nvSpPr>
            <p:spPr>
              <a:xfrm>
                <a:off x="1174208" y="4564953"/>
                <a:ext cx="16643737" cy="4476418"/>
              </a:xfrm>
              <a:prstGeom prst="rect">
                <a:avLst/>
              </a:prstGeom>
              <a:noFill/>
            </p:spPr>
            <p:txBody>
              <a:bodyPr wrap="square">
                <a:spAutoFit/>
              </a:bodyPr>
              <a:lstStyle/>
              <a:p>
                <a:r>
                  <a:rPr lang="en-US" sz="3000" b="0" i="0">
                    <a:solidFill>
                      <a:srgbClr val="000000"/>
                    </a:solidFill>
                    <a:effectLst/>
                    <a:latin typeface="Inter"/>
                    <a:ea typeface="Open Sans" panose="020B0606030504020204" pitchFamily="34" charset="0"/>
                    <a:cs typeface="Open Sans" panose="020B0606030504020204" pitchFamily="34" charset="0"/>
                  </a:rPr>
                  <a:t>Langkah 1: (menyamakan koefisien x)</a:t>
                </a:r>
              </a:p>
              <a:p>
                <a:r>
                  <a:rPr lang="en-US" sz="3000">
                    <a:solidFill>
                      <a:srgbClr val="000000"/>
                    </a:solidFill>
                    <a:latin typeface="Inter"/>
                    <a:ea typeface="Open Sans" panose="020B0606030504020204" pitchFamily="34" charset="0"/>
                    <a:cs typeface="Open Sans" panose="020B0606030504020204" pitchFamily="34" charset="0"/>
                  </a:rPr>
                  <a:t> </a:t>
                </a:r>
                <a14:m>
                  <m:oMath xmlns:m="http://schemas.openxmlformats.org/officeDocument/2006/math">
                    <m:m>
                      <m:mPr>
                        <m:mcs>
                          <m:mc>
                            <m:mcPr>
                              <m:count m:val="1"/>
                              <m:mcJc m:val="center"/>
                            </m:mcPr>
                          </m:mc>
                        </m:mcs>
                        <m:ctrlPr>
                          <a:rPr lang="en-US" sz="30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mPr>
                      <m:mr>
                        <m:e>
                          <m:r>
                            <m:rPr>
                              <m:brk m:alnAt="7"/>
                            </m:rP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=70</m:t>
                          </m:r>
                        </m:e>
                      </m:mr>
                      <m:mr>
                        <m:e>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 −</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=30</m:t>
                          </m:r>
                        </m:e>
                      </m:mr>
                    </m:m>
                    <m:d>
                      <m:dPr>
                        <m:begChr m:val="["/>
                        <m:endChr m:val="]"/>
                        <m:ctrlPr>
                          <a:rPr lang="en-US" sz="30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m>
                          <m:mPr>
                            <m:mcs>
                              <m:mc>
                                <m:mcPr>
                                  <m:count m:val="1"/>
                                  <m:mcJc m:val="center"/>
                                </m:mcPr>
                              </m:mc>
                            </m:mcs>
                            <m:ctrlPr>
                              <a:rPr lang="en-US" sz="30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mPr>
                          <m:mr>
                            <m:e>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e>
                          </m:mr>
                          <m:mr>
                            <m:e>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e>
                          </m:mr>
                        </m:m>
                      </m:e>
                    </m:d>
                  </m:oMath>
                </a14:m>
                <a:r>
                  <a:rPr lang="en-ID" sz="3000">
                    <a:latin typeface="Inter"/>
                    <a:ea typeface="Open Sans" panose="020B0606030504020204" pitchFamily="34" charset="0"/>
                    <a:cs typeface="Open Sans" panose="020B0606030504020204" pitchFamily="34" charset="0"/>
                  </a:rPr>
                  <a:t> = </a:t>
                </a:r>
                <a14:m>
                  <m:oMath xmlns:m="http://schemas.openxmlformats.org/officeDocument/2006/math">
                    <m:m>
                      <m:mPr>
                        <m:mcs>
                          <m:mc>
                            <m:mcPr>
                              <m:count m:val="1"/>
                              <m:mcJc m:val="center"/>
                            </m:mcPr>
                          </m:mc>
                        </m:mcs>
                        <m:ctrlPr>
                          <a:rPr lang="en-ID" sz="3000" i="1" smtClean="0">
                            <a:latin typeface="Cambria Math" panose="02040503050406030204" pitchFamily="18" charset="0"/>
                            <a:ea typeface="Open Sans" panose="020B0606030504020204" pitchFamily="34" charset="0"/>
                            <a:cs typeface="Open Sans" panose="020B0606030504020204" pitchFamily="34" charset="0"/>
                          </a:rPr>
                        </m:ctrlPr>
                      </m:mPr>
                      <m:mr>
                        <m:e>
                          <m:r>
                            <m:rPr>
                              <m:brk m:alnAt="7"/>
                            </m:rPr>
                            <a:rPr lang="en-US" sz="3000" b="0" i="1" smtClean="0">
                              <a:latin typeface="Cambria Math" panose="02040503050406030204" pitchFamily="18" charset="0"/>
                              <a:ea typeface="Open Sans" panose="020B0606030504020204" pitchFamily="34" charset="0"/>
                              <a:cs typeface="Open Sans" panose="020B0606030504020204" pitchFamily="34" charset="0"/>
                            </a:rPr>
                            <m:t>−</m:t>
                          </m:r>
                          <m:r>
                            <a:rPr lang="en-US" sz="3000" b="0" i="1" smtClean="0">
                              <a:latin typeface="Cambria Math" panose="02040503050406030204" pitchFamily="18" charset="0"/>
                              <a:ea typeface="Open Sans" panose="020B0606030504020204" pitchFamily="34" charset="0"/>
                              <a:cs typeface="Open Sans" panose="020B0606030504020204" pitchFamily="34" charset="0"/>
                            </a:rPr>
                            <m:t>2</m:t>
                          </m:r>
                          <m:r>
                            <a:rPr lang="en-US" sz="3000" b="0" i="1" smtClean="0">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latin typeface="Cambria Math" panose="02040503050406030204" pitchFamily="18" charset="0"/>
                              <a:ea typeface="Open Sans" panose="020B0606030504020204" pitchFamily="34" charset="0"/>
                              <a:cs typeface="Open Sans" panose="020B0606030504020204" pitchFamily="34" charset="0"/>
                            </a:rPr>
                            <m:t>+2</m:t>
                          </m:r>
                          <m:r>
                            <a:rPr lang="en-US" sz="3000" b="0" i="1" smtClean="0">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latin typeface="Cambria Math" panose="02040503050406030204" pitchFamily="18" charset="0"/>
                              <a:ea typeface="Open Sans" panose="020B0606030504020204" pitchFamily="34" charset="0"/>
                              <a:cs typeface="Open Sans" panose="020B0606030504020204" pitchFamily="34" charset="0"/>
                            </a:rPr>
                            <m:t>=140</m:t>
                          </m:r>
                        </m:e>
                      </m:mr>
                      <m:mr>
                        <m:e>
                          <m:r>
                            <a:rPr lang="en-US" sz="3000" b="0" i="1" smtClean="0">
                              <a:latin typeface="Cambria Math" panose="02040503050406030204" pitchFamily="18" charset="0"/>
                              <a:ea typeface="Open Sans" panose="020B0606030504020204" pitchFamily="34" charset="0"/>
                              <a:cs typeface="Open Sans" panose="020B0606030504020204" pitchFamily="34" charset="0"/>
                            </a:rPr>
                            <m:t>2</m:t>
                          </m:r>
                          <m:r>
                            <a:rPr lang="en-US" sz="3000" b="0" i="1" smtClean="0">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latin typeface="Cambria Math" panose="02040503050406030204" pitchFamily="18" charset="0"/>
                              <a:ea typeface="Open Sans" panose="020B0606030504020204" pitchFamily="34" charset="0"/>
                              <a:cs typeface="Open Sans" panose="020B0606030504020204" pitchFamily="34" charset="0"/>
                            </a:rPr>
                            <m:t>−</m:t>
                          </m:r>
                          <m:r>
                            <a:rPr lang="en-US" sz="3000" b="0" i="1" smtClean="0">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latin typeface="Cambria Math" panose="02040503050406030204" pitchFamily="18" charset="0"/>
                              <a:ea typeface="Open Sans" panose="020B0606030504020204" pitchFamily="34" charset="0"/>
                              <a:cs typeface="Open Sans" panose="020B0606030504020204" pitchFamily="34" charset="0"/>
                            </a:rPr>
                            <m:t>=30</m:t>
                          </m:r>
                        </m:e>
                      </m:mr>
                    </m:m>
                  </m:oMath>
                </a14:m>
                <a:endParaRPr lang="en-ID" sz="3000">
                  <a:latin typeface="Inter"/>
                  <a:ea typeface="Open Sans" panose="020B0606030504020204" pitchFamily="34" charset="0"/>
                  <a:cs typeface="Open Sans" panose="020B0606030504020204" pitchFamily="34" charset="0"/>
                </a:endParaRPr>
              </a:p>
              <a:p>
                <a:endParaRPr lang="en-ID" sz="3000">
                  <a:latin typeface="Inter"/>
                  <a:ea typeface="Open Sans" panose="020B0606030504020204" pitchFamily="34" charset="0"/>
                  <a:cs typeface="Open Sans" panose="020B0606030504020204" pitchFamily="34" charset="0"/>
                </a:endParaRPr>
              </a:p>
              <a:p>
                <a:r>
                  <a:rPr lang="en-ID" sz="3000">
                    <a:latin typeface="Inter"/>
                    <a:ea typeface="Open Sans" panose="020B0606030504020204" pitchFamily="34" charset="0"/>
                    <a:cs typeface="Open Sans" panose="020B0606030504020204" pitchFamily="34" charset="0"/>
                  </a:rPr>
                  <a:t>Langkah 2 : menghilangkan variable dengan penjumlahan atau pengurangan</a:t>
                </a:r>
                <a:br>
                  <a:rPr lang="en-ID" sz="3000">
                    <a:latin typeface="Inter"/>
                    <a:ea typeface="Open Sans" panose="020B0606030504020204" pitchFamily="34" charset="0"/>
                    <a:cs typeface="Open Sans" panose="020B0606030504020204" pitchFamily="34" charset="0"/>
                  </a:rPr>
                </a:br>
                <a:br>
                  <a:rPr lang="en-ID" sz="3000">
                    <a:latin typeface="Inter"/>
                    <a:ea typeface="Open Sans" panose="020B0606030504020204" pitchFamily="34" charset="0"/>
                    <a:cs typeface="Open Sans" panose="020B0606030504020204" pitchFamily="34" charset="0"/>
                  </a:rPr>
                </a:br>
                <a:r>
                  <a:rPr lang="en-ID" sz="3000">
                    <a:latin typeface="Inter"/>
                    <a:ea typeface="Open Sans" panose="020B0606030504020204" pitchFamily="34" charset="0"/>
                    <a:cs typeface="Open Sans" panose="020B0606030504020204" pitchFamily="34" charset="0"/>
                  </a:rPr>
                  <a:t>Untuk variabel y							untuk variabel x</a:t>
                </a:r>
              </a:p>
              <a:p>
                <a:r>
                  <a:rPr lang="en-ID" sz="3000">
                    <a:latin typeface="Inter"/>
                    <a:ea typeface="Open Sans" panose="020B0606030504020204" pitchFamily="34" charset="0"/>
                    <a:cs typeface="Open Sans" panose="020B0606030504020204" pitchFamily="34" charset="0"/>
                  </a:rPr>
                  <a:t> </a:t>
                </a:r>
                <a14:m>
                  <m:oMath xmlns:m="http://schemas.openxmlformats.org/officeDocument/2006/math">
                    <m:f>
                      <m:fPr>
                        <m:ctrlPr>
                          <a:rPr lang="en-ID" sz="3600" i="1" smtClean="0">
                            <a:latin typeface="Cambria Math" panose="02040503050406030204" pitchFamily="18" charset="0"/>
                            <a:ea typeface="Open Sans" panose="020B0606030504020204" pitchFamily="34" charset="0"/>
                            <a:cs typeface="Open Sans" panose="020B0606030504020204" pitchFamily="34" charset="0"/>
                          </a:rPr>
                        </m:ctrlPr>
                      </m:fPr>
                      <m:num>
                        <m:m>
                          <m:mPr>
                            <m:mcs>
                              <m:mc>
                                <m:mcPr>
                                  <m:count m:val="1"/>
                                  <m:mcJc m:val="center"/>
                                </m:mcPr>
                              </m:mc>
                            </m:mcs>
                            <m:ctrlPr>
                              <a:rPr lang="en-ID" sz="3600" i="1" smtClean="0">
                                <a:latin typeface="Cambria Math" panose="02040503050406030204" pitchFamily="18" charset="0"/>
                                <a:ea typeface="Open Sans" panose="020B0606030504020204" pitchFamily="34" charset="0"/>
                                <a:cs typeface="Open Sans" panose="020B0606030504020204" pitchFamily="34" charset="0"/>
                              </a:rPr>
                            </m:ctrlPr>
                          </m:mPr>
                          <m:mr>
                            <m:e>
                              <m:r>
                                <m:rPr>
                                  <m:brk m:alnAt="7"/>
                                </m:rPr>
                                <a:rPr lang="en-US" sz="3600" b="0" i="1" smtClean="0">
                                  <a:latin typeface="Cambria Math" panose="02040503050406030204" pitchFamily="18" charset="0"/>
                                  <a:ea typeface="Open Sans" panose="020B0606030504020204" pitchFamily="34" charset="0"/>
                                  <a:cs typeface="Open Sans" panose="020B0606030504020204" pitchFamily="34" charset="0"/>
                                </a:rPr>
                                <m:t>−</m:t>
                              </m:r>
                              <m:r>
                                <a:rPr lang="en-US" sz="3600" b="0" i="1" smtClean="0">
                                  <a:latin typeface="Cambria Math" panose="02040503050406030204" pitchFamily="18" charset="0"/>
                                  <a:ea typeface="Open Sans" panose="020B0606030504020204" pitchFamily="34" charset="0"/>
                                  <a:cs typeface="Open Sans" panose="020B0606030504020204" pitchFamily="34" charset="0"/>
                                </a:rPr>
                                <m:t>2</m:t>
                              </m:r>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Open Sans" panose="020B0606030504020204" pitchFamily="34" charset="0"/>
                                  <a:cs typeface="Open Sans" panose="020B0606030504020204" pitchFamily="34" charset="0"/>
                                </a:rPr>
                                <m:t>+2</m:t>
                              </m:r>
                              <m:r>
                                <a:rPr lang="en-US" sz="3600" b="0" i="1" smtClean="0">
                                  <a:latin typeface="Cambria Math" panose="02040503050406030204" pitchFamily="18" charset="0"/>
                                  <a:ea typeface="Open Sans" panose="020B0606030504020204" pitchFamily="34" charset="0"/>
                                  <a:cs typeface="Open Sans" panose="020B0606030504020204" pitchFamily="34" charset="0"/>
                                </a:rPr>
                                <m:t>𝑦</m:t>
                              </m:r>
                              <m:r>
                                <a:rPr lang="en-US" sz="3600" b="0" i="1" smtClean="0">
                                  <a:latin typeface="Cambria Math" panose="02040503050406030204" pitchFamily="18" charset="0"/>
                                  <a:ea typeface="Open Sans" panose="020B0606030504020204" pitchFamily="34" charset="0"/>
                                  <a:cs typeface="Open Sans" panose="020B0606030504020204" pitchFamily="34" charset="0"/>
                                </a:rPr>
                                <m:t>=140</m:t>
                              </m:r>
                            </m:e>
                          </m:mr>
                          <m:mr>
                            <m:e>
                              <m:r>
                                <a:rPr lang="en-US" sz="3600" b="0" i="1" smtClean="0">
                                  <a:latin typeface="Cambria Math" panose="02040503050406030204" pitchFamily="18" charset="0"/>
                                  <a:ea typeface="Open Sans" panose="020B0606030504020204" pitchFamily="34" charset="0"/>
                                  <a:cs typeface="Open Sans" panose="020B0606030504020204" pitchFamily="34" charset="0"/>
                                </a:rPr>
                                <m:t>2</m:t>
                              </m:r>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Open Sans" panose="020B0606030504020204" pitchFamily="34" charset="0"/>
                                  <a:cs typeface="Open Sans" panose="020B0606030504020204" pitchFamily="34" charset="0"/>
                                </a:rPr>
                                <m:t> −</m:t>
                              </m:r>
                              <m:r>
                                <a:rPr lang="en-US" sz="3600" b="0" i="1" smtClean="0">
                                  <a:latin typeface="Cambria Math" panose="02040503050406030204" pitchFamily="18" charset="0"/>
                                  <a:ea typeface="Open Sans" panose="020B0606030504020204" pitchFamily="34" charset="0"/>
                                  <a:cs typeface="Open Sans" panose="020B0606030504020204" pitchFamily="34" charset="0"/>
                                </a:rPr>
                                <m:t>𝑦</m:t>
                              </m:r>
                              <m:r>
                                <a:rPr lang="en-US" sz="3600" b="0" i="1" smtClean="0">
                                  <a:latin typeface="Cambria Math" panose="02040503050406030204" pitchFamily="18" charset="0"/>
                                  <a:ea typeface="Open Sans" panose="020B0606030504020204" pitchFamily="34" charset="0"/>
                                  <a:cs typeface="Open Sans" panose="020B0606030504020204" pitchFamily="34" charset="0"/>
                                </a:rPr>
                                <m:t>=30</m:t>
                              </m:r>
                            </m:e>
                          </m:mr>
                        </m:m>
                      </m:num>
                      <m:den>
                        <m:r>
                          <a:rPr lang="en-US" sz="3600" b="0" i="1" smtClean="0">
                            <a:latin typeface="Cambria Math" panose="02040503050406030204" pitchFamily="18" charset="0"/>
                            <a:ea typeface="Open Sans" panose="020B0606030504020204" pitchFamily="34" charset="0"/>
                            <a:cs typeface="Open Sans" panose="020B0606030504020204" pitchFamily="34" charset="0"/>
                          </a:rPr>
                          <m:t>𝑦</m:t>
                        </m:r>
                        <m:r>
                          <a:rPr lang="en-US" sz="3600" b="0" i="1" smtClean="0">
                            <a:latin typeface="Cambria Math" panose="02040503050406030204" pitchFamily="18" charset="0"/>
                            <a:ea typeface="Open Sans" panose="020B0606030504020204" pitchFamily="34" charset="0"/>
                            <a:cs typeface="Open Sans" panose="020B0606030504020204" pitchFamily="34" charset="0"/>
                          </a:rPr>
                          <m:t> =170 </m:t>
                        </m:r>
                      </m:den>
                    </m:f>
                  </m:oMath>
                </a14:m>
                <a:r>
                  <a:rPr lang="en-ID" sz="3600">
                    <a:latin typeface="Inter"/>
                    <a:ea typeface="Open Sans" panose="020B0606030504020204" pitchFamily="34" charset="0"/>
                    <a:cs typeface="Open Sans" panose="020B0606030504020204" pitchFamily="34" charset="0"/>
                  </a:rPr>
                  <a:t> +            					</a:t>
                </a:r>
                <a14:m>
                  <m:oMath xmlns:m="http://schemas.openxmlformats.org/officeDocument/2006/math">
                    <m:f>
                      <m:fPr>
                        <m:ctrlPr>
                          <a:rPr lang="en-ID" sz="3600" i="1" smtClean="0">
                            <a:latin typeface="Cambria Math" panose="02040503050406030204" pitchFamily="18" charset="0"/>
                            <a:ea typeface="Open Sans" panose="020B0606030504020204" pitchFamily="34" charset="0"/>
                            <a:cs typeface="Open Sans" panose="020B0606030504020204" pitchFamily="34" charset="0"/>
                          </a:rPr>
                        </m:ctrlPr>
                      </m:fPr>
                      <m:num>
                        <m:m>
                          <m:mPr>
                            <m:mcs>
                              <m:mc>
                                <m:mcPr>
                                  <m:count m:val="1"/>
                                  <m:mcJc m:val="center"/>
                                </m:mcPr>
                              </m:mc>
                            </m:mcs>
                            <m:ctrlPr>
                              <a:rPr lang="en-ID" sz="3600" i="1" smtClean="0">
                                <a:latin typeface="Cambria Math" panose="02040503050406030204" pitchFamily="18" charset="0"/>
                                <a:ea typeface="Open Sans" panose="020B0606030504020204" pitchFamily="34" charset="0"/>
                                <a:cs typeface="Open Sans" panose="020B0606030504020204" pitchFamily="34" charset="0"/>
                              </a:rPr>
                            </m:ctrlPr>
                          </m:mPr>
                          <m:mr>
                            <m:e>
                              <m:r>
                                <m:rPr>
                                  <m:brk m:alnAt="7"/>
                                </m:rPr>
                                <a:rPr lang="en-US" sz="3600" b="0" i="1" smtClean="0">
                                  <a:latin typeface="Cambria Math" panose="02040503050406030204" pitchFamily="18" charset="0"/>
                                  <a:ea typeface="Open Sans" panose="020B0606030504020204" pitchFamily="34" charset="0"/>
                                  <a:cs typeface="Open Sans" panose="020B0606030504020204" pitchFamily="34" charset="0"/>
                                </a:rPr>
                                <m:t>−</m:t>
                              </m:r>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Open Sans" panose="020B0606030504020204" pitchFamily="34" charset="0"/>
                                  <a:cs typeface="Open Sans" panose="020B0606030504020204" pitchFamily="34" charset="0"/>
                                </a:rPr>
                                <m:t>+</m:t>
                              </m:r>
                              <m:r>
                                <a:rPr lang="en-US" sz="3600" b="0" i="1" smtClean="0">
                                  <a:latin typeface="Cambria Math" panose="02040503050406030204" pitchFamily="18" charset="0"/>
                                  <a:ea typeface="Open Sans" panose="020B0606030504020204" pitchFamily="34" charset="0"/>
                                  <a:cs typeface="Open Sans" panose="020B0606030504020204" pitchFamily="34" charset="0"/>
                                </a:rPr>
                                <m:t>𝑦</m:t>
                              </m:r>
                              <m:r>
                                <a:rPr lang="en-US" sz="3600" b="0" i="1" smtClean="0">
                                  <a:latin typeface="Cambria Math" panose="02040503050406030204" pitchFamily="18" charset="0"/>
                                  <a:ea typeface="Open Sans" panose="020B0606030504020204" pitchFamily="34" charset="0"/>
                                  <a:cs typeface="Open Sans" panose="020B0606030504020204" pitchFamily="34" charset="0"/>
                                </a:rPr>
                                <m:t>=70</m:t>
                              </m:r>
                            </m:e>
                          </m:mr>
                          <m:mr>
                            <m:e>
                              <m:r>
                                <a:rPr lang="en-US" sz="3600" b="0" i="1" smtClean="0">
                                  <a:latin typeface="Cambria Math" panose="02040503050406030204" pitchFamily="18" charset="0"/>
                                  <a:ea typeface="Open Sans" panose="020B0606030504020204" pitchFamily="34" charset="0"/>
                                  <a:cs typeface="Open Sans" panose="020B0606030504020204" pitchFamily="34" charset="0"/>
                                </a:rPr>
                                <m:t>2</m:t>
                              </m:r>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Open Sans" panose="020B0606030504020204" pitchFamily="34" charset="0"/>
                                  <a:cs typeface="Open Sans" panose="020B0606030504020204" pitchFamily="34" charset="0"/>
                                </a:rPr>
                                <m:t> −</m:t>
                              </m:r>
                              <m:r>
                                <a:rPr lang="en-US" sz="3600" b="0" i="1" smtClean="0">
                                  <a:latin typeface="Cambria Math" panose="02040503050406030204" pitchFamily="18" charset="0"/>
                                  <a:ea typeface="Open Sans" panose="020B0606030504020204" pitchFamily="34" charset="0"/>
                                  <a:cs typeface="Open Sans" panose="020B0606030504020204" pitchFamily="34" charset="0"/>
                                </a:rPr>
                                <m:t>𝑦</m:t>
                              </m:r>
                              <m:r>
                                <a:rPr lang="en-US" sz="3600" b="0" i="1" smtClean="0">
                                  <a:latin typeface="Cambria Math" panose="02040503050406030204" pitchFamily="18" charset="0"/>
                                  <a:ea typeface="Open Sans" panose="020B0606030504020204" pitchFamily="34" charset="0"/>
                                  <a:cs typeface="Open Sans" panose="020B0606030504020204" pitchFamily="34" charset="0"/>
                                </a:rPr>
                                <m:t>=30</m:t>
                              </m:r>
                            </m:e>
                          </m:mr>
                        </m:m>
                      </m:num>
                      <m:den>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Open Sans" panose="020B0606030504020204" pitchFamily="34" charset="0"/>
                            <a:cs typeface="Open Sans" panose="020B0606030504020204" pitchFamily="34" charset="0"/>
                          </a:rPr>
                          <m:t>=100</m:t>
                        </m:r>
                      </m:den>
                    </m:f>
                  </m:oMath>
                </a14:m>
                <a:r>
                  <a:rPr lang="en-ID" sz="3600">
                    <a:latin typeface="Inter"/>
                    <a:ea typeface="Open Sans" panose="020B0606030504020204" pitchFamily="34" charset="0"/>
                    <a:cs typeface="Open Sans" panose="020B0606030504020204" pitchFamily="34" charset="0"/>
                  </a:rPr>
                  <a:t> +</a:t>
                </a:r>
              </a:p>
            </p:txBody>
          </p:sp>
        </mc:Choice>
        <mc:Fallback xmlns="">
          <p:sp>
            <p:nvSpPr>
              <p:cNvPr id="12" name="TextBox 11">
                <a:extLst>
                  <a:ext uri="{FF2B5EF4-FFF2-40B4-BE49-F238E27FC236}">
                    <a16:creationId xmlns:a16="http://schemas.microsoft.com/office/drawing/2014/main" id="{F6DC1D3F-2BC4-D567-9CE8-2C456E5CE112}"/>
                  </a:ext>
                </a:extLst>
              </p:cNvPr>
              <p:cNvSpPr txBox="1">
                <a:spLocks noRot="1" noChangeAspect="1" noMove="1" noResize="1" noEditPoints="1" noAdjustHandles="1" noChangeArrowheads="1" noChangeShapeType="1" noTextEdit="1"/>
              </p:cNvSpPr>
              <p:nvPr/>
            </p:nvSpPr>
            <p:spPr>
              <a:xfrm>
                <a:off x="1174208" y="4564953"/>
                <a:ext cx="16643737" cy="4476418"/>
              </a:xfrm>
              <a:prstGeom prst="rect">
                <a:avLst/>
              </a:prstGeom>
              <a:blipFill>
                <a:blip r:embed="rId5"/>
                <a:stretch>
                  <a:fillRect l="-879" t="-1635" b="-409"/>
                </a:stretch>
              </a:blipFill>
            </p:spPr>
            <p:txBody>
              <a:bodyPr/>
              <a:lstStyle/>
              <a:p>
                <a:r>
                  <a:rPr lang="en-ID">
                    <a:noFill/>
                  </a:rPr>
                  <a:t> </a:t>
                </a:r>
              </a:p>
            </p:txBody>
          </p:sp>
        </mc:Fallback>
      </mc:AlternateContent>
      <p:sp>
        <p:nvSpPr>
          <p:cNvPr id="14" name="Arrow: Right 13">
            <a:extLst>
              <a:ext uri="{FF2B5EF4-FFF2-40B4-BE49-F238E27FC236}">
                <a16:creationId xmlns:a16="http://schemas.microsoft.com/office/drawing/2014/main" id="{91111FAB-6ACC-83AA-345D-E35E27934058}"/>
              </a:ext>
            </a:extLst>
          </p:cNvPr>
          <p:cNvSpPr/>
          <p:nvPr/>
        </p:nvSpPr>
        <p:spPr>
          <a:xfrm>
            <a:off x="9937204" y="7866980"/>
            <a:ext cx="2592288" cy="5760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Rectangle 15">
            <a:extLst>
              <a:ext uri="{FF2B5EF4-FFF2-40B4-BE49-F238E27FC236}">
                <a16:creationId xmlns:a16="http://schemas.microsoft.com/office/drawing/2014/main" id="{928D759A-DBA1-E3E4-1EB2-8C766AEFB8F0}"/>
              </a:ext>
            </a:extLst>
          </p:cNvPr>
          <p:cNvSpPr/>
          <p:nvPr/>
        </p:nvSpPr>
        <p:spPr>
          <a:xfrm>
            <a:off x="12961540" y="7010256"/>
            <a:ext cx="5616624" cy="2289511"/>
          </a:xfrm>
          <a:prstGeom prst="rect">
            <a:avLst/>
          </a:prstGeom>
          <a:solidFill>
            <a:srgbClr val="B8CAE9"/>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000">
                <a:latin typeface="Inter"/>
              </a:rPr>
              <a:t>Jadi didapatkan bahwa nilah x = 100 dan y = 170</a:t>
            </a:r>
            <a:br>
              <a:rPr lang="en-US" sz="3000">
                <a:latin typeface="Inter"/>
              </a:rPr>
            </a:br>
            <a:r>
              <a:rPr lang="en-US" sz="3000">
                <a:latin typeface="Inter"/>
              </a:rPr>
              <a:t>(Hasil SPLDV sama dengan menggunakan metode grafik)</a:t>
            </a:r>
            <a:endParaRPr lang="en-ID" sz="3000">
              <a:latin typeface="Inter"/>
            </a:endParaRPr>
          </a:p>
        </p:txBody>
      </p:sp>
    </p:spTree>
    <p:extLst>
      <p:ext uri="{BB962C8B-B14F-4D97-AF65-F5344CB8AC3E}">
        <p14:creationId xmlns:p14="http://schemas.microsoft.com/office/powerpoint/2010/main" val="1803767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Box 181">
            <a:extLst>
              <a:ext uri="{FF2B5EF4-FFF2-40B4-BE49-F238E27FC236}">
                <a16:creationId xmlns:a16="http://schemas.microsoft.com/office/drawing/2014/main" id="{FD518F7F-355D-41E9-72B8-1144376EFD1B}"/>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pic>
        <p:nvPicPr>
          <p:cNvPr id="28" name="Google Shape;426;p48">
            <a:extLst>
              <a:ext uri="{FF2B5EF4-FFF2-40B4-BE49-F238E27FC236}">
                <a16:creationId xmlns:a16="http://schemas.microsoft.com/office/drawing/2014/main" id="{70BBA979-1515-45B0-BD98-96529797C46E}"/>
              </a:ext>
            </a:extLst>
          </p:cNvPr>
          <p:cNvPicPr preferRelativeResize="0"/>
          <p:nvPr/>
        </p:nvPicPr>
        <p:blipFill>
          <a:blip r:embed="rId3">
            <a:alphaModFix/>
          </a:blip>
          <a:stretch>
            <a:fillRect/>
          </a:stretch>
        </p:blipFill>
        <p:spPr>
          <a:xfrm>
            <a:off x="-863996" y="9812095"/>
            <a:ext cx="17731072" cy="1575475"/>
          </a:xfrm>
          <a:prstGeom prst="rect">
            <a:avLst/>
          </a:prstGeom>
          <a:noFill/>
          <a:ln>
            <a:noFill/>
          </a:ln>
        </p:spPr>
      </p:pic>
      <p:sp>
        <p:nvSpPr>
          <p:cNvPr id="24" name="Rectangle 23">
            <a:extLst>
              <a:ext uri="{FF2B5EF4-FFF2-40B4-BE49-F238E27FC236}">
                <a16:creationId xmlns:a16="http://schemas.microsoft.com/office/drawing/2014/main" id="{914FC8C6-8689-4BCB-689A-A559AF69AA26}"/>
              </a:ext>
            </a:extLst>
          </p:cNvPr>
          <p:cNvSpPr/>
          <p:nvPr/>
        </p:nvSpPr>
        <p:spPr>
          <a:xfrm rot="5400000">
            <a:off x="16864827" y="9195031"/>
            <a:ext cx="3469951" cy="2891061"/>
          </a:xfrm>
          <a:custGeom>
            <a:avLst/>
            <a:gdLst>
              <a:gd name="connsiteX0" fmla="*/ 0 w 3763321"/>
              <a:gd name="connsiteY0" fmla="*/ 0 h 1707786"/>
              <a:gd name="connsiteX1" fmla="*/ 3763321 w 3763321"/>
              <a:gd name="connsiteY1" fmla="*/ 0 h 1707786"/>
              <a:gd name="connsiteX2" fmla="*/ 3763321 w 3763321"/>
              <a:gd name="connsiteY2" fmla="*/ 1707786 h 1707786"/>
              <a:gd name="connsiteX3" fmla="*/ 0 w 3763321"/>
              <a:gd name="connsiteY3" fmla="*/ 1707786 h 1707786"/>
              <a:gd name="connsiteX4" fmla="*/ 0 w 3763321"/>
              <a:gd name="connsiteY4" fmla="*/ 0 h 1707786"/>
              <a:gd name="connsiteX0" fmla="*/ 0 w 3763321"/>
              <a:gd name="connsiteY0" fmla="*/ 0 h 1707786"/>
              <a:gd name="connsiteX1" fmla="*/ 3763321 w 3763321"/>
              <a:gd name="connsiteY1" fmla="*/ 0 h 1707786"/>
              <a:gd name="connsiteX2" fmla="*/ 3763321 w 3763321"/>
              <a:gd name="connsiteY2" fmla="*/ 1707786 h 1707786"/>
              <a:gd name="connsiteX3" fmla="*/ 152403 w 3763321"/>
              <a:gd name="connsiteY3" fmla="*/ 1616346 h 1707786"/>
              <a:gd name="connsiteX4" fmla="*/ 0 w 3763321"/>
              <a:gd name="connsiteY4" fmla="*/ 0 h 1707786"/>
              <a:gd name="connsiteX0" fmla="*/ 0 w 3763321"/>
              <a:gd name="connsiteY0" fmla="*/ 0 h 1707786"/>
              <a:gd name="connsiteX1" fmla="*/ 3763321 w 3763321"/>
              <a:gd name="connsiteY1" fmla="*/ 0 h 1707786"/>
              <a:gd name="connsiteX2" fmla="*/ 3763321 w 3763321"/>
              <a:gd name="connsiteY2" fmla="*/ 1707786 h 1707786"/>
              <a:gd name="connsiteX3" fmla="*/ 152403 w 3763321"/>
              <a:gd name="connsiteY3" fmla="*/ 1616346 h 1707786"/>
              <a:gd name="connsiteX4" fmla="*/ 0 w 3763321"/>
              <a:gd name="connsiteY4" fmla="*/ 0 h 1707786"/>
              <a:gd name="connsiteX0" fmla="*/ 0 w 3763321"/>
              <a:gd name="connsiteY0" fmla="*/ 0 h 1616346"/>
              <a:gd name="connsiteX1" fmla="*/ 3763321 w 3763321"/>
              <a:gd name="connsiteY1" fmla="*/ 0 h 1616346"/>
              <a:gd name="connsiteX2" fmla="*/ 3382323 w 3763321"/>
              <a:gd name="connsiteY2" fmla="*/ 1387746 h 1616346"/>
              <a:gd name="connsiteX3" fmla="*/ 152403 w 3763321"/>
              <a:gd name="connsiteY3" fmla="*/ 1616346 h 1616346"/>
              <a:gd name="connsiteX4" fmla="*/ 0 w 3763321"/>
              <a:gd name="connsiteY4" fmla="*/ 0 h 1616346"/>
              <a:gd name="connsiteX0" fmla="*/ 123062 w 3610918"/>
              <a:gd name="connsiteY0" fmla="*/ 160020 h 1616346"/>
              <a:gd name="connsiteX1" fmla="*/ 3610918 w 3610918"/>
              <a:gd name="connsiteY1" fmla="*/ 0 h 1616346"/>
              <a:gd name="connsiteX2" fmla="*/ 3229920 w 3610918"/>
              <a:gd name="connsiteY2" fmla="*/ 1387746 h 1616346"/>
              <a:gd name="connsiteX3" fmla="*/ 0 w 3610918"/>
              <a:gd name="connsiteY3" fmla="*/ 1616346 h 1616346"/>
              <a:gd name="connsiteX4" fmla="*/ 123062 w 3610918"/>
              <a:gd name="connsiteY4" fmla="*/ 160020 h 1616346"/>
              <a:gd name="connsiteX0" fmla="*/ 123062 w 3610918"/>
              <a:gd name="connsiteY0" fmla="*/ 160020 h 1616346"/>
              <a:gd name="connsiteX1" fmla="*/ 3610918 w 3610918"/>
              <a:gd name="connsiteY1" fmla="*/ 0 h 1616346"/>
              <a:gd name="connsiteX2" fmla="*/ 3229920 w 3610918"/>
              <a:gd name="connsiteY2" fmla="*/ 1387746 h 1616346"/>
              <a:gd name="connsiteX3" fmla="*/ 0 w 3610918"/>
              <a:gd name="connsiteY3" fmla="*/ 1616346 h 1616346"/>
              <a:gd name="connsiteX4" fmla="*/ 123062 w 3610918"/>
              <a:gd name="connsiteY4" fmla="*/ 160020 h 1616346"/>
              <a:gd name="connsiteX0" fmla="*/ 0 w 3832187"/>
              <a:gd name="connsiteY0" fmla="*/ 0 h 1814466"/>
              <a:gd name="connsiteX1" fmla="*/ 3832187 w 3832187"/>
              <a:gd name="connsiteY1" fmla="*/ 198120 h 1814466"/>
              <a:gd name="connsiteX2" fmla="*/ 3451189 w 3832187"/>
              <a:gd name="connsiteY2" fmla="*/ 1585866 h 1814466"/>
              <a:gd name="connsiteX3" fmla="*/ 221269 w 3832187"/>
              <a:gd name="connsiteY3" fmla="*/ 1814466 h 1814466"/>
              <a:gd name="connsiteX4" fmla="*/ 0 w 3832187"/>
              <a:gd name="connsiteY4" fmla="*/ 0 h 1814466"/>
              <a:gd name="connsiteX0" fmla="*/ 0 w 3832187"/>
              <a:gd name="connsiteY0" fmla="*/ 0 h 1814466"/>
              <a:gd name="connsiteX1" fmla="*/ 3832187 w 3832187"/>
              <a:gd name="connsiteY1" fmla="*/ 198120 h 1814466"/>
              <a:gd name="connsiteX2" fmla="*/ 3451189 w 3832187"/>
              <a:gd name="connsiteY2" fmla="*/ 1585866 h 1814466"/>
              <a:gd name="connsiteX3" fmla="*/ 221269 w 3832187"/>
              <a:gd name="connsiteY3" fmla="*/ 1814466 h 1814466"/>
              <a:gd name="connsiteX4" fmla="*/ 0 w 3832187"/>
              <a:gd name="connsiteY4" fmla="*/ 0 h 1814466"/>
              <a:gd name="connsiteX0" fmla="*/ 299555 w 4131742"/>
              <a:gd name="connsiteY0" fmla="*/ 0 h 1876692"/>
              <a:gd name="connsiteX1" fmla="*/ 4131742 w 4131742"/>
              <a:gd name="connsiteY1" fmla="*/ 198120 h 1876692"/>
              <a:gd name="connsiteX2" fmla="*/ 3750744 w 4131742"/>
              <a:gd name="connsiteY2" fmla="*/ 1585866 h 1876692"/>
              <a:gd name="connsiteX3" fmla="*/ 3843 w 4131742"/>
              <a:gd name="connsiteY3" fmla="*/ 1876692 h 1876692"/>
              <a:gd name="connsiteX4" fmla="*/ 299555 w 4131742"/>
              <a:gd name="connsiteY4" fmla="*/ 0 h 1876692"/>
              <a:gd name="connsiteX0" fmla="*/ 299555 w 4131742"/>
              <a:gd name="connsiteY0" fmla="*/ 0 h 2584224"/>
              <a:gd name="connsiteX1" fmla="*/ 4131742 w 4131742"/>
              <a:gd name="connsiteY1" fmla="*/ 198120 h 2584224"/>
              <a:gd name="connsiteX2" fmla="*/ 3750744 w 4131742"/>
              <a:gd name="connsiteY2" fmla="*/ 1585866 h 2584224"/>
              <a:gd name="connsiteX3" fmla="*/ 3843 w 4131742"/>
              <a:gd name="connsiteY3" fmla="*/ 1876692 h 2584224"/>
              <a:gd name="connsiteX4" fmla="*/ 299555 w 4131742"/>
              <a:gd name="connsiteY4" fmla="*/ 0 h 2584224"/>
              <a:gd name="connsiteX0" fmla="*/ 295712 w 4127899"/>
              <a:gd name="connsiteY0" fmla="*/ 0 h 2584224"/>
              <a:gd name="connsiteX1" fmla="*/ 4127899 w 4127899"/>
              <a:gd name="connsiteY1" fmla="*/ 198120 h 2584224"/>
              <a:gd name="connsiteX2" fmla="*/ 3746901 w 4127899"/>
              <a:gd name="connsiteY2" fmla="*/ 1585866 h 2584224"/>
              <a:gd name="connsiteX3" fmla="*/ 0 w 4127899"/>
              <a:gd name="connsiteY3" fmla="*/ 1876692 h 2584224"/>
              <a:gd name="connsiteX4" fmla="*/ 295712 w 4127899"/>
              <a:gd name="connsiteY4" fmla="*/ 0 h 2584224"/>
              <a:gd name="connsiteX0" fmla="*/ 295712 w 4127899"/>
              <a:gd name="connsiteY0" fmla="*/ 0 h 2584224"/>
              <a:gd name="connsiteX1" fmla="*/ 4127899 w 4127899"/>
              <a:gd name="connsiteY1" fmla="*/ 198120 h 2584224"/>
              <a:gd name="connsiteX2" fmla="*/ 3746901 w 4127899"/>
              <a:gd name="connsiteY2" fmla="*/ 1585866 h 2584224"/>
              <a:gd name="connsiteX3" fmla="*/ 0 w 4127899"/>
              <a:gd name="connsiteY3" fmla="*/ 1876692 h 2584224"/>
              <a:gd name="connsiteX4" fmla="*/ 295712 w 4127899"/>
              <a:gd name="connsiteY4" fmla="*/ 0 h 2584224"/>
              <a:gd name="connsiteX0" fmla="*/ 67633 w 3899820"/>
              <a:gd name="connsiteY0" fmla="*/ 0 h 2516179"/>
              <a:gd name="connsiteX1" fmla="*/ 3899820 w 3899820"/>
              <a:gd name="connsiteY1" fmla="*/ 198120 h 2516179"/>
              <a:gd name="connsiteX2" fmla="*/ 3518822 w 3899820"/>
              <a:gd name="connsiteY2" fmla="*/ 1585866 h 2516179"/>
              <a:gd name="connsiteX3" fmla="*/ 0 w 3899820"/>
              <a:gd name="connsiteY3" fmla="*/ 1789575 h 2516179"/>
              <a:gd name="connsiteX4" fmla="*/ 67633 w 3899820"/>
              <a:gd name="connsiteY4" fmla="*/ 0 h 2516179"/>
              <a:gd name="connsiteX0" fmla="*/ 175091 w 4007278"/>
              <a:gd name="connsiteY0" fmla="*/ 0 h 2516179"/>
              <a:gd name="connsiteX1" fmla="*/ 4007278 w 4007278"/>
              <a:gd name="connsiteY1" fmla="*/ 198120 h 2516179"/>
              <a:gd name="connsiteX2" fmla="*/ 3626280 w 4007278"/>
              <a:gd name="connsiteY2" fmla="*/ 1585866 h 2516179"/>
              <a:gd name="connsiteX3" fmla="*/ 107458 w 4007278"/>
              <a:gd name="connsiteY3" fmla="*/ 1789575 h 2516179"/>
              <a:gd name="connsiteX4" fmla="*/ 175091 w 4007278"/>
              <a:gd name="connsiteY4" fmla="*/ 0 h 2516179"/>
              <a:gd name="connsiteX0" fmla="*/ 853598 w 3971135"/>
              <a:gd name="connsiteY0" fmla="*/ 349472 h 2318059"/>
              <a:gd name="connsiteX1" fmla="*/ 3971135 w 3971135"/>
              <a:gd name="connsiteY1" fmla="*/ 0 h 2318059"/>
              <a:gd name="connsiteX2" fmla="*/ 3590137 w 3971135"/>
              <a:gd name="connsiteY2" fmla="*/ 1387746 h 2318059"/>
              <a:gd name="connsiteX3" fmla="*/ 71315 w 3971135"/>
              <a:gd name="connsiteY3" fmla="*/ 1591455 h 2318059"/>
              <a:gd name="connsiteX4" fmla="*/ 853598 w 3971135"/>
              <a:gd name="connsiteY4" fmla="*/ 349472 h 2318059"/>
              <a:gd name="connsiteX0" fmla="*/ 1093714 w 4211251"/>
              <a:gd name="connsiteY0" fmla="*/ 349472 h 2318059"/>
              <a:gd name="connsiteX1" fmla="*/ 4211251 w 4211251"/>
              <a:gd name="connsiteY1" fmla="*/ 0 h 2318059"/>
              <a:gd name="connsiteX2" fmla="*/ 3830253 w 4211251"/>
              <a:gd name="connsiteY2" fmla="*/ 1387746 h 2318059"/>
              <a:gd name="connsiteX3" fmla="*/ 311431 w 4211251"/>
              <a:gd name="connsiteY3" fmla="*/ 1591455 h 2318059"/>
              <a:gd name="connsiteX4" fmla="*/ 1093714 w 4211251"/>
              <a:gd name="connsiteY4" fmla="*/ 349472 h 2318059"/>
              <a:gd name="connsiteX0" fmla="*/ 1093714 w 4211251"/>
              <a:gd name="connsiteY0" fmla="*/ 349472 h 2318059"/>
              <a:gd name="connsiteX1" fmla="*/ 4211251 w 4211251"/>
              <a:gd name="connsiteY1" fmla="*/ 0 h 2318059"/>
              <a:gd name="connsiteX2" fmla="*/ 3830253 w 4211251"/>
              <a:gd name="connsiteY2" fmla="*/ 1387746 h 2318059"/>
              <a:gd name="connsiteX3" fmla="*/ 311431 w 4211251"/>
              <a:gd name="connsiteY3" fmla="*/ 1591455 h 2318059"/>
              <a:gd name="connsiteX4" fmla="*/ 1093714 w 4211251"/>
              <a:gd name="connsiteY4" fmla="*/ 349472 h 2318059"/>
              <a:gd name="connsiteX0" fmla="*/ 898620 w 4016157"/>
              <a:gd name="connsiteY0" fmla="*/ 349472 h 2318059"/>
              <a:gd name="connsiteX1" fmla="*/ 4016157 w 4016157"/>
              <a:gd name="connsiteY1" fmla="*/ 0 h 2318059"/>
              <a:gd name="connsiteX2" fmla="*/ 3635159 w 4016157"/>
              <a:gd name="connsiteY2" fmla="*/ 1387746 h 2318059"/>
              <a:gd name="connsiteX3" fmla="*/ 116337 w 4016157"/>
              <a:gd name="connsiteY3" fmla="*/ 1591455 h 2318059"/>
              <a:gd name="connsiteX4" fmla="*/ 898620 w 4016157"/>
              <a:gd name="connsiteY4" fmla="*/ 349472 h 2318059"/>
              <a:gd name="connsiteX0" fmla="*/ 898620 w 3635159"/>
              <a:gd name="connsiteY0" fmla="*/ 162838 h 2131425"/>
              <a:gd name="connsiteX1" fmla="*/ 3255894 w 3635159"/>
              <a:gd name="connsiteY1" fmla="*/ 248950 h 2131425"/>
              <a:gd name="connsiteX2" fmla="*/ 3635159 w 3635159"/>
              <a:gd name="connsiteY2" fmla="*/ 1201112 h 2131425"/>
              <a:gd name="connsiteX3" fmla="*/ 116337 w 3635159"/>
              <a:gd name="connsiteY3" fmla="*/ 1404821 h 2131425"/>
              <a:gd name="connsiteX4" fmla="*/ 898620 w 3635159"/>
              <a:gd name="connsiteY4" fmla="*/ 162838 h 2131425"/>
              <a:gd name="connsiteX0" fmla="*/ 898620 w 3635159"/>
              <a:gd name="connsiteY0" fmla="*/ 384650 h 2353237"/>
              <a:gd name="connsiteX1" fmla="*/ 3255894 w 3635159"/>
              <a:gd name="connsiteY1" fmla="*/ 470762 h 2353237"/>
              <a:gd name="connsiteX2" fmla="*/ 3635159 w 3635159"/>
              <a:gd name="connsiteY2" fmla="*/ 1422924 h 2353237"/>
              <a:gd name="connsiteX3" fmla="*/ 116337 w 3635159"/>
              <a:gd name="connsiteY3" fmla="*/ 1626633 h 2353237"/>
              <a:gd name="connsiteX4" fmla="*/ 898620 w 3635159"/>
              <a:gd name="connsiteY4" fmla="*/ 384650 h 2353237"/>
              <a:gd name="connsiteX0" fmla="*/ 898620 w 3639416"/>
              <a:gd name="connsiteY0" fmla="*/ 384650 h 2353237"/>
              <a:gd name="connsiteX1" fmla="*/ 3255894 w 3639416"/>
              <a:gd name="connsiteY1" fmla="*/ 470762 h 2353237"/>
              <a:gd name="connsiteX2" fmla="*/ 3635159 w 3639416"/>
              <a:gd name="connsiteY2" fmla="*/ 1422924 h 2353237"/>
              <a:gd name="connsiteX3" fmla="*/ 116337 w 3639416"/>
              <a:gd name="connsiteY3" fmla="*/ 1626633 h 2353237"/>
              <a:gd name="connsiteX4" fmla="*/ 898620 w 3639416"/>
              <a:gd name="connsiteY4" fmla="*/ 384650 h 2353237"/>
              <a:gd name="connsiteX0" fmla="*/ 898620 w 3635159"/>
              <a:gd name="connsiteY0" fmla="*/ 384650 h 2353237"/>
              <a:gd name="connsiteX1" fmla="*/ 3255894 w 3635159"/>
              <a:gd name="connsiteY1" fmla="*/ 470762 h 2353237"/>
              <a:gd name="connsiteX2" fmla="*/ 3635159 w 3635159"/>
              <a:gd name="connsiteY2" fmla="*/ 1422924 h 2353237"/>
              <a:gd name="connsiteX3" fmla="*/ 116337 w 3635159"/>
              <a:gd name="connsiteY3" fmla="*/ 1626633 h 2353237"/>
              <a:gd name="connsiteX4" fmla="*/ 898620 w 3635159"/>
              <a:gd name="connsiteY4" fmla="*/ 384650 h 2353237"/>
              <a:gd name="connsiteX0" fmla="*/ 898620 w 3635159"/>
              <a:gd name="connsiteY0" fmla="*/ 384650 h 2458600"/>
              <a:gd name="connsiteX1" fmla="*/ 3255894 w 3635159"/>
              <a:gd name="connsiteY1" fmla="*/ 470762 h 2458600"/>
              <a:gd name="connsiteX2" fmla="*/ 3635159 w 3635159"/>
              <a:gd name="connsiteY2" fmla="*/ 1422924 h 2458600"/>
              <a:gd name="connsiteX3" fmla="*/ 116337 w 3635159"/>
              <a:gd name="connsiteY3" fmla="*/ 1626633 h 2458600"/>
              <a:gd name="connsiteX4" fmla="*/ 898620 w 3635159"/>
              <a:gd name="connsiteY4" fmla="*/ 384650 h 2458600"/>
              <a:gd name="connsiteX0" fmla="*/ 898620 w 3635159"/>
              <a:gd name="connsiteY0" fmla="*/ 404987 h 2478937"/>
              <a:gd name="connsiteX1" fmla="*/ 3286306 w 3635159"/>
              <a:gd name="connsiteY1" fmla="*/ 453764 h 2478937"/>
              <a:gd name="connsiteX2" fmla="*/ 3635159 w 3635159"/>
              <a:gd name="connsiteY2" fmla="*/ 1443261 h 2478937"/>
              <a:gd name="connsiteX3" fmla="*/ 116337 w 3635159"/>
              <a:gd name="connsiteY3" fmla="*/ 1646970 h 2478937"/>
              <a:gd name="connsiteX4" fmla="*/ 898620 w 3635159"/>
              <a:gd name="connsiteY4" fmla="*/ 404987 h 247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159" h="2478937">
                <a:moveTo>
                  <a:pt x="898620" y="404987"/>
                </a:moveTo>
                <a:cubicBezTo>
                  <a:pt x="1935576" y="-27518"/>
                  <a:pt x="2777515" y="-252056"/>
                  <a:pt x="3286306" y="453764"/>
                </a:cubicBezTo>
                <a:cubicBezTo>
                  <a:pt x="3929709" y="995166"/>
                  <a:pt x="2870113" y="914305"/>
                  <a:pt x="3635159" y="1443261"/>
                </a:cubicBezTo>
                <a:cubicBezTo>
                  <a:pt x="3252607" y="1898146"/>
                  <a:pt x="1145308" y="3406793"/>
                  <a:pt x="116337" y="1646970"/>
                </a:cubicBezTo>
                <a:cubicBezTo>
                  <a:pt x="-337552" y="494557"/>
                  <a:pt x="667223" y="751014"/>
                  <a:pt x="898620" y="404987"/>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Rectangle 32">
            <a:extLst>
              <a:ext uri="{FF2B5EF4-FFF2-40B4-BE49-F238E27FC236}">
                <a16:creationId xmlns:a16="http://schemas.microsoft.com/office/drawing/2014/main" id="{1699BD17-A739-41CC-184B-F2A0E15D79CD}"/>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26</a:t>
            </a:r>
            <a:endParaRPr lang="en-ID" sz="3200"/>
          </a:p>
        </p:txBody>
      </p:sp>
      <p:sp>
        <p:nvSpPr>
          <p:cNvPr id="2" name="TextBox 1">
            <a:extLst>
              <a:ext uri="{FF2B5EF4-FFF2-40B4-BE49-F238E27FC236}">
                <a16:creationId xmlns:a16="http://schemas.microsoft.com/office/drawing/2014/main" id="{528B302C-2F4F-553E-4351-CFC074575E5A}"/>
              </a:ext>
            </a:extLst>
          </p:cNvPr>
          <p:cNvSpPr txBox="1"/>
          <p:nvPr/>
        </p:nvSpPr>
        <p:spPr>
          <a:xfrm>
            <a:off x="952250" y="2212663"/>
            <a:ext cx="4736482" cy="553998"/>
          </a:xfrm>
          <a:prstGeom prst="rect">
            <a:avLst/>
          </a:prstGeom>
          <a:noFill/>
        </p:spPr>
        <p:txBody>
          <a:bodyPr wrap="square">
            <a:spAutoFit/>
          </a:bodyPr>
          <a:lstStyle/>
          <a:p>
            <a:pPr algn="l" fontAlgn="base"/>
            <a:r>
              <a:rPr lang="en-ID" sz="3000" b="1" i="0">
                <a:solidFill>
                  <a:srgbClr val="2C313A"/>
                </a:solidFill>
                <a:effectLst/>
                <a:latin typeface="Inter"/>
              </a:rPr>
              <a:t>3. Metode Substitusi</a:t>
            </a:r>
            <a:endParaRPr lang="en-ID" sz="3000" b="0" i="0">
              <a:solidFill>
                <a:srgbClr val="2C313A"/>
              </a:solidFill>
              <a:effectLst/>
              <a:latin typeface="Inter"/>
            </a:endParaRPr>
          </a:p>
        </p:txBody>
      </p:sp>
      <p:sp>
        <p:nvSpPr>
          <p:cNvPr id="8" name="Google Shape;215;p30">
            <a:extLst>
              <a:ext uri="{FF2B5EF4-FFF2-40B4-BE49-F238E27FC236}">
                <a16:creationId xmlns:a16="http://schemas.microsoft.com/office/drawing/2014/main" id="{6E5E5CA0-B2D0-A2EF-9559-B8740341B758}"/>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Dua Variabel (PLDV) – Cont. </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a:extLst>
              <a:ext uri="{FF2B5EF4-FFF2-40B4-BE49-F238E27FC236}">
                <a16:creationId xmlns:a16="http://schemas.microsoft.com/office/drawing/2014/main" id="{A7AC802A-52B5-0C61-A28E-B55A19CAE18B}"/>
              </a:ext>
            </a:extLst>
          </p:cNvPr>
          <p:cNvSpPr txBox="1"/>
          <p:nvPr/>
        </p:nvSpPr>
        <p:spPr>
          <a:xfrm>
            <a:off x="1361084" y="2733643"/>
            <a:ext cx="16464728" cy="1015663"/>
          </a:xfrm>
          <a:prstGeom prst="rect">
            <a:avLst/>
          </a:prstGeom>
          <a:noFill/>
        </p:spPr>
        <p:txBody>
          <a:bodyPr wrap="square">
            <a:spAutoFit/>
          </a:bodyPr>
          <a:lstStyle/>
          <a:p>
            <a:pPr fontAlgn="base"/>
            <a:r>
              <a:rPr lang="en-ID" sz="3000" b="0" i="0">
                <a:solidFill>
                  <a:srgbClr val="2C313A"/>
                </a:solidFill>
                <a:effectLst/>
                <a:latin typeface="Inter"/>
              </a:rPr>
              <a:t>Metode substitusi bertujuan untuk </a:t>
            </a:r>
            <a:r>
              <a:rPr lang="en-ID" sz="3000" b="1" i="0">
                <a:solidFill>
                  <a:srgbClr val="2C313A"/>
                </a:solidFill>
                <a:effectLst/>
                <a:latin typeface="inherit"/>
              </a:rPr>
              <a:t>mengganti nilai suatu variabel pada suatu persamaan dari persamaan lainnya.</a:t>
            </a:r>
            <a:endParaRPr lang="en-ID" sz="3000" b="0" i="0">
              <a:solidFill>
                <a:srgbClr val="2C313A"/>
              </a:solidFill>
              <a:effectLst/>
              <a:latin typeface="Inter"/>
            </a:endParaRPr>
          </a:p>
        </p:txBody>
      </p:sp>
      <p:sp>
        <p:nvSpPr>
          <p:cNvPr id="27" name="TextBox 26">
            <a:extLst>
              <a:ext uri="{FF2B5EF4-FFF2-40B4-BE49-F238E27FC236}">
                <a16:creationId xmlns:a16="http://schemas.microsoft.com/office/drawing/2014/main" id="{37B2BC25-FE38-652A-A8A6-410417B9702D}"/>
              </a:ext>
            </a:extLst>
          </p:cNvPr>
          <p:cNvSpPr txBox="1"/>
          <p:nvPr/>
        </p:nvSpPr>
        <p:spPr>
          <a:xfrm>
            <a:off x="1358872" y="3898286"/>
            <a:ext cx="16464728" cy="6093976"/>
          </a:xfrm>
          <a:prstGeom prst="rect">
            <a:avLst/>
          </a:prstGeom>
          <a:noFill/>
        </p:spPr>
        <p:txBody>
          <a:bodyPr wrap="square">
            <a:spAutoFit/>
          </a:bodyPr>
          <a:lstStyle/>
          <a:p>
            <a:r>
              <a:rPr lang="en-ID" sz="3000" i="0">
                <a:effectLst/>
                <a:latin typeface="Inter"/>
              </a:rPr>
              <a:t>Langkah-langkah menyelesaikan SPLDV dengan metode substitusi :</a:t>
            </a:r>
            <a:br>
              <a:rPr lang="en-ID" sz="3000" i="0">
                <a:effectLst/>
                <a:latin typeface="Inter"/>
              </a:rPr>
            </a:br>
            <a:endParaRPr lang="en-ID" sz="3000" i="0">
              <a:effectLst/>
              <a:latin typeface="Inter"/>
            </a:endParaRPr>
          </a:p>
          <a:p>
            <a:r>
              <a:rPr lang="en-ID" sz="3000" i="0">
                <a:effectLst/>
                <a:latin typeface="Inter"/>
              </a:rPr>
              <a:t>1. Mengubah salah satu persamaan menjadi bentuk y = ax + b atau x = cy + d. </a:t>
            </a:r>
            <a:r>
              <a:rPr lang="en-ID" sz="3000" b="1" i="0">
                <a:effectLst/>
                <a:latin typeface="Inter"/>
              </a:rPr>
              <a:t>TRIK!! Pilih persamaan yang paling mudah untuk diubah</a:t>
            </a:r>
            <a:br>
              <a:rPr lang="en-ID" sz="3000" i="0">
                <a:effectLst/>
                <a:latin typeface="Inter"/>
              </a:rPr>
            </a:br>
            <a:br>
              <a:rPr lang="en-ID" sz="3000" i="0">
                <a:effectLst/>
                <a:latin typeface="Inter"/>
              </a:rPr>
            </a:br>
            <a:r>
              <a:rPr lang="en-ID" sz="3000" i="0">
                <a:effectLst/>
                <a:latin typeface="Inter"/>
              </a:rPr>
              <a:t>2. Substitusi nilai x atau y yang diperoleh pada langkah pertama ke persamaan yang lainnya.</a:t>
            </a:r>
          </a:p>
          <a:p>
            <a:br>
              <a:rPr lang="en-ID" sz="3000" i="0">
                <a:effectLst/>
                <a:latin typeface="Inter"/>
              </a:rPr>
            </a:br>
            <a:r>
              <a:rPr lang="en-ID" sz="3000" i="0">
                <a:effectLst/>
                <a:latin typeface="Inter"/>
              </a:rPr>
              <a:t>3. Selesaikan persamaan untuk mendapatkan nilai x atau y.</a:t>
            </a:r>
          </a:p>
          <a:p>
            <a:br>
              <a:rPr lang="en-ID" sz="3000" i="0">
                <a:effectLst/>
                <a:latin typeface="Inter"/>
              </a:rPr>
            </a:br>
            <a:r>
              <a:rPr lang="en-ID" sz="3000" i="0">
                <a:effectLst/>
                <a:latin typeface="Inter"/>
              </a:rPr>
              <a:t>4. Substitusi nilai x atau y yang diperoleh pada langkah ketiga pada salah satu persamaan untuk mendapatkan nilai dari varabel yang belum diketahui.</a:t>
            </a:r>
          </a:p>
          <a:p>
            <a:br>
              <a:rPr lang="en-ID" sz="3000" i="0">
                <a:effectLst/>
                <a:latin typeface="Inter"/>
              </a:rPr>
            </a:br>
            <a:r>
              <a:rPr lang="en-ID" sz="3000" i="0">
                <a:effectLst/>
                <a:latin typeface="Inter"/>
              </a:rPr>
              <a:t>5. Penyelesaiannya adalah (x, y).</a:t>
            </a:r>
          </a:p>
        </p:txBody>
      </p:sp>
    </p:spTree>
    <p:extLst>
      <p:ext uri="{BB962C8B-B14F-4D97-AF65-F5344CB8AC3E}">
        <p14:creationId xmlns:p14="http://schemas.microsoft.com/office/powerpoint/2010/main" val="2801872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Box 181">
            <a:extLst>
              <a:ext uri="{FF2B5EF4-FFF2-40B4-BE49-F238E27FC236}">
                <a16:creationId xmlns:a16="http://schemas.microsoft.com/office/drawing/2014/main" id="{FD518F7F-355D-41E9-72B8-1144376EFD1B}"/>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27</a:t>
            </a:r>
            <a:endParaRPr lang="en-ID" sz="3200"/>
          </a:p>
        </p:txBody>
      </p:sp>
      <p:pic>
        <p:nvPicPr>
          <p:cNvPr id="2" name="Google Shape;424;p48">
            <a:extLst>
              <a:ext uri="{FF2B5EF4-FFF2-40B4-BE49-F238E27FC236}">
                <a16:creationId xmlns:a16="http://schemas.microsoft.com/office/drawing/2014/main" id="{B1DCC945-1C7E-2E9F-4C84-66A3F9653233}"/>
              </a:ext>
            </a:extLst>
          </p:cNvPr>
          <p:cNvPicPr preferRelativeResize="0"/>
          <p:nvPr/>
        </p:nvPicPr>
        <p:blipFill>
          <a:blip r:embed="rId3">
            <a:alphaModFix/>
          </a:blip>
          <a:stretch>
            <a:fillRect/>
          </a:stretch>
        </p:blipFill>
        <p:spPr>
          <a:xfrm rot="20669566">
            <a:off x="13201481" y="7678822"/>
            <a:ext cx="7047424" cy="2754455"/>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4A9970E-735A-E8D7-8714-86D095D13033}"/>
                  </a:ext>
                </a:extLst>
              </p:cNvPr>
              <p:cNvSpPr txBox="1"/>
              <p:nvPr/>
            </p:nvSpPr>
            <p:spPr>
              <a:xfrm>
                <a:off x="1139556" y="2927143"/>
                <a:ext cx="16643737" cy="1477328"/>
              </a:xfrm>
              <a:prstGeom prst="rect">
                <a:avLst/>
              </a:prstGeom>
              <a:noFill/>
            </p:spPr>
            <p:txBody>
              <a:bodyPr wrap="square">
                <a:spAutoFit/>
              </a:bodyPr>
              <a:lstStyle/>
              <a:p>
                <a:r>
                  <a:rPr lang="en-ID" sz="3000" b="0" i="0">
                    <a:solidFill>
                      <a:srgbClr val="000000"/>
                    </a:solidFill>
                    <a:effectLst/>
                    <a:latin typeface="Inter"/>
                    <a:ea typeface="Open Sans" panose="020B0606030504020204" pitchFamily="34" charset="0"/>
                    <a:cs typeface="Open Sans" panose="020B0606030504020204" pitchFamily="34" charset="0"/>
                  </a:rPr>
                  <a:t>Sebagai Contoh diketahui</a:t>
                </a:r>
                <a:br>
                  <a:rPr lang="en-ID" sz="3000" b="0" i="0">
                    <a:solidFill>
                      <a:srgbClr val="000000"/>
                    </a:solidFill>
                    <a:effectLst/>
                    <a:latin typeface="Inter"/>
                    <a:ea typeface="Open Sans" panose="020B0606030504020204" pitchFamily="34" charset="0"/>
                    <a:cs typeface="Open Sans" panose="020B0606030504020204" pitchFamily="34" charset="0"/>
                  </a:rPr>
                </a:br>
                <a:r>
                  <a:rPr lang="en-ID" sz="3000" b="0" i="0">
                    <a:solidFill>
                      <a:srgbClr val="000000"/>
                    </a:solidFill>
                    <a:effectLst/>
                    <a:latin typeface="Inter"/>
                    <a:ea typeface="Open Sans" panose="020B0606030504020204" pitchFamily="34" charset="0"/>
                    <a:cs typeface="Open Sans" panose="020B0606030504020204" pitchFamily="34" charset="0"/>
                  </a:rPr>
                  <a:t>Persamaan 1 : </a:t>
                </a:r>
                <a14:m>
                  <m:oMath xmlns:m="http://schemas.openxmlformats.org/officeDocument/2006/math">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=70</m:t>
                    </m:r>
                  </m:oMath>
                </a14:m>
                <a:endParaRPr lang="en-US" sz="3000" b="0" i="0">
                  <a:solidFill>
                    <a:srgbClr val="000000"/>
                  </a:solidFill>
                  <a:effectLst/>
                  <a:latin typeface="Inter"/>
                  <a:ea typeface="Open Sans" panose="020B0606030504020204" pitchFamily="34" charset="0"/>
                  <a:cs typeface="Open Sans" panose="020B0606030504020204" pitchFamily="34" charset="0"/>
                </a:endParaRPr>
              </a:p>
              <a:p>
                <a:r>
                  <a:rPr lang="en-ID" sz="3000">
                    <a:latin typeface="Inter"/>
                    <a:ea typeface="Open Sans" panose="020B0606030504020204" pitchFamily="34" charset="0"/>
                    <a:cs typeface="Open Sans" panose="020B0606030504020204" pitchFamily="34" charset="0"/>
                  </a:rPr>
                  <a:t>Persamaan 2 : </a:t>
                </a:r>
                <a14:m>
                  <m:oMath xmlns:m="http://schemas.openxmlformats.org/officeDocument/2006/math">
                    <m:r>
                      <a:rPr lang="en-US" sz="3000" b="0" i="1" smtClean="0">
                        <a:latin typeface="Cambria Math" panose="02040503050406030204" pitchFamily="18" charset="0"/>
                        <a:ea typeface="Open Sans" panose="020B0606030504020204" pitchFamily="34" charset="0"/>
                        <a:cs typeface="Open Sans" panose="020B0606030504020204" pitchFamily="34" charset="0"/>
                      </a:rPr>
                      <m:t>2</m:t>
                    </m:r>
                    <m:r>
                      <a:rPr lang="en-US" sz="3000" b="0" i="1" smtClean="0">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latin typeface="Cambria Math" panose="02040503050406030204" pitchFamily="18" charset="0"/>
                        <a:ea typeface="Open Sans" panose="020B0606030504020204" pitchFamily="34" charset="0"/>
                        <a:cs typeface="Open Sans" panose="020B0606030504020204" pitchFamily="34" charset="0"/>
                      </a:rPr>
                      <m:t> −</m:t>
                    </m:r>
                    <m:r>
                      <a:rPr lang="en-US" sz="3000" b="0" i="1" smtClean="0">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latin typeface="Cambria Math" panose="02040503050406030204" pitchFamily="18" charset="0"/>
                        <a:ea typeface="Open Sans" panose="020B0606030504020204" pitchFamily="34" charset="0"/>
                        <a:cs typeface="Open Sans" panose="020B0606030504020204" pitchFamily="34" charset="0"/>
                      </a:rPr>
                      <m:t>=30</m:t>
                    </m:r>
                  </m:oMath>
                </a14:m>
                <a:endParaRPr lang="en-ID" sz="3000">
                  <a:latin typeface="Inter"/>
                  <a:ea typeface="Open Sans" panose="020B0606030504020204" pitchFamily="34" charset="0"/>
                  <a:cs typeface="Open Sans" panose="020B0606030504020204" pitchFamily="34" charset="0"/>
                </a:endParaRPr>
              </a:p>
            </p:txBody>
          </p:sp>
        </mc:Choice>
        <mc:Fallback xmlns="">
          <p:sp>
            <p:nvSpPr>
              <p:cNvPr id="3" name="TextBox 2">
                <a:extLst>
                  <a:ext uri="{FF2B5EF4-FFF2-40B4-BE49-F238E27FC236}">
                    <a16:creationId xmlns:a16="http://schemas.microsoft.com/office/drawing/2014/main" id="{E4A9970E-735A-E8D7-8714-86D095D13033}"/>
                  </a:ext>
                </a:extLst>
              </p:cNvPr>
              <p:cNvSpPr txBox="1">
                <a:spLocks noRot="1" noChangeAspect="1" noMove="1" noResize="1" noEditPoints="1" noAdjustHandles="1" noChangeArrowheads="1" noChangeShapeType="1" noTextEdit="1"/>
              </p:cNvSpPr>
              <p:nvPr/>
            </p:nvSpPr>
            <p:spPr>
              <a:xfrm>
                <a:off x="1139556" y="2927143"/>
                <a:ext cx="16643737" cy="1477328"/>
              </a:xfrm>
              <a:prstGeom prst="rect">
                <a:avLst/>
              </a:prstGeom>
              <a:blipFill>
                <a:blip r:embed="rId4"/>
                <a:stretch>
                  <a:fillRect l="-879" t="-4938" b="-11934"/>
                </a:stretch>
              </a:blipFill>
            </p:spPr>
            <p:txBody>
              <a:bodyPr/>
              <a:lstStyle/>
              <a:p>
                <a:r>
                  <a:rPr lang="en-ID">
                    <a:noFill/>
                  </a:rPr>
                  <a:t> </a:t>
                </a:r>
              </a:p>
            </p:txBody>
          </p:sp>
        </mc:Fallback>
      </mc:AlternateContent>
      <p:sp>
        <p:nvSpPr>
          <p:cNvPr id="4" name="TextBox 3">
            <a:extLst>
              <a:ext uri="{FF2B5EF4-FFF2-40B4-BE49-F238E27FC236}">
                <a16:creationId xmlns:a16="http://schemas.microsoft.com/office/drawing/2014/main" id="{98B9DE12-53CF-5FE1-B4DB-C314B9434BB2}"/>
              </a:ext>
            </a:extLst>
          </p:cNvPr>
          <p:cNvSpPr txBox="1"/>
          <p:nvPr/>
        </p:nvSpPr>
        <p:spPr>
          <a:xfrm>
            <a:off x="952250" y="2212663"/>
            <a:ext cx="4736482" cy="553998"/>
          </a:xfrm>
          <a:prstGeom prst="rect">
            <a:avLst/>
          </a:prstGeom>
          <a:noFill/>
        </p:spPr>
        <p:txBody>
          <a:bodyPr wrap="square">
            <a:spAutoFit/>
          </a:bodyPr>
          <a:lstStyle/>
          <a:p>
            <a:pPr algn="l" fontAlgn="base"/>
            <a:r>
              <a:rPr lang="en-ID" sz="3000" b="1" i="0">
                <a:solidFill>
                  <a:srgbClr val="2C313A"/>
                </a:solidFill>
                <a:effectLst/>
                <a:latin typeface="Inter"/>
              </a:rPr>
              <a:t>3. Metode Substitusi</a:t>
            </a:r>
            <a:endParaRPr lang="en-ID" sz="3000" b="0" i="0">
              <a:solidFill>
                <a:srgbClr val="2C313A"/>
              </a:solidFill>
              <a:effectLst/>
              <a:latin typeface="Inter"/>
            </a:endParaRPr>
          </a:p>
        </p:txBody>
      </p:sp>
      <p:sp>
        <p:nvSpPr>
          <p:cNvPr id="5" name="Google Shape;215;p30">
            <a:extLst>
              <a:ext uri="{FF2B5EF4-FFF2-40B4-BE49-F238E27FC236}">
                <a16:creationId xmlns:a16="http://schemas.microsoft.com/office/drawing/2014/main" id="{DE01CC4E-7F3D-4059-1B34-EC19838FE80C}"/>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Dua Variabel (PLDV) – Cont. </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1B65C37-1F16-A525-55DA-B73139E3C257}"/>
                  </a:ext>
                </a:extLst>
              </p:cNvPr>
              <p:cNvSpPr txBox="1"/>
              <p:nvPr/>
            </p:nvSpPr>
            <p:spPr>
              <a:xfrm>
                <a:off x="1174208" y="4532325"/>
                <a:ext cx="16643737" cy="2400657"/>
              </a:xfrm>
              <a:prstGeom prst="rect">
                <a:avLst/>
              </a:prstGeom>
              <a:noFill/>
            </p:spPr>
            <p:txBody>
              <a:bodyPr wrap="square">
                <a:spAutoFit/>
              </a:bodyPr>
              <a:lstStyle/>
              <a:p>
                <a:r>
                  <a:rPr lang="en-US" sz="3000" b="0" i="0">
                    <a:solidFill>
                      <a:srgbClr val="000000"/>
                    </a:solidFill>
                    <a:effectLst/>
                    <a:latin typeface="Inter"/>
                    <a:ea typeface="Open Sans" panose="020B0606030504020204" pitchFamily="34" charset="0"/>
                    <a:cs typeface="Open Sans" panose="020B0606030504020204" pitchFamily="34" charset="0"/>
                  </a:rPr>
                  <a:t>Penyelsaian:</a:t>
                </a:r>
              </a:p>
              <a:p>
                <a:endParaRPr lang="en-US" sz="3000">
                  <a:solidFill>
                    <a:srgbClr val="000000"/>
                  </a:solidFill>
                  <a:latin typeface="Inter"/>
                  <a:ea typeface="Open Sans" panose="020B0606030504020204" pitchFamily="34" charset="0"/>
                  <a:cs typeface="Open Sans" panose="020B0606030504020204" pitchFamily="34" charset="0"/>
                </a:endParaRPr>
              </a:p>
              <a:p>
                <a:r>
                  <a:rPr lang="en-US" sz="3000">
                    <a:solidFill>
                      <a:srgbClr val="000000"/>
                    </a:solidFill>
                    <a:latin typeface="Inter"/>
                    <a:ea typeface="Open Sans" panose="020B0606030504020204" pitchFamily="34" charset="0"/>
                    <a:cs typeface="Open Sans" panose="020B0606030504020204" pitchFamily="34" charset="0"/>
                  </a:rPr>
                  <a:t>Persamaan 1 diubah ke bentuk y=ax+b, maka</a:t>
                </a:r>
                <a:br>
                  <a:rPr lang="en-US" sz="3000">
                    <a:solidFill>
                      <a:srgbClr val="000000"/>
                    </a:solidFill>
                    <a:latin typeface="Inter"/>
                    <a:ea typeface="Open Sans" panose="020B0606030504020204" pitchFamily="34" charset="0"/>
                    <a:cs typeface="Open Sans" panose="020B0606030504020204" pitchFamily="34" charset="0"/>
                  </a:rPr>
                </a:br>
                <a:r>
                  <a:rPr lang="en-US" sz="3000">
                    <a:solidFill>
                      <a:srgbClr val="000000"/>
                    </a:solidFill>
                    <a:latin typeface="Inter"/>
                    <a:ea typeface="Open Sans" panose="020B0606030504020204" pitchFamily="34" charset="0"/>
                    <a:cs typeface="Open Sans" panose="020B0606030504020204" pitchFamily="34" charset="0"/>
                  </a:rPr>
                  <a:t> </a:t>
                </a:r>
                <a14:m>
                  <m:oMath xmlns:m="http://schemas.openxmlformats.org/officeDocument/2006/math">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=70</m:t>
                    </m:r>
                  </m:oMath>
                </a14:m>
                <a:endParaRPr lang="en-ID" sz="3000" b="0">
                  <a:solidFill>
                    <a:srgbClr val="000000"/>
                  </a:solidFill>
                  <a:latin typeface="Inter"/>
                  <a:ea typeface="Open Sans" panose="020B0606030504020204" pitchFamily="34" charset="0"/>
                  <a:cs typeface="Open Sans" panose="020B0606030504020204" pitchFamily="34" charset="0"/>
                </a:endParaRPr>
              </a:p>
              <a:p>
                <a:r>
                  <a:rPr lang="en-ID" sz="3000">
                    <a:solidFill>
                      <a:srgbClr val="000000"/>
                    </a:solidFill>
                    <a:latin typeface="Inter"/>
                    <a:ea typeface="Open Sans" panose="020B0606030504020204" pitchFamily="34" charset="0"/>
                    <a:cs typeface="Open Sans" panose="020B0606030504020204" pitchFamily="34" charset="0"/>
                  </a:rPr>
                  <a:t> </a:t>
                </a:r>
                <a14:m>
                  <m:oMath xmlns:m="http://schemas.openxmlformats.org/officeDocument/2006/math">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=70+</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oMath>
                </a14:m>
                <a:endParaRPr lang="en-US" sz="3000" b="0">
                  <a:solidFill>
                    <a:srgbClr val="000000"/>
                  </a:solidFill>
                  <a:latin typeface="Inter"/>
                  <a:ea typeface="Open Sans" panose="020B0606030504020204" pitchFamily="34" charset="0"/>
                  <a:cs typeface="Open Sans" panose="020B0606030504020204" pitchFamily="34" charset="0"/>
                </a:endParaRPr>
              </a:p>
            </p:txBody>
          </p:sp>
        </mc:Choice>
        <mc:Fallback xmlns="">
          <p:sp>
            <p:nvSpPr>
              <p:cNvPr id="6" name="TextBox 5">
                <a:extLst>
                  <a:ext uri="{FF2B5EF4-FFF2-40B4-BE49-F238E27FC236}">
                    <a16:creationId xmlns:a16="http://schemas.microsoft.com/office/drawing/2014/main" id="{01B65C37-1F16-A525-55DA-B73139E3C257}"/>
                  </a:ext>
                </a:extLst>
              </p:cNvPr>
              <p:cNvSpPr txBox="1">
                <a:spLocks noRot="1" noChangeAspect="1" noMove="1" noResize="1" noEditPoints="1" noAdjustHandles="1" noChangeArrowheads="1" noChangeShapeType="1" noTextEdit="1"/>
              </p:cNvSpPr>
              <p:nvPr/>
            </p:nvSpPr>
            <p:spPr>
              <a:xfrm>
                <a:off x="1174208" y="4532325"/>
                <a:ext cx="16643737" cy="2400657"/>
              </a:xfrm>
              <a:prstGeom prst="rect">
                <a:avLst/>
              </a:prstGeom>
              <a:blipFill>
                <a:blip r:embed="rId5"/>
                <a:stretch>
                  <a:fillRect l="-879" t="-3046"/>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9AA8269-BEDB-9769-AFB4-487532890B6C}"/>
                  </a:ext>
                </a:extLst>
              </p:cNvPr>
              <p:cNvSpPr txBox="1"/>
              <p:nvPr/>
            </p:nvSpPr>
            <p:spPr>
              <a:xfrm>
                <a:off x="1289359" y="7060836"/>
                <a:ext cx="16643737" cy="3323987"/>
              </a:xfrm>
              <a:prstGeom prst="rect">
                <a:avLst/>
              </a:prstGeom>
              <a:noFill/>
            </p:spPr>
            <p:txBody>
              <a:bodyPr wrap="square">
                <a:spAutoFit/>
              </a:bodyPr>
              <a:lstStyle/>
              <a:p>
                <a:r>
                  <a:rPr lang="en-US" sz="3000" b="0" i="0">
                    <a:solidFill>
                      <a:srgbClr val="000000"/>
                    </a:solidFill>
                    <a:effectLst/>
                    <a:latin typeface="Inter"/>
                    <a:ea typeface="Open Sans" panose="020B0606030504020204" pitchFamily="34" charset="0"/>
                    <a:cs typeface="Open Sans" panose="020B0606030504020204" pitchFamily="34" charset="0"/>
                  </a:rPr>
                  <a:t>Langkah selanjutnya, masukkan nilai y kedalam persamaan 2, maka</a:t>
                </a:r>
              </a:p>
              <a:p>
                <a:r>
                  <a:rPr lang="en-US" sz="3000">
                    <a:solidFill>
                      <a:srgbClr val="000000"/>
                    </a:solidFill>
                    <a:latin typeface="Inter"/>
                    <a:ea typeface="Open Sans" panose="020B0606030504020204" pitchFamily="34" charset="0"/>
                    <a:cs typeface="Open Sans" panose="020B0606030504020204" pitchFamily="34" charset="0"/>
                  </a:rPr>
                  <a:t> </a:t>
                </a:r>
                <a14:m>
                  <m:oMath xmlns:m="http://schemas.openxmlformats.org/officeDocument/2006/math">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 −</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=30 </m:t>
                    </m:r>
                  </m:oMath>
                </a14:m>
                <a:r>
                  <a:rPr lang="en-US" sz="3000" b="0">
                    <a:solidFill>
                      <a:srgbClr val="000000"/>
                    </a:solidFill>
                    <a:latin typeface="Inter"/>
                    <a:ea typeface="Open Sans" panose="020B0606030504020204" pitchFamily="34" charset="0"/>
                    <a:cs typeface="Open Sans" panose="020B0606030504020204" pitchFamily="34" charset="0"/>
                  </a:rPr>
                  <a:t> (persamaan 2)</a:t>
                </a:r>
              </a:p>
              <a:p>
                <a:r>
                  <a:rPr lang="en-US" sz="3000" b="0">
                    <a:solidFill>
                      <a:srgbClr val="000000"/>
                    </a:solidFill>
                    <a:latin typeface="Inter"/>
                    <a:ea typeface="Open Sans" panose="020B0606030504020204" pitchFamily="34" charset="0"/>
                    <a:cs typeface="Open Sans" panose="020B0606030504020204" pitchFamily="34" charset="0"/>
                  </a:rPr>
                  <a:t> </a:t>
                </a:r>
                <a14:m>
                  <m:oMath xmlns:m="http://schemas.openxmlformats.org/officeDocument/2006/math">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=30+</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𝑦</m:t>
                    </m:r>
                  </m:oMath>
                </a14:m>
                <a:endParaRPr lang="en-US" sz="3000" b="0">
                  <a:solidFill>
                    <a:srgbClr val="000000"/>
                  </a:solidFill>
                  <a:latin typeface="Inter"/>
                  <a:ea typeface="Open Sans" panose="020B0606030504020204" pitchFamily="34" charset="0"/>
                  <a:cs typeface="Open Sans" panose="020B0606030504020204" pitchFamily="34" charset="0"/>
                </a:endParaRPr>
              </a:p>
              <a:p>
                <a:r>
                  <a:rPr lang="en-US" sz="3000" b="0">
                    <a:solidFill>
                      <a:srgbClr val="000000"/>
                    </a:solidFill>
                    <a:latin typeface="Inter"/>
                    <a:ea typeface="Open Sans" panose="020B0606030504020204" pitchFamily="34" charset="0"/>
                    <a:cs typeface="Open Sans" panose="020B0606030504020204" pitchFamily="34" charset="0"/>
                  </a:rPr>
                  <a:t> </a:t>
                </a:r>
                <a14:m>
                  <m:oMath xmlns:m="http://schemas.openxmlformats.org/officeDocument/2006/math">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=30+</m:t>
                    </m:r>
                    <m:d>
                      <m:dPr>
                        <m:ctrlP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70+</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d>
                  </m:oMath>
                </a14:m>
                <a:endParaRPr lang="en-US" sz="3000" b="0">
                  <a:solidFill>
                    <a:srgbClr val="000000"/>
                  </a:solidFill>
                  <a:latin typeface="Inter"/>
                  <a:ea typeface="Open Sans" panose="020B0606030504020204" pitchFamily="34" charset="0"/>
                  <a:cs typeface="Open Sans" panose="020B0606030504020204" pitchFamily="34" charset="0"/>
                </a:endParaRPr>
              </a:p>
              <a:p>
                <a:r>
                  <a:rPr lang="en-US" sz="3000" b="0">
                    <a:solidFill>
                      <a:srgbClr val="000000"/>
                    </a:solidFill>
                    <a:latin typeface="Inter"/>
                    <a:ea typeface="Open Sans" panose="020B0606030504020204" pitchFamily="34" charset="0"/>
                    <a:cs typeface="Open Sans" panose="020B0606030504020204" pitchFamily="34" charset="0"/>
                  </a:rPr>
                  <a:t> </a:t>
                </a:r>
                <a14:m>
                  <m:oMath xmlns:m="http://schemas.openxmlformats.org/officeDocument/2006/math">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=30+70</m:t>
                    </m:r>
                  </m:oMath>
                </a14:m>
                <a:endParaRPr lang="en-US" sz="3000" b="0">
                  <a:solidFill>
                    <a:srgbClr val="000000"/>
                  </a:solidFill>
                  <a:latin typeface="Inter"/>
                  <a:ea typeface="Open Sans" panose="020B0606030504020204" pitchFamily="34" charset="0"/>
                  <a:cs typeface="Open Sans" panose="020B0606030504020204" pitchFamily="34" charset="0"/>
                </a:endParaRPr>
              </a:p>
              <a:p>
                <a:r>
                  <a:rPr lang="en-US" sz="3000" b="0">
                    <a:solidFill>
                      <a:srgbClr val="000000"/>
                    </a:solidFill>
                    <a:latin typeface="Inter"/>
                    <a:ea typeface="Open Sans" panose="020B0606030504020204" pitchFamily="34" charset="0"/>
                    <a:cs typeface="Open Sans" panose="020B0606030504020204" pitchFamily="34" charset="0"/>
                  </a:rPr>
                  <a:t> </a:t>
                </a:r>
                <a14:m>
                  <m:oMath xmlns:m="http://schemas.openxmlformats.org/officeDocument/2006/math">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=100 </m:t>
                    </m:r>
                  </m:oMath>
                </a14:m>
                <a:endParaRPr lang="en-US" sz="3000">
                  <a:solidFill>
                    <a:srgbClr val="000000"/>
                  </a:solidFill>
                  <a:latin typeface="Inter"/>
                  <a:ea typeface="Open Sans" panose="020B0606030504020204" pitchFamily="34" charset="0"/>
                  <a:cs typeface="Open Sans" panose="020B0606030504020204" pitchFamily="34" charset="0"/>
                </a:endParaRPr>
              </a:p>
              <a:p>
                <a:r>
                  <a:rPr lang="en-US" sz="3000" b="0">
                    <a:solidFill>
                      <a:srgbClr val="000000"/>
                    </a:solidFill>
                    <a:latin typeface="Inter"/>
                    <a:ea typeface="Open Sans" panose="020B0606030504020204" pitchFamily="34" charset="0"/>
                    <a:cs typeface="Open Sans" panose="020B0606030504020204" pitchFamily="34" charset="0"/>
                  </a:rPr>
                  <a:t> </a:t>
                </a:r>
                <a14:m>
                  <m:oMath xmlns:m="http://schemas.openxmlformats.org/officeDocument/2006/math">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=100</m:t>
                    </m:r>
                  </m:oMath>
                </a14:m>
                <a:endParaRPr lang="en-US" sz="3000" b="0">
                  <a:solidFill>
                    <a:srgbClr val="000000"/>
                  </a:solidFill>
                  <a:latin typeface="Inter"/>
                  <a:ea typeface="Open Sans" panose="020B0606030504020204" pitchFamily="34" charset="0"/>
                  <a:cs typeface="Open Sans" panose="020B0606030504020204" pitchFamily="34" charset="0"/>
                </a:endParaRPr>
              </a:p>
            </p:txBody>
          </p:sp>
        </mc:Choice>
        <mc:Fallback xmlns="">
          <p:sp>
            <p:nvSpPr>
              <p:cNvPr id="7" name="TextBox 6">
                <a:extLst>
                  <a:ext uri="{FF2B5EF4-FFF2-40B4-BE49-F238E27FC236}">
                    <a16:creationId xmlns:a16="http://schemas.microsoft.com/office/drawing/2014/main" id="{A9AA8269-BEDB-9769-AFB4-487532890B6C}"/>
                  </a:ext>
                </a:extLst>
              </p:cNvPr>
              <p:cNvSpPr txBox="1">
                <a:spLocks noRot="1" noChangeAspect="1" noMove="1" noResize="1" noEditPoints="1" noAdjustHandles="1" noChangeArrowheads="1" noChangeShapeType="1" noTextEdit="1"/>
              </p:cNvSpPr>
              <p:nvPr/>
            </p:nvSpPr>
            <p:spPr>
              <a:xfrm>
                <a:off x="1289359" y="7060836"/>
                <a:ext cx="16643737" cy="3323987"/>
              </a:xfrm>
              <a:prstGeom prst="rect">
                <a:avLst/>
              </a:prstGeom>
              <a:blipFill>
                <a:blip r:embed="rId6"/>
                <a:stretch>
                  <a:fillRect l="-879" t="-2198"/>
                </a:stretch>
              </a:blipFill>
            </p:spPr>
            <p:txBody>
              <a:bodyPr/>
              <a:lstStyle/>
              <a:p>
                <a:r>
                  <a:rPr lang="en-ID">
                    <a:noFill/>
                  </a:rPr>
                  <a:t> </a:t>
                </a:r>
              </a:p>
            </p:txBody>
          </p:sp>
        </mc:Fallback>
      </mc:AlternateContent>
    </p:spTree>
    <p:extLst>
      <p:ext uri="{BB962C8B-B14F-4D97-AF65-F5344CB8AC3E}">
        <p14:creationId xmlns:p14="http://schemas.microsoft.com/office/powerpoint/2010/main" val="13318780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7CEF7A5-AE61-4BB3-824A-1B834E411A13}"/>
              </a:ext>
            </a:extLst>
          </p:cNvPr>
          <p:cNvSpPr/>
          <p:nvPr/>
        </p:nvSpPr>
        <p:spPr>
          <a:xfrm rot="5400000">
            <a:off x="12861792" y="4447750"/>
            <a:ext cx="10603282" cy="1707786"/>
          </a:xfrm>
          <a:prstGeom prst="rect">
            <a:avLst/>
          </a:prstGeom>
          <a:solidFill>
            <a:schemeClr val="accent1">
              <a:lumMod val="20000"/>
              <a:lumOff val="80000"/>
            </a:schemeClr>
          </a:solidFill>
          <a:ln>
            <a:noFill/>
          </a:ln>
          <a:effectLst>
            <a:glow rad="101600">
              <a:srgbClr val="B8CAE9"/>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Google Shape;940;p55">
            <a:extLst>
              <a:ext uri="{FF2B5EF4-FFF2-40B4-BE49-F238E27FC236}">
                <a16:creationId xmlns:a16="http://schemas.microsoft.com/office/drawing/2014/main" id="{FCFB34A8-61D9-0C0F-DB69-E26662FA5997}"/>
              </a:ext>
            </a:extLst>
          </p:cNvPr>
          <p:cNvSpPr/>
          <p:nvPr/>
        </p:nvSpPr>
        <p:spPr>
          <a:xfrm>
            <a:off x="-2160140" y="-990105"/>
            <a:ext cx="4570221" cy="3886403"/>
          </a:xfrm>
          <a:custGeom>
            <a:avLst/>
            <a:gdLst/>
            <a:ahLst/>
            <a:cxnLst/>
            <a:rect l="l" t="t" r="r" b="b"/>
            <a:pathLst>
              <a:path w="190704" h="162170" extrusionOk="0">
                <a:moveTo>
                  <a:pt x="64243" y="0"/>
                </a:moveTo>
                <a:cubicBezTo>
                  <a:pt x="44031" y="0"/>
                  <a:pt x="25830" y="12000"/>
                  <a:pt x="15545" y="28907"/>
                </a:cubicBezTo>
                <a:cubicBezTo>
                  <a:pt x="0" y="54425"/>
                  <a:pt x="1835" y="66534"/>
                  <a:pt x="17546" y="96322"/>
                </a:cubicBezTo>
                <a:cubicBezTo>
                  <a:pt x="33224" y="126110"/>
                  <a:pt x="26553" y="151895"/>
                  <a:pt x="76421" y="160634"/>
                </a:cubicBezTo>
                <a:cubicBezTo>
                  <a:pt x="82436" y="161685"/>
                  <a:pt x="87937" y="162169"/>
                  <a:pt x="92988" y="162169"/>
                </a:cubicBezTo>
                <a:cubicBezTo>
                  <a:pt x="139599" y="162169"/>
                  <a:pt x="147936" y="120919"/>
                  <a:pt x="168220" y="102259"/>
                </a:cubicBezTo>
                <a:cubicBezTo>
                  <a:pt x="190703" y="81578"/>
                  <a:pt x="188135" y="58361"/>
                  <a:pt x="169188" y="41716"/>
                </a:cubicBezTo>
                <a:cubicBezTo>
                  <a:pt x="150241" y="25104"/>
                  <a:pt x="127358" y="31709"/>
                  <a:pt x="96035" y="10360"/>
                </a:cubicBezTo>
                <a:cubicBezTo>
                  <a:pt x="85438" y="3137"/>
                  <a:pt x="74578" y="0"/>
                  <a:pt x="64243"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Rectangle 8">
            <a:extLst>
              <a:ext uri="{FF2B5EF4-FFF2-40B4-BE49-F238E27FC236}">
                <a16:creationId xmlns:a16="http://schemas.microsoft.com/office/drawing/2014/main" id="{4AE172DA-DEAF-7314-20A6-F336831B54C7}"/>
              </a:ext>
            </a:extLst>
          </p:cNvPr>
          <p:cNvSpPr/>
          <p:nvPr/>
        </p:nvSpPr>
        <p:spPr>
          <a:xfrm>
            <a:off x="18005003"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28</a:t>
            </a:r>
            <a:endParaRPr lang="en-ID" sz="3200"/>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pic>
        <p:nvPicPr>
          <p:cNvPr id="5" name="Google Shape;359;p43">
            <a:extLst>
              <a:ext uri="{FF2B5EF4-FFF2-40B4-BE49-F238E27FC236}">
                <a16:creationId xmlns:a16="http://schemas.microsoft.com/office/drawing/2014/main" id="{A34B1C54-C6C2-4E30-C053-FF4F0685B2AF}"/>
              </a:ext>
            </a:extLst>
          </p:cNvPr>
          <p:cNvPicPr preferRelativeResize="0"/>
          <p:nvPr/>
        </p:nvPicPr>
        <p:blipFill rotWithShape="1">
          <a:blip r:embed="rId3">
            <a:alphaModFix/>
          </a:blip>
          <a:srcRect t="36552" r="25931"/>
          <a:stretch/>
        </p:blipFill>
        <p:spPr>
          <a:xfrm flipH="1">
            <a:off x="-431948" y="8227020"/>
            <a:ext cx="7200900" cy="3886402"/>
          </a:xfrm>
          <a:prstGeom prst="rect">
            <a:avLst/>
          </a:prstGeom>
          <a:noFill/>
          <a:ln>
            <a:noFill/>
          </a:ln>
        </p:spPr>
      </p:pic>
      <p:sp>
        <p:nvSpPr>
          <p:cNvPr id="4" name="TextBox 3">
            <a:extLst>
              <a:ext uri="{FF2B5EF4-FFF2-40B4-BE49-F238E27FC236}">
                <a16:creationId xmlns:a16="http://schemas.microsoft.com/office/drawing/2014/main" id="{94B5DEC8-62C2-B8B8-07EA-94195D2D8E9C}"/>
              </a:ext>
            </a:extLst>
          </p:cNvPr>
          <p:cNvSpPr txBox="1"/>
          <p:nvPr/>
        </p:nvSpPr>
        <p:spPr>
          <a:xfrm>
            <a:off x="952250" y="2212663"/>
            <a:ext cx="4736482" cy="553998"/>
          </a:xfrm>
          <a:prstGeom prst="rect">
            <a:avLst/>
          </a:prstGeom>
          <a:noFill/>
        </p:spPr>
        <p:txBody>
          <a:bodyPr wrap="square">
            <a:spAutoFit/>
          </a:bodyPr>
          <a:lstStyle/>
          <a:p>
            <a:pPr algn="l" fontAlgn="base"/>
            <a:r>
              <a:rPr lang="en-ID" sz="3000" b="1" i="0">
                <a:solidFill>
                  <a:srgbClr val="2C313A"/>
                </a:solidFill>
                <a:effectLst/>
                <a:latin typeface="Inter"/>
              </a:rPr>
              <a:t>3. Metode Substitusi</a:t>
            </a:r>
            <a:endParaRPr lang="en-ID" sz="3000" b="0" i="0">
              <a:solidFill>
                <a:srgbClr val="2C313A"/>
              </a:solidFill>
              <a:effectLst/>
              <a:latin typeface="Inter"/>
            </a:endParaRPr>
          </a:p>
        </p:txBody>
      </p:sp>
      <p:sp>
        <p:nvSpPr>
          <p:cNvPr id="6" name="Google Shape;215;p30">
            <a:extLst>
              <a:ext uri="{FF2B5EF4-FFF2-40B4-BE49-F238E27FC236}">
                <a16:creationId xmlns:a16="http://schemas.microsoft.com/office/drawing/2014/main" id="{36B362A5-D455-5570-7B41-441FB229C5D4}"/>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Dua Variabel (PLDV) – Cont. </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0DECF6B-B56D-50D6-66ED-4C18177F60D3}"/>
                  </a:ext>
                </a:extLst>
              </p:cNvPr>
              <p:cNvSpPr txBox="1"/>
              <p:nvPr/>
            </p:nvSpPr>
            <p:spPr>
              <a:xfrm>
                <a:off x="1152553" y="2896298"/>
                <a:ext cx="16643737" cy="3323987"/>
              </a:xfrm>
              <a:prstGeom prst="rect">
                <a:avLst/>
              </a:prstGeom>
              <a:noFill/>
            </p:spPr>
            <p:txBody>
              <a:bodyPr wrap="square">
                <a:spAutoFit/>
              </a:bodyPr>
              <a:lstStyle/>
              <a:p>
                <a:r>
                  <a:rPr lang="en-US" sz="3000" b="0" i="0">
                    <a:solidFill>
                      <a:srgbClr val="000000"/>
                    </a:solidFill>
                    <a:effectLst/>
                    <a:latin typeface="Inter"/>
                    <a:ea typeface="Open Sans" panose="020B0606030504020204" pitchFamily="34" charset="0"/>
                    <a:cs typeface="Open Sans" panose="020B0606030504020204" pitchFamily="34" charset="0"/>
                  </a:rPr>
                  <a:t>Setelah didapatkan nilai x=100, masukkan nilai x kedalam persamaan 1,</a:t>
                </a:r>
              </a:p>
              <a:p>
                <a:endParaRPr lang="en-US" sz="3000">
                  <a:solidFill>
                    <a:srgbClr val="000000"/>
                  </a:solidFill>
                  <a:latin typeface="Inter"/>
                  <a:ea typeface="Open Sans" panose="020B0606030504020204" pitchFamily="34" charset="0"/>
                  <a:cs typeface="Open Sans" panose="020B0606030504020204" pitchFamily="34" charset="0"/>
                </a:endParaRPr>
              </a:p>
              <a:p>
                <a:r>
                  <a:rPr lang="en-US" sz="3000" b="0">
                    <a:solidFill>
                      <a:srgbClr val="000000"/>
                    </a:solidFill>
                    <a:latin typeface="Inter"/>
                    <a:ea typeface="Open Sans" panose="020B0606030504020204" pitchFamily="34" charset="0"/>
                    <a:cs typeface="Open Sans" panose="020B0606030504020204" pitchFamily="34" charset="0"/>
                  </a:rPr>
                  <a:t> </a:t>
                </a:r>
                <a14:m>
                  <m:oMath xmlns:m="http://schemas.openxmlformats.org/officeDocument/2006/math">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=70</m:t>
                    </m:r>
                  </m:oMath>
                </a14:m>
                <a:r>
                  <a:rPr lang="en-US" sz="3000" b="0">
                    <a:solidFill>
                      <a:srgbClr val="000000"/>
                    </a:solidFill>
                    <a:latin typeface="Inter"/>
                    <a:ea typeface="Open Sans" panose="020B0606030504020204" pitchFamily="34" charset="0"/>
                    <a:cs typeface="Open Sans" panose="020B0606030504020204" pitchFamily="34" charset="0"/>
                  </a:rPr>
                  <a:t>  (persamaan 1)</a:t>
                </a:r>
              </a:p>
              <a:p>
                <a:r>
                  <a:rPr lang="en-US" sz="3000">
                    <a:solidFill>
                      <a:srgbClr val="000000"/>
                    </a:solidFill>
                    <a:latin typeface="Inter"/>
                    <a:ea typeface="Open Sans" panose="020B0606030504020204" pitchFamily="34" charset="0"/>
                    <a:cs typeface="Open Sans" panose="020B0606030504020204" pitchFamily="34" charset="0"/>
                  </a:rPr>
                  <a:t> </a:t>
                </a:r>
                <a14:m>
                  <m:oMath xmlns:m="http://schemas.openxmlformats.org/officeDocument/2006/math">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d>
                      <m:dPr>
                        <m:ctrlP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100</m:t>
                        </m:r>
                      </m:e>
                    </m:d>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=70 </m:t>
                    </m:r>
                  </m:oMath>
                </a14:m>
                <a:r>
                  <a:rPr lang="en-US" sz="3000" b="0">
                    <a:solidFill>
                      <a:srgbClr val="000000"/>
                    </a:solidFill>
                    <a:latin typeface="Inter"/>
                    <a:ea typeface="Open Sans" panose="020B0606030504020204" pitchFamily="34" charset="0"/>
                    <a:cs typeface="Open Sans" panose="020B0606030504020204" pitchFamily="34" charset="0"/>
                  </a:rPr>
                  <a:t>   -&gt; setelah dimasukkan nilai x=100</a:t>
                </a:r>
              </a:p>
              <a:p>
                <a:r>
                  <a:rPr lang="en-US" sz="3000">
                    <a:solidFill>
                      <a:srgbClr val="000000"/>
                    </a:solidFill>
                    <a:latin typeface="Inter"/>
                    <a:ea typeface="Open Sans" panose="020B0606030504020204" pitchFamily="34" charset="0"/>
                    <a:cs typeface="Open Sans" panose="020B0606030504020204" pitchFamily="34" charset="0"/>
                  </a:rPr>
                  <a:t> </a:t>
                </a:r>
                <a14:m>
                  <m:oMath xmlns:m="http://schemas.openxmlformats.org/officeDocument/2006/math">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−100+</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=70</m:t>
                    </m:r>
                  </m:oMath>
                </a14:m>
                <a:endParaRPr lang="en-US" sz="3000" b="0">
                  <a:solidFill>
                    <a:srgbClr val="000000"/>
                  </a:solidFill>
                  <a:latin typeface="Inter"/>
                  <a:ea typeface="Open Sans" panose="020B0606030504020204" pitchFamily="34" charset="0"/>
                  <a:cs typeface="Open Sans" panose="020B0606030504020204" pitchFamily="34" charset="0"/>
                </a:endParaRPr>
              </a:p>
              <a:p>
                <a:r>
                  <a:rPr lang="en-US" sz="3000" b="0">
                    <a:solidFill>
                      <a:srgbClr val="000000"/>
                    </a:solidFill>
                    <a:latin typeface="Inter"/>
                    <a:ea typeface="Open Sans" panose="020B0606030504020204" pitchFamily="34" charset="0"/>
                    <a:cs typeface="Open Sans" panose="020B0606030504020204" pitchFamily="34" charset="0"/>
                  </a:rPr>
                  <a:t> </a:t>
                </a:r>
                <a14:m>
                  <m:oMath xmlns:m="http://schemas.openxmlformats.org/officeDocument/2006/math">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=70+100 </m:t>
                    </m:r>
                  </m:oMath>
                </a14:m>
                <a:endParaRPr lang="en-US" sz="3000" b="0">
                  <a:solidFill>
                    <a:srgbClr val="000000"/>
                  </a:solidFill>
                  <a:latin typeface="Inter"/>
                  <a:ea typeface="Open Sans" panose="020B0606030504020204" pitchFamily="34" charset="0"/>
                  <a:cs typeface="Open Sans" panose="020B0606030504020204" pitchFamily="34" charset="0"/>
                </a:endParaRPr>
              </a:p>
              <a:p>
                <a:r>
                  <a:rPr lang="en-US" sz="3000" b="0">
                    <a:solidFill>
                      <a:srgbClr val="000000"/>
                    </a:solidFill>
                    <a:latin typeface="Inter"/>
                    <a:ea typeface="Open Sans" panose="020B0606030504020204" pitchFamily="34" charset="0"/>
                    <a:cs typeface="Open Sans" panose="020B0606030504020204" pitchFamily="34" charset="0"/>
                  </a:rPr>
                  <a:t> </a:t>
                </a:r>
                <a14:m>
                  <m:oMath xmlns:m="http://schemas.openxmlformats.org/officeDocument/2006/math">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=170</m:t>
                    </m:r>
                  </m:oMath>
                </a14:m>
                <a:endParaRPr lang="en-US" sz="3000" b="0">
                  <a:solidFill>
                    <a:srgbClr val="000000"/>
                  </a:solidFill>
                  <a:latin typeface="Inter"/>
                  <a:ea typeface="Open Sans" panose="020B0606030504020204" pitchFamily="34" charset="0"/>
                  <a:cs typeface="Open Sans" panose="020B0606030504020204" pitchFamily="34" charset="0"/>
                </a:endParaRPr>
              </a:p>
            </p:txBody>
          </p:sp>
        </mc:Choice>
        <mc:Fallback xmlns="">
          <p:sp>
            <p:nvSpPr>
              <p:cNvPr id="10" name="TextBox 9">
                <a:extLst>
                  <a:ext uri="{FF2B5EF4-FFF2-40B4-BE49-F238E27FC236}">
                    <a16:creationId xmlns:a16="http://schemas.microsoft.com/office/drawing/2014/main" id="{40DECF6B-B56D-50D6-66ED-4C18177F60D3}"/>
                  </a:ext>
                </a:extLst>
              </p:cNvPr>
              <p:cNvSpPr txBox="1">
                <a:spLocks noRot="1" noChangeAspect="1" noMove="1" noResize="1" noEditPoints="1" noAdjustHandles="1" noChangeArrowheads="1" noChangeShapeType="1" noTextEdit="1"/>
              </p:cNvSpPr>
              <p:nvPr/>
            </p:nvSpPr>
            <p:spPr>
              <a:xfrm>
                <a:off x="1152553" y="2896298"/>
                <a:ext cx="16643737" cy="3323987"/>
              </a:xfrm>
              <a:prstGeom prst="rect">
                <a:avLst/>
              </a:prstGeom>
              <a:blipFill>
                <a:blip r:embed="rId4"/>
                <a:stretch>
                  <a:fillRect l="-842" t="-2202"/>
                </a:stretch>
              </a:blipFill>
            </p:spPr>
            <p:txBody>
              <a:bodyPr/>
              <a:lstStyle/>
              <a:p>
                <a:r>
                  <a:rPr lang="en-ID">
                    <a:noFill/>
                  </a:rPr>
                  <a:t> </a:t>
                </a:r>
              </a:p>
            </p:txBody>
          </p:sp>
        </mc:Fallback>
      </mc:AlternateContent>
      <p:sp>
        <p:nvSpPr>
          <p:cNvPr id="11" name="Rectangle 10">
            <a:extLst>
              <a:ext uri="{FF2B5EF4-FFF2-40B4-BE49-F238E27FC236}">
                <a16:creationId xmlns:a16="http://schemas.microsoft.com/office/drawing/2014/main" id="{2B505ABC-960A-445C-FF7A-5104DA9363B5}"/>
              </a:ext>
            </a:extLst>
          </p:cNvPr>
          <p:cNvSpPr/>
          <p:nvPr/>
        </p:nvSpPr>
        <p:spPr>
          <a:xfrm>
            <a:off x="1579127" y="6714852"/>
            <a:ext cx="13542653" cy="1872208"/>
          </a:xfrm>
          <a:prstGeom prst="rect">
            <a:avLst/>
          </a:prstGeom>
          <a:solidFill>
            <a:srgbClr val="B8CA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w="0"/>
                <a:solidFill>
                  <a:schemeClr val="tx1"/>
                </a:solidFill>
                <a:effectLst>
                  <a:outerShdw blurRad="38100" dist="19050" dir="2700000" algn="tl" rotWithShape="0">
                    <a:schemeClr val="dk1">
                      <a:alpha val="40000"/>
                    </a:schemeClr>
                  </a:outerShdw>
                </a:effectLst>
              </a:rPr>
              <a:t>Jadi, Penyelesaian SPLDV dengan metode substitusi untuk kedua persamaan tersebut adalah (100, 170)</a:t>
            </a:r>
          </a:p>
          <a:p>
            <a:pPr algn="ctr"/>
            <a:br>
              <a:rPr lang="en-US" sz="2400">
                <a:ln w="0"/>
                <a:solidFill>
                  <a:schemeClr val="tx1"/>
                </a:solidFill>
                <a:effectLst>
                  <a:outerShdw blurRad="38100" dist="19050" dir="2700000" algn="tl" rotWithShape="0">
                    <a:schemeClr val="dk1">
                      <a:alpha val="40000"/>
                    </a:schemeClr>
                  </a:outerShdw>
                </a:effectLst>
              </a:rPr>
            </a:br>
            <a:r>
              <a:rPr lang="en-US" sz="2400">
                <a:ln w="0"/>
                <a:solidFill>
                  <a:schemeClr val="tx1"/>
                </a:solidFill>
                <a:effectLst>
                  <a:outerShdw blurRad="38100" dist="19050" dir="2700000" algn="tl" rotWithShape="0">
                    <a:schemeClr val="dk1">
                      <a:alpha val="40000"/>
                    </a:schemeClr>
                  </a:outerShdw>
                </a:effectLst>
              </a:rPr>
              <a:t>Hasil penyelesaian sama dengan hasil penyelesaian dengan menggunakan metode grafik dan eliminasi</a:t>
            </a:r>
            <a:endParaRPr lang="en-ID" sz="240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74116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40;p55">
            <a:extLst>
              <a:ext uri="{FF2B5EF4-FFF2-40B4-BE49-F238E27FC236}">
                <a16:creationId xmlns:a16="http://schemas.microsoft.com/office/drawing/2014/main" id="{FCFB34A8-61D9-0C0F-DB69-E26662FA5997}"/>
              </a:ext>
            </a:extLst>
          </p:cNvPr>
          <p:cNvSpPr/>
          <p:nvPr/>
        </p:nvSpPr>
        <p:spPr>
          <a:xfrm rot="5613899">
            <a:off x="-2283588" y="-1470886"/>
            <a:ext cx="3690587" cy="3263990"/>
          </a:xfrm>
          <a:custGeom>
            <a:avLst/>
            <a:gdLst/>
            <a:ahLst/>
            <a:cxnLst/>
            <a:rect l="l" t="t" r="r" b="b"/>
            <a:pathLst>
              <a:path w="190704" h="162170" extrusionOk="0">
                <a:moveTo>
                  <a:pt x="64243" y="0"/>
                </a:moveTo>
                <a:cubicBezTo>
                  <a:pt x="44031" y="0"/>
                  <a:pt x="25830" y="12000"/>
                  <a:pt x="15545" y="28907"/>
                </a:cubicBezTo>
                <a:cubicBezTo>
                  <a:pt x="0" y="54425"/>
                  <a:pt x="1835" y="66534"/>
                  <a:pt x="17546" y="96322"/>
                </a:cubicBezTo>
                <a:cubicBezTo>
                  <a:pt x="33224" y="126110"/>
                  <a:pt x="26553" y="151895"/>
                  <a:pt x="76421" y="160634"/>
                </a:cubicBezTo>
                <a:cubicBezTo>
                  <a:pt x="82436" y="161685"/>
                  <a:pt x="87937" y="162169"/>
                  <a:pt x="92988" y="162169"/>
                </a:cubicBezTo>
                <a:cubicBezTo>
                  <a:pt x="139599" y="162169"/>
                  <a:pt x="147936" y="120919"/>
                  <a:pt x="168220" y="102259"/>
                </a:cubicBezTo>
                <a:cubicBezTo>
                  <a:pt x="190703" y="81578"/>
                  <a:pt x="188135" y="58361"/>
                  <a:pt x="169188" y="41716"/>
                </a:cubicBezTo>
                <a:cubicBezTo>
                  <a:pt x="150241" y="25104"/>
                  <a:pt x="127358" y="31709"/>
                  <a:pt x="96035" y="10360"/>
                </a:cubicBezTo>
                <a:cubicBezTo>
                  <a:pt x="85438" y="3137"/>
                  <a:pt x="74578" y="0"/>
                  <a:pt x="64243"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29</a:t>
            </a:r>
            <a:endParaRPr lang="en-ID" sz="3200"/>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pic>
        <p:nvPicPr>
          <p:cNvPr id="5" name="Google Shape;359;p43">
            <a:extLst>
              <a:ext uri="{FF2B5EF4-FFF2-40B4-BE49-F238E27FC236}">
                <a16:creationId xmlns:a16="http://schemas.microsoft.com/office/drawing/2014/main" id="{A34B1C54-C6C2-4E30-C053-FF4F0685B2AF}"/>
              </a:ext>
            </a:extLst>
          </p:cNvPr>
          <p:cNvPicPr preferRelativeResize="0"/>
          <p:nvPr/>
        </p:nvPicPr>
        <p:blipFill rotWithShape="1">
          <a:blip r:embed="rId3">
            <a:alphaModFix/>
          </a:blip>
          <a:srcRect t="36552" r="25931"/>
          <a:stretch/>
        </p:blipFill>
        <p:spPr>
          <a:xfrm flipH="1">
            <a:off x="-3116" y="8011404"/>
            <a:ext cx="19370252" cy="3886402"/>
          </a:xfrm>
          <a:prstGeom prst="rect">
            <a:avLst/>
          </a:prstGeom>
          <a:noFill/>
          <a:ln>
            <a:noFill/>
          </a:ln>
        </p:spPr>
      </p:pic>
      <p:sp>
        <p:nvSpPr>
          <p:cNvPr id="4" name="TextBox 3">
            <a:extLst>
              <a:ext uri="{FF2B5EF4-FFF2-40B4-BE49-F238E27FC236}">
                <a16:creationId xmlns:a16="http://schemas.microsoft.com/office/drawing/2014/main" id="{79490413-1764-17E5-396E-EDA8C710948F}"/>
              </a:ext>
            </a:extLst>
          </p:cNvPr>
          <p:cNvSpPr txBox="1"/>
          <p:nvPr/>
        </p:nvSpPr>
        <p:spPr>
          <a:xfrm>
            <a:off x="952250" y="2212663"/>
            <a:ext cx="4736482" cy="553998"/>
          </a:xfrm>
          <a:prstGeom prst="rect">
            <a:avLst/>
          </a:prstGeom>
          <a:noFill/>
        </p:spPr>
        <p:txBody>
          <a:bodyPr wrap="square">
            <a:spAutoFit/>
          </a:bodyPr>
          <a:lstStyle/>
          <a:p>
            <a:pPr algn="l" fontAlgn="base"/>
            <a:r>
              <a:rPr lang="en-ID" sz="3000" b="1" i="0">
                <a:solidFill>
                  <a:srgbClr val="2C313A"/>
                </a:solidFill>
                <a:effectLst/>
                <a:latin typeface="Inter"/>
              </a:rPr>
              <a:t>4. Metode Campuran</a:t>
            </a:r>
            <a:endParaRPr lang="en-ID" sz="3000" b="0" i="0">
              <a:solidFill>
                <a:srgbClr val="2C313A"/>
              </a:solidFill>
              <a:effectLst/>
              <a:latin typeface="Inter"/>
            </a:endParaRPr>
          </a:p>
        </p:txBody>
      </p:sp>
      <p:sp>
        <p:nvSpPr>
          <p:cNvPr id="6" name="Google Shape;215;p30">
            <a:extLst>
              <a:ext uri="{FF2B5EF4-FFF2-40B4-BE49-F238E27FC236}">
                <a16:creationId xmlns:a16="http://schemas.microsoft.com/office/drawing/2014/main" id="{209F1F6A-0958-5EDE-9EA0-7B785C1DA0D9}"/>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Dua Variabel (PLDV) – Cont. </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92DEA649-6193-5AAA-CEA2-613D2B8B0A1F}"/>
              </a:ext>
            </a:extLst>
          </p:cNvPr>
          <p:cNvSpPr txBox="1"/>
          <p:nvPr/>
        </p:nvSpPr>
        <p:spPr>
          <a:xfrm>
            <a:off x="1305284" y="3114073"/>
            <a:ext cx="17037796" cy="3385542"/>
          </a:xfrm>
          <a:prstGeom prst="rect">
            <a:avLst/>
          </a:prstGeom>
          <a:noFill/>
        </p:spPr>
        <p:txBody>
          <a:bodyPr wrap="square">
            <a:spAutoFit/>
          </a:bodyPr>
          <a:lstStyle/>
          <a:p>
            <a:r>
              <a:rPr lang="en-ID" sz="3000" b="0" i="0">
                <a:effectLst/>
                <a:latin typeface="Inter"/>
              </a:rPr>
              <a:t>Metode ini juga sering dikenal dengan metode hybrid. Metode ini menggabungkan kedua metode eliminasi dan substitusi untuk mencari solusi dari persamaan dua variabel. </a:t>
            </a:r>
            <a:br>
              <a:rPr lang="en-ID" sz="3000" b="0" i="0">
                <a:effectLst/>
                <a:latin typeface="Inter"/>
              </a:rPr>
            </a:br>
            <a:br>
              <a:rPr lang="en-ID" sz="3000" b="0" i="0">
                <a:effectLst/>
                <a:latin typeface="Inter"/>
              </a:rPr>
            </a:br>
            <a:r>
              <a:rPr lang="en-ID" sz="3000" b="0" i="0">
                <a:effectLst/>
                <a:latin typeface="Inter"/>
              </a:rPr>
              <a:t>Metode gabungan ini biasanya dipakai sebagai cara alternatif untuk menentukan nilai dengan lebih cepat.</a:t>
            </a:r>
            <a:br>
              <a:rPr lang="en-ID" sz="3000" b="0" i="0">
                <a:effectLst/>
                <a:latin typeface="Inter"/>
              </a:rPr>
            </a:br>
            <a:br>
              <a:rPr lang="en-ID" sz="3000" b="0" i="0">
                <a:effectLst/>
                <a:latin typeface="Inter"/>
              </a:rPr>
            </a:br>
            <a:r>
              <a:rPr lang="it-IT" sz="3000" b="0" i="0">
                <a:solidFill>
                  <a:srgbClr val="45464B"/>
                </a:solidFill>
                <a:effectLst/>
                <a:latin typeface="Inter"/>
              </a:rPr>
              <a:t>Metode ini digunakan dengan cara memakai metode eliminasi untuk mencari nilai satu variabel dan memakai metode substitusi untuk mencari nilai variabel lainnya.</a:t>
            </a:r>
            <a:endParaRPr lang="en-ID" sz="3000">
              <a:latin typeface="Inter"/>
            </a:endParaRPr>
          </a:p>
        </p:txBody>
      </p:sp>
    </p:spTree>
    <p:extLst>
      <p:ext uri="{BB962C8B-B14F-4D97-AF65-F5344CB8AC3E}">
        <p14:creationId xmlns:p14="http://schemas.microsoft.com/office/powerpoint/2010/main" val="16826221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Google Shape;215;p30">
            <a:extLst>
              <a:ext uri="{FF2B5EF4-FFF2-40B4-BE49-F238E27FC236}">
                <a16:creationId xmlns:a16="http://schemas.microsoft.com/office/drawing/2014/main" id="{07D94826-3857-C58F-AD93-C50C58DBE817}"/>
              </a:ext>
            </a:extLst>
          </p:cNvPr>
          <p:cNvSpPr txBox="1">
            <a:spLocks/>
          </p:cNvSpPr>
          <p:nvPr/>
        </p:nvSpPr>
        <p:spPr>
          <a:xfrm>
            <a:off x="1594819" y="845384"/>
            <a:ext cx="4142610"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ID" sz="4400" b="1"/>
              <a:t>Definition</a:t>
            </a:r>
          </a:p>
        </p:txBody>
      </p:sp>
      <p:sp>
        <p:nvSpPr>
          <p:cNvPr id="182" name="TextBox 181">
            <a:extLst>
              <a:ext uri="{FF2B5EF4-FFF2-40B4-BE49-F238E27FC236}">
                <a16:creationId xmlns:a16="http://schemas.microsoft.com/office/drawing/2014/main" id="{FD518F7F-355D-41E9-72B8-1144376EFD1B}"/>
              </a:ext>
            </a:extLst>
          </p:cNvPr>
          <p:cNvSpPr txBox="1"/>
          <p:nvPr/>
        </p:nvSpPr>
        <p:spPr>
          <a:xfrm>
            <a:off x="769290" y="738795"/>
            <a:ext cx="809837" cy="830997"/>
          </a:xfrm>
          <a:prstGeom prst="rect">
            <a:avLst/>
          </a:prstGeom>
          <a:noFill/>
        </p:spPr>
        <p:txBody>
          <a:bodyPr wrap="none" rtlCol="0">
            <a:spAutoFit/>
          </a:bodyPr>
          <a:lstStyle/>
          <a:p>
            <a:r>
              <a:rPr lang="en-US" sz="4800" b="1"/>
              <a:t>01</a:t>
            </a:r>
            <a:endParaRPr lang="en-ID" sz="4800" b="1"/>
          </a:p>
        </p:txBody>
      </p:sp>
      <p:pic>
        <p:nvPicPr>
          <p:cNvPr id="28" name="Google Shape;426;p48">
            <a:extLst>
              <a:ext uri="{FF2B5EF4-FFF2-40B4-BE49-F238E27FC236}">
                <a16:creationId xmlns:a16="http://schemas.microsoft.com/office/drawing/2014/main" id="{70BBA979-1515-45B0-BD98-96529797C46E}"/>
              </a:ext>
            </a:extLst>
          </p:cNvPr>
          <p:cNvPicPr preferRelativeResize="0"/>
          <p:nvPr/>
        </p:nvPicPr>
        <p:blipFill>
          <a:blip r:embed="rId3">
            <a:alphaModFix/>
          </a:blip>
          <a:stretch>
            <a:fillRect/>
          </a:stretch>
        </p:blipFill>
        <p:spPr>
          <a:xfrm>
            <a:off x="-431947" y="9117925"/>
            <a:ext cx="17731072" cy="1575475"/>
          </a:xfrm>
          <a:prstGeom prst="rect">
            <a:avLst/>
          </a:prstGeom>
          <a:noFill/>
          <a:ln>
            <a:noFill/>
          </a:ln>
        </p:spPr>
      </p:pic>
      <p:sp>
        <p:nvSpPr>
          <p:cNvPr id="24" name="Rectangle 23">
            <a:extLst>
              <a:ext uri="{FF2B5EF4-FFF2-40B4-BE49-F238E27FC236}">
                <a16:creationId xmlns:a16="http://schemas.microsoft.com/office/drawing/2014/main" id="{914FC8C6-8689-4BCB-689A-A559AF69AA26}"/>
              </a:ext>
            </a:extLst>
          </p:cNvPr>
          <p:cNvSpPr/>
          <p:nvPr/>
        </p:nvSpPr>
        <p:spPr>
          <a:xfrm rot="5400000">
            <a:off x="16864827" y="9195031"/>
            <a:ext cx="3469951" cy="2891061"/>
          </a:xfrm>
          <a:custGeom>
            <a:avLst/>
            <a:gdLst>
              <a:gd name="connsiteX0" fmla="*/ 0 w 3763321"/>
              <a:gd name="connsiteY0" fmla="*/ 0 h 1707786"/>
              <a:gd name="connsiteX1" fmla="*/ 3763321 w 3763321"/>
              <a:gd name="connsiteY1" fmla="*/ 0 h 1707786"/>
              <a:gd name="connsiteX2" fmla="*/ 3763321 w 3763321"/>
              <a:gd name="connsiteY2" fmla="*/ 1707786 h 1707786"/>
              <a:gd name="connsiteX3" fmla="*/ 0 w 3763321"/>
              <a:gd name="connsiteY3" fmla="*/ 1707786 h 1707786"/>
              <a:gd name="connsiteX4" fmla="*/ 0 w 3763321"/>
              <a:gd name="connsiteY4" fmla="*/ 0 h 1707786"/>
              <a:gd name="connsiteX0" fmla="*/ 0 w 3763321"/>
              <a:gd name="connsiteY0" fmla="*/ 0 h 1707786"/>
              <a:gd name="connsiteX1" fmla="*/ 3763321 w 3763321"/>
              <a:gd name="connsiteY1" fmla="*/ 0 h 1707786"/>
              <a:gd name="connsiteX2" fmla="*/ 3763321 w 3763321"/>
              <a:gd name="connsiteY2" fmla="*/ 1707786 h 1707786"/>
              <a:gd name="connsiteX3" fmla="*/ 152403 w 3763321"/>
              <a:gd name="connsiteY3" fmla="*/ 1616346 h 1707786"/>
              <a:gd name="connsiteX4" fmla="*/ 0 w 3763321"/>
              <a:gd name="connsiteY4" fmla="*/ 0 h 1707786"/>
              <a:gd name="connsiteX0" fmla="*/ 0 w 3763321"/>
              <a:gd name="connsiteY0" fmla="*/ 0 h 1707786"/>
              <a:gd name="connsiteX1" fmla="*/ 3763321 w 3763321"/>
              <a:gd name="connsiteY1" fmla="*/ 0 h 1707786"/>
              <a:gd name="connsiteX2" fmla="*/ 3763321 w 3763321"/>
              <a:gd name="connsiteY2" fmla="*/ 1707786 h 1707786"/>
              <a:gd name="connsiteX3" fmla="*/ 152403 w 3763321"/>
              <a:gd name="connsiteY3" fmla="*/ 1616346 h 1707786"/>
              <a:gd name="connsiteX4" fmla="*/ 0 w 3763321"/>
              <a:gd name="connsiteY4" fmla="*/ 0 h 1707786"/>
              <a:gd name="connsiteX0" fmla="*/ 0 w 3763321"/>
              <a:gd name="connsiteY0" fmla="*/ 0 h 1616346"/>
              <a:gd name="connsiteX1" fmla="*/ 3763321 w 3763321"/>
              <a:gd name="connsiteY1" fmla="*/ 0 h 1616346"/>
              <a:gd name="connsiteX2" fmla="*/ 3382323 w 3763321"/>
              <a:gd name="connsiteY2" fmla="*/ 1387746 h 1616346"/>
              <a:gd name="connsiteX3" fmla="*/ 152403 w 3763321"/>
              <a:gd name="connsiteY3" fmla="*/ 1616346 h 1616346"/>
              <a:gd name="connsiteX4" fmla="*/ 0 w 3763321"/>
              <a:gd name="connsiteY4" fmla="*/ 0 h 1616346"/>
              <a:gd name="connsiteX0" fmla="*/ 123062 w 3610918"/>
              <a:gd name="connsiteY0" fmla="*/ 160020 h 1616346"/>
              <a:gd name="connsiteX1" fmla="*/ 3610918 w 3610918"/>
              <a:gd name="connsiteY1" fmla="*/ 0 h 1616346"/>
              <a:gd name="connsiteX2" fmla="*/ 3229920 w 3610918"/>
              <a:gd name="connsiteY2" fmla="*/ 1387746 h 1616346"/>
              <a:gd name="connsiteX3" fmla="*/ 0 w 3610918"/>
              <a:gd name="connsiteY3" fmla="*/ 1616346 h 1616346"/>
              <a:gd name="connsiteX4" fmla="*/ 123062 w 3610918"/>
              <a:gd name="connsiteY4" fmla="*/ 160020 h 1616346"/>
              <a:gd name="connsiteX0" fmla="*/ 123062 w 3610918"/>
              <a:gd name="connsiteY0" fmla="*/ 160020 h 1616346"/>
              <a:gd name="connsiteX1" fmla="*/ 3610918 w 3610918"/>
              <a:gd name="connsiteY1" fmla="*/ 0 h 1616346"/>
              <a:gd name="connsiteX2" fmla="*/ 3229920 w 3610918"/>
              <a:gd name="connsiteY2" fmla="*/ 1387746 h 1616346"/>
              <a:gd name="connsiteX3" fmla="*/ 0 w 3610918"/>
              <a:gd name="connsiteY3" fmla="*/ 1616346 h 1616346"/>
              <a:gd name="connsiteX4" fmla="*/ 123062 w 3610918"/>
              <a:gd name="connsiteY4" fmla="*/ 160020 h 1616346"/>
              <a:gd name="connsiteX0" fmla="*/ 0 w 3832187"/>
              <a:gd name="connsiteY0" fmla="*/ 0 h 1814466"/>
              <a:gd name="connsiteX1" fmla="*/ 3832187 w 3832187"/>
              <a:gd name="connsiteY1" fmla="*/ 198120 h 1814466"/>
              <a:gd name="connsiteX2" fmla="*/ 3451189 w 3832187"/>
              <a:gd name="connsiteY2" fmla="*/ 1585866 h 1814466"/>
              <a:gd name="connsiteX3" fmla="*/ 221269 w 3832187"/>
              <a:gd name="connsiteY3" fmla="*/ 1814466 h 1814466"/>
              <a:gd name="connsiteX4" fmla="*/ 0 w 3832187"/>
              <a:gd name="connsiteY4" fmla="*/ 0 h 1814466"/>
              <a:gd name="connsiteX0" fmla="*/ 0 w 3832187"/>
              <a:gd name="connsiteY0" fmla="*/ 0 h 1814466"/>
              <a:gd name="connsiteX1" fmla="*/ 3832187 w 3832187"/>
              <a:gd name="connsiteY1" fmla="*/ 198120 h 1814466"/>
              <a:gd name="connsiteX2" fmla="*/ 3451189 w 3832187"/>
              <a:gd name="connsiteY2" fmla="*/ 1585866 h 1814466"/>
              <a:gd name="connsiteX3" fmla="*/ 221269 w 3832187"/>
              <a:gd name="connsiteY3" fmla="*/ 1814466 h 1814466"/>
              <a:gd name="connsiteX4" fmla="*/ 0 w 3832187"/>
              <a:gd name="connsiteY4" fmla="*/ 0 h 1814466"/>
              <a:gd name="connsiteX0" fmla="*/ 299555 w 4131742"/>
              <a:gd name="connsiteY0" fmla="*/ 0 h 1876692"/>
              <a:gd name="connsiteX1" fmla="*/ 4131742 w 4131742"/>
              <a:gd name="connsiteY1" fmla="*/ 198120 h 1876692"/>
              <a:gd name="connsiteX2" fmla="*/ 3750744 w 4131742"/>
              <a:gd name="connsiteY2" fmla="*/ 1585866 h 1876692"/>
              <a:gd name="connsiteX3" fmla="*/ 3843 w 4131742"/>
              <a:gd name="connsiteY3" fmla="*/ 1876692 h 1876692"/>
              <a:gd name="connsiteX4" fmla="*/ 299555 w 4131742"/>
              <a:gd name="connsiteY4" fmla="*/ 0 h 1876692"/>
              <a:gd name="connsiteX0" fmla="*/ 299555 w 4131742"/>
              <a:gd name="connsiteY0" fmla="*/ 0 h 2584224"/>
              <a:gd name="connsiteX1" fmla="*/ 4131742 w 4131742"/>
              <a:gd name="connsiteY1" fmla="*/ 198120 h 2584224"/>
              <a:gd name="connsiteX2" fmla="*/ 3750744 w 4131742"/>
              <a:gd name="connsiteY2" fmla="*/ 1585866 h 2584224"/>
              <a:gd name="connsiteX3" fmla="*/ 3843 w 4131742"/>
              <a:gd name="connsiteY3" fmla="*/ 1876692 h 2584224"/>
              <a:gd name="connsiteX4" fmla="*/ 299555 w 4131742"/>
              <a:gd name="connsiteY4" fmla="*/ 0 h 2584224"/>
              <a:gd name="connsiteX0" fmla="*/ 295712 w 4127899"/>
              <a:gd name="connsiteY0" fmla="*/ 0 h 2584224"/>
              <a:gd name="connsiteX1" fmla="*/ 4127899 w 4127899"/>
              <a:gd name="connsiteY1" fmla="*/ 198120 h 2584224"/>
              <a:gd name="connsiteX2" fmla="*/ 3746901 w 4127899"/>
              <a:gd name="connsiteY2" fmla="*/ 1585866 h 2584224"/>
              <a:gd name="connsiteX3" fmla="*/ 0 w 4127899"/>
              <a:gd name="connsiteY3" fmla="*/ 1876692 h 2584224"/>
              <a:gd name="connsiteX4" fmla="*/ 295712 w 4127899"/>
              <a:gd name="connsiteY4" fmla="*/ 0 h 2584224"/>
              <a:gd name="connsiteX0" fmla="*/ 295712 w 4127899"/>
              <a:gd name="connsiteY0" fmla="*/ 0 h 2584224"/>
              <a:gd name="connsiteX1" fmla="*/ 4127899 w 4127899"/>
              <a:gd name="connsiteY1" fmla="*/ 198120 h 2584224"/>
              <a:gd name="connsiteX2" fmla="*/ 3746901 w 4127899"/>
              <a:gd name="connsiteY2" fmla="*/ 1585866 h 2584224"/>
              <a:gd name="connsiteX3" fmla="*/ 0 w 4127899"/>
              <a:gd name="connsiteY3" fmla="*/ 1876692 h 2584224"/>
              <a:gd name="connsiteX4" fmla="*/ 295712 w 4127899"/>
              <a:gd name="connsiteY4" fmla="*/ 0 h 2584224"/>
              <a:gd name="connsiteX0" fmla="*/ 67633 w 3899820"/>
              <a:gd name="connsiteY0" fmla="*/ 0 h 2516179"/>
              <a:gd name="connsiteX1" fmla="*/ 3899820 w 3899820"/>
              <a:gd name="connsiteY1" fmla="*/ 198120 h 2516179"/>
              <a:gd name="connsiteX2" fmla="*/ 3518822 w 3899820"/>
              <a:gd name="connsiteY2" fmla="*/ 1585866 h 2516179"/>
              <a:gd name="connsiteX3" fmla="*/ 0 w 3899820"/>
              <a:gd name="connsiteY3" fmla="*/ 1789575 h 2516179"/>
              <a:gd name="connsiteX4" fmla="*/ 67633 w 3899820"/>
              <a:gd name="connsiteY4" fmla="*/ 0 h 2516179"/>
              <a:gd name="connsiteX0" fmla="*/ 175091 w 4007278"/>
              <a:gd name="connsiteY0" fmla="*/ 0 h 2516179"/>
              <a:gd name="connsiteX1" fmla="*/ 4007278 w 4007278"/>
              <a:gd name="connsiteY1" fmla="*/ 198120 h 2516179"/>
              <a:gd name="connsiteX2" fmla="*/ 3626280 w 4007278"/>
              <a:gd name="connsiteY2" fmla="*/ 1585866 h 2516179"/>
              <a:gd name="connsiteX3" fmla="*/ 107458 w 4007278"/>
              <a:gd name="connsiteY3" fmla="*/ 1789575 h 2516179"/>
              <a:gd name="connsiteX4" fmla="*/ 175091 w 4007278"/>
              <a:gd name="connsiteY4" fmla="*/ 0 h 2516179"/>
              <a:gd name="connsiteX0" fmla="*/ 853598 w 3971135"/>
              <a:gd name="connsiteY0" fmla="*/ 349472 h 2318059"/>
              <a:gd name="connsiteX1" fmla="*/ 3971135 w 3971135"/>
              <a:gd name="connsiteY1" fmla="*/ 0 h 2318059"/>
              <a:gd name="connsiteX2" fmla="*/ 3590137 w 3971135"/>
              <a:gd name="connsiteY2" fmla="*/ 1387746 h 2318059"/>
              <a:gd name="connsiteX3" fmla="*/ 71315 w 3971135"/>
              <a:gd name="connsiteY3" fmla="*/ 1591455 h 2318059"/>
              <a:gd name="connsiteX4" fmla="*/ 853598 w 3971135"/>
              <a:gd name="connsiteY4" fmla="*/ 349472 h 2318059"/>
              <a:gd name="connsiteX0" fmla="*/ 1093714 w 4211251"/>
              <a:gd name="connsiteY0" fmla="*/ 349472 h 2318059"/>
              <a:gd name="connsiteX1" fmla="*/ 4211251 w 4211251"/>
              <a:gd name="connsiteY1" fmla="*/ 0 h 2318059"/>
              <a:gd name="connsiteX2" fmla="*/ 3830253 w 4211251"/>
              <a:gd name="connsiteY2" fmla="*/ 1387746 h 2318059"/>
              <a:gd name="connsiteX3" fmla="*/ 311431 w 4211251"/>
              <a:gd name="connsiteY3" fmla="*/ 1591455 h 2318059"/>
              <a:gd name="connsiteX4" fmla="*/ 1093714 w 4211251"/>
              <a:gd name="connsiteY4" fmla="*/ 349472 h 2318059"/>
              <a:gd name="connsiteX0" fmla="*/ 1093714 w 4211251"/>
              <a:gd name="connsiteY0" fmla="*/ 349472 h 2318059"/>
              <a:gd name="connsiteX1" fmla="*/ 4211251 w 4211251"/>
              <a:gd name="connsiteY1" fmla="*/ 0 h 2318059"/>
              <a:gd name="connsiteX2" fmla="*/ 3830253 w 4211251"/>
              <a:gd name="connsiteY2" fmla="*/ 1387746 h 2318059"/>
              <a:gd name="connsiteX3" fmla="*/ 311431 w 4211251"/>
              <a:gd name="connsiteY3" fmla="*/ 1591455 h 2318059"/>
              <a:gd name="connsiteX4" fmla="*/ 1093714 w 4211251"/>
              <a:gd name="connsiteY4" fmla="*/ 349472 h 2318059"/>
              <a:gd name="connsiteX0" fmla="*/ 898620 w 4016157"/>
              <a:gd name="connsiteY0" fmla="*/ 349472 h 2318059"/>
              <a:gd name="connsiteX1" fmla="*/ 4016157 w 4016157"/>
              <a:gd name="connsiteY1" fmla="*/ 0 h 2318059"/>
              <a:gd name="connsiteX2" fmla="*/ 3635159 w 4016157"/>
              <a:gd name="connsiteY2" fmla="*/ 1387746 h 2318059"/>
              <a:gd name="connsiteX3" fmla="*/ 116337 w 4016157"/>
              <a:gd name="connsiteY3" fmla="*/ 1591455 h 2318059"/>
              <a:gd name="connsiteX4" fmla="*/ 898620 w 4016157"/>
              <a:gd name="connsiteY4" fmla="*/ 349472 h 2318059"/>
              <a:gd name="connsiteX0" fmla="*/ 898620 w 3635159"/>
              <a:gd name="connsiteY0" fmla="*/ 162838 h 2131425"/>
              <a:gd name="connsiteX1" fmla="*/ 3255894 w 3635159"/>
              <a:gd name="connsiteY1" fmla="*/ 248950 h 2131425"/>
              <a:gd name="connsiteX2" fmla="*/ 3635159 w 3635159"/>
              <a:gd name="connsiteY2" fmla="*/ 1201112 h 2131425"/>
              <a:gd name="connsiteX3" fmla="*/ 116337 w 3635159"/>
              <a:gd name="connsiteY3" fmla="*/ 1404821 h 2131425"/>
              <a:gd name="connsiteX4" fmla="*/ 898620 w 3635159"/>
              <a:gd name="connsiteY4" fmla="*/ 162838 h 2131425"/>
              <a:gd name="connsiteX0" fmla="*/ 898620 w 3635159"/>
              <a:gd name="connsiteY0" fmla="*/ 384650 h 2353237"/>
              <a:gd name="connsiteX1" fmla="*/ 3255894 w 3635159"/>
              <a:gd name="connsiteY1" fmla="*/ 470762 h 2353237"/>
              <a:gd name="connsiteX2" fmla="*/ 3635159 w 3635159"/>
              <a:gd name="connsiteY2" fmla="*/ 1422924 h 2353237"/>
              <a:gd name="connsiteX3" fmla="*/ 116337 w 3635159"/>
              <a:gd name="connsiteY3" fmla="*/ 1626633 h 2353237"/>
              <a:gd name="connsiteX4" fmla="*/ 898620 w 3635159"/>
              <a:gd name="connsiteY4" fmla="*/ 384650 h 2353237"/>
              <a:gd name="connsiteX0" fmla="*/ 898620 w 3639416"/>
              <a:gd name="connsiteY0" fmla="*/ 384650 h 2353237"/>
              <a:gd name="connsiteX1" fmla="*/ 3255894 w 3639416"/>
              <a:gd name="connsiteY1" fmla="*/ 470762 h 2353237"/>
              <a:gd name="connsiteX2" fmla="*/ 3635159 w 3639416"/>
              <a:gd name="connsiteY2" fmla="*/ 1422924 h 2353237"/>
              <a:gd name="connsiteX3" fmla="*/ 116337 w 3639416"/>
              <a:gd name="connsiteY3" fmla="*/ 1626633 h 2353237"/>
              <a:gd name="connsiteX4" fmla="*/ 898620 w 3639416"/>
              <a:gd name="connsiteY4" fmla="*/ 384650 h 2353237"/>
              <a:gd name="connsiteX0" fmla="*/ 898620 w 3635159"/>
              <a:gd name="connsiteY0" fmla="*/ 384650 h 2353237"/>
              <a:gd name="connsiteX1" fmla="*/ 3255894 w 3635159"/>
              <a:gd name="connsiteY1" fmla="*/ 470762 h 2353237"/>
              <a:gd name="connsiteX2" fmla="*/ 3635159 w 3635159"/>
              <a:gd name="connsiteY2" fmla="*/ 1422924 h 2353237"/>
              <a:gd name="connsiteX3" fmla="*/ 116337 w 3635159"/>
              <a:gd name="connsiteY3" fmla="*/ 1626633 h 2353237"/>
              <a:gd name="connsiteX4" fmla="*/ 898620 w 3635159"/>
              <a:gd name="connsiteY4" fmla="*/ 384650 h 2353237"/>
              <a:gd name="connsiteX0" fmla="*/ 898620 w 3635159"/>
              <a:gd name="connsiteY0" fmla="*/ 384650 h 2458600"/>
              <a:gd name="connsiteX1" fmla="*/ 3255894 w 3635159"/>
              <a:gd name="connsiteY1" fmla="*/ 470762 h 2458600"/>
              <a:gd name="connsiteX2" fmla="*/ 3635159 w 3635159"/>
              <a:gd name="connsiteY2" fmla="*/ 1422924 h 2458600"/>
              <a:gd name="connsiteX3" fmla="*/ 116337 w 3635159"/>
              <a:gd name="connsiteY3" fmla="*/ 1626633 h 2458600"/>
              <a:gd name="connsiteX4" fmla="*/ 898620 w 3635159"/>
              <a:gd name="connsiteY4" fmla="*/ 384650 h 2458600"/>
              <a:gd name="connsiteX0" fmla="*/ 898620 w 3635159"/>
              <a:gd name="connsiteY0" fmla="*/ 404987 h 2478937"/>
              <a:gd name="connsiteX1" fmla="*/ 3286306 w 3635159"/>
              <a:gd name="connsiteY1" fmla="*/ 453764 h 2478937"/>
              <a:gd name="connsiteX2" fmla="*/ 3635159 w 3635159"/>
              <a:gd name="connsiteY2" fmla="*/ 1443261 h 2478937"/>
              <a:gd name="connsiteX3" fmla="*/ 116337 w 3635159"/>
              <a:gd name="connsiteY3" fmla="*/ 1646970 h 2478937"/>
              <a:gd name="connsiteX4" fmla="*/ 898620 w 3635159"/>
              <a:gd name="connsiteY4" fmla="*/ 404987 h 247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159" h="2478937">
                <a:moveTo>
                  <a:pt x="898620" y="404987"/>
                </a:moveTo>
                <a:cubicBezTo>
                  <a:pt x="1935576" y="-27518"/>
                  <a:pt x="2777515" y="-252056"/>
                  <a:pt x="3286306" y="453764"/>
                </a:cubicBezTo>
                <a:cubicBezTo>
                  <a:pt x="3929709" y="995166"/>
                  <a:pt x="2870113" y="914305"/>
                  <a:pt x="3635159" y="1443261"/>
                </a:cubicBezTo>
                <a:cubicBezTo>
                  <a:pt x="3252607" y="1898146"/>
                  <a:pt x="1145308" y="3406793"/>
                  <a:pt x="116337" y="1646970"/>
                </a:cubicBezTo>
                <a:cubicBezTo>
                  <a:pt x="-337552" y="494557"/>
                  <a:pt x="667223" y="751014"/>
                  <a:pt x="898620" y="404987"/>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 name="Google Shape;2063;p68">
            <a:extLst>
              <a:ext uri="{FF2B5EF4-FFF2-40B4-BE49-F238E27FC236}">
                <a16:creationId xmlns:a16="http://schemas.microsoft.com/office/drawing/2014/main" id="{AA0B4129-0DA4-CE96-DCE0-73DDB03DF76B}"/>
              </a:ext>
            </a:extLst>
          </p:cNvPr>
          <p:cNvGrpSpPr/>
          <p:nvPr/>
        </p:nvGrpSpPr>
        <p:grpSpPr>
          <a:xfrm>
            <a:off x="327932" y="8155012"/>
            <a:ext cx="2502390" cy="2375657"/>
            <a:chOff x="192187" y="3423864"/>
            <a:chExt cx="1448340" cy="1522381"/>
          </a:xfrm>
        </p:grpSpPr>
        <p:sp>
          <p:nvSpPr>
            <p:cNvPr id="4" name="Google Shape;2064;p68">
              <a:extLst>
                <a:ext uri="{FF2B5EF4-FFF2-40B4-BE49-F238E27FC236}">
                  <a16:creationId xmlns:a16="http://schemas.microsoft.com/office/drawing/2014/main" id="{762BA962-703D-F986-0BDC-BFC5E7AF6640}"/>
                </a:ext>
              </a:extLst>
            </p:cNvPr>
            <p:cNvSpPr/>
            <p:nvPr/>
          </p:nvSpPr>
          <p:spPr>
            <a:xfrm rot="-901988">
              <a:off x="554310" y="3825809"/>
              <a:ext cx="49062" cy="117215"/>
            </a:xfrm>
            <a:custGeom>
              <a:avLst/>
              <a:gdLst/>
              <a:ahLst/>
              <a:cxnLst/>
              <a:rect l="l" t="t" r="r" b="b"/>
              <a:pathLst>
                <a:path w="1342" h="3206" extrusionOk="0">
                  <a:moveTo>
                    <a:pt x="1079" y="1"/>
                  </a:moveTo>
                  <a:cubicBezTo>
                    <a:pt x="993" y="1"/>
                    <a:pt x="907" y="52"/>
                    <a:pt x="868" y="170"/>
                  </a:cubicBezTo>
                  <a:lnTo>
                    <a:pt x="34" y="2939"/>
                  </a:lnTo>
                  <a:cubicBezTo>
                    <a:pt x="0" y="3039"/>
                    <a:pt x="67" y="3172"/>
                    <a:pt x="201" y="3206"/>
                  </a:cubicBezTo>
                  <a:lnTo>
                    <a:pt x="234" y="3206"/>
                  </a:lnTo>
                  <a:cubicBezTo>
                    <a:pt x="334" y="3206"/>
                    <a:pt x="434" y="3139"/>
                    <a:pt x="467" y="3039"/>
                  </a:cubicBezTo>
                  <a:lnTo>
                    <a:pt x="1301" y="303"/>
                  </a:lnTo>
                  <a:cubicBezTo>
                    <a:pt x="1342" y="122"/>
                    <a:pt x="1211" y="1"/>
                    <a:pt x="10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065;p68">
              <a:extLst>
                <a:ext uri="{FF2B5EF4-FFF2-40B4-BE49-F238E27FC236}">
                  <a16:creationId xmlns:a16="http://schemas.microsoft.com/office/drawing/2014/main" id="{C6C3D370-591F-B1B7-CE97-3D51996C7546}"/>
                </a:ext>
              </a:extLst>
            </p:cNvPr>
            <p:cNvSpPr/>
            <p:nvPr/>
          </p:nvSpPr>
          <p:spPr>
            <a:xfrm rot="-901988">
              <a:off x="541289" y="4247847"/>
              <a:ext cx="47599" cy="116849"/>
            </a:xfrm>
            <a:custGeom>
              <a:avLst/>
              <a:gdLst/>
              <a:ahLst/>
              <a:cxnLst/>
              <a:rect l="l" t="t" r="r" b="b"/>
              <a:pathLst>
                <a:path w="1302" h="3196" extrusionOk="0">
                  <a:moveTo>
                    <a:pt x="1035" y="1"/>
                  </a:moveTo>
                  <a:cubicBezTo>
                    <a:pt x="953" y="1"/>
                    <a:pt x="892" y="63"/>
                    <a:pt x="868" y="160"/>
                  </a:cubicBezTo>
                  <a:lnTo>
                    <a:pt x="34" y="2929"/>
                  </a:lnTo>
                  <a:cubicBezTo>
                    <a:pt x="1" y="3029"/>
                    <a:pt x="67" y="3162"/>
                    <a:pt x="168" y="3196"/>
                  </a:cubicBezTo>
                  <a:lnTo>
                    <a:pt x="234" y="3196"/>
                  </a:lnTo>
                  <a:cubicBezTo>
                    <a:pt x="334" y="3196"/>
                    <a:pt x="401" y="3129"/>
                    <a:pt x="434" y="3029"/>
                  </a:cubicBezTo>
                  <a:lnTo>
                    <a:pt x="1268" y="260"/>
                  </a:lnTo>
                  <a:cubicBezTo>
                    <a:pt x="1302" y="160"/>
                    <a:pt x="1235" y="60"/>
                    <a:pt x="1135" y="27"/>
                  </a:cubicBezTo>
                  <a:cubicBezTo>
                    <a:pt x="1099" y="9"/>
                    <a:pt x="1066" y="1"/>
                    <a:pt x="1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066;p68">
              <a:extLst>
                <a:ext uri="{FF2B5EF4-FFF2-40B4-BE49-F238E27FC236}">
                  <a16:creationId xmlns:a16="http://schemas.microsoft.com/office/drawing/2014/main" id="{BAB97FF9-D789-35D6-3F4F-E64531B188D1}"/>
                </a:ext>
              </a:extLst>
            </p:cNvPr>
            <p:cNvSpPr/>
            <p:nvPr/>
          </p:nvSpPr>
          <p:spPr>
            <a:xfrm rot="-901988">
              <a:off x="547760" y="4037131"/>
              <a:ext cx="47599" cy="116228"/>
            </a:xfrm>
            <a:custGeom>
              <a:avLst/>
              <a:gdLst/>
              <a:ahLst/>
              <a:cxnLst/>
              <a:rect l="l" t="t" r="r" b="b"/>
              <a:pathLst>
                <a:path w="1302" h="3179" extrusionOk="0">
                  <a:moveTo>
                    <a:pt x="1079" y="1"/>
                  </a:moveTo>
                  <a:cubicBezTo>
                    <a:pt x="991" y="1"/>
                    <a:pt x="895" y="61"/>
                    <a:pt x="868" y="143"/>
                  </a:cubicBezTo>
                  <a:lnTo>
                    <a:pt x="34" y="2912"/>
                  </a:lnTo>
                  <a:cubicBezTo>
                    <a:pt x="1" y="3012"/>
                    <a:pt x="67" y="3145"/>
                    <a:pt x="167" y="3179"/>
                  </a:cubicBezTo>
                  <a:lnTo>
                    <a:pt x="234" y="3179"/>
                  </a:lnTo>
                  <a:cubicBezTo>
                    <a:pt x="334" y="3179"/>
                    <a:pt x="434" y="3112"/>
                    <a:pt x="434" y="3045"/>
                  </a:cubicBezTo>
                  <a:lnTo>
                    <a:pt x="1268" y="276"/>
                  </a:lnTo>
                  <a:cubicBezTo>
                    <a:pt x="1302" y="176"/>
                    <a:pt x="1235" y="43"/>
                    <a:pt x="1135" y="10"/>
                  </a:cubicBezTo>
                  <a:cubicBezTo>
                    <a:pt x="1117" y="4"/>
                    <a:pt x="1098" y="1"/>
                    <a:pt x="10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67;p68">
              <a:extLst>
                <a:ext uri="{FF2B5EF4-FFF2-40B4-BE49-F238E27FC236}">
                  <a16:creationId xmlns:a16="http://schemas.microsoft.com/office/drawing/2014/main" id="{A21CC457-89F7-18AE-ED65-194B6C645AF6}"/>
                </a:ext>
              </a:extLst>
            </p:cNvPr>
            <p:cNvSpPr/>
            <p:nvPr/>
          </p:nvSpPr>
          <p:spPr>
            <a:xfrm rot="-901988">
              <a:off x="196060" y="4369733"/>
              <a:ext cx="127224" cy="46652"/>
            </a:xfrm>
            <a:custGeom>
              <a:avLst/>
              <a:gdLst/>
              <a:ahLst/>
              <a:cxnLst/>
              <a:rect l="l" t="t" r="r" b="b"/>
              <a:pathLst>
                <a:path w="3480" h="1276" extrusionOk="0">
                  <a:moveTo>
                    <a:pt x="3161" y="1"/>
                  </a:moveTo>
                  <a:cubicBezTo>
                    <a:pt x="3142" y="1"/>
                    <a:pt x="3123" y="3"/>
                    <a:pt x="3102" y="8"/>
                  </a:cubicBezTo>
                  <a:lnTo>
                    <a:pt x="167" y="876"/>
                  </a:lnTo>
                  <a:cubicBezTo>
                    <a:pt x="67" y="909"/>
                    <a:pt x="0" y="1009"/>
                    <a:pt x="33" y="1142"/>
                  </a:cubicBezTo>
                  <a:cubicBezTo>
                    <a:pt x="67" y="1209"/>
                    <a:pt x="134" y="1276"/>
                    <a:pt x="234" y="1276"/>
                  </a:cubicBezTo>
                  <a:lnTo>
                    <a:pt x="300" y="1276"/>
                  </a:lnTo>
                  <a:lnTo>
                    <a:pt x="3202" y="442"/>
                  </a:lnTo>
                  <a:cubicBezTo>
                    <a:pt x="3480" y="350"/>
                    <a:pt x="3387" y="1"/>
                    <a:pt x="3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68;p68">
              <a:extLst>
                <a:ext uri="{FF2B5EF4-FFF2-40B4-BE49-F238E27FC236}">
                  <a16:creationId xmlns:a16="http://schemas.microsoft.com/office/drawing/2014/main" id="{9E7919D5-311E-B766-D626-3717C4F7566E}"/>
                </a:ext>
              </a:extLst>
            </p:cNvPr>
            <p:cNvSpPr/>
            <p:nvPr/>
          </p:nvSpPr>
          <p:spPr>
            <a:xfrm rot="-901988">
              <a:off x="383604" y="4254567"/>
              <a:ext cx="128321" cy="46908"/>
            </a:xfrm>
            <a:custGeom>
              <a:avLst/>
              <a:gdLst/>
              <a:ahLst/>
              <a:cxnLst/>
              <a:rect l="l" t="t" r="r" b="b"/>
              <a:pathLst>
                <a:path w="3510" h="1283" extrusionOk="0">
                  <a:moveTo>
                    <a:pt x="3214" y="0"/>
                  </a:moveTo>
                  <a:cubicBezTo>
                    <a:pt x="3190" y="0"/>
                    <a:pt x="3164" y="5"/>
                    <a:pt x="3136" y="15"/>
                  </a:cubicBezTo>
                  <a:lnTo>
                    <a:pt x="201" y="849"/>
                  </a:lnTo>
                  <a:cubicBezTo>
                    <a:pt x="1" y="949"/>
                    <a:pt x="34" y="1249"/>
                    <a:pt x="268" y="1283"/>
                  </a:cubicBezTo>
                  <a:lnTo>
                    <a:pt x="334" y="1283"/>
                  </a:lnTo>
                  <a:lnTo>
                    <a:pt x="3270" y="415"/>
                  </a:lnTo>
                  <a:cubicBezTo>
                    <a:pt x="3509" y="356"/>
                    <a:pt x="3427" y="0"/>
                    <a:pt x="3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69;p68">
              <a:extLst>
                <a:ext uri="{FF2B5EF4-FFF2-40B4-BE49-F238E27FC236}">
                  <a16:creationId xmlns:a16="http://schemas.microsoft.com/office/drawing/2014/main" id="{E2E0799A-A100-8B56-ED41-47F89CBD662E}"/>
                </a:ext>
              </a:extLst>
            </p:cNvPr>
            <p:cNvSpPr/>
            <p:nvPr/>
          </p:nvSpPr>
          <p:spPr>
            <a:xfrm rot="-901988">
              <a:off x="487016" y="4114033"/>
              <a:ext cx="212698" cy="99446"/>
            </a:xfrm>
            <a:custGeom>
              <a:avLst/>
              <a:gdLst/>
              <a:ahLst/>
              <a:cxnLst/>
              <a:rect l="l" t="t" r="r" b="b"/>
              <a:pathLst>
                <a:path w="5818" h="2720" extrusionOk="0">
                  <a:moveTo>
                    <a:pt x="238" y="0"/>
                  </a:moveTo>
                  <a:cubicBezTo>
                    <a:pt x="184" y="0"/>
                    <a:pt x="134" y="17"/>
                    <a:pt x="100" y="51"/>
                  </a:cubicBezTo>
                  <a:cubicBezTo>
                    <a:pt x="0" y="151"/>
                    <a:pt x="0" y="284"/>
                    <a:pt x="100" y="351"/>
                  </a:cubicBezTo>
                  <a:lnTo>
                    <a:pt x="2269" y="2652"/>
                  </a:lnTo>
                  <a:cubicBezTo>
                    <a:pt x="2302" y="2686"/>
                    <a:pt x="2369" y="2719"/>
                    <a:pt x="2435" y="2719"/>
                  </a:cubicBezTo>
                  <a:cubicBezTo>
                    <a:pt x="2469" y="2719"/>
                    <a:pt x="2536" y="2686"/>
                    <a:pt x="2569" y="2652"/>
                  </a:cubicBezTo>
                  <a:cubicBezTo>
                    <a:pt x="2669" y="2552"/>
                    <a:pt x="2669" y="2419"/>
                    <a:pt x="2569" y="2352"/>
                  </a:cubicBezTo>
                  <a:lnTo>
                    <a:pt x="2469" y="2252"/>
                  </a:lnTo>
                  <a:cubicBezTo>
                    <a:pt x="2502" y="2252"/>
                    <a:pt x="2536" y="2285"/>
                    <a:pt x="2602" y="2285"/>
                  </a:cubicBezTo>
                  <a:lnTo>
                    <a:pt x="2669" y="2285"/>
                  </a:lnTo>
                  <a:lnTo>
                    <a:pt x="5571" y="1418"/>
                  </a:lnTo>
                  <a:cubicBezTo>
                    <a:pt x="5818" y="1326"/>
                    <a:pt x="5751" y="977"/>
                    <a:pt x="5503" y="977"/>
                  </a:cubicBezTo>
                  <a:cubicBezTo>
                    <a:pt x="5482" y="977"/>
                    <a:pt x="5461" y="979"/>
                    <a:pt x="5438" y="985"/>
                  </a:cubicBezTo>
                  <a:lnTo>
                    <a:pt x="2536" y="1852"/>
                  </a:lnTo>
                  <a:cubicBezTo>
                    <a:pt x="2402" y="1885"/>
                    <a:pt x="2335" y="2019"/>
                    <a:pt x="2369" y="2119"/>
                  </a:cubicBezTo>
                  <a:cubicBezTo>
                    <a:pt x="2400" y="2150"/>
                    <a:pt x="2402" y="2181"/>
                    <a:pt x="2429" y="2212"/>
                  </a:cubicBezTo>
                  <a:lnTo>
                    <a:pt x="2429" y="2212"/>
                  </a:lnTo>
                  <a:lnTo>
                    <a:pt x="401" y="51"/>
                  </a:lnTo>
                  <a:cubicBezTo>
                    <a:pt x="351" y="17"/>
                    <a:pt x="292" y="0"/>
                    <a:pt x="2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70;p68">
              <a:extLst>
                <a:ext uri="{FF2B5EF4-FFF2-40B4-BE49-F238E27FC236}">
                  <a16:creationId xmlns:a16="http://schemas.microsoft.com/office/drawing/2014/main" id="{346FDF19-AD5C-BE5E-81F5-278ED996DC60}"/>
                </a:ext>
              </a:extLst>
            </p:cNvPr>
            <p:cNvSpPr/>
            <p:nvPr/>
          </p:nvSpPr>
          <p:spPr>
            <a:xfrm rot="-901988">
              <a:off x="881076" y="4368982"/>
              <a:ext cx="98306" cy="99995"/>
            </a:xfrm>
            <a:custGeom>
              <a:avLst/>
              <a:gdLst/>
              <a:ahLst/>
              <a:cxnLst/>
              <a:rect l="l" t="t" r="r" b="b"/>
              <a:pathLst>
                <a:path w="2689" h="2735" extrusionOk="0">
                  <a:moveTo>
                    <a:pt x="306" y="0"/>
                  </a:moveTo>
                  <a:cubicBezTo>
                    <a:pt x="141" y="0"/>
                    <a:pt x="0" y="213"/>
                    <a:pt x="154" y="367"/>
                  </a:cubicBezTo>
                  <a:lnTo>
                    <a:pt x="2322" y="2635"/>
                  </a:lnTo>
                  <a:cubicBezTo>
                    <a:pt x="2355" y="2702"/>
                    <a:pt x="2422" y="2702"/>
                    <a:pt x="2489" y="2735"/>
                  </a:cubicBezTo>
                  <a:cubicBezTo>
                    <a:pt x="2522" y="2702"/>
                    <a:pt x="2589" y="2702"/>
                    <a:pt x="2622" y="2668"/>
                  </a:cubicBezTo>
                  <a:cubicBezTo>
                    <a:pt x="2689" y="2568"/>
                    <a:pt x="2689" y="2435"/>
                    <a:pt x="2622" y="2368"/>
                  </a:cubicBezTo>
                  <a:lnTo>
                    <a:pt x="454" y="66"/>
                  </a:lnTo>
                  <a:cubicBezTo>
                    <a:pt x="407" y="20"/>
                    <a:pt x="355"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71;p68">
              <a:extLst>
                <a:ext uri="{FF2B5EF4-FFF2-40B4-BE49-F238E27FC236}">
                  <a16:creationId xmlns:a16="http://schemas.microsoft.com/office/drawing/2014/main" id="{9FDAAE5F-A050-AEE1-DCF3-30DEE8DC4DC6}"/>
                </a:ext>
              </a:extLst>
            </p:cNvPr>
            <p:cNvSpPr/>
            <p:nvPr/>
          </p:nvSpPr>
          <p:spPr>
            <a:xfrm rot="-901988">
              <a:off x="686634" y="4249051"/>
              <a:ext cx="96369" cy="99446"/>
            </a:xfrm>
            <a:custGeom>
              <a:avLst/>
              <a:gdLst/>
              <a:ahLst/>
              <a:cxnLst/>
              <a:rect l="l" t="t" r="r" b="b"/>
              <a:pathLst>
                <a:path w="2636" h="2720" extrusionOk="0">
                  <a:moveTo>
                    <a:pt x="230" y="0"/>
                  </a:moveTo>
                  <a:cubicBezTo>
                    <a:pt x="175" y="0"/>
                    <a:pt x="117" y="17"/>
                    <a:pt x="67" y="50"/>
                  </a:cubicBezTo>
                  <a:cubicBezTo>
                    <a:pt x="0" y="151"/>
                    <a:pt x="0" y="284"/>
                    <a:pt x="67" y="351"/>
                  </a:cubicBezTo>
                  <a:lnTo>
                    <a:pt x="2268" y="2652"/>
                  </a:lnTo>
                  <a:cubicBezTo>
                    <a:pt x="2302" y="2686"/>
                    <a:pt x="2335" y="2719"/>
                    <a:pt x="2402" y="2719"/>
                  </a:cubicBezTo>
                  <a:cubicBezTo>
                    <a:pt x="2469" y="2719"/>
                    <a:pt x="2535" y="2686"/>
                    <a:pt x="2569" y="2652"/>
                  </a:cubicBezTo>
                  <a:cubicBezTo>
                    <a:pt x="2635" y="2552"/>
                    <a:pt x="2635" y="2419"/>
                    <a:pt x="2569" y="2352"/>
                  </a:cubicBezTo>
                  <a:lnTo>
                    <a:pt x="367" y="50"/>
                  </a:lnTo>
                  <a:cubicBezTo>
                    <a:pt x="334" y="17"/>
                    <a:pt x="284" y="0"/>
                    <a:pt x="2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72;p68">
              <a:extLst>
                <a:ext uri="{FF2B5EF4-FFF2-40B4-BE49-F238E27FC236}">
                  <a16:creationId xmlns:a16="http://schemas.microsoft.com/office/drawing/2014/main" id="{948FFA4E-056A-FFC7-DF93-F37A7FA0407E}"/>
                </a:ext>
              </a:extLst>
            </p:cNvPr>
            <p:cNvSpPr/>
            <p:nvPr/>
          </p:nvSpPr>
          <p:spPr>
            <a:xfrm rot="-901988">
              <a:off x="545485" y="3435421"/>
              <a:ext cx="107336" cy="138091"/>
            </a:xfrm>
            <a:custGeom>
              <a:avLst/>
              <a:gdLst/>
              <a:ahLst/>
              <a:cxnLst/>
              <a:rect l="l" t="t" r="r" b="b"/>
              <a:pathLst>
                <a:path w="2936" h="3777" extrusionOk="0">
                  <a:moveTo>
                    <a:pt x="860" y="1"/>
                  </a:moveTo>
                  <a:cubicBezTo>
                    <a:pt x="767" y="1"/>
                    <a:pt x="663" y="87"/>
                    <a:pt x="634" y="174"/>
                  </a:cubicBezTo>
                  <a:lnTo>
                    <a:pt x="468" y="975"/>
                  </a:lnTo>
                  <a:cubicBezTo>
                    <a:pt x="468" y="1008"/>
                    <a:pt x="468" y="1041"/>
                    <a:pt x="468" y="1075"/>
                  </a:cubicBezTo>
                  <a:lnTo>
                    <a:pt x="1" y="3276"/>
                  </a:lnTo>
                  <a:cubicBezTo>
                    <a:pt x="1" y="3376"/>
                    <a:pt x="67" y="3476"/>
                    <a:pt x="167" y="3510"/>
                  </a:cubicBezTo>
                  <a:lnTo>
                    <a:pt x="201" y="3510"/>
                  </a:lnTo>
                  <a:cubicBezTo>
                    <a:pt x="301" y="3510"/>
                    <a:pt x="401" y="3443"/>
                    <a:pt x="434" y="3343"/>
                  </a:cubicBezTo>
                  <a:lnTo>
                    <a:pt x="868" y="1175"/>
                  </a:lnTo>
                  <a:cubicBezTo>
                    <a:pt x="1135" y="1008"/>
                    <a:pt x="1468" y="908"/>
                    <a:pt x="1768" y="841"/>
                  </a:cubicBezTo>
                  <a:lnTo>
                    <a:pt x="1768" y="841"/>
                  </a:lnTo>
                  <a:cubicBezTo>
                    <a:pt x="1702" y="1175"/>
                    <a:pt x="1535" y="1508"/>
                    <a:pt x="1268" y="1709"/>
                  </a:cubicBezTo>
                  <a:cubicBezTo>
                    <a:pt x="1201" y="1775"/>
                    <a:pt x="1168" y="1909"/>
                    <a:pt x="1235" y="2009"/>
                  </a:cubicBezTo>
                  <a:cubicBezTo>
                    <a:pt x="1285" y="2084"/>
                    <a:pt x="1354" y="2121"/>
                    <a:pt x="1427" y="2121"/>
                  </a:cubicBezTo>
                  <a:cubicBezTo>
                    <a:pt x="1452" y="2121"/>
                    <a:pt x="1477" y="2117"/>
                    <a:pt x="1502" y="2109"/>
                  </a:cubicBezTo>
                  <a:cubicBezTo>
                    <a:pt x="1680" y="2020"/>
                    <a:pt x="1946" y="1961"/>
                    <a:pt x="2144" y="1961"/>
                  </a:cubicBezTo>
                  <a:cubicBezTo>
                    <a:pt x="2243" y="1961"/>
                    <a:pt x="2324" y="1975"/>
                    <a:pt x="2369" y="2009"/>
                  </a:cubicBezTo>
                  <a:cubicBezTo>
                    <a:pt x="2469" y="2075"/>
                    <a:pt x="2436" y="2209"/>
                    <a:pt x="2436" y="2309"/>
                  </a:cubicBezTo>
                  <a:cubicBezTo>
                    <a:pt x="2369" y="2776"/>
                    <a:pt x="2069" y="3176"/>
                    <a:pt x="1602" y="3343"/>
                  </a:cubicBezTo>
                  <a:cubicBezTo>
                    <a:pt x="1468" y="3343"/>
                    <a:pt x="1301" y="3276"/>
                    <a:pt x="1235" y="3110"/>
                  </a:cubicBezTo>
                  <a:cubicBezTo>
                    <a:pt x="1190" y="3021"/>
                    <a:pt x="1120" y="2984"/>
                    <a:pt x="1051" y="2984"/>
                  </a:cubicBezTo>
                  <a:cubicBezTo>
                    <a:pt x="912" y="2984"/>
                    <a:pt x="779" y="3132"/>
                    <a:pt x="868" y="3310"/>
                  </a:cubicBezTo>
                  <a:cubicBezTo>
                    <a:pt x="968" y="3577"/>
                    <a:pt x="1235" y="3777"/>
                    <a:pt x="1568" y="3777"/>
                  </a:cubicBezTo>
                  <a:lnTo>
                    <a:pt x="1668" y="3777"/>
                  </a:lnTo>
                  <a:cubicBezTo>
                    <a:pt x="2302" y="3577"/>
                    <a:pt x="2769" y="3043"/>
                    <a:pt x="2869" y="2409"/>
                  </a:cubicBezTo>
                  <a:cubicBezTo>
                    <a:pt x="2936" y="2142"/>
                    <a:pt x="2869" y="1875"/>
                    <a:pt x="2669" y="1675"/>
                  </a:cubicBezTo>
                  <a:cubicBezTo>
                    <a:pt x="2516" y="1573"/>
                    <a:pt x="2324" y="1530"/>
                    <a:pt x="2138" y="1530"/>
                  </a:cubicBezTo>
                  <a:cubicBezTo>
                    <a:pt x="2081" y="1530"/>
                    <a:pt x="2024" y="1534"/>
                    <a:pt x="1969" y="1542"/>
                  </a:cubicBezTo>
                  <a:cubicBezTo>
                    <a:pt x="2102" y="1342"/>
                    <a:pt x="2169" y="1141"/>
                    <a:pt x="2202" y="908"/>
                  </a:cubicBezTo>
                  <a:cubicBezTo>
                    <a:pt x="2235" y="741"/>
                    <a:pt x="2169" y="574"/>
                    <a:pt x="2035" y="474"/>
                  </a:cubicBezTo>
                  <a:cubicBezTo>
                    <a:pt x="1969" y="436"/>
                    <a:pt x="1886" y="420"/>
                    <a:pt x="1792" y="420"/>
                  </a:cubicBezTo>
                  <a:cubicBezTo>
                    <a:pt x="1560" y="420"/>
                    <a:pt x="1263" y="522"/>
                    <a:pt x="1001" y="641"/>
                  </a:cubicBezTo>
                  <a:lnTo>
                    <a:pt x="1068" y="274"/>
                  </a:lnTo>
                  <a:cubicBezTo>
                    <a:pt x="1101" y="141"/>
                    <a:pt x="1035" y="41"/>
                    <a:pt x="901" y="7"/>
                  </a:cubicBezTo>
                  <a:cubicBezTo>
                    <a:pt x="888" y="3"/>
                    <a:pt x="874" y="1"/>
                    <a:pt x="8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73;p68">
              <a:extLst>
                <a:ext uri="{FF2B5EF4-FFF2-40B4-BE49-F238E27FC236}">
                  <a16:creationId xmlns:a16="http://schemas.microsoft.com/office/drawing/2014/main" id="{F818B3E0-5931-A712-B4AA-8468C729D8DB}"/>
                </a:ext>
              </a:extLst>
            </p:cNvPr>
            <p:cNvSpPr/>
            <p:nvPr/>
          </p:nvSpPr>
          <p:spPr>
            <a:xfrm rot="-901988">
              <a:off x="642871" y="3501211"/>
              <a:ext cx="100025" cy="111987"/>
            </a:xfrm>
            <a:custGeom>
              <a:avLst/>
              <a:gdLst/>
              <a:ahLst/>
              <a:cxnLst/>
              <a:rect l="l" t="t" r="r" b="b"/>
              <a:pathLst>
                <a:path w="2736" h="3063" extrusionOk="0">
                  <a:moveTo>
                    <a:pt x="1468" y="1"/>
                  </a:moveTo>
                  <a:cubicBezTo>
                    <a:pt x="1386" y="1"/>
                    <a:pt x="1305" y="48"/>
                    <a:pt x="1268" y="161"/>
                  </a:cubicBezTo>
                  <a:cubicBezTo>
                    <a:pt x="1134" y="528"/>
                    <a:pt x="1101" y="928"/>
                    <a:pt x="1234" y="1328"/>
                  </a:cubicBezTo>
                  <a:cubicBezTo>
                    <a:pt x="1301" y="1462"/>
                    <a:pt x="1434" y="1595"/>
                    <a:pt x="1601" y="1629"/>
                  </a:cubicBezTo>
                  <a:cubicBezTo>
                    <a:pt x="1668" y="1662"/>
                    <a:pt x="1751" y="1679"/>
                    <a:pt x="1835" y="1679"/>
                  </a:cubicBezTo>
                  <a:cubicBezTo>
                    <a:pt x="1918" y="1679"/>
                    <a:pt x="2002" y="1662"/>
                    <a:pt x="2068" y="1629"/>
                  </a:cubicBezTo>
                  <a:lnTo>
                    <a:pt x="2068" y="1629"/>
                  </a:lnTo>
                  <a:cubicBezTo>
                    <a:pt x="1901" y="2162"/>
                    <a:pt x="1668" y="2629"/>
                    <a:pt x="1368" y="2629"/>
                  </a:cubicBezTo>
                  <a:cubicBezTo>
                    <a:pt x="967" y="2629"/>
                    <a:pt x="601" y="2329"/>
                    <a:pt x="467" y="1962"/>
                  </a:cubicBezTo>
                  <a:cubicBezTo>
                    <a:pt x="443" y="1864"/>
                    <a:pt x="365" y="1803"/>
                    <a:pt x="285" y="1803"/>
                  </a:cubicBezTo>
                  <a:cubicBezTo>
                    <a:pt x="256" y="1803"/>
                    <a:pt x="227" y="1811"/>
                    <a:pt x="200" y="1829"/>
                  </a:cubicBezTo>
                  <a:cubicBezTo>
                    <a:pt x="67" y="1862"/>
                    <a:pt x="0" y="1962"/>
                    <a:pt x="67" y="2096"/>
                  </a:cubicBezTo>
                  <a:cubicBezTo>
                    <a:pt x="234" y="2663"/>
                    <a:pt x="767" y="3063"/>
                    <a:pt x="1368" y="3063"/>
                  </a:cubicBezTo>
                  <a:cubicBezTo>
                    <a:pt x="2368" y="3063"/>
                    <a:pt x="2669" y="1128"/>
                    <a:pt x="2735" y="728"/>
                  </a:cubicBezTo>
                  <a:cubicBezTo>
                    <a:pt x="2735" y="589"/>
                    <a:pt x="2618" y="509"/>
                    <a:pt x="2501" y="509"/>
                  </a:cubicBezTo>
                  <a:cubicBezTo>
                    <a:pt x="2421" y="509"/>
                    <a:pt x="2342" y="547"/>
                    <a:pt x="2302" y="628"/>
                  </a:cubicBezTo>
                  <a:cubicBezTo>
                    <a:pt x="2235" y="861"/>
                    <a:pt x="2102" y="1095"/>
                    <a:pt x="1901" y="1228"/>
                  </a:cubicBezTo>
                  <a:cubicBezTo>
                    <a:pt x="1885" y="1245"/>
                    <a:pt x="1860" y="1253"/>
                    <a:pt x="1831" y="1253"/>
                  </a:cubicBezTo>
                  <a:cubicBezTo>
                    <a:pt x="1801" y="1253"/>
                    <a:pt x="1768" y="1245"/>
                    <a:pt x="1735" y="1228"/>
                  </a:cubicBezTo>
                  <a:cubicBezTo>
                    <a:pt x="1668" y="1228"/>
                    <a:pt x="1635" y="1195"/>
                    <a:pt x="1635" y="1128"/>
                  </a:cubicBezTo>
                  <a:cubicBezTo>
                    <a:pt x="1535" y="861"/>
                    <a:pt x="1568" y="561"/>
                    <a:pt x="1701" y="294"/>
                  </a:cubicBezTo>
                  <a:cubicBezTo>
                    <a:pt x="1743" y="128"/>
                    <a:pt x="1603" y="1"/>
                    <a:pt x="1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74;p68">
              <a:extLst>
                <a:ext uri="{FF2B5EF4-FFF2-40B4-BE49-F238E27FC236}">
                  <a16:creationId xmlns:a16="http://schemas.microsoft.com/office/drawing/2014/main" id="{BD722163-B419-5282-30C7-E318E8C028D2}"/>
                </a:ext>
              </a:extLst>
            </p:cNvPr>
            <p:cNvSpPr/>
            <p:nvPr/>
          </p:nvSpPr>
          <p:spPr>
            <a:xfrm rot="-241653">
              <a:off x="265032" y="4686543"/>
              <a:ext cx="128382" cy="157637"/>
            </a:xfrm>
            <a:custGeom>
              <a:avLst/>
              <a:gdLst/>
              <a:ahLst/>
              <a:cxnLst/>
              <a:rect l="l" t="t" r="r" b="b"/>
              <a:pathLst>
                <a:path w="3512" h="4312" extrusionOk="0">
                  <a:moveTo>
                    <a:pt x="1127" y="0"/>
                  </a:moveTo>
                  <a:cubicBezTo>
                    <a:pt x="1111" y="0"/>
                    <a:pt x="1093" y="3"/>
                    <a:pt x="1076" y="9"/>
                  </a:cubicBezTo>
                  <a:cubicBezTo>
                    <a:pt x="943" y="9"/>
                    <a:pt x="876" y="142"/>
                    <a:pt x="909" y="242"/>
                  </a:cubicBezTo>
                  <a:cubicBezTo>
                    <a:pt x="1143" y="1343"/>
                    <a:pt x="1343" y="2110"/>
                    <a:pt x="1510" y="2644"/>
                  </a:cubicBezTo>
                  <a:cubicBezTo>
                    <a:pt x="976" y="3778"/>
                    <a:pt x="743" y="3911"/>
                    <a:pt x="676" y="3911"/>
                  </a:cubicBezTo>
                  <a:cubicBezTo>
                    <a:pt x="676" y="3911"/>
                    <a:pt x="576" y="3878"/>
                    <a:pt x="476" y="3478"/>
                  </a:cubicBezTo>
                  <a:cubicBezTo>
                    <a:pt x="438" y="3376"/>
                    <a:pt x="356" y="3332"/>
                    <a:pt x="273" y="3332"/>
                  </a:cubicBezTo>
                  <a:cubicBezTo>
                    <a:pt x="138" y="3332"/>
                    <a:pt x="1" y="3446"/>
                    <a:pt x="42" y="3611"/>
                  </a:cubicBezTo>
                  <a:cubicBezTo>
                    <a:pt x="109" y="3778"/>
                    <a:pt x="276" y="4312"/>
                    <a:pt x="676" y="4312"/>
                  </a:cubicBezTo>
                  <a:cubicBezTo>
                    <a:pt x="1010" y="4312"/>
                    <a:pt x="1343" y="3911"/>
                    <a:pt x="1710" y="3177"/>
                  </a:cubicBezTo>
                  <a:cubicBezTo>
                    <a:pt x="2010" y="3878"/>
                    <a:pt x="2177" y="3878"/>
                    <a:pt x="2277" y="3878"/>
                  </a:cubicBezTo>
                  <a:cubicBezTo>
                    <a:pt x="2711" y="3811"/>
                    <a:pt x="3111" y="3578"/>
                    <a:pt x="3411" y="3278"/>
                  </a:cubicBezTo>
                  <a:cubicBezTo>
                    <a:pt x="3511" y="3177"/>
                    <a:pt x="3511" y="3044"/>
                    <a:pt x="3411" y="2944"/>
                  </a:cubicBezTo>
                  <a:cubicBezTo>
                    <a:pt x="3361" y="2911"/>
                    <a:pt x="3303" y="2894"/>
                    <a:pt x="3249" y="2894"/>
                  </a:cubicBezTo>
                  <a:cubicBezTo>
                    <a:pt x="3194" y="2894"/>
                    <a:pt x="3144" y="2911"/>
                    <a:pt x="3111" y="2944"/>
                  </a:cubicBezTo>
                  <a:cubicBezTo>
                    <a:pt x="2878" y="3177"/>
                    <a:pt x="2611" y="3344"/>
                    <a:pt x="2310" y="3444"/>
                  </a:cubicBezTo>
                  <a:cubicBezTo>
                    <a:pt x="2177" y="3177"/>
                    <a:pt x="2044" y="2944"/>
                    <a:pt x="1977" y="2644"/>
                  </a:cubicBezTo>
                  <a:cubicBezTo>
                    <a:pt x="2077" y="2444"/>
                    <a:pt x="2177" y="2243"/>
                    <a:pt x="2277" y="2010"/>
                  </a:cubicBezTo>
                  <a:cubicBezTo>
                    <a:pt x="2663" y="1128"/>
                    <a:pt x="2844" y="998"/>
                    <a:pt x="2970" y="998"/>
                  </a:cubicBezTo>
                  <a:cubicBezTo>
                    <a:pt x="2997" y="998"/>
                    <a:pt x="3021" y="1003"/>
                    <a:pt x="3044" y="1009"/>
                  </a:cubicBezTo>
                  <a:cubicBezTo>
                    <a:pt x="3111" y="1043"/>
                    <a:pt x="3178" y="1043"/>
                    <a:pt x="3278" y="1043"/>
                  </a:cubicBezTo>
                  <a:cubicBezTo>
                    <a:pt x="3378" y="1043"/>
                    <a:pt x="3478" y="943"/>
                    <a:pt x="3478" y="842"/>
                  </a:cubicBezTo>
                  <a:cubicBezTo>
                    <a:pt x="3478" y="709"/>
                    <a:pt x="3378" y="609"/>
                    <a:pt x="3278" y="609"/>
                  </a:cubicBezTo>
                  <a:lnTo>
                    <a:pt x="3144" y="609"/>
                  </a:lnTo>
                  <a:cubicBezTo>
                    <a:pt x="3066" y="585"/>
                    <a:pt x="2991" y="570"/>
                    <a:pt x="2919" y="570"/>
                  </a:cubicBezTo>
                  <a:cubicBezTo>
                    <a:pt x="2594" y="570"/>
                    <a:pt x="2314" y="861"/>
                    <a:pt x="1877" y="1843"/>
                  </a:cubicBezTo>
                  <a:cubicBezTo>
                    <a:pt x="1843" y="1910"/>
                    <a:pt x="1810" y="1977"/>
                    <a:pt x="1810" y="2043"/>
                  </a:cubicBezTo>
                  <a:cubicBezTo>
                    <a:pt x="1643" y="1476"/>
                    <a:pt x="1443" y="809"/>
                    <a:pt x="1310" y="175"/>
                  </a:cubicBezTo>
                  <a:cubicBezTo>
                    <a:pt x="1282" y="65"/>
                    <a:pt x="1209" y="0"/>
                    <a:pt x="1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75;p68">
              <a:extLst>
                <a:ext uri="{FF2B5EF4-FFF2-40B4-BE49-F238E27FC236}">
                  <a16:creationId xmlns:a16="http://schemas.microsoft.com/office/drawing/2014/main" id="{743F3A03-4819-8EFE-F570-355345A8D38A}"/>
                </a:ext>
              </a:extLst>
            </p:cNvPr>
            <p:cNvSpPr/>
            <p:nvPr/>
          </p:nvSpPr>
          <p:spPr>
            <a:xfrm rot="-241653">
              <a:off x="405287" y="4806856"/>
              <a:ext cx="108423" cy="104372"/>
            </a:xfrm>
            <a:custGeom>
              <a:avLst/>
              <a:gdLst/>
              <a:ahLst/>
              <a:cxnLst/>
              <a:rect l="l" t="t" r="r" b="b"/>
              <a:pathLst>
                <a:path w="2966" h="2855" extrusionOk="0">
                  <a:moveTo>
                    <a:pt x="798" y="1"/>
                  </a:moveTo>
                  <a:cubicBezTo>
                    <a:pt x="698" y="1"/>
                    <a:pt x="625" y="66"/>
                    <a:pt x="597" y="176"/>
                  </a:cubicBezTo>
                  <a:lnTo>
                    <a:pt x="63" y="2545"/>
                  </a:lnTo>
                  <a:cubicBezTo>
                    <a:pt x="1" y="2732"/>
                    <a:pt x="134" y="2855"/>
                    <a:pt x="267" y="2855"/>
                  </a:cubicBezTo>
                  <a:cubicBezTo>
                    <a:pt x="347" y="2855"/>
                    <a:pt x="426" y="2811"/>
                    <a:pt x="464" y="2711"/>
                  </a:cubicBezTo>
                  <a:cubicBezTo>
                    <a:pt x="831" y="2044"/>
                    <a:pt x="1231" y="1377"/>
                    <a:pt x="1731" y="810"/>
                  </a:cubicBezTo>
                  <a:cubicBezTo>
                    <a:pt x="1731" y="977"/>
                    <a:pt x="1731" y="1177"/>
                    <a:pt x="1765" y="1377"/>
                  </a:cubicBezTo>
                  <a:cubicBezTo>
                    <a:pt x="1765" y="2144"/>
                    <a:pt x="1798" y="2745"/>
                    <a:pt x="2165" y="2845"/>
                  </a:cubicBezTo>
                  <a:lnTo>
                    <a:pt x="2265" y="2845"/>
                  </a:lnTo>
                  <a:cubicBezTo>
                    <a:pt x="2499" y="2845"/>
                    <a:pt x="2732" y="2611"/>
                    <a:pt x="2865" y="2378"/>
                  </a:cubicBezTo>
                  <a:cubicBezTo>
                    <a:pt x="2966" y="2311"/>
                    <a:pt x="2932" y="2144"/>
                    <a:pt x="2832" y="2078"/>
                  </a:cubicBezTo>
                  <a:cubicBezTo>
                    <a:pt x="2793" y="2038"/>
                    <a:pt x="2738" y="2019"/>
                    <a:pt x="2681" y="2019"/>
                  </a:cubicBezTo>
                  <a:cubicBezTo>
                    <a:pt x="2595" y="2019"/>
                    <a:pt x="2506" y="2063"/>
                    <a:pt x="2465" y="2144"/>
                  </a:cubicBezTo>
                  <a:cubicBezTo>
                    <a:pt x="2398" y="2244"/>
                    <a:pt x="2332" y="2344"/>
                    <a:pt x="2232" y="2411"/>
                  </a:cubicBezTo>
                  <a:cubicBezTo>
                    <a:pt x="2165" y="2078"/>
                    <a:pt x="2132" y="1711"/>
                    <a:pt x="2165" y="1377"/>
                  </a:cubicBezTo>
                  <a:cubicBezTo>
                    <a:pt x="2165" y="1110"/>
                    <a:pt x="2165" y="843"/>
                    <a:pt x="2098" y="643"/>
                  </a:cubicBezTo>
                  <a:cubicBezTo>
                    <a:pt x="2065" y="410"/>
                    <a:pt x="1931" y="310"/>
                    <a:pt x="1831" y="276"/>
                  </a:cubicBezTo>
                  <a:cubicBezTo>
                    <a:pt x="1824" y="276"/>
                    <a:pt x="1814" y="275"/>
                    <a:pt x="1801" y="275"/>
                  </a:cubicBezTo>
                  <a:cubicBezTo>
                    <a:pt x="1700" y="275"/>
                    <a:pt x="1420" y="328"/>
                    <a:pt x="797" y="1277"/>
                  </a:cubicBezTo>
                  <a:lnTo>
                    <a:pt x="1031" y="276"/>
                  </a:lnTo>
                  <a:cubicBezTo>
                    <a:pt x="1064" y="143"/>
                    <a:pt x="964" y="43"/>
                    <a:pt x="864" y="9"/>
                  </a:cubicBezTo>
                  <a:cubicBezTo>
                    <a:pt x="841" y="4"/>
                    <a:pt x="819" y="1"/>
                    <a:pt x="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76;p68">
              <a:extLst>
                <a:ext uri="{FF2B5EF4-FFF2-40B4-BE49-F238E27FC236}">
                  <a16:creationId xmlns:a16="http://schemas.microsoft.com/office/drawing/2014/main" id="{45AEF343-ED19-8F54-4817-594D8B67E965}"/>
                </a:ext>
              </a:extLst>
            </p:cNvPr>
            <p:cNvSpPr/>
            <p:nvPr/>
          </p:nvSpPr>
          <p:spPr>
            <a:xfrm rot="-241653">
              <a:off x="528087" y="4727634"/>
              <a:ext cx="98809" cy="74724"/>
            </a:xfrm>
            <a:custGeom>
              <a:avLst/>
              <a:gdLst/>
              <a:ahLst/>
              <a:cxnLst/>
              <a:rect l="l" t="t" r="r" b="b"/>
              <a:pathLst>
                <a:path w="2703" h="2044" extrusionOk="0">
                  <a:moveTo>
                    <a:pt x="1369" y="0"/>
                  </a:moveTo>
                  <a:cubicBezTo>
                    <a:pt x="1269" y="0"/>
                    <a:pt x="1196" y="65"/>
                    <a:pt x="1168" y="175"/>
                  </a:cubicBezTo>
                  <a:lnTo>
                    <a:pt x="1035" y="876"/>
                  </a:lnTo>
                  <a:lnTo>
                    <a:pt x="201" y="876"/>
                  </a:lnTo>
                  <a:cubicBezTo>
                    <a:pt x="101" y="876"/>
                    <a:pt x="1" y="943"/>
                    <a:pt x="1" y="1076"/>
                  </a:cubicBezTo>
                  <a:cubicBezTo>
                    <a:pt x="1" y="1210"/>
                    <a:pt x="101" y="1276"/>
                    <a:pt x="201" y="1276"/>
                  </a:cubicBezTo>
                  <a:lnTo>
                    <a:pt x="968" y="1276"/>
                  </a:lnTo>
                  <a:lnTo>
                    <a:pt x="868" y="1777"/>
                  </a:lnTo>
                  <a:cubicBezTo>
                    <a:pt x="835" y="1910"/>
                    <a:pt x="901" y="2010"/>
                    <a:pt x="1035" y="2043"/>
                  </a:cubicBezTo>
                  <a:lnTo>
                    <a:pt x="1068" y="2043"/>
                  </a:lnTo>
                  <a:cubicBezTo>
                    <a:pt x="1168" y="2043"/>
                    <a:pt x="1268" y="1977"/>
                    <a:pt x="1268" y="1877"/>
                  </a:cubicBezTo>
                  <a:lnTo>
                    <a:pt x="1402" y="1276"/>
                  </a:lnTo>
                  <a:lnTo>
                    <a:pt x="2469" y="1276"/>
                  </a:lnTo>
                  <a:cubicBezTo>
                    <a:pt x="2602" y="1276"/>
                    <a:pt x="2703" y="1176"/>
                    <a:pt x="2703" y="1076"/>
                  </a:cubicBezTo>
                  <a:cubicBezTo>
                    <a:pt x="2703" y="960"/>
                    <a:pt x="2627" y="870"/>
                    <a:pt x="2520" y="870"/>
                  </a:cubicBezTo>
                  <a:cubicBezTo>
                    <a:pt x="2504" y="870"/>
                    <a:pt x="2487" y="872"/>
                    <a:pt x="2469" y="876"/>
                  </a:cubicBezTo>
                  <a:lnTo>
                    <a:pt x="1468" y="876"/>
                  </a:lnTo>
                  <a:lnTo>
                    <a:pt x="1602" y="242"/>
                  </a:lnTo>
                  <a:cubicBezTo>
                    <a:pt x="1635" y="142"/>
                    <a:pt x="1535" y="42"/>
                    <a:pt x="1435" y="9"/>
                  </a:cubicBezTo>
                  <a:cubicBezTo>
                    <a:pt x="1412" y="3"/>
                    <a:pt x="1390" y="0"/>
                    <a:pt x="1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7;p68">
              <a:extLst>
                <a:ext uri="{FF2B5EF4-FFF2-40B4-BE49-F238E27FC236}">
                  <a16:creationId xmlns:a16="http://schemas.microsoft.com/office/drawing/2014/main" id="{4B4AC798-FB2C-D04D-8A06-A5C35CE4EB03}"/>
                </a:ext>
              </a:extLst>
            </p:cNvPr>
            <p:cNvSpPr/>
            <p:nvPr/>
          </p:nvSpPr>
          <p:spPr>
            <a:xfrm rot="-241653">
              <a:off x="627445" y="4682124"/>
              <a:ext cx="93947" cy="175624"/>
            </a:xfrm>
            <a:custGeom>
              <a:avLst/>
              <a:gdLst/>
              <a:ahLst/>
              <a:cxnLst/>
              <a:rect l="l" t="t" r="r" b="b"/>
              <a:pathLst>
                <a:path w="2570" h="4804" extrusionOk="0">
                  <a:moveTo>
                    <a:pt x="512" y="1"/>
                  </a:moveTo>
                  <a:cubicBezTo>
                    <a:pt x="435" y="1"/>
                    <a:pt x="361" y="41"/>
                    <a:pt x="334" y="134"/>
                  </a:cubicBezTo>
                  <a:cubicBezTo>
                    <a:pt x="267" y="401"/>
                    <a:pt x="1" y="1701"/>
                    <a:pt x="367" y="2235"/>
                  </a:cubicBezTo>
                  <a:cubicBezTo>
                    <a:pt x="434" y="2369"/>
                    <a:pt x="568" y="2435"/>
                    <a:pt x="701" y="2469"/>
                  </a:cubicBezTo>
                  <a:cubicBezTo>
                    <a:pt x="730" y="2473"/>
                    <a:pt x="758" y="2474"/>
                    <a:pt x="787" y="2474"/>
                  </a:cubicBezTo>
                  <a:cubicBezTo>
                    <a:pt x="1254" y="2474"/>
                    <a:pt x="1686" y="1973"/>
                    <a:pt x="1969" y="1501"/>
                  </a:cubicBezTo>
                  <a:lnTo>
                    <a:pt x="1969" y="1501"/>
                  </a:lnTo>
                  <a:cubicBezTo>
                    <a:pt x="1969" y="2235"/>
                    <a:pt x="1935" y="3303"/>
                    <a:pt x="1635" y="3870"/>
                  </a:cubicBezTo>
                  <a:cubicBezTo>
                    <a:pt x="1452" y="4206"/>
                    <a:pt x="1240" y="4374"/>
                    <a:pt x="1026" y="4374"/>
                  </a:cubicBezTo>
                  <a:cubicBezTo>
                    <a:pt x="1007" y="4374"/>
                    <a:pt x="987" y="4373"/>
                    <a:pt x="968" y="4370"/>
                  </a:cubicBezTo>
                  <a:cubicBezTo>
                    <a:pt x="734" y="4337"/>
                    <a:pt x="568" y="4137"/>
                    <a:pt x="501" y="3903"/>
                  </a:cubicBezTo>
                  <a:cubicBezTo>
                    <a:pt x="473" y="3821"/>
                    <a:pt x="378" y="3761"/>
                    <a:pt x="290" y="3761"/>
                  </a:cubicBezTo>
                  <a:cubicBezTo>
                    <a:pt x="271" y="3761"/>
                    <a:pt x="252" y="3764"/>
                    <a:pt x="234" y="3770"/>
                  </a:cubicBezTo>
                  <a:cubicBezTo>
                    <a:pt x="134" y="3803"/>
                    <a:pt x="67" y="3936"/>
                    <a:pt x="101" y="4036"/>
                  </a:cubicBezTo>
                  <a:cubicBezTo>
                    <a:pt x="201" y="4437"/>
                    <a:pt x="534" y="4737"/>
                    <a:pt x="935" y="4804"/>
                  </a:cubicBezTo>
                  <a:lnTo>
                    <a:pt x="1001" y="4804"/>
                  </a:lnTo>
                  <a:cubicBezTo>
                    <a:pt x="1235" y="4804"/>
                    <a:pt x="1635" y="4704"/>
                    <a:pt x="2002" y="4070"/>
                  </a:cubicBezTo>
                  <a:cubicBezTo>
                    <a:pt x="2569" y="3069"/>
                    <a:pt x="2336" y="801"/>
                    <a:pt x="2336" y="701"/>
                  </a:cubicBezTo>
                  <a:cubicBezTo>
                    <a:pt x="2336" y="634"/>
                    <a:pt x="2269" y="534"/>
                    <a:pt x="2202" y="534"/>
                  </a:cubicBezTo>
                  <a:cubicBezTo>
                    <a:pt x="2177" y="526"/>
                    <a:pt x="2152" y="521"/>
                    <a:pt x="2128" y="521"/>
                  </a:cubicBezTo>
                  <a:cubicBezTo>
                    <a:pt x="2056" y="521"/>
                    <a:pt x="1994" y="559"/>
                    <a:pt x="1969" y="634"/>
                  </a:cubicBezTo>
                  <a:cubicBezTo>
                    <a:pt x="1680" y="1244"/>
                    <a:pt x="1144" y="2039"/>
                    <a:pt x="807" y="2039"/>
                  </a:cubicBezTo>
                  <a:cubicBezTo>
                    <a:pt x="793" y="2039"/>
                    <a:pt x="780" y="2038"/>
                    <a:pt x="768" y="2035"/>
                  </a:cubicBezTo>
                  <a:cubicBezTo>
                    <a:pt x="768" y="2035"/>
                    <a:pt x="734" y="2035"/>
                    <a:pt x="701" y="1968"/>
                  </a:cubicBezTo>
                  <a:cubicBezTo>
                    <a:pt x="501" y="1701"/>
                    <a:pt x="634" y="767"/>
                    <a:pt x="734" y="234"/>
                  </a:cubicBezTo>
                  <a:cubicBezTo>
                    <a:pt x="755" y="93"/>
                    <a:pt x="629" y="1"/>
                    <a:pt x="5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78;p68">
              <a:extLst>
                <a:ext uri="{FF2B5EF4-FFF2-40B4-BE49-F238E27FC236}">
                  <a16:creationId xmlns:a16="http://schemas.microsoft.com/office/drawing/2014/main" id="{86577B40-0A14-6483-48BC-D6BC693DED3A}"/>
                </a:ext>
              </a:extLst>
            </p:cNvPr>
            <p:cNvSpPr/>
            <p:nvPr/>
          </p:nvSpPr>
          <p:spPr>
            <a:xfrm rot="-241653">
              <a:off x="744139" y="4777332"/>
              <a:ext cx="104914" cy="104921"/>
            </a:xfrm>
            <a:custGeom>
              <a:avLst/>
              <a:gdLst/>
              <a:ahLst/>
              <a:cxnLst/>
              <a:rect l="l" t="t" r="r" b="b"/>
              <a:pathLst>
                <a:path w="2870" h="2870" extrusionOk="0">
                  <a:moveTo>
                    <a:pt x="1268" y="1"/>
                  </a:moveTo>
                  <a:cubicBezTo>
                    <a:pt x="1135" y="1"/>
                    <a:pt x="868" y="1"/>
                    <a:pt x="467" y="1135"/>
                  </a:cubicBezTo>
                  <a:lnTo>
                    <a:pt x="467" y="267"/>
                  </a:lnTo>
                  <a:cubicBezTo>
                    <a:pt x="501" y="151"/>
                    <a:pt x="376" y="92"/>
                    <a:pt x="251" y="92"/>
                  </a:cubicBezTo>
                  <a:cubicBezTo>
                    <a:pt x="126" y="92"/>
                    <a:pt x="0" y="151"/>
                    <a:pt x="34" y="267"/>
                  </a:cubicBezTo>
                  <a:lnTo>
                    <a:pt x="34" y="2669"/>
                  </a:lnTo>
                  <a:cubicBezTo>
                    <a:pt x="34" y="2769"/>
                    <a:pt x="134" y="2869"/>
                    <a:pt x="234" y="2869"/>
                  </a:cubicBezTo>
                  <a:lnTo>
                    <a:pt x="267" y="2869"/>
                  </a:lnTo>
                  <a:cubicBezTo>
                    <a:pt x="367" y="2869"/>
                    <a:pt x="434" y="2803"/>
                    <a:pt x="467" y="2703"/>
                  </a:cubicBezTo>
                  <a:cubicBezTo>
                    <a:pt x="634" y="1935"/>
                    <a:pt x="901" y="1201"/>
                    <a:pt x="1235" y="501"/>
                  </a:cubicBezTo>
                  <a:cubicBezTo>
                    <a:pt x="1235" y="501"/>
                    <a:pt x="1235" y="534"/>
                    <a:pt x="1235" y="534"/>
                  </a:cubicBezTo>
                  <a:cubicBezTo>
                    <a:pt x="1301" y="801"/>
                    <a:pt x="1335" y="1035"/>
                    <a:pt x="1401" y="1268"/>
                  </a:cubicBezTo>
                  <a:cubicBezTo>
                    <a:pt x="1535" y="2002"/>
                    <a:pt x="1635" y="2502"/>
                    <a:pt x="2002" y="2536"/>
                  </a:cubicBezTo>
                  <a:cubicBezTo>
                    <a:pt x="2028" y="2543"/>
                    <a:pt x="2054" y="2547"/>
                    <a:pt x="2080" y="2547"/>
                  </a:cubicBezTo>
                  <a:cubicBezTo>
                    <a:pt x="2295" y="2547"/>
                    <a:pt x="2539" y="2306"/>
                    <a:pt x="2836" y="1802"/>
                  </a:cubicBezTo>
                  <a:cubicBezTo>
                    <a:pt x="2869" y="1702"/>
                    <a:pt x="2869" y="1568"/>
                    <a:pt x="2769" y="1502"/>
                  </a:cubicBezTo>
                  <a:cubicBezTo>
                    <a:pt x="2734" y="1478"/>
                    <a:pt x="2694" y="1467"/>
                    <a:pt x="2655" y="1467"/>
                  </a:cubicBezTo>
                  <a:cubicBezTo>
                    <a:pt x="2583" y="1467"/>
                    <a:pt x="2512" y="1504"/>
                    <a:pt x="2469" y="1568"/>
                  </a:cubicBezTo>
                  <a:cubicBezTo>
                    <a:pt x="2369" y="1769"/>
                    <a:pt x="2235" y="1969"/>
                    <a:pt x="2069" y="2102"/>
                  </a:cubicBezTo>
                  <a:cubicBezTo>
                    <a:pt x="1968" y="1802"/>
                    <a:pt x="1868" y="1502"/>
                    <a:pt x="1835" y="1201"/>
                  </a:cubicBezTo>
                  <a:cubicBezTo>
                    <a:pt x="1802" y="968"/>
                    <a:pt x="1735" y="701"/>
                    <a:pt x="1668" y="434"/>
                  </a:cubicBezTo>
                  <a:cubicBezTo>
                    <a:pt x="1635" y="334"/>
                    <a:pt x="1568" y="1"/>
                    <a:pt x="1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79;p68">
              <a:extLst>
                <a:ext uri="{FF2B5EF4-FFF2-40B4-BE49-F238E27FC236}">
                  <a16:creationId xmlns:a16="http://schemas.microsoft.com/office/drawing/2014/main" id="{9300B1F9-79AE-3BE0-3F52-6CC96B848615}"/>
                </a:ext>
              </a:extLst>
            </p:cNvPr>
            <p:cNvSpPr/>
            <p:nvPr/>
          </p:nvSpPr>
          <p:spPr>
            <a:xfrm rot="-241653">
              <a:off x="1083062" y="4729811"/>
              <a:ext cx="187821" cy="210098"/>
            </a:xfrm>
            <a:custGeom>
              <a:avLst/>
              <a:gdLst/>
              <a:ahLst/>
              <a:cxnLst/>
              <a:rect l="l" t="t" r="r" b="b"/>
              <a:pathLst>
                <a:path w="5138" h="5747" extrusionOk="0">
                  <a:moveTo>
                    <a:pt x="4882" y="1"/>
                  </a:moveTo>
                  <a:cubicBezTo>
                    <a:pt x="4793" y="1"/>
                    <a:pt x="4698" y="60"/>
                    <a:pt x="4671" y="143"/>
                  </a:cubicBezTo>
                  <a:cubicBezTo>
                    <a:pt x="4304" y="1344"/>
                    <a:pt x="3203" y="3979"/>
                    <a:pt x="2769" y="5013"/>
                  </a:cubicBezTo>
                  <a:cubicBezTo>
                    <a:pt x="2736" y="4813"/>
                    <a:pt x="2669" y="4613"/>
                    <a:pt x="2569" y="4446"/>
                  </a:cubicBezTo>
                  <a:cubicBezTo>
                    <a:pt x="2469" y="4179"/>
                    <a:pt x="2402" y="2278"/>
                    <a:pt x="2402" y="543"/>
                  </a:cubicBezTo>
                  <a:cubicBezTo>
                    <a:pt x="2384" y="413"/>
                    <a:pt x="2282" y="345"/>
                    <a:pt x="2179" y="345"/>
                  </a:cubicBezTo>
                  <a:cubicBezTo>
                    <a:pt x="2097" y="345"/>
                    <a:pt x="2013" y="388"/>
                    <a:pt x="1969" y="476"/>
                  </a:cubicBezTo>
                  <a:cubicBezTo>
                    <a:pt x="1969" y="476"/>
                    <a:pt x="1335" y="2545"/>
                    <a:pt x="1001" y="3612"/>
                  </a:cubicBezTo>
                  <a:cubicBezTo>
                    <a:pt x="735" y="4546"/>
                    <a:pt x="234" y="4646"/>
                    <a:pt x="201" y="4646"/>
                  </a:cubicBezTo>
                  <a:cubicBezTo>
                    <a:pt x="67" y="4679"/>
                    <a:pt x="1" y="4779"/>
                    <a:pt x="34" y="4913"/>
                  </a:cubicBezTo>
                  <a:cubicBezTo>
                    <a:pt x="34" y="5000"/>
                    <a:pt x="109" y="5086"/>
                    <a:pt x="216" y="5086"/>
                  </a:cubicBezTo>
                  <a:cubicBezTo>
                    <a:pt x="232" y="5086"/>
                    <a:pt x="250" y="5084"/>
                    <a:pt x="268" y="5080"/>
                  </a:cubicBezTo>
                  <a:cubicBezTo>
                    <a:pt x="301" y="5080"/>
                    <a:pt x="1068" y="4946"/>
                    <a:pt x="1402" y="3745"/>
                  </a:cubicBezTo>
                  <a:cubicBezTo>
                    <a:pt x="1569" y="3245"/>
                    <a:pt x="1802" y="2545"/>
                    <a:pt x="1969" y="1911"/>
                  </a:cubicBezTo>
                  <a:cubicBezTo>
                    <a:pt x="1969" y="3078"/>
                    <a:pt x="2069" y="4413"/>
                    <a:pt x="2236" y="4679"/>
                  </a:cubicBezTo>
                  <a:cubicBezTo>
                    <a:pt x="2302" y="4813"/>
                    <a:pt x="2336" y="4980"/>
                    <a:pt x="2369" y="5180"/>
                  </a:cubicBezTo>
                  <a:cubicBezTo>
                    <a:pt x="2436" y="5480"/>
                    <a:pt x="2503" y="5713"/>
                    <a:pt x="2703" y="5747"/>
                  </a:cubicBezTo>
                  <a:lnTo>
                    <a:pt x="2736" y="5747"/>
                  </a:lnTo>
                  <a:cubicBezTo>
                    <a:pt x="2836" y="5747"/>
                    <a:pt x="2936" y="5647"/>
                    <a:pt x="3036" y="5513"/>
                  </a:cubicBezTo>
                  <a:cubicBezTo>
                    <a:pt x="3236" y="5080"/>
                    <a:pt x="4671" y="1711"/>
                    <a:pt x="5104" y="276"/>
                  </a:cubicBezTo>
                  <a:cubicBezTo>
                    <a:pt x="5138" y="143"/>
                    <a:pt x="5071" y="43"/>
                    <a:pt x="4938" y="9"/>
                  </a:cubicBezTo>
                  <a:cubicBezTo>
                    <a:pt x="4920" y="4"/>
                    <a:pt x="4901" y="1"/>
                    <a:pt x="48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80;p68">
              <a:extLst>
                <a:ext uri="{FF2B5EF4-FFF2-40B4-BE49-F238E27FC236}">
                  <a16:creationId xmlns:a16="http://schemas.microsoft.com/office/drawing/2014/main" id="{EF9715D3-9F32-AEBC-6CB0-E9D1E4489F48}"/>
                </a:ext>
              </a:extLst>
            </p:cNvPr>
            <p:cNvSpPr/>
            <p:nvPr/>
          </p:nvSpPr>
          <p:spPr>
            <a:xfrm rot="-241653">
              <a:off x="1278417" y="4794629"/>
              <a:ext cx="206099" cy="107809"/>
            </a:xfrm>
            <a:custGeom>
              <a:avLst/>
              <a:gdLst/>
              <a:ahLst/>
              <a:cxnLst/>
              <a:rect l="l" t="t" r="r" b="b"/>
              <a:pathLst>
                <a:path w="5638" h="2949" extrusionOk="0">
                  <a:moveTo>
                    <a:pt x="3042" y="0"/>
                  </a:moveTo>
                  <a:cubicBezTo>
                    <a:pt x="2955" y="0"/>
                    <a:pt x="2886" y="38"/>
                    <a:pt x="2836" y="113"/>
                  </a:cubicBezTo>
                  <a:cubicBezTo>
                    <a:pt x="2803" y="246"/>
                    <a:pt x="2836" y="380"/>
                    <a:pt x="2936" y="413"/>
                  </a:cubicBezTo>
                  <a:lnTo>
                    <a:pt x="3970" y="880"/>
                  </a:lnTo>
                  <a:lnTo>
                    <a:pt x="201" y="1180"/>
                  </a:lnTo>
                  <a:cubicBezTo>
                    <a:pt x="101" y="1213"/>
                    <a:pt x="1" y="1314"/>
                    <a:pt x="1" y="1414"/>
                  </a:cubicBezTo>
                  <a:cubicBezTo>
                    <a:pt x="34" y="1547"/>
                    <a:pt x="101" y="1614"/>
                    <a:pt x="234" y="1614"/>
                  </a:cubicBezTo>
                  <a:lnTo>
                    <a:pt x="4137" y="1314"/>
                  </a:lnTo>
                  <a:cubicBezTo>
                    <a:pt x="4237" y="1280"/>
                    <a:pt x="4337" y="1180"/>
                    <a:pt x="4337" y="1080"/>
                  </a:cubicBezTo>
                  <a:cubicBezTo>
                    <a:pt x="4337" y="1080"/>
                    <a:pt x="4337" y="1047"/>
                    <a:pt x="4337" y="1047"/>
                  </a:cubicBezTo>
                  <a:lnTo>
                    <a:pt x="4904" y="1314"/>
                  </a:lnTo>
                  <a:lnTo>
                    <a:pt x="2402" y="2514"/>
                  </a:lnTo>
                  <a:cubicBezTo>
                    <a:pt x="2169" y="2614"/>
                    <a:pt x="2269" y="2948"/>
                    <a:pt x="2502" y="2948"/>
                  </a:cubicBezTo>
                  <a:cubicBezTo>
                    <a:pt x="2536" y="2915"/>
                    <a:pt x="2569" y="2915"/>
                    <a:pt x="2602" y="2915"/>
                  </a:cubicBezTo>
                  <a:lnTo>
                    <a:pt x="5505" y="1514"/>
                  </a:lnTo>
                  <a:cubicBezTo>
                    <a:pt x="5571" y="1480"/>
                    <a:pt x="5638" y="1380"/>
                    <a:pt x="5638" y="1314"/>
                  </a:cubicBezTo>
                  <a:cubicBezTo>
                    <a:pt x="5638" y="1213"/>
                    <a:pt x="5571" y="1147"/>
                    <a:pt x="5505" y="1113"/>
                  </a:cubicBezTo>
                  <a:lnTo>
                    <a:pt x="3136" y="13"/>
                  </a:lnTo>
                  <a:cubicBezTo>
                    <a:pt x="3103" y="4"/>
                    <a:pt x="3072" y="0"/>
                    <a:pt x="3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81;p68">
              <a:extLst>
                <a:ext uri="{FF2B5EF4-FFF2-40B4-BE49-F238E27FC236}">
                  <a16:creationId xmlns:a16="http://schemas.microsoft.com/office/drawing/2014/main" id="{1C9E3775-91CB-AF05-D071-4D899828603F}"/>
                </a:ext>
              </a:extLst>
            </p:cNvPr>
            <p:cNvSpPr/>
            <p:nvPr/>
          </p:nvSpPr>
          <p:spPr>
            <a:xfrm rot="-241653">
              <a:off x="1474106" y="4718711"/>
              <a:ext cx="159783" cy="194670"/>
            </a:xfrm>
            <a:custGeom>
              <a:avLst/>
              <a:gdLst/>
              <a:ahLst/>
              <a:cxnLst/>
              <a:rect l="l" t="t" r="r" b="b"/>
              <a:pathLst>
                <a:path w="4371" h="5325" extrusionOk="0">
                  <a:moveTo>
                    <a:pt x="2335" y="455"/>
                  </a:moveTo>
                  <a:cubicBezTo>
                    <a:pt x="2436" y="455"/>
                    <a:pt x="2502" y="621"/>
                    <a:pt x="2502" y="855"/>
                  </a:cubicBezTo>
                  <a:cubicBezTo>
                    <a:pt x="2536" y="1455"/>
                    <a:pt x="2202" y="2323"/>
                    <a:pt x="1768" y="2523"/>
                  </a:cubicBezTo>
                  <a:lnTo>
                    <a:pt x="1335" y="2723"/>
                  </a:lnTo>
                  <a:cubicBezTo>
                    <a:pt x="1335" y="2523"/>
                    <a:pt x="1368" y="2356"/>
                    <a:pt x="1368" y="2156"/>
                  </a:cubicBezTo>
                  <a:cubicBezTo>
                    <a:pt x="1802" y="1088"/>
                    <a:pt x="2202" y="488"/>
                    <a:pt x="2335" y="455"/>
                  </a:cubicBezTo>
                  <a:close/>
                  <a:moveTo>
                    <a:pt x="768" y="4057"/>
                  </a:moveTo>
                  <a:lnTo>
                    <a:pt x="768" y="4057"/>
                  </a:lnTo>
                  <a:cubicBezTo>
                    <a:pt x="752" y="4154"/>
                    <a:pt x="736" y="4242"/>
                    <a:pt x="719" y="4323"/>
                  </a:cubicBezTo>
                  <a:lnTo>
                    <a:pt x="719" y="4323"/>
                  </a:lnTo>
                  <a:cubicBezTo>
                    <a:pt x="732" y="4234"/>
                    <a:pt x="750" y="4146"/>
                    <a:pt x="768" y="4057"/>
                  </a:cubicBezTo>
                  <a:close/>
                  <a:moveTo>
                    <a:pt x="2348" y="1"/>
                  </a:moveTo>
                  <a:cubicBezTo>
                    <a:pt x="2086" y="1"/>
                    <a:pt x="1815" y="286"/>
                    <a:pt x="1468" y="922"/>
                  </a:cubicBezTo>
                  <a:lnTo>
                    <a:pt x="1435" y="1022"/>
                  </a:lnTo>
                  <a:lnTo>
                    <a:pt x="1435" y="655"/>
                  </a:lnTo>
                  <a:cubicBezTo>
                    <a:pt x="1435" y="555"/>
                    <a:pt x="1335" y="455"/>
                    <a:pt x="1201" y="455"/>
                  </a:cubicBezTo>
                  <a:cubicBezTo>
                    <a:pt x="1188" y="450"/>
                    <a:pt x="1175" y="448"/>
                    <a:pt x="1162" y="448"/>
                  </a:cubicBezTo>
                  <a:cubicBezTo>
                    <a:pt x="1077" y="448"/>
                    <a:pt x="1001" y="539"/>
                    <a:pt x="1001" y="655"/>
                  </a:cubicBezTo>
                  <a:cubicBezTo>
                    <a:pt x="1001" y="1122"/>
                    <a:pt x="968" y="1622"/>
                    <a:pt x="934" y="2089"/>
                  </a:cubicBezTo>
                  <a:cubicBezTo>
                    <a:pt x="434" y="3323"/>
                    <a:pt x="0" y="4925"/>
                    <a:pt x="434" y="5258"/>
                  </a:cubicBezTo>
                  <a:cubicBezTo>
                    <a:pt x="467" y="5325"/>
                    <a:pt x="534" y="5325"/>
                    <a:pt x="634" y="5325"/>
                  </a:cubicBezTo>
                  <a:lnTo>
                    <a:pt x="734" y="5325"/>
                  </a:lnTo>
                  <a:cubicBezTo>
                    <a:pt x="968" y="5191"/>
                    <a:pt x="1135" y="4624"/>
                    <a:pt x="1235" y="3824"/>
                  </a:cubicBezTo>
                  <a:cubicBezTo>
                    <a:pt x="1502" y="4257"/>
                    <a:pt x="1868" y="4591"/>
                    <a:pt x="2302" y="4858"/>
                  </a:cubicBezTo>
                  <a:cubicBezTo>
                    <a:pt x="2555" y="5004"/>
                    <a:pt x="2834" y="5076"/>
                    <a:pt x="3112" y="5076"/>
                  </a:cubicBezTo>
                  <a:cubicBezTo>
                    <a:pt x="3532" y="5076"/>
                    <a:pt x="3949" y="4912"/>
                    <a:pt x="4270" y="4591"/>
                  </a:cubicBezTo>
                  <a:cubicBezTo>
                    <a:pt x="4370" y="4524"/>
                    <a:pt x="4370" y="4391"/>
                    <a:pt x="4270" y="4291"/>
                  </a:cubicBezTo>
                  <a:cubicBezTo>
                    <a:pt x="4237" y="4257"/>
                    <a:pt x="4187" y="4241"/>
                    <a:pt x="4137" y="4241"/>
                  </a:cubicBezTo>
                  <a:cubicBezTo>
                    <a:pt x="4087" y="4241"/>
                    <a:pt x="4037" y="4257"/>
                    <a:pt x="4003" y="4291"/>
                  </a:cubicBezTo>
                  <a:cubicBezTo>
                    <a:pt x="3757" y="4517"/>
                    <a:pt x="3434" y="4642"/>
                    <a:pt x="3105" y="4642"/>
                  </a:cubicBezTo>
                  <a:cubicBezTo>
                    <a:pt x="2901" y="4642"/>
                    <a:pt x="2694" y="4593"/>
                    <a:pt x="2502" y="4491"/>
                  </a:cubicBezTo>
                  <a:cubicBezTo>
                    <a:pt x="2002" y="4157"/>
                    <a:pt x="1602" y="3724"/>
                    <a:pt x="1401" y="3157"/>
                  </a:cubicBezTo>
                  <a:lnTo>
                    <a:pt x="1969" y="2923"/>
                  </a:lnTo>
                  <a:cubicBezTo>
                    <a:pt x="2602" y="2656"/>
                    <a:pt x="2969" y="1522"/>
                    <a:pt x="2936" y="822"/>
                  </a:cubicBezTo>
                  <a:cubicBezTo>
                    <a:pt x="2903" y="255"/>
                    <a:pt x="2636" y="88"/>
                    <a:pt x="2469" y="21"/>
                  </a:cubicBezTo>
                  <a:cubicBezTo>
                    <a:pt x="2429" y="8"/>
                    <a:pt x="2388" y="1"/>
                    <a:pt x="2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TextBox 29">
            <a:extLst>
              <a:ext uri="{FF2B5EF4-FFF2-40B4-BE49-F238E27FC236}">
                <a16:creationId xmlns:a16="http://schemas.microsoft.com/office/drawing/2014/main" id="{2F7E21ED-BE86-A677-A93E-8793F9447206}"/>
              </a:ext>
            </a:extLst>
          </p:cNvPr>
          <p:cNvSpPr txBox="1"/>
          <p:nvPr/>
        </p:nvSpPr>
        <p:spPr>
          <a:xfrm>
            <a:off x="1468368" y="2062366"/>
            <a:ext cx="15575145" cy="2062103"/>
          </a:xfrm>
          <a:prstGeom prst="rect">
            <a:avLst/>
          </a:prstGeom>
          <a:noFill/>
        </p:spPr>
        <p:txBody>
          <a:bodyPr wrap="square">
            <a:spAutoFit/>
          </a:bodyPr>
          <a:lstStyle/>
          <a:p>
            <a:r>
              <a:rPr lang="en-ID" sz="3200" b="0" i="0">
                <a:solidFill>
                  <a:srgbClr val="282828"/>
                </a:solidFill>
                <a:effectLst/>
                <a:latin typeface="Open Sans" panose="020B0606030504020204" pitchFamily="34" charset="0"/>
              </a:rPr>
              <a:t>Persamaan Linear merupakan salah satu persamaan dari ilmu aljabar di mana persamaan ini sukunya mengandung konstanta dengan variabel tunggal.</a:t>
            </a:r>
            <a:br>
              <a:rPr lang="en-ID" sz="3200" b="0" i="0">
                <a:solidFill>
                  <a:srgbClr val="282828"/>
                </a:solidFill>
                <a:effectLst/>
                <a:latin typeface="Open Sans" panose="020B0606030504020204" pitchFamily="34" charset="0"/>
              </a:rPr>
            </a:br>
            <a:br>
              <a:rPr lang="en-ID" sz="3200" b="0" i="0">
                <a:solidFill>
                  <a:srgbClr val="282828"/>
                </a:solidFill>
                <a:effectLst/>
                <a:latin typeface="Open Sans" panose="020B0606030504020204" pitchFamily="34" charset="0"/>
              </a:rPr>
            </a:br>
            <a:endParaRPr lang="en-ID" sz="3200"/>
          </a:p>
        </p:txBody>
      </p:sp>
      <p:pic>
        <p:nvPicPr>
          <p:cNvPr id="2050" name="Picture 2" descr="Graphical representation of linear equation in two variable — lesson.  Mathematics State Board, Class 9.">
            <a:extLst>
              <a:ext uri="{FF2B5EF4-FFF2-40B4-BE49-F238E27FC236}">
                <a16:creationId xmlns:a16="http://schemas.microsoft.com/office/drawing/2014/main" id="{AF2D9E45-0C1E-A385-BF1F-D9FB9894CC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72908" y="3258468"/>
            <a:ext cx="4392488" cy="439509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4DB695F9-539C-A04A-9AFB-3A5A74C88427}"/>
              </a:ext>
            </a:extLst>
          </p:cNvPr>
          <p:cNvSpPr txBox="1"/>
          <p:nvPr/>
        </p:nvSpPr>
        <p:spPr>
          <a:xfrm>
            <a:off x="1594819" y="7777398"/>
            <a:ext cx="16271389" cy="1077218"/>
          </a:xfrm>
          <a:prstGeom prst="rect">
            <a:avLst/>
          </a:prstGeom>
          <a:noFill/>
        </p:spPr>
        <p:txBody>
          <a:bodyPr wrap="square">
            <a:spAutoFit/>
          </a:bodyPr>
          <a:lstStyle/>
          <a:p>
            <a:r>
              <a:rPr lang="en-ID" sz="3200" b="0" i="0">
                <a:solidFill>
                  <a:srgbClr val="282828"/>
                </a:solidFill>
                <a:effectLst/>
                <a:latin typeface="Open Sans" panose="020B0606030504020204" pitchFamily="34" charset="0"/>
              </a:rPr>
              <a:t>Mengapa disebut linear, karena hubungan hubungan matematis ini digambarkan dengan garis lurus dalam sistem </a:t>
            </a:r>
            <a:r>
              <a:rPr lang="en-ID" sz="3200" b="1" i="0">
                <a:solidFill>
                  <a:srgbClr val="282828"/>
                </a:solidFill>
                <a:effectLst/>
                <a:latin typeface="Open Sans" panose="020B0606030504020204" pitchFamily="34" charset="0"/>
              </a:rPr>
              <a:t>koordinat kartesius</a:t>
            </a:r>
            <a:r>
              <a:rPr lang="en-ID" sz="3200" b="0" i="0">
                <a:solidFill>
                  <a:srgbClr val="282828"/>
                </a:solidFill>
                <a:effectLst/>
                <a:latin typeface="Open Sans" panose="020B0606030504020204" pitchFamily="34" charset="0"/>
              </a:rPr>
              <a:t>.</a:t>
            </a:r>
            <a:endParaRPr lang="en-ID" sz="3200"/>
          </a:p>
        </p:txBody>
      </p:sp>
      <p:sp>
        <p:nvSpPr>
          <p:cNvPr id="33" name="Rectangle 32">
            <a:extLst>
              <a:ext uri="{FF2B5EF4-FFF2-40B4-BE49-F238E27FC236}">
                <a16:creationId xmlns:a16="http://schemas.microsoft.com/office/drawing/2014/main" id="{1699BD17-A739-41CC-184B-F2A0E15D79CD}"/>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3</a:t>
            </a:r>
            <a:endParaRPr lang="en-ID" sz="3200"/>
          </a:p>
        </p:txBody>
      </p:sp>
    </p:spTree>
    <p:extLst>
      <p:ext uri="{BB962C8B-B14F-4D97-AF65-F5344CB8AC3E}">
        <p14:creationId xmlns:p14="http://schemas.microsoft.com/office/powerpoint/2010/main" val="3732710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7CEF7A5-AE61-4BB3-824A-1B834E411A13}"/>
              </a:ext>
            </a:extLst>
          </p:cNvPr>
          <p:cNvSpPr/>
          <p:nvPr/>
        </p:nvSpPr>
        <p:spPr>
          <a:xfrm rot="5400000">
            <a:off x="12861792" y="4447750"/>
            <a:ext cx="10603282" cy="1707786"/>
          </a:xfrm>
          <a:prstGeom prst="rect">
            <a:avLst/>
          </a:prstGeom>
          <a:solidFill>
            <a:schemeClr val="accent1">
              <a:lumMod val="20000"/>
              <a:lumOff val="80000"/>
            </a:schemeClr>
          </a:solidFill>
          <a:ln>
            <a:noFill/>
          </a:ln>
          <a:effectLst>
            <a:glow rad="101600">
              <a:srgbClr val="B8CAE9"/>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Google Shape;940;p55">
            <a:extLst>
              <a:ext uri="{FF2B5EF4-FFF2-40B4-BE49-F238E27FC236}">
                <a16:creationId xmlns:a16="http://schemas.microsoft.com/office/drawing/2014/main" id="{FCFB34A8-61D9-0C0F-DB69-E26662FA5997}"/>
              </a:ext>
            </a:extLst>
          </p:cNvPr>
          <p:cNvSpPr/>
          <p:nvPr/>
        </p:nvSpPr>
        <p:spPr>
          <a:xfrm>
            <a:off x="15955912" y="-1204407"/>
            <a:ext cx="4570221" cy="3886403"/>
          </a:xfrm>
          <a:custGeom>
            <a:avLst/>
            <a:gdLst/>
            <a:ahLst/>
            <a:cxnLst/>
            <a:rect l="l" t="t" r="r" b="b"/>
            <a:pathLst>
              <a:path w="190704" h="162170" extrusionOk="0">
                <a:moveTo>
                  <a:pt x="64243" y="0"/>
                </a:moveTo>
                <a:cubicBezTo>
                  <a:pt x="44031" y="0"/>
                  <a:pt x="25830" y="12000"/>
                  <a:pt x="15545" y="28907"/>
                </a:cubicBezTo>
                <a:cubicBezTo>
                  <a:pt x="0" y="54425"/>
                  <a:pt x="1835" y="66534"/>
                  <a:pt x="17546" y="96322"/>
                </a:cubicBezTo>
                <a:cubicBezTo>
                  <a:pt x="33224" y="126110"/>
                  <a:pt x="26553" y="151895"/>
                  <a:pt x="76421" y="160634"/>
                </a:cubicBezTo>
                <a:cubicBezTo>
                  <a:pt x="82436" y="161685"/>
                  <a:pt x="87937" y="162169"/>
                  <a:pt x="92988" y="162169"/>
                </a:cubicBezTo>
                <a:cubicBezTo>
                  <a:pt x="139599" y="162169"/>
                  <a:pt x="147936" y="120919"/>
                  <a:pt x="168220" y="102259"/>
                </a:cubicBezTo>
                <a:cubicBezTo>
                  <a:pt x="190703" y="81578"/>
                  <a:pt x="188135" y="58361"/>
                  <a:pt x="169188" y="41716"/>
                </a:cubicBezTo>
                <a:cubicBezTo>
                  <a:pt x="150241" y="25104"/>
                  <a:pt x="127358" y="31709"/>
                  <a:pt x="96035" y="10360"/>
                </a:cubicBezTo>
                <a:cubicBezTo>
                  <a:pt x="85438" y="3137"/>
                  <a:pt x="74578" y="0"/>
                  <a:pt x="64243"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Rectangle 8">
            <a:extLst>
              <a:ext uri="{FF2B5EF4-FFF2-40B4-BE49-F238E27FC236}">
                <a16:creationId xmlns:a16="http://schemas.microsoft.com/office/drawing/2014/main" id="{4AE172DA-DEAF-7314-20A6-F336831B54C7}"/>
              </a:ext>
            </a:extLst>
          </p:cNvPr>
          <p:cNvSpPr/>
          <p:nvPr/>
        </p:nvSpPr>
        <p:spPr>
          <a:xfrm>
            <a:off x="18005003"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30</a:t>
            </a:r>
            <a:endParaRPr lang="en-ID" sz="3200"/>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pic>
        <p:nvPicPr>
          <p:cNvPr id="5" name="Google Shape;359;p43">
            <a:extLst>
              <a:ext uri="{FF2B5EF4-FFF2-40B4-BE49-F238E27FC236}">
                <a16:creationId xmlns:a16="http://schemas.microsoft.com/office/drawing/2014/main" id="{A34B1C54-C6C2-4E30-C053-FF4F0685B2AF}"/>
              </a:ext>
            </a:extLst>
          </p:cNvPr>
          <p:cNvPicPr preferRelativeResize="0"/>
          <p:nvPr/>
        </p:nvPicPr>
        <p:blipFill rotWithShape="1">
          <a:blip r:embed="rId3">
            <a:alphaModFix/>
          </a:blip>
          <a:srcRect t="36552" r="25931"/>
          <a:stretch/>
        </p:blipFill>
        <p:spPr>
          <a:xfrm flipH="1">
            <a:off x="-1008012" y="7904815"/>
            <a:ext cx="7200900" cy="3886402"/>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CDEE24E-1840-39D4-D292-FD4DA9422BEF}"/>
                  </a:ext>
                </a:extLst>
              </p:cNvPr>
              <p:cNvSpPr txBox="1"/>
              <p:nvPr/>
            </p:nvSpPr>
            <p:spPr>
              <a:xfrm>
                <a:off x="1139556" y="2927143"/>
                <a:ext cx="16643737" cy="4107406"/>
              </a:xfrm>
              <a:prstGeom prst="rect">
                <a:avLst/>
              </a:prstGeom>
              <a:noFill/>
            </p:spPr>
            <p:txBody>
              <a:bodyPr wrap="square">
                <a:spAutoFit/>
              </a:bodyPr>
              <a:lstStyle/>
              <a:p>
                <a:r>
                  <a:rPr lang="en-ID" sz="3000" b="0" i="0">
                    <a:solidFill>
                      <a:srgbClr val="000000"/>
                    </a:solidFill>
                    <a:effectLst/>
                    <a:latin typeface="Inter"/>
                    <a:ea typeface="Open Sans" panose="020B0606030504020204" pitchFamily="34" charset="0"/>
                    <a:cs typeface="Open Sans" panose="020B0606030504020204" pitchFamily="34" charset="0"/>
                  </a:rPr>
                  <a:t>Sebagai Contoh diketahui</a:t>
                </a:r>
                <a:br>
                  <a:rPr lang="en-ID" sz="3000" b="0" i="0">
                    <a:solidFill>
                      <a:srgbClr val="000000"/>
                    </a:solidFill>
                    <a:effectLst/>
                    <a:latin typeface="Inter"/>
                    <a:ea typeface="Open Sans" panose="020B0606030504020204" pitchFamily="34" charset="0"/>
                    <a:cs typeface="Open Sans" panose="020B0606030504020204" pitchFamily="34" charset="0"/>
                  </a:rPr>
                </a:br>
                <a:r>
                  <a:rPr lang="en-ID" sz="3000" b="0" i="0">
                    <a:solidFill>
                      <a:srgbClr val="000000"/>
                    </a:solidFill>
                    <a:effectLst/>
                    <a:latin typeface="Inter"/>
                    <a:ea typeface="Open Sans" panose="020B0606030504020204" pitchFamily="34" charset="0"/>
                    <a:cs typeface="Open Sans" panose="020B0606030504020204" pitchFamily="34" charset="0"/>
                  </a:rPr>
                  <a:t>Persamaan 1 : </a:t>
                </a:r>
                <a14:m>
                  <m:oMath xmlns:m="http://schemas.openxmlformats.org/officeDocument/2006/math">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=70</m:t>
                    </m:r>
                  </m:oMath>
                </a14:m>
                <a:endParaRPr lang="en-US" sz="3000" b="0" i="0">
                  <a:solidFill>
                    <a:srgbClr val="000000"/>
                  </a:solidFill>
                  <a:effectLst/>
                  <a:latin typeface="Inter"/>
                  <a:ea typeface="Open Sans" panose="020B0606030504020204" pitchFamily="34" charset="0"/>
                  <a:cs typeface="Open Sans" panose="020B0606030504020204" pitchFamily="34" charset="0"/>
                </a:endParaRPr>
              </a:p>
              <a:p>
                <a:r>
                  <a:rPr lang="en-ID" sz="3000">
                    <a:latin typeface="Inter"/>
                    <a:ea typeface="Open Sans" panose="020B0606030504020204" pitchFamily="34" charset="0"/>
                    <a:cs typeface="Open Sans" panose="020B0606030504020204" pitchFamily="34" charset="0"/>
                  </a:rPr>
                  <a:t>Persamaan 2 : </a:t>
                </a:r>
                <a14:m>
                  <m:oMath xmlns:m="http://schemas.openxmlformats.org/officeDocument/2006/math">
                    <m:r>
                      <a:rPr lang="en-US" sz="3000" b="0" i="1" smtClean="0">
                        <a:latin typeface="Cambria Math" panose="02040503050406030204" pitchFamily="18" charset="0"/>
                        <a:ea typeface="Open Sans" panose="020B0606030504020204" pitchFamily="34" charset="0"/>
                        <a:cs typeface="Open Sans" panose="020B0606030504020204" pitchFamily="34" charset="0"/>
                      </a:rPr>
                      <m:t>2</m:t>
                    </m:r>
                    <m:r>
                      <a:rPr lang="en-US" sz="3000" b="0" i="1" smtClean="0">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latin typeface="Cambria Math" panose="02040503050406030204" pitchFamily="18" charset="0"/>
                        <a:ea typeface="Open Sans" panose="020B0606030504020204" pitchFamily="34" charset="0"/>
                        <a:cs typeface="Open Sans" panose="020B0606030504020204" pitchFamily="34" charset="0"/>
                      </a:rPr>
                      <m:t> −</m:t>
                    </m:r>
                    <m:r>
                      <a:rPr lang="en-US" sz="3000" b="0" i="1" smtClean="0">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latin typeface="Cambria Math" panose="02040503050406030204" pitchFamily="18" charset="0"/>
                        <a:ea typeface="Open Sans" panose="020B0606030504020204" pitchFamily="34" charset="0"/>
                        <a:cs typeface="Open Sans" panose="020B0606030504020204" pitchFamily="34" charset="0"/>
                      </a:rPr>
                      <m:t>=30</m:t>
                    </m:r>
                  </m:oMath>
                </a14:m>
                <a:endParaRPr lang="en-ID" sz="3000">
                  <a:latin typeface="Inter"/>
                  <a:ea typeface="Open Sans" panose="020B0606030504020204" pitchFamily="34" charset="0"/>
                  <a:cs typeface="Open Sans" panose="020B0606030504020204" pitchFamily="34" charset="0"/>
                </a:endParaRPr>
              </a:p>
              <a:p>
                <a:endParaRPr lang="en-ID" sz="3000">
                  <a:latin typeface="Inter"/>
                  <a:ea typeface="Open Sans" panose="020B0606030504020204" pitchFamily="34" charset="0"/>
                  <a:cs typeface="Open Sans" panose="020B0606030504020204" pitchFamily="34" charset="0"/>
                </a:endParaRPr>
              </a:p>
              <a:p>
                <a:r>
                  <a:rPr lang="en-ID" sz="3000">
                    <a:latin typeface="Inter"/>
                    <a:ea typeface="Open Sans" panose="020B0606030504020204" pitchFamily="34" charset="0"/>
                    <a:cs typeface="Open Sans" panose="020B0606030504020204" pitchFamily="34" charset="0"/>
                  </a:rPr>
                  <a:t>Langkah pertama, lakukan metode elimanasi untuk mendapatkan nilai x, </a:t>
                </a:r>
              </a:p>
              <a:p>
                <a:endParaRPr lang="en-ID" sz="3600">
                  <a:latin typeface="Inter"/>
                  <a:ea typeface="Open Sans" panose="020B0606030504020204" pitchFamily="34" charset="0"/>
                  <a:cs typeface="Open Sans" panose="020B0606030504020204" pitchFamily="34" charset="0"/>
                </a:endParaRPr>
              </a:p>
              <a:p>
                <a:r>
                  <a:rPr lang="en-ID" sz="3600">
                    <a:latin typeface="Inter"/>
                    <a:ea typeface="Open Sans" panose="020B0606030504020204" pitchFamily="34" charset="0"/>
                    <a:cs typeface="Open Sans" panose="020B0606030504020204" pitchFamily="34" charset="0"/>
                  </a:rPr>
                  <a:t> </a:t>
                </a:r>
                <a14:m>
                  <m:oMath xmlns:m="http://schemas.openxmlformats.org/officeDocument/2006/math">
                    <m:f>
                      <m:fPr>
                        <m:ctrlPr>
                          <a:rPr lang="en-ID" sz="3600" i="1" smtClean="0">
                            <a:latin typeface="Cambria Math" panose="02040503050406030204" pitchFamily="18" charset="0"/>
                            <a:ea typeface="Open Sans" panose="020B0606030504020204" pitchFamily="34" charset="0"/>
                            <a:cs typeface="Open Sans" panose="020B0606030504020204" pitchFamily="34" charset="0"/>
                          </a:rPr>
                        </m:ctrlPr>
                      </m:fPr>
                      <m:num>
                        <m:m>
                          <m:mPr>
                            <m:mcs>
                              <m:mc>
                                <m:mcPr>
                                  <m:count m:val="1"/>
                                  <m:mcJc m:val="center"/>
                                </m:mcPr>
                              </m:mc>
                            </m:mcs>
                            <m:ctrlPr>
                              <a:rPr lang="en-ID" sz="3600" i="1" smtClean="0">
                                <a:latin typeface="Cambria Math" panose="02040503050406030204" pitchFamily="18" charset="0"/>
                                <a:ea typeface="Open Sans" panose="020B0606030504020204" pitchFamily="34" charset="0"/>
                                <a:cs typeface="Open Sans" panose="020B0606030504020204" pitchFamily="34" charset="0"/>
                              </a:rPr>
                            </m:ctrlPr>
                          </m:mPr>
                          <m:mr>
                            <m:e>
                              <m:r>
                                <m:rPr>
                                  <m:brk m:alnAt="7"/>
                                </m:rPr>
                                <a:rPr lang="en-US" sz="3600" b="0" i="1" smtClean="0">
                                  <a:latin typeface="Cambria Math" panose="02040503050406030204" pitchFamily="18" charset="0"/>
                                  <a:ea typeface="Open Sans" panose="020B0606030504020204" pitchFamily="34" charset="0"/>
                                  <a:cs typeface="Open Sans" panose="020B0606030504020204" pitchFamily="34" charset="0"/>
                                </a:rPr>
                                <m:t>−</m:t>
                              </m:r>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Open Sans" panose="020B0606030504020204" pitchFamily="34" charset="0"/>
                                  <a:cs typeface="Open Sans" panose="020B0606030504020204" pitchFamily="34" charset="0"/>
                                </a:rPr>
                                <m:t>+</m:t>
                              </m:r>
                              <m:r>
                                <a:rPr lang="en-US" sz="3600" b="0" i="1" smtClean="0">
                                  <a:latin typeface="Cambria Math" panose="02040503050406030204" pitchFamily="18" charset="0"/>
                                  <a:ea typeface="Open Sans" panose="020B0606030504020204" pitchFamily="34" charset="0"/>
                                  <a:cs typeface="Open Sans" panose="020B0606030504020204" pitchFamily="34" charset="0"/>
                                </a:rPr>
                                <m:t>𝑦</m:t>
                              </m:r>
                              <m:r>
                                <a:rPr lang="en-US" sz="3600" b="0" i="1" smtClean="0">
                                  <a:latin typeface="Cambria Math" panose="02040503050406030204" pitchFamily="18" charset="0"/>
                                  <a:ea typeface="Open Sans" panose="020B0606030504020204" pitchFamily="34" charset="0"/>
                                  <a:cs typeface="Open Sans" panose="020B0606030504020204" pitchFamily="34" charset="0"/>
                                </a:rPr>
                                <m:t>=70</m:t>
                              </m:r>
                            </m:e>
                          </m:mr>
                          <m:mr>
                            <m:e>
                              <m:r>
                                <a:rPr lang="en-US" sz="3600" b="0" i="1" smtClean="0">
                                  <a:latin typeface="Cambria Math" panose="02040503050406030204" pitchFamily="18" charset="0"/>
                                  <a:ea typeface="Open Sans" panose="020B0606030504020204" pitchFamily="34" charset="0"/>
                                  <a:cs typeface="Open Sans" panose="020B0606030504020204" pitchFamily="34" charset="0"/>
                                </a:rPr>
                                <m:t>2</m:t>
                              </m:r>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Open Sans" panose="020B0606030504020204" pitchFamily="34" charset="0"/>
                                  <a:cs typeface="Open Sans" panose="020B0606030504020204" pitchFamily="34" charset="0"/>
                                </a:rPr>
                                <m:t> −</m:t>
                              </m:r>
                              <m:r>
                                <a:rPr lang="en-US" sz="3600" b="0" i="1" smtClean="0">
                                  <a:latin typeface="Cambria Math" panose="02040503050406030204" pitchFamily="18" charset="0"/>
                                  <a:ea typeface="Open Sans" panose="020B0606030504020204" pitchFamily="34" charset="0"/>
                                  <a:cs typeface="Open Sans" panose="020B0606030504020204" pitchFamily="34" charset="0"/>
                                </a:rPr>
                                <m:t>𝑦</m:t>
                              </m:r>
                              <m:r>
                                <a:rPr lang="en-US" sz="3600" b="0" i="1" smtClean="0">
                                  <a:latin typeface="Cambria Math" panose="02040503050406030204" pitchFamily="18" charset="0"/>
                                  <a:ea typeface="Open Sans" panose="020B0606030504020204" pitchFamily="34" charset="0"/>
                                  <a:cs typeface="Open Sans" panose="020B0606030504020204" pitchFamily="34" charset="0"/>
                                </a:rPr>
                                <m:t>=30</m:t>
                              </m:r>
                            </m:e>
                          </m:mr>
                        </m:m>
                        <m:r>
                          <a:rPr lang="en-US" sz="3600" b="0" i="1" smtClean="0">
                            <a:latin typeface="Cambria Math" panose="02040503050406030204" pitchFamily="18" charset="0"/>
                            <a:ea typeface="Open Sans" panose="020B0606030504020204" pitchFamily="34" charset="0"/>
                            <a:cs typeface="Open Sans" panose="020B0606030504020204" pitchFamily="34" charset="0"/>
                          </a:rPr>
                          <m:t>   </m:t>
                        </m:r>
                      </m:num>
                      <m:den>
                        <m:r>
                          <a:rPr lang="en-US" sz="3600" b="0" i="1" smtClean="0">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latin typeface="Cambria Math" panose="02040503050406030204" pitchFamily="18" charset="0"/>
                            <a:ea typeface="Open Sans" panose="020B0606030504020204" pitchFamily="34" charset="0"/>
                            <a:cs typeface="Open Sans" panose="020B0606030504020204" pitchFamily="34" charset="0"/>
                          </a:rPr>
                          <m:t>=100</m:t>
                        </m:r>
                      </m:den>
                    </m:f>
                  </m:oMath>
                </a14:m>
                <a:r>
                  <a:rPr lang="en-ID" sz="3600">
                    <a:latin typeface="Inter"/>
                    <a:ea typeface="Open Sans" panose="020B0606030504020204" pitchFamily="34" charset="0"/>
                    <a:cs typeface="Open Sans" panose="020B0606030504020204" pitchFamily="34" charset="0"/>
                  </a:rPr>
                  <a:t> </a:t>
                </a:r>
                <a:r>
                  <a:rPr lang="en-ID" sz="3000">
                    <a:latin typeface="Inter"/>
                    <a:ea typeface="Open Sans" panose="020B0606030504020204" pitchFamily="34" charset="0"/>
                    <a:cs typeface="Open Sans" panose="020B0606030504020204" pitchFamily="34" charset="0"/>
                  </a:rPr>
                  <a:t>+     (karna koefisien variable y sudah sama, maka tidak perlu dikalikan)</a:t>
                </a:r>
              </a:p>
            </p:txBody>
          </p:sp>
        </mc:Choice>
        <mc:Fallback xmlns="">
          <p:sp>
            <p:nvSpPr>
              <p:cNvPr id="4" name="TextBox 3">
                <a:extLst>
                  <a:ext uri="{FF2B5EF4-FFF2-40B4-BE49-F238E27FC236}">
                    <a16:creationId xmlns:a16="http://schemas.microsoft.com/office/drawing/2014/main" id="{9CDEE24E-1840-39D4-D292-FD4DA9422BEF}"/>
                  </a:ext>
                </a:extLst>
              </p:cNvPr>
              <p:cNvSpPr txBox="1">
                <a:spLocks noRot="1" noChangeAspect="1" noMove="1" noResize="1" noEditPoints="1" noAdjustHandles="1" noChangeArrowheads="1" noChangeShapeType="1" noTextEdit="1"/>
              </p:cNvSpPr>
              <p:nvPr/>
            </p:nvSpPr>
            <p:spPr>
              <a:xfrm>
                <a:off x="1139556" y="2927143"/>
                <a:ext cx="16643737" cy="4107406"/>
              </a:xfrm>
              <a:prstGeom prst="rect">
                <a:avLst/>
              </a:prstGeom>
              <a:blipFill>
                <a:blip r:embed="rId4"/>
                <a:stretch>
                  <a:fillRect l="-879" t="-1780" b="-445"/>
                </a:stretch>
              </a:blipFill>
            </p:spPr>
            <p:txBody>
              <a:bodyPr/>
              <a:lstStyle/>
              <a:p>
                <a:r>
                  <a:rPr lang="en-ID">
                    <a:noFill/>
                  </a:rPr>
                  <a:t> </a:t>
                </a:r>
              </a:p>
            </p:txBody>
          </p:sp>
        </mc:Fallback>
      </mc:AlternateContent>
      <p:sp>
        <p:nvSpPr>
          <p:cNvPr id="6" name="TextBox 5">
            <a:extLst>
              <a:ext uri="{FF2B5EF4-FFF2-40B4-BE49-F238E27FC236}">
                <a16:creationId xmlns:a16="http://schemas.microsoft.com/office/drawing/2014/main" id="{47F369E6-FFF5-3B96-4CCA-C05D1A853D7C}"/>
              </a:ext>
            </a:extLst>
          </p:cNvPr>
          <p:cNvSpPr txBox="1"/>
          <p:nvPr/>
        </p:nvSpPr>
        <p:spPr>
          <a:xfrm>
            <a:off x="952250" y="2212663"/>
            <a:ext cx="4736482" cy="553998"/>
          </a:xfrm>
          <a:prstGeom prst="rect">
            <a:avLst/>
          </a:prstGeom>
          <a:noFill/>
        </p:spPr>
        <p:txBody>
          <a:bodyPr wrap="square">
            <a:spAutoFit/>
          </a:bodyPr>
          <a:lstStyle/>
          <a:p>
            <a:pPr algn="l" fontAlgn="base"/>
            <a:r>
              <a:rPr lang="en-ID" sz="3000" b="1" i="0">
                <a:solidFill>
                  <a:srgbClr val="2C313A"/>
                </a:solidFill>
                <a:effectLst/>
                <a:latin typeface="Inter"/>
              </a:rPr>
              <a:t>4. Metode Campuran</a:t>
            </a:r>
            <a:endParaRPr lang="en-ID" sz="3000" b="0" i="0">
              <a:solidFill>
                <a:srgbClr val="2C313A"/>
              </a:solidFill>
              <a:effectLst/>
              <a:latin typeface="Inter"/>
            </a:endParaRPr>
          </a:p>
        </p:txBody>
      </p:sp>
      <p:sp>
        <p:nvSpPr>
          <p:cNvPr id="10" name="Google Shape;215;p30">
            <a:extLst>
              <a:ext uri="{FF2B5EF4-FFF2-40B4-BE49-F238E27FC236}">
                <a16:creationId xmlns:a16="http://schemas.microsoft.com/office/drawing/2014/main" id="{D59A70F9-D8B1-17EE-2517-E441933A4592}"/>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Dua Variabel (PLDV) – Cont. </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0C9AC9D7-BE43-4D14-B3B2-C1C3808E37C6}"/>
              </a:ext>
            </a:extLst>
          </p:cNvPr>
          <p:cNvSpPr/>
          <p:nvPr/>
        </p:nvSpPr>
        <p:spPr>
          <a:xfrm>
            <a:off x="952250" y="7650956"/>
            <a:ext cx="9993066"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a:t>Dengan menggunakan metode eliminasi, nilai x didapatkan dalah 100</a:t>
            </a:r>
            <a:endParaRPr lang="en-ID" sz="3000"/>
          </a:p>
        </p:txBody>
      </p:sp>
    </p:spTree>
    <p:extLst>
      <p:ext uri="{BB962C8B-B14F-4D97-AF65-F5344CB8AC3E}">
        <p14:creationId xmlns:p14="http://schemas.microsoft.com/office/powerpoint/2010/main" val="1773723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31</a:t>
            </a:r>
            <a:endParaRPr lang="en-ID" sz="3200"/>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pic>
        <p:nvPicPr>
          <p:cNvPr id="15" name="Google Shape;426;p48">
            <a:extLst>
              <a:ext uri="{FF2B5EF4-FFF2-40B4-BE49-F238E27FC236}">
                <a16:creationId xmlns:a16="http://schemas.microsoft.com/office/drawing/2014/main" id="{7EDF42A4-2D61-65AE-E7C5-29665F3C28A1}"/>
              </a:ext>
            </a:extLst>
          </p:cNvPr>
          <p:cNvPicPr preferRelativeResize="0"/>
          <p:nvPr/>
        </p:nvPicPr>
        <p:blipFill>
          <a:blip r:embed="rId3">
            <a:alphaModFix/>
          </a:blip>
          <a:stretch>
            <a:fillRect/>
          </a:stretch>
        </p:blipFill>
        <p:spPr>
          <a:xfrm>
            <a:off x="-215924" y="8371036"/>
            <a:ext cx="14494357" cy="3551579"/>
          </a:xfrm>
          <a:prstGeom prst="rect">
            <a:avLst/>
          </a:prstGeom>
          <a:noFill/>
          <a:ln>
            <a:noFill/>
          </a:ln>
        </p:spPr>
      </p:pic>
      <p:sp>
        <p:nvSpPr>
          <p:cNvPr id="3" name="TextBox 2">
            <a:extLst>
              <a:ext uri="{FF2B5EF4-FFF2-40B4-BE49-F238E27FC236}">
                <a16:creationId xmlns:a16="http://schemas.microsoft.com/office/drawing/2014/main" id="{9A8FD8F1-44DB-1D13-C783-ACCBF1B63BFB}"/>
              </a:ext>
            </a:extLst>
          </p:cNvPr>
          <p:cNvSpPr txBox="1"/>
          <p:nvPr/>
        </p:nvSpPr>
        <p:spPr>
          <a:xfrm>
            <a:off x="952250" y="2212663"/>
            <a:ext cx="4736482" cy="553998"/>
          </a:xfrm>
          <a:prstGeom prst="rect">
            <a:avLst/>
          </a:prstGeom>
          <a:noFill/>
        </p:spPr>
        <p:txBody>
          <a:bodyPr wrap="square">
            <a:spAutoFit/>
          </a:bodyPr>
          <a:lstStyle/>
          <a:p>
            <a:pPr algn="l" fontAlgn="base"/>
            <a:r>
              <a:rPr lang="en-ID" sz="3000" b="1" i="0">
                <a:solidFill>
                  <a:srgbClr val="2C313A"/>
                </a:solidFill>
                <a:effectLst/>
                <a:latin typeface="Inter"/>
              </a:rPr>
              <a:t>4. Metode Campuran</a:t>
            </a:r>
            <a:endParaRPr lang="en-ID" sz="3000" b="0" i="0">
              <a:solidFill>
                <a:srgbClr val="2C313A"/>
              </a:solidFill>
              <a:effectLst/>
              <a:latin typeface="Inter"/>
            </a:endParaRPr>
          </a:p>
        </p:txBody>
      </p:sp>
      <p:sp>
        <p:nvSpPr>
          <p:cNvPr id="4" name="Google Shape;215;p30">
            <a:extLst>
              <a:ext uri="{FF2B5EF4-FFF2-40B4-BE49-F238E27FC236}">
                <a16:creationId xmlns:a16="http://schemas.microsoft.com/office/drawing/2014/main" id="{570964B9-3A55-39E5-F5C0-D6FC7BDA7DEE}"/>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Dua Variabel (PLDV) – Cont. </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69B1470-FE70-3892-7DF0-CA73F3C4D816}"/>
                  </a:ext>
                </a:extLst>
              </p:cNvPr>
              <p:cNvSpPr txBox="1"/>
              <p:nvPr/>
            </p:nvSpPr>
            <p:spPr>
              <a:xfrm>
                <a:off x="1139556" y="2927143"/>
                <a:ext cx="16643737" cy="4247317"/>
              </a:xfrm>
              <a:prstGeom prst="rect">
                <a:avLst/>
              </a:prstGeom>
              <a:noFill/>
            </p:spPr>
            <p:txBody>
              <a:bodyPr wrap="square">
                <a:spAutoFit/>
              </a:bodyPr>
              <a:lstStyle/>
              <a:p>
                <a:r>
                  <a:rPr lang="en-US" sz="3000" b="0" i="0">
                    <a:solidFill>
                      <a:srgbClr val="000000"/>
                    </a:solidFill>
                    <a:effectLst/>
                    <a:latin typeface="Inter"/>
                    <a:ea typeface="Open Sans" panose="020B0606030504020204" pitchFamily="34" charset="0"/>
                    <a:cs typeface="Open Sans" panose="020B0606030504020204" pitchFamily="34" charset="0"/>
                  </a:rPr>
                  <a:t>Selanjutnnya, substitusikan nilai x tersebut ke persamaan 1 atau 2,</a:t>
                </a:r>
              </a:p>
              <a:p>
                <a:endParaRPr lang="en-US" sz="3000">
                  <a:solidFill>
                    <a:srgbClr val="000000"/>
                  </a:solidFill>
                  <a:latin typeface="Inter"/>
                  <a:ea typeface="Open Sans" panose="020B0606030504020204" pitchFamily="34" charset="0"/>
                  <a:cs typeface="Open Sans" panose="020B0606030504020204" pitchFamily="34" charset="0"/>
                </a:endParaRPr>
              </a:p>
              <a:p>
                <a:r>
                  <a:rPr lang="en-US" sz="3000">
                    <a:solidFill>
                      <a:srgbClr val="000000"/>
                    </a:solidFill>
                    <a:latin typeface="Inter"/>
                    <a:ea typeface="Open Sans" panose="020B0606030504020204" pitchFamily="34" charset="0"/>
                    <a:cs typeface="Open Sans" panose="020B0606030504020204" pitchFamily="34" charset="0"/>
                  </a:rPr>
                  <a:t>Persamaan 1 : </a:t>
                </a:r>
                <a14:m>
                  <m:oMath xmlns:m="http://schemas.openxmlformats.org/officeDocument/2006/math">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rgbClr val="000000"/>
                        </a:solidFill>
                        <a:effectLst/>
                        <a:latin typeface="Cambria Math" panose="02040503050406030204" pitchFamily="18" charset="0"/>
                        <a:ea typeface="Open Sans" panose="020B0606030504020204" pitchFamily="34" charset="0"/>
                        <a:cs typeface="Open Sans" panose="020B0606030504020204" pitchFamily="34" charset="0"/>
                      </a:rPr>
                      <m:t>=70</m:t>
                    </m:r>
                  </m:oMath>
                </a14:m>
                <a:endParaRPr lang="en-ID" sz="3000">
                  <a:latin typeface="Inter"/>
                  <a:ea typeface="Open Sans" panose="020B0606030504020204" pitchFamily="34" charset="0"/>
                  <a:cs typeface="Open Sans" panose="020B0606030504020204" pitchFamily="34" charset="0"/>
                </a:endParaRPr>
              </a:p>
              <a:p>
                <a:r>
                  <a:rPr lang="en-ID" sz="3000">
                    <a:latin typeface="Inter"/>
                    <a:ea typeface="Open Sans" panose="020B0606030504020204" pitchFamily="34" charset="0"/>
                    <a:cs typeface="Open Sans" panose="020B0606030504020204" pitchFamily="34" charset="0"/>
                  </a:rPr>
                  <a:t>Maka;</a:t>
                </a:r>
              </a:p>
              <a:p>
                <a:endParaRPr lang="en-ID" sz="3000">
                  <a:latin typeface="Inter"/>
                  <a:ea typeface="Open Sans" panose="020B0606030504020204" pitchFamily="34" charset="0"/>
                  <a:cs typeface="Open Sans" panose="020B0606030504020204" pitchFamily="34" charset="0"/>
                </a:endParaRPr>
              </a:p>
              <a:p>
                <a:r>
                  <a:rPr lang="en-ID" sz="3000">
                    <a:latin typeface="Inter"/>
                    <a:ea typeface="Open Sans" panose="020B0606030504020204" pitchFamily="34" charset="0"/>
                    <a:cs typeface="Open Sans" panose="020B0606030504020204" pitchFamily="34" charset="0"/>
                  </a:rPr>
                  <a:t> </a:t>
                </a:r>
                <a14:m>
                  <m:oMath xmlns:m="http://schemas.openxmlformats.org/officeDocument/2006/math">
                    <m:r>
                      <a:rPr lang="en-US" sz="3000" b="0" i="1" smtClean="0">
                        <a:latin typeface="Cambria Math" panose="02040503050406030204" pitchFamily="18" charset="0"/>
                        <a:ea typeface="Open Sans" panose="020B0606030504020204" pitchFamily="34" charset="0"/>
                        <a:cs typeface="Open Sans" panose="020B0606030504020204" pitchFamily="34" charset="0"/>
                      </a:rPr>
                      <m:t>−</m:t>
                    </m:r>
                    <m:r>
                      <a:rPr lang="en-US" sz="3000" b="0" i="1" smtClean="0">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latin typeface="Cambria Math" panose="02040503050406030204" pitchFamily="18" charset="0"/>
                        <a:ea typeface="Open Sans" panose="020B0606030504020204" pitchFamily="34" charset="0"/>
                        <a:cs typeface="Open Sans" panose="020B0606030504020204" pitchFamily="34" charset="0"/>
                      </a:rPr>
                      <m:t>+</m:t>
                    </m:r>
                    <m:r>
                      <a:rPr lang="en-US" sz="3000" b="0" i="1" smtClean="0">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latin typeface="Cambria Math" panose="02040503050406030204" pitchFamily="18" charset="0"/>
                        <a:ea typeface="Open Sans" panose="020B0606030504020204" pitchFamily="34" charset="0"/>
                        <a:cs typeface="Open Sans" panose="020B0606030504020204" pitchFamily="34" charset="0"/>
                      </a:rPr>
                      <m:t>=70</m:t>
                    </m:r>
                  </m:oMath>
                </a14:m>
                <a:endParaRPr lang="en-US" sz="3000" b="0">
                  <a:latin typeface="Inter"/>
                  <a:ea typeface="Open Sans" panose="020B0606030504020204" pitchFamily="34" charset="0"/>
                  <a:cs typeface="Open Sans" panose="020B0606030504020204" pitchFamily="34" charset="0"/>
                </a:endParaRPr>
              </a:p>
              <a:p>
                <a:r>
                  <a:rPr lang="en-ID" sz="3000">
                    <a:latin typeface="Inter"/>
                    <a:ea typeface="Open Sans" panose="020B0606030504020204" pitchFamily="34" charset="0"/>
                    <a:cs typeface="Open Sans" panose="020B0606030504020204" pitchFamily="34" charset="0"/>
                  </a:rPr>
                  <a:t> </a:t>
                </a:r>
                <a14:m>
                  <m:oMath xmlns:m="http://schemas.openxmlformats.org/officeDocument/2006/math">
                    <m:r>
                      <a:rPr lang="en-US" sz="3000" b="0" i="1" smtClean="0">
                        <a:latin typeface="Cambria Math" panose="02040503050406030204" pitchFamily="18" charset="0"/>
                        <a:ea typeface="Open Sans" panose="020B0606030504020204" pitchFamily="34" charset="0"/>
                        <a:cs typeface="Open Sans" panose="020B0606030504020204" pitchFamily="34" charset="0"/>
                      </a:rPr>
                      <m:t>−</m:t>
                    </m:r>
                    <m:d>
                      <m:dPr>
                        <m:ctrlPr>
                          <a:rPr lang="en-US" sz="3000" b="0" i="1" smtClean="0">
                            <a:latin typeface="Cambria Math" panose="02040503050406030204" pitchFamily="18" charset="0"/>
                            <a:ea typeface="Open Sans" panose="020B0606030504020204" pitchFamily="34" charset="0"/>
                            <a:cs typeface="Open Sans" panose="020B0606030504020204" pitchFamily="34" charset="0"/>
                          </a:rPr>
                        </m:ctrlPr>
                      </m:dPr>
                      <m:e>
                        <m:r>
                          <a:rPr lang="en-US" sz="3000" b="0" i="1" smtClean="0">
                            <a:latin typeface="Cambria Math" panose="02040503050406030204" pitchFamily="18" charset="0"/>
                            <a:ea typeface="Open Sans" panose="020B0606030504020204" pitchFamily="34" charset="0"/>
                            <a:cs typeface="Open Sans" panose="020B0606030504020204" pitchFamily="34" charset="0"/>
                          </a:rPr>
                          <m:t>100</m:t>
                        </m:r>
                      </m:e>
                    </m:d>
                    <m:r>
                      <a:rPr lang="en-US" sz="3000" b="0" i="1" smtClean="0">
                        <a:latin typeface="Cambria Math" panose="02040503050406030204" pitchFamily="18" charset="0"/>
                        <a:ea typeface="Open Sans" panose="020B0606030504020204" pitchFamily="34" charset="0"/>
                        <a:cs typeface="Open Sans" panose="020B0606030504020204" pitchFamily="34" charset="0"/>
                      </a:rPr>
                      <m:t>+</m:t>
                    </m:r>
                    <m:r>
                      <a:rPr lang="en-US" sz="3000" b="0" i="1" smtClean="0">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latin typeface="Cambria Math" panose="02040503050406030204" pitchFamily="18" charset="0"/>
                        <a:ea typeface="Open Sans" panose="020B0606030504020204" pitchFamily="34" charset="0"/>
                        <a:cs typeface="Open Sans" panose="020B0606030504020204" pitchFamily="34" charset="0"/>
                      </a:rPr>
                      <m:t>=70 </m:t>
                    </m:r>
                  </m:oMath>
                </a14:m>
                <a:endParaRPr lang="en-US" sz="3000" b="0">
                  <a:latin typeface="Inter"/>
                  <a:ea typeface="Open Sans" panose="020B0606030504020204" pitchFamily="34" charset="0"/>
                  <a:cs typeface="Open Sans" panose="020B0606030504020204" pitchFamily="34" charset="0"/>
                </a:endParaRPr>
              </a:p>
              <a:p>
                <a:r>
                  <a:rPr lang="en-ID" sz="3000">
                    <a:latin typeface="Inter"/>
                    <a:ea typeface="Open Sans" panose="020B0606030504020204" pitchFamily="34" charset="0"/>
                    <a:cs typeface="Open Sans" panose="020B0606030504020204" pitchFamily="34" charset="0"/>
                  </a:rPr>
                  <a:t> </a:t>
                </a:r>
                <a14:m>
                  <m:oMath xmlns:m="http://schemas.openxmlformats.org/officeDocument/2006/math">
                    <m:r>
                      <a:rPr lang="en-US" sz="3000" b="0" i="1" smtClean="0">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latin typeface="Cambria Math" panose="02040503050406030204" pitchFamily="18" charset="0"/>
                        <a:ea typeface="Open Sans" panose="020B0606030504020204" pitchFamily="34" charset="0"/>
                        <a:cs typeface="Open Sans" panose="020B0606030504020204" pitchFamily="34" charset="0"/>
                      </a:rPr>
                      <m:t>=70+100</m:t>
                    </m:r>
                  </m:oMath>
                </a14:m>
                <a:endParaRPr lang="en-ID" sz="3000">
                  <a:latin typeface="Inter"/>
                  <a:ea typeface="Open Sans" panose="020B0606030504020204" pitchFamily="34" charset="0"/>
                  <a:cs typeface="Open Sans" panose="020B0606030504020204" pitchFamily="34" charset="0"/>
                </a:endParaRPr>
              </a:p>
              <a:p>
                <a:r>
                  <a:rPr lang="en-ID" sz="3000">
                    <a:latin typeface="Inter"/>
                    <a:ea typeface="Open Sans" panose="020B0606030504020204" pitchFamily="34" charset="0"/>
                    <a:cs typeface="Open Sans" panose="020B0606030504020204" pitchFamily="34" charset="0"/>
                  </a:rPr>
                  <a:t> </a:t>
                </a:r>
                <a14:m>
                  <m:oMath xmlns:m="http://schemas.openxmlformats.org/officeDocument/2006/math">
                    <m:r>
                      <a:rPr lang="en-US" sz="3000" b="0" i="1" smtClean="0">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latin typeface="Cambria Math" panose="02040503050406030204" pitchFamily="18" charset="0"/>
                        <a:ea typeface="Open Sans" panose="020B0606030504020204" pitchFamily="34" charset="0"/>
                        <a:cs typeface="Open Sans" panose="020B0606030504020204" pitchFamily="34" charset="0"/>
                      </a:rPr>
                      <m:t>=100</m:t>
                    </m:r>
                  </m:oMath>
                </a14:m>
                <a:endParaRPr lang="en-ID" sz="3000">
                  <a:latin typeface="Inter"/>
                  <a:ea typeface="Open Sans" panose="020B0606030504020204" pitchFamily="34" charset="0"/>
                  <a:cs typeface="Open Sans" panose="020B0606030504020204" pitchFamily="34" charset="0"/>
                </a:endParaRPr>
              </a:p>
            </p:txBody>
          </p:sp>
        </mc:Choice>
        <mc:Fallback xmlns="">
          <p:sp>
            <p:nvSpPr>
              <p:cNvPr id="5" name="TextBox 4">
                <a:extLst>
                  <a:ext uri="{FF2B5EF4-FFF2-40B4-BE49-F238E27FC236}">
                    <a16:creationId xmlns:a16="http://schemas.microsoft.com/office/drawing/2014/main" id="{969B1470-FE70-3892-7DF0-CA73F3C4D816}"/>
                  </a:ext>
                </a:extLst>
              </p:cNvPr>
              <p:cNvSpPr txBox="1">
                <a:spLocks noRot="1" noChangeAspect="1" noMove="1" noResize="1" noEditPoints="1" noAdjustHandles="1" noChangeArrowheads="1" noChangeShapeType="1" noTextEdit="1"/>
              </p:cNvSpPr>
              <p:nvPr/>
            </p:nvSpPr>
            <p:spPr>
              <a:xfrm>
                <a:off x="1139556" y="2927143"/>
                <a:ext cx="16643737" cy="4247317"/>
              </a:xfrm>
              <a:prstGeom prst="rect">
                <a:avLst/>
              </a:prstGeom>
              <a:blipFill>
                <a:blip r:embed="rId4"/>
                <a:stretch>
                  <a:fillRect l="-879" t="-1722"/>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11BDF77-F389-36E4-C22E-03F437B773BA}"/>
                  </a:ext>
                </a:extLst>
              </p:cNvPr>
              <p:cNvSpPr/>
              <p:nvPr/>
            </p:nvSpPr>
            <p:spPr>
              <a:xfrm>
                <a:off x="7631927" y="4410596"/>
                <a:ext cx="10322773" cy="4968552"/>
              </a:xfrm>
              <a:prstGeom prst="rect">
                <a:avLst/>
              </a:prstGeom>
              <a:solidFill>
                <a:srgbClr val="B8CAE9"/>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sz="3000">
                    <a:solidFill>
                      <a:schemeClr val="tx1"/>
                    </a:solidFill>
                    <a:latin typeface="Inter"/>
                  </a:rPr>
                  <a:t>Dari ke empat metode, </a:t>
                </a:r>
              </a:p>
              <a:p>
                <a:r>
                  <a:rPr lang="en-US" sz="3000">
                    <a:solidFill>
                      <a:schemeClr val="tx1"/>
                    </a:solidFill>
                    <a:latin typeface="Inter"/>
                  </a:rPr>
                  <a:t>-    Metode Grafik</a:t>
                </a:r>
              </a:p>
              <a:p>
                <a:pPr marL="285750" indent="-285750">
                  <a:buFontTx/>
                  <a:buChar char="-"/>
                </a:pPr>
                <a:r>
                  <a:rPr lang="en-US" sz="3000">
                    <a:solidFill>
                      <a:schemeClr val="tx1"/>
                    </a:solidFill>
                    <a:latin typeface="Inter"/>
                  </a:rPr>
                  <a:t>Metode Eliminasi</a:t>
                </a:r>
              </a:p>
              <a:p>
                <a:pPr marL="285750" indent="-285750">
                  <a:buFontTx/>
                  <a:buChar char="-"/>
                </a:pPr>
                <a:r>
                  <a:rPr lang="en-US" sz="3000">
                    <a:solidFill>
                      <a:schemeClr val="tx1"/>
                    </a:solidFill>
                    <a:latin typeface="Inter"/>
                  </a:rPr>
                  <a:t>Metode Substitusi, dan </a:t>
                </a:r>
              </a:p>
              <a:p>
                <a:pPr marL="285750" indent="-285750">
                  <a:buFontTx/>
                  <a:buChar char="-"/>
                </a:pPr>
                <a:r>
                  <a:rPr lang="en-US" sz="3000">
                    <a:solidFill>
                      <a:schemeClr val="tx1"/>
                    </a:solidFill>
                    <a:latin typeface="Inter"/>
                  </a:rPr>
                  <a:t>Metode campuran</a:t>
                </a:r>
              </a:p>
              <a:p>
                <a:pPr marL="285750" indent="-285750">
                  <a:buFontTx/>
                  <a:buChar char="-"/>
                </a:pPr>
                <a:endParaRPr lang="en-US" sz="3000">
                  <a:solidFill>
                    <a:schemeClr val="tx1"/>
                  </a:solidFill>
                  <a:latin typeface="Inter"/>
                </a:endParaRPr>
              </a:p>
              <a:p>
                <a:r>
                  <a:rPr lang="en-US" sz="3000">
                    <a:solidFill>
                      <a:schemeClr val="tx1"/>
                    </a:solidFill>
                    <a:latin typeface="Inter"/>
                  </a:rPr>
                  <a:t>Untuk persamaan penyelesaian SPLDV</a:t>
                </a:r>
                <a:br>
                  <a:rPr lang="en-US" sz="3000">
                    <a:solidFill>
                      <a:schemeClr val="tx1"/>
                    </a:solidFill>
                    <a:latin typeface="Inter"/>
                  </a:rPr>
                </a:br>
                <a:r>
                  <a:rPr lang="en-US" sz="3000">
                    <a:solidFill>
                      <a:schemeClr val="tx1"/>
                    </a:solidFill>
                    <a:latin typeface="Inter"/>
                  </a:rPr>
                  <a:t> </a:t>
                </a:r>
                <a14:m>
                  <m:oMath xmlns:m="http://schemas.openxmlformats.org/officeDocument/2006/math">
                    <m:r>
                      <a:rPr lang="en-US" sz="3000" b="0" i="1" smtClean="0">
                        <a:solidFill>
                          <a:schemeClr val="tx1"/>
                        </a:solidFill>
                        <a:effectLst/>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chemeClr val="tx1"/>
                        </a:solidFill>
                        <a:effectLst/>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chemeClr val="tx1"/>
                        </a:solidFill>
                        <a:effectLst/>
                        <a:latin typeface="Cambria Math" panose="02040503050406030204" pitchFamily="18" charset="0"/>
                        <a:ea typeface="Open Sans" panose="020B0606030504020204" pitchFamily="34" charset="0"/>
                        <a:cs typeface="Open Sans" panose="020B0606030504020204" pitchFamily="34" charset="0"/>
                      </a:rPr>
                      <m:t>+</m:t>
                    </m:r>
                    <m:r>
                      <a:rPr lang="en-US" sz="3000" b="0" i="1" smtClean="0">
                        <a:solidFill>
                          <a:schemeClr val="tx1"/>
                        </a:solidFill>
                        <a:effectLst/>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chemeClr val="tx1"/>
                        </a:solidFill>
                        <a:effectLst/>
                        <a:latin typeface="Cambria Math" panose="02040503050406030204" pitchFamily="18" charset="0"/>
                        <a:ea typeface="Open Sans" panose="020B0606030504020204" pitchFamily="34" charset="0"/>
                        <a:cs typeface="Open Sans" panose="020B0606030504020204" pitchFamily="34" charset="0"/>
                      </a:rPr>
                      <m:t>=70</m:t>
                    </m:r>
                  </m:oMath>
                </a14:m>
                <a:endParaRPr lang="en-US" sz="3000" b="0" i="0">
                  <a:solidFill>
                    <a:schemeClr val="tx1"/>
                  </a:solidFill>
                  <a:effectLst/>
                  <a:latin typeface="Inter"/>
                  <a:ea typeface="Open Sans" panose="020B0606030504020204" pitchFamily="34" charset="0"/>
                  <a:cs typeface="Open Sans" panose="020B0606030504020204" pitchFamily="34" charset="0"/>
                </a:endParaRPr>
              </a:p>
              <a:p>
                <a:r>
                  <a:rPr lang="en-ID" sz="3000">
                    <a:solidFill>
                      <a:schemeClr val="tx1"/>
                    </a:solidFill>
                    <a:latin typeface="Inter"/>
                    <a:ea typeface="Open Sans" panose="020B0606030504020204" pitchFamily="34" charset="0"/>
                    <a:cs typeface="Open Sans" panose="020B0606030504020204" pitchFamily="34" charset="0"/>
                  </a:rPr>
                  <a:t>  </a:t>
                </a:r>
                <a14:m>
                  <m:oMath xmlns:m="http://schemas.openxmlformats.org/officeDocument/2006/math">
                    <m:r>
                      <a:rPr lang="en-US" sz="30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r>
                      <a:rPr lang="en-US" sz="30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US" sz="30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 −</m:t>
                    </m:r>
                    <m:r>
                      <a:rPr lang="en-US" sz="30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US" sz="30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=30</m:t>
                    </m:r>
                  </m:oMath>
                </a14:m>
                <a:endParaRPr lang="en-ID" sz="3000">
                  <a:solidFill>
                    <a:schemeClr val="tx1"/>
                  </a:solidFill>
                  <a:latin typeface="Inter"/>
                  <a:ea typeface="Open Sans" panose="020B0606030504020204" pitchFamily="34" charset="0"/>
                  <a:cs typeface="Open Sans" panose="020B0606030504020204" pitchFamily="34" charset="0"/>
                </a:endParaRPr>
              </a:p>
              <a:p>
                <a:r>
                  <a:rPr lang="en-US" sz="3000">
                    <a:solidFill>
                      <a:schemeClr val="tx1"/>
                    </a:solidFill>
                    <a:latin typeface="Inter"/>
                  </a:rPr>
                  <a:t> </a:t>
                </a:r>
                <a:br>
                  <a:rPr lang="en-US" sz="3000">
                    <a:solidFill>
                      <a:schemeClr val="tx1"/>
                    </a:solidFill>
                    <a:latin typeface="Inter"/>
                  </a:rPr>
                </a:br>
                <a:r>
                  <a:rPr lang="en-US" sz="3000">
                    <a:solidFill>
                      <a:schemeClr val="tx1"/>
                    </a:solidFill>
                    <a:latin typeface="Inter"/>
                  </a:rPr>
                  <a:t>Didapatkan nilai x=100, dan y =170</a:t>
                </a:r>
                <a:endParaRPr lang="en-ID" sz="3000">
                  <a:solidFill>
                    <a:schemeClr val="tx1"/>
                  </a:solidFill>
                  <a:latin typeface="Inter"/>
                </a:endParaRPr>
              </a:p>
            </p:txBody>
          </p:sp>
        </mc:Choice>
        <mc:Fallback xmlns="">
          <p:sp>
            <p:nvSpPr>
              <p:cNvPr id="6" name="Rectangle 5">
                <a:extLst>
                  <a:ext uri="{FF2B5EF4-FFF2-40B4-BE49-F238E27FC236}">
                    <a16:creationId xmlns:a16="http://schemas.microsoft.com/office/drawing/2014/main" id="{F11BDF77-F389-36E4-C22E-03F437B773BA}"/>
                  </a:ext>
                </a:extLst>
              </p:cNvPr>
              <p:cNvSpPr>
                <a:spLocks noRot="1" noChangeAspect="1" noMove="1" noResize="1" noEditPoints="1" noAdjustHandles="1" noChangeArrowheads="1" noChangeShapeType="1" noTextEdit="1"/>
              </p:cNvSpPr>
              <p:nvPr/>
            </p:nvSpPr>
            <p:spPr>
              <a:xfrm>
                <a:off x="7631927" y="4410596"/>
                <a:ext cx="10322773" cy="4968552"/>
              </a:xfrm>
              <a:prstGeom prst="rect">
                <a:avLst/>
              </a:prstGeom>
              <a:blipFill>
                <a:blip r:embed="rId5"/>
                <a:stretch>
                  <a:fillRect l="-1418" t="-3067" b="-5399"/>
                </a:stretch>
              </a:blipFill>
              <a:ln>
                <a:noFill/>
              </a:ln>
            </p:spPr>
            <p:txBody>
              <a:bodyPr/>
              <a:lstStyle/>
              <a:p>
                <a:r>
                  <a:rPr lang="en-ID">
                    <a:noFill/>
                  </a:rPr>
                  <a:t> </a:t>
                </a:r>
              </a:p>
            </p:txBody>
          </p:sp>
        </mc:Fallback>
      </mc:AlternateContent>
    </p:spTree>
    <p:extLst>
      <p:ext uri="{BB962C8B-B14F-4D97-AF65-F5344CB8AC3E}">
        <p14:creationId xmlns:p14="http://schemas.microsoft.com/office/powerpoint/2010/main" val="2413841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7CEF7A5-AE61-4BB3-824A-1B834E411A13}"/>
              </a:ext>
            </a:extLst>
          </p:cNvPr>
          <p:cNvSpPr/>
          <p:nvPr/>
        </p:nvSpPr>
        <p:spPr>
          <a:xfrm rot="5400000">
            <a:off x="12861792" y="4447750"/>
            <a:ext cx="10603282" cy="1707786"/>
          </a:xfrm>
          <a:prstGeom prst="rect">
            <a:avLst/>
          </a:prstGeom>
          <a:solidFill>
            <a:schemeClr val="accent1">
              <a:lumMod val="20000"/>
              <a:lumOff val="80000"/>
            </a:schemeClr>
          </a:solidFill>
          <a:ln>
            <a:noFill/>
          </a:ln>
          <a:effectLst>
            <a:glow rad="101600">
              <a:srgbClr val="B8CAE9"/>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Google Shape;940;p55">
            <a:extLst>
              <a:ext uri="{FF2B5EF4-FFF2-40B4-BE49-F238E27FC236}">
                <a16:creationId xmlns:a16="http://schemas.microsoft.com/office/drawing/2014/main" id="{FCFB34A8-61D9-0C0F-DB69-E26662FA5997}"/>
              </a:ext>
            </a:extLst>
          </p:cNvPr>
          <p:cNvSpPr/>
          <p:nvPr/>
        </p:nvSpPr>
        <p:spPr>
          <a:xfrm>
            <a:off x="-2160140" y="-990105"/>
            <a:ext cx="4570221" cy="3886403"/>
          </a:xfrm>
          <a:custGeom>
            <a:avLst/>
            <a:gdLst/>
            <a:ahLst/>
            <a:cxnLst/>
            <a:rect l="l" t="t" r="r" b="b"/>
            <a:pathLst>
              <a:path w="190704" h="162170" extrusionOk="0">
                <a:moveTo>
                  <a:pt x="64243" y="0"/>
                </a:moveTo>
                <a:cubicBezTo>
                  <a:pt x="44031" y="0"/>
                  <a:pt x="25830" y="12000"/>
                  <a:pt x="15545" y="28907"/>
                </a:cubicBezTo>
                <a:cubicBezTo>
                  <a:pt x="0" y="54425"/>
                  <a:pt x="1835" y="66534"/>
                  <a:pt x="17546" y="96322"/>
                </a:cubicBezTo>
                <a:cubicBezTo>
                  <a:pt x="33224" y="126110"/>
                  <a:pt x="26553" y="151895"/>
                  <a:pt x="76421" y="160634"/>
                </a:cubicBezTo>
                <a:cubicBezTo>
                  <a:pt x="82436" y="161685"/>
                  <a:pt x="87937" y="162169"/>
                  <a:pt x="92988" y="162169"/>
                </a:cubicBezTo>
                <a:cubicBezTo>
                  <a:pt x="139599" y="162169"/>
                  <a:pt x="147936" y="120919"/>
                  <a:pt x="168220" y="102259"/>
                </a:cubicBezTo>
                <a:cubicBezTo>
                  <a:pt x="190703" y="81578"/>
                  <a:pt x="188135" y="58361"/>
                  <a:pt x="169188" y="41716"/>
                </a:cubicBezTo>
                <a:cubicBezTo>
                  <a:pt x="150241" y="25104"/>
                  <a:pt x="127358" y="31709"/>
                  <a:pt x="96035" y="10360"/>
                </a:cubicBezTo>
                <a:cubicBezTo>
                  <a:pt x="85438" y="3137"/>
                  <a:pt x="74578" y="0"/>
                  <a:pt x="64243"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32</a:t>
            </a:r>
            <a:endParaRPr lang="en-ID" sz="3200"/>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pic>
        <p:nvPicPr>
          <p:cNvPr id="5" name="Google Shape;359;p43">
            <a:extLst>
              <a:ext uri="{FF2B5EF4-FFF2-40B4-BE49-F238E27FC236}">
                <a16:creationId xmlns:a16="http://schemas.microsoft.com/office/drawing/2014/main" id="{A34B1C54-C6C2-4E30-C053-FF4F0685B2AF}"/>
              </a:ext>
            </a:extLst>
          </p:cNvPr>
          <p:cNvPicPr preferRelativeResize="0"/>
          <p:nvPr/>
        </p:nvPicPr>
        <p:blipFill rotWithShape="1">
          <a:blip r:embed="rId3">
            <a:alphaModFix/>
          </a:blip>
          <a:srcRect t="36552" r="25931"/>
          <a:stretch/>
        </p:blipFill>
        <p:spPr>
          <a:xfrm flipH="1">
            <a:off x="0" y="7218908"/>
            <a:ext cx="7200900" cy="3886402"/>
          </a:xfrm>
          <a:prstGeom prst="rect">
            <a:avLst/>
          </a:prstGeom>
          <a:noFill/>
          <a:ln>
            <a:noFill/>
          </a:ln>
        </p:spPr>
      </p:pic>
      <p:sp>
        <p:nvSpPr>
          <p:cNvPr id="4" name="Google Shape;215;p30">
            <a:extLst>
              <a:ext uri="{FF2B5EF4-FFF2-40B4-BE49-F238E27FC236}">
                <a16:creationId xmlns:a16="http://schemas.microsoft.com/office/drawing/2014/main" id="{FE11BAC4-5079-EDC0-BB26-0B131857B391}"/>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Tiga Variabel (</a:t>
            </a:r>
            <a:r>
              <a:rPr lang="en-ID" sz="3200" b="1" i="0">
                <a:solidFill>
                  <a:srgbClr val="1F1F1F"/>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PLTV</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9A2358A2-C591-5CE3-92B2-16B84203473E}"/>
              </a:ext>
            </a:extLst>
          </p:cNvPr>
          <p:cNvSpPr txBox="1"/>
          <p:nvPr/>
        </p:nvSpPr>
        <p:spPr>
          <a:xfrm>
            <a:off x="1143747" y="1957121"/>
            <a:ext cx="15759209" cy="1815882"/>
          </a:xfrm>
          <a:prstGeom prst="rect">
            <a:avLst/>
          </a:prstGeom>
          <a:noFill/>
        </p:spPr>
        <p:txBody>
          <a:bodyPr wrap="square">
            <a:spAutoFit/>
          </a:bodyPr>
          <a:lstStyle/>
          <a:p>
            <a:r>
              <a:rPr lang="en-ID" sz="2800" b="0" i="0">
                <a:solidFill>
                  <a:srgbClr val="45464B"/>
                </a:solidFill>
                <a:effectLst/>
                <a:latin typeface="roboto" panose="02000000000000000000" pitchFamily="2" charset="0"/>
              </a:rPr>
              <a:t>Sesuai namanya, SPLTV sedikit berbeda SPLDV. Sistem persamaan linear tiga variabel adalah persamaan linear yang mengandung tiga variabel. </a:t>
            </a:r>
            <a:br>
              <a:rPr lang="en-ID" sz="2800" b="0" i="0">
                <a:solidFill>
                  <a:srgbClr val="45464B"/>
                </a:solidFill>
                <a:effectLst/>
                <a:latin typeface="roboto" panose="02000000000000000000" pitchFamily="2" charset="0"/>
              </a:rPr>
            </a:br>
            <a:br>
              <a:rPr lang="en-ID" sz="2800" b="0" i="0">
                <a:solidFill>
                  <a:srgbClr val="45464B"/>
                </a:solidFill>
                <a:effectLst/>
                <a:latin typeface="roboto" panose="02000000000000000000" pitchFamily="2" charset="0"/>
              </a:rPr>
            </a:br>
            <a:r>
              <a:rPr lang="en-ID" sz="2800" b="0" i="0">
                <a:solidFill>
                  <a:srgbClr val="45464B"/>
                </a:solidFill>
                <a:effectLst/>
                <a:latin typeface="roboto" panose="02000000000000000000" pitchFamily="2" charset="0"/>
              </a:rPr>
              <a:t>Misalnya, variabel x, y, dan z.</a:t>
            </a:r>
            <a:endParaRPr lang="en-ID" sz="2800"/>
          </a:p>
        </p:txBody>
      </p:sp>
      <p:pic>
        <p:nvPicPr>
          <p:cNvPr id="2052" name="Picture 4" descr="√ Sistem Persamaan Linear Tiga Variabel - Ciri, Syarat, Cara Penyelesaian">
            <a:extLst>
              <a:ext uri="{FF2B5EF4-FFF2-40B4-BE49-F238E27FC236}">
                <a16:creationId xmlns:a16="http://schemas.microsoft.com/office/drawing/2014/main" id="{D016A947-7B33-8FB3-93F0-DBFF5C192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484" y="4388450"/>
            <a:ext cx="7974671" cy="448356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 name="Thought Bubble: Cloud 10">
                <a:extLst>
                  <a:ext uri="{FF2B5EF4-FFF2-40B4-BE49-F238E27FC236}">
                    <a16:creationId xmlns:a16="http://schemas.microsoft.com/office/drawing/2014/main" id="{3D5F59BA-33BD-83D7-30A6-F7E2C60405F3}"/>
                  </a:ext>
                </a:extLst>
              </p:cNvPr>
              <p:cNvSpPr/>
              <p:nvPr/>
            </p:nvSpPr>
            <p:spPr>
              <a:xfrm>
                <a:off x="11837738" y="4842644"/>
                <a:ext cx="4580185" cy="2783088"/>
              </a:xfrm>
              <a:prstGeom prst="cloudCallout">
                <a:avLst>
                  <a:gd name="adj1" fmla="val -73801"/>
                  <a:gd name="adj2" fmla="val 2720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D" sz="280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 ,</m:t>
                      </m:r>
                      <m:sSub>
                        <m:sSubPr>
                          <m:ctrlPr>
                            <a:rPr lang="en-ID" sz="2800" i="1">
                              <a:latin typeface="Cambria Math" panose="02040503050406030204" pitchFamily="18" charset="0"/>
                            </a:rPr>
                          </m:ctrlPr>
                        </m:sSubPr>
                        <m:e>
                          <m:r>
                            <a:rPr lang="en-US" sz="2800" b="0" i="1" smtClean="0">
                              <a:latin typeface="Cambria Math" panose="02040503050406030204" pitchFamily="18" charset="0"/>
                            </a:rPr>
                            <m:t>𝑏</m:t>
                          </m:r>
                        </m:e>
                        <m:sub>
                          <m:r>
                            <a:rPr lang="en-US" sz="2800" i="1">
                              <a:latin typeface="Cambria Math" panose="02040503050406030204" pitchFamily="18" charset="0"/>
                            </a:rPr>
                            <m:t>1</m:t>
                          </m:r>
                        </m:sub>
                      </m:sSub>
                      <m:r>
                        <a:rPr lang="en-US" sz="2800" b="0" i="1" smtClean="0">
                          <a:latin typeface="Cambria Math" panose="02040503050406030204" pitchFamily="18" charset="0"/>
                        </a:rPr>
                        <m:t> ,</m:t>
                      </m:r>
                      <m:sSub>
                        <m:sSubPr>
                          <m:ctrlPr>
                            <a:rPr lang="en-ID" sz="2800" i="1">
                              <a:latin typeface="Cambria Math" panose="02040503050406030204" pitchFamily="18" charset="0"/>
                            </a:rPr>
                          </m:ctrlPr>
                        </m:sSubPr>
                        <m:e>
                          <m:r>
                            <a:rPr lang="en-US" sz="2800" b="0" i="1" smtClean="0">
                              <a:latin typeface="Cambria Math" panose="02040503050406030204" pitchFamily="18" charset="0"/>
                            </a:rPr>
                            <m:t>𝑐</m:t>
                          </m:r>
                        </m:e>
                        <m:sub>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ID" sz="2800" i="1">
                              <a:latin typeface="Cambria Math" panose="02040503050406030204" pitchFamily="18" charset="0"/>
                            </a:rPr>
                          </m:ctrlPr>
                        </m:sSubPr>
                        <m:e>
                          <m:r>
                            <a:rPr lang="en-US" sz="2800" b="0" i="1" smtClean="0">
                              <a:latin typeface="Cambria Math" panose="02040503050406030204" pitchFamily="18" charset="0"/>
                            </a:rPr>
                            <m:t>𝑑</m:t>
                          </m:r>
                        </m:e>
                        <m:sub>
                          <m:r>
                            <a:rPr lang="en-US" sz="2800" i="1">
                              <a:latin typeface="Cambria Math" panose="02040503050406030204" pitchFamily="18" charset="0"/>
                            </a:rPr>
                            <m:t>1</m:t>
                          </m:r>
                        </m:sub>
                      </m:sSub>
                    </m:oMath>
                  </m:oMathPara>
                </a14:m>
                <a:endParaRPr lang="en-US" sz="2800"/>
              </a:p>
              <a:p>
                <a:pPr algn="ctr"/>
                <a14:m>
                  <m:oMathPara xmlns:m="http://schemas.openxmlformats.org/officeDocument/2006/math">
                    <m:oMathParaPr>
                      <m:jc m:val="centerGroup"/>
                    </m:oMathParaPr>
                    <m:oMath xmlns:m="http://schemas.openxmlformats.org/officeDocument/2006/math">
                      <m:sSub>
                        <m:sSubPr>
                          <m:ctrlPr>
                            <a:rPr lang="en-ID" sz="280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 ,</m:t>
                      </m:r>
                      <m:sSub>
                        <m:sSubPr>
                          <m:ctrlPr>
                            <a:rPr lang="en-ID" sz="2800" i="1">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 ,</m:t>
                      </m:r>
                      <m:sSub>
                        <m:sSubPr>
                          <m:ctrlPr>
                            <a:rPr lang="en-ID" sz="2800" i="1">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ID" sz="2800" i="1">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2</m:t>
                          </m:r>
                        </m:sub>
                      </m:sSub>
                    </m:oMath>
                  </m:oMathPara>
                </a14:m>
                <a:endParaRPr lang="en-ID" sz="2800"/>
              </a:p>
              <a:p>
                <a:pPr algn="ctr"/>
                <a14:m>
                  <m:oMathPara xmlns:m="http://schemas.openxmlformats.org/officeDocument/2006/math">
                    <m:oMathParaPr>
                      <m:jc m:val="centerGroup"/>
                    </m:oMathParaPr>
                    <m:oMath xmlns:m="http://schemas.openxmlformats.org/officeDocument/2006/math">
                      <m:sSub>
                        <m:sSubPr>
                          <m:ctrlPr>
                            <a:rPr lang="en-ID" sz="280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 ,</m:t>
                      </m:r>
                      <m:sSub>
                        <m:sSubPr>
                          <m:ctrlPr>
                            <a:rPr lang="en-ID" sz="2800" i="1">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 ,</m:t>
                      </m:r>
                      <m:sSub>
                        <m:sSubPr>
                          <m:ctrlPr>
                            <a:rPr lang="en-ID" sz="2800" i="1">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sSub>
                        <m:sSubPr>
                          <m:ctrlPr>
                            <a:rPr lang="en-ID" sz="2800" i="1">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3</m:t>
                          </m:r>
                        </m:sub>
                      </m:sSub>
                    </m:oMath>
                  </m:oMathPara>
                </a14:m>
                <a:endParaRPr lang="en-ID" sz="2800"/>
              </a:p>
              <a:p>
                <a:pPr algn="ctr"/>
                <a:r>
                  <a:rPr lang="en-ID" sz="2800"/>
                  <a:t>Adalah bilangan Real</a:t>
                </a:r>
              </a:p>
            </p:txBody>
          </p:sp>
        </mc:Choice>
        <mc:Fallback xmlns="">
          <p:sp>
            <p:nvSpPr>
              <p:cNvPr id="11" name="Thought Bubble: Cloud 10">
                <a:extLst>
                  <a:ext uri="{FF2B5EF4-FFF2-40B4-BE49-F238E27FC236}">
                    <a16:creationId xmlns:a16="http://schemas.microsoft.com/office/drawing/2014/main" id="{3D5F59BA-33BD-83D7-30A6-F7E2C60405F3}"/>
                  </a:ext>
                </a:extLst>
              </p:cNvPr>
              <p:cNvSpPr>
                <a:spLocks noRot="1" noChangeAspect="1" noMove="1" noResize="1" noEditPoints="1" noAdjustHandles="1" noChangeArrowheads="1" noChangeShapeType="1" noTextEdit="1"/>
              </p:cNvSpPr>
              <p:nvPr/>
            </p:nvSpPr>
            <p:spPr>
              <a:xfrm>
                <a:off x="11837738" y="4842644"/>
                <a:ext cx="4580185" cy="2783088"/>
              </a:xfrm>
              <a:prstGeom prst="cloudCallout">
                <a:avLst>
                  <a:gd name="adj1" fmla="val -73801"/>
                  <a:gd name="adj2" fmla="val 27208"/>
                </a:avLst>
              </a:prstGeom>
              <a:blipFill>
                <a:blip r:embed="rId5"/>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18538551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40;p55">
            <a:extLst>
              <a:ext uri="{FF2B5EF4-FFF2-40B4-BE49-F238E27FC236}">
                <a16:creationId xmlns:a16="http://schemas.microsoft.com/office/drawing/2014/main" id="{ED1FB848-5B72-68A3-00CC-43444DD03AB9}"/>
              </a:ext>
            </a:extLst>
          </p:cNvPr>
          <p:cNvSpPr/>
          <p:nvPr/>
        </p:nvSpPr>
        <p:spPr>
          <a:xfrm>
            <a:off x="15553828" y="-719368"/>
            <a:ext cx="4570221" cy="3886403"/>
          </a:xfrm>
          <a:custGeom>
            <a:avLst/>
            <a:gdLst/>
            <a:ahLst/>
            <a:cxnLst/>
            <a:rect l="l" t="t" r="r" b="b"/>
            <a:pathLst>
              <a:path w="190704" h="162170" extrusionOk="0">
                <a:moveTo>
                  <a:pt x="64243" y="0"/>
                </a:moveTo>
                <a:cubicBezTo>
                  <a:pt x="44031" y="0"/>
                  <a:pt x="25830" y="12000"/>
                  <a:pt x="15545" y="28907"/>
                </a:cubicBezTo>
                <a:cubicBezTo>
                  <a:pt x="0" y="54425"/>
                  <a:pt x="1835" y="66534"/>
                  <a:pt x="17546" y="96322"/>
                </a:cubicBezTo>
                <a:cubicBezTo>
                  <a:pt x="33224" y="126110"/>
                  <a:pt x="26553" y="151895"/>
                  <a:pt x="76421" y="160634"/>
                </a:cubicBezTo>
                <a:cubicBezTo>
                  <a:pt x="82436" y="161685"/>
                  <a:pt x="87937" y="162169"/>
                  <a:pt x="92988" y="162169"/>
                </a:cubicBezTo>
                <a:cubicBezTo>
                  <a:pt x="139599" y="162169"/>
                  <a:pt x="147936" y="120919"/>
                  <a:pt x="168220" y="102259"/>
                </a:cubicBezTo>
                <a:cubicBezTo>
                  <a:pt x="190703" y="81578"/>
                  <a:pt x="188135" y="58361"/>
                  <a:pt x="169188" y="41716"/>
                </a:cubicBezTo>
                <a:cubicBezTo>
                  <a:pt x="150241" y="25104"/>
                  <a:pt x="127358" y="31709"/>
                  <a:pt x="96035" y="10360"/>
                </a:cubicBezTo>
                <a:cubicBezTo>
                  <a:pt x="85438" y="3137"/>
                  <a:pt x="74578" y="0"/>
                  <a:pt x="64243"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33</a:t>
            </a:r>
            <a:endParaRPr lang="en-ID" sz="3200"/>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pic>
        <p:nvPicPr>
          <p:cNvPr id="4" name="Google Shape;387;p45">
            <a:extLst>
              <a:ext uri="{FF2B5EF4-FFF2-40B4-BE49-F238E27FC236}">
                <a16:creationId xmlns:a16="http://schemas.microsoft.com/office/drawing/2014/main" id="{8E7CAEB1-8532-5890-6E1C-EA420D0A8A56}"/>
              </a:ext>
            </a:extLst>
          </p:cNvPr>
          <p:cNvPicPr preferRelativeResize="0"/>
          <p:nvPr/>
        </p:nvPicPr>
        <p:blipFill>
          <a:blip r:embed="rId3">
            <a:alphaModFix/>
          </a:blip>
          <a:stretch>
            <a:fillRect/>
          </a:stretch>
        </p:blipFill>
        <p:spPr>
          <a:xfrm>
            <a:off x="13825636" y="8155012"/>
            <a:ext cx="5759427" cy="2902201"/>
          </a:xfrm>
          <a:prstGeom prst="rect">
            <a:avLst/>
          </a:prstGeom>
          <a:noFill/>
          <a:ln>
            <a:noFill/>
          </a:ln>
        </p:spPr>
      </p:pic>
      <p:sp>
        <p:nvSpPr>
          <p:cNvPr id="5" name="Google Shape;215;p30">
            <a:extLst>
              <a:ext uri="{FF2B5EF4-FFF2-40B4-BE49-F238E27FC236}">
                <a16:creationId xmlns:a16="http://schemas.microsoft.com/office/drawing/2014/main" id="{258E4635-785B-1E91-E6A2-A51DA223CDE8}"/>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Tiga Variabel (PLTV) – Cont.</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117EA648-CAC8-DB2E-593A-1C211F6D901C}"/>
              </a:ext>
            </a:extLst>
          </p:cNvPr>
          <p:cNvSpPr txBox="1"/>
          <p:nvPr/>
        </p:nvSpPr>
        <p:spPr>
          <a:xfrm>
            <a:off x="923253" y="2180437"/>
            <a:ext cx="17163806" cy="954107"/>
          </a:xfrm>
          <a:prstGeom prst="rect">
            <a:avLst/>
          </a:prstGeom>
          <a:noFill/>
        </p:spPr>
        <p:txBody>
          <a:bodyPr wrap="square">
            <a:spAutoFit/>
          </a:bodyPr>
          <a:lstStyle/>
          <a:p>
            <a:r>
              <a:rPr lang="en-ID" sz="2800" b="0" i="0">
                <a:solidFill>
                  <a:srgbClr val="1F1F1F"/>
                </a:solidFill>
                <a:effectLst/>
                <a:latin typeface="Inter"/>
              </a:rPr>
              <a:t>Adapun beberapa metode yang dapat digunakan untuk menyelesaikan SPLTV (Sistem Persamaan Linear Tiga Variabel)</a:t>
            </a:r>
            <a:r>
              <a:rPr lang="en-ID" sz="2800">
                <a:solidFill>
                  <a:srgbClr val="1F1F1F"/>
                </a:solidFill>
                <a:latin typeface="Inter"/>
              </a:rPr>
              <a:t>: </a:t>
            </a:r>
          </a:p>
        </p:txBody>
      </p:sp>
      <p:sp>
        <p:nvSpPr>
          <p:cNvPr id="13" name="TextBox 12">
            <a:extLst>
              <a:ext uri="{FF2B5EF4-FFF2-40B4-BE49-F238E27FC236}">
                <a16:creationId xmlns:a16="http://schemas.microsoft.com/office/drawing/2014/main" id="{399A71FE-3186-F8EE-8559-391F53075AC4}"/>
              </a:ext>
            </a:extLst>
          </p:cNvPr>
          <p:cNvSpPr txBox="1"/>
          <p:nvPr/>
        </p:nvSpPr>
        <p:spPr>
          <a:xfrm>
            <a:off x="923252" y="3293203"/>
            <a:ext cx="17438887" cy="5262979"/>
          </a:xfrm>
          <a:prstGeom prst="rect">
            <a:avLst/>
          </a:prstGeom>
          <a:noFill/>
        </p:spPr>
        <p:txBody>
          <a:bodyPr wrap="square">
            <a:spAutoFit/>
          </a:bodyPr>
          <a:lstStyle/>
          <a:p>
            <a:pPr marL="514350" indent="-514350">
              <a:buAutoNum type="arabicPeriod"/>
            </a:pPr>
            <a:r>
              <a:rPr lang="en-ID" sz="2800" b="1">
                <a:solidFill>
                  <a:srgbClr val="1F1F1F"/>
                </a:solidFill>
                <a:latin typeface="Inter"/>
              </a:rPr>
              <a:t>Substitusi</a:t>
            </a:r>
            <a:br>
              <a:rPr lang="en-ID" sz="2800" b="1">
                <a:solidFill>
                  <a:srgbClr val="1F1F1F"/>
                </a:solidFill>
                <a:latin typeface="Inter"/>
              </a:rPr>
            </a:br>
            <a:r>
              <a:rPr lang="en-ID" sz="2800">
                <a:solidFill>
                  <a:srgbClr val="1F1F1F"/>
                </a:solidFill>
                <a:latin typeface="Inter"/>
              </a:rPr>
              <a:t>Penyelesaian SPLTV adalah dengan </a:t>
            </a:r>
            <a:r>
              <a:rPr lang="en-ID" sz="2800" b="0" i="0">
                <a:solidFill>
                  <a:srgbClr val="1F1F1F"/>
                </a:solidFill>
                <a:effectLst/>
                <a:latin typeface="Inter"/>
              </a:rPr>
              <a:t>menyelesaikan satu persamaan untuk mendapatkan nilai satu variabel, kemudian mensubstitusikan nilainya ke persamaan lain untuk mendapatkan nilai variabel berikutnya, dan seterusnya. Menggunakan metode ini sama persis dengan SPLDV (persamaan linear 2 variable)</a:t>
            </a:r>
            <a:br>
              <a:rPr lang="en-ID" sz="2800" b="0" i="0">
                <a:solidFill>
                  <a:srgbClr val="1F1F1F"/>
                </a:solidFill>
                <a:effectLst/>
                <a:latin typeface="Inter"/>
              </a:rPr>
            </a:br>
            <a:endParaRPr lang="en-ID" sz="2800" b="1">
              <a:solidFill>
                <a:srgbClr val="1F1F1F"/>
              </a:solidFill>
              <a:latin typeface="Inter"/>
            </a:endParaRPr>
          </a:p>
          <a:p>
            <a:pPr marL="514350" indent="-514350">
              <a:buAutoNum type="arabicPeriod"/>
            </a:pPr>
            <a:r>
              <a:rPr lang="en-ID" sz="2800" b="1" i="0">
                <a:solidFill>
                  <a:srgbClr val="1F1F1F"/>
                </a:solidFill>
                <a:effectLst/>
                <a:latin typeface="Inter"/>
              </a:rPr>
              <a:t>Eliminasi</a:t>
            </a:r>
            <a:br>
              <a:rPr lang="en-ID" sz="2800" b="1" i="0">
                <a:solidFill>
                  <a:srgbClr val="1F1F1F"/>
                </a:solidFill>
                <a:effectLst/>
                <a:latin typeface="Inter"/>
              </a:rPr>
            </a:br>
            <a:r>
              <a:rPr lang="en-ID" sz="2800" b="1" i="0">
                <a:solidFill>
                  <a:srgbClr val="1F1F1F"/>
                </a:solidFill>
                <a:effectLst/>
                <a:latin typeface="Inter"/>
              </a:rPr>
              <a:t>- Eliminasi Sederhana</a:t>
            </a:r>
            <a:r>
              <a:rPr lang="en-ID" sz="2800" i="0">
                <a:solidFill>
                  <a:srgbClr val="1F1F1F"/>
                </a:solidFill>
                <a:effectLst/>
                <a:latin typeface="Inter"/>
              </a:rPr>
              <a:t>: Menghilangkan salah satu variabel dengan menambahkan atau mengurangkan dua persamaan yang memiliki koefisien variabel yang sama. Penyelesaian dengan metode eliminasi sederhana sama dengan menyelesaiakan SPLDV.</a:t>
            </a:r>
            <a:br>
              <a:rPr lang="en-ID" sz="2800" i="0">
                <a:solidFill>
                  <a:srgbClr val="1F1F1F"/>
                </a:solidFill>
                <a:effectLst/>
                <a:latin typeface="Inter"/>
              </a:rPr>
            </a:br>
            <a:r>
              <a:rPr lang="en-ID" sz="2800" i="0">
                <a:solidFill>
                  <a:srgbClr val="1F1F1F"/>
                </a:solidFill>
                <a:effectLst/>
                <a:latin typeface="Inter"/>
              </a:rPr>
              <a:t>- </a:t>
            </a:r>
            <a:r>
              <a:rPr lang="en-ID" sz="2800" b="1" i="0">
                <a:solidFill>
                  <a:srgbClr val="1F1F1F"/>
                </a:solidFill>
                <a:effectLst/>
                <a:latin typeface="Inter"/>
              </a:rPr>
              <a:t>Eliminasi Gauss Jordan</a:t>
            </a:r>
            <a:r>
              <a:rPr lang="en-ID" sz="2800" i="0">
                <a:solidFill>
                  <a:srgbClr val="1F1F1F"/>
                </a:solidFill>
                <a:effectLst/>
                <a:latin typeface="Inter"/>
              </a:rPr>
              <a:t>: Menghilangkan variabel secara sistematis dengan menggunakan operasi baris pada matriks yang mewakili SPLTV. (</a:t>
            </a:r>
            <a:r>
              <a:rPr lang="en-ID" sz="2800" i="1">
                <a:solidFill>
                  <a:srgbClr val="1F1F1F"/>
                </a:solidFill>
                <a:effectLst/>
                <a:latin typeface="Inter"/>
              </a:rPr>
              <a:t>akan dijelaskan perhitungannya di slide selanjutnya</a:t>
            </a:r>
            <a:r>
              <a:rPr lang="en-ID" sz="2800" i="0">
                <a:solidFill>
                  <a:srgbClr val="1F1F1F"/>
                </a:solidFill>
                <a:effectLst/>
                <a:latin typeface="Inter"/>
              </a:rPr>
              <a:t>)</a:t>
            </a:r>
            <a:br>
              <a:rPr lang="en-ID" sz="2800" i="0">
                <a:solidFill>
                  <a:srgbClr val="1F1F1F"/>
                </a:solidFill>
                <a:effectLst/>
                <a:latin typeface="Inter"/>
              </a:rPr>
            </a:br>
            <a:endParaRPr lang="en-ID" sz="2800" i="0">
              <a:solidFill>
                <a:srgbClr val="1F1F1F"/>
              </a:solidFill>
              <a:effectLst/>
              <a:latin typeface="Inter"/>
            </a:endParaRPr>
          </a:p>
        </p:txBody>
      </p:sp>
    </p:spTree>
    <p:extLst>
      <p:ext uri="{BB962C8B-B14F-4D97-AF65-F5344CB8AC3E}">
        <p14:creationId xmlns:p14="http://schemas.microsoft.com/office/powerpoint/2010/main" val="40704353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387;p45">
            <a:extLst>
              <a:ext uri="{FF2B5EF4-FFF2-40B4-BE49-F238E27FC236}">
                <a16:creationId xmlns:a16="http://schemas.microsoft.com/office/drawing/2014/main" id="{8E7CAEB1-8532-5890-6E1C-EA420D0A8A56}"/>
              </a:ext>
            </a:extLst>
          </p:cNvPr>
          <p:cNvPicPr preferRelativeResize="0"/>
          <p:nvPr/>
        </p:nvPicPr>
        <p:blipFill>
          <a:blip r:embed="rId3">
            <a:alphaModFix/>
          </a:blip>
          <a:stretch>
            <a:fillRect/>
          </a:stretch>
        </p:blipFill>
        <p:spPr>
          <a:xfrm rot="3213377">
            <a:off x="13337649" y="-2967004"/>
            <a:ext cx="8611824" cy="5164770"/>
          </a:xfrm>
          <a:prstGeom prst="rect">
            <a:avLst/>
          </a:prstGeom>
          <a:noFill/>
          <a:ln>
            <a:noFill/>
          </a:ln>
        </p:spPr>
      </p:pic>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34</a:t>
            </a:r>
            <a:endParaRPr lang="en-ID" sz="3200"/>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sp>
        <p:nvSpPr>
          <p:cNvPr id="5" name="TextBox 4">
            <a:extLst>
              <a:ext uri="{FF2B5EF4-FFF2-40B4-BE49-F238E27FC236}">
                <a16:creationId xmlns:a16="http://schemas.microsoft.com/office/drawing/2014/main" id="{53883AFA-3E13-8388-63A3-DD6E0C43355C}"/>
              </a:ext>
            </a:extLst>
          </p:cNvPr>
          <p:cNvSpPr txBox="1"/>
          <p:nvPr/>
        </p:nvSpPr>
        <p:spPr>
          <a:xfrm>
            <a:off x="576164" y="2178348"/>
            <a:ext cx="11140440" cy="523220"/>
          </a:xfrm>
          <a:prstGeom prst="rect">
            <a:avLst/>
          </a:prstGeom>
          <a:noFill/>
        </p:spPr>
        <p:txBody>
          <a:bodyPr wrap="square">
            <a:spAutoFit/>
          </a:bodyPr>
          <a:lstStyle/>
          <a:p>
            <a:r>
              <a:rPr lang="en-ID" sz="2800" b="1" i="0">
                <a:solidFill>
                  <a:srgbClr val="1F1F1F"/>
                </a:solidFill>
                <a:effectLst/>
                <a:latin typeface="Inter"/>
              </a:rPr>
              <a:t>Eliminasi Gauss Jordan</a:t>
            </a:r>
            <a:endParaRPr lang="en-ID" sz="2800"/>
          </a:p>
        </p:txBody>
      </p:sp>
      <p:sp>
        <p:nvSpPr>
          <p:cNvPr id="6" name="Google Shape;215;p30">
            <a:extLst>
              <a:ext uri="{FF2B5EF4-FFF2-40B4-BE49-F238E27FC236}">
                <a16:creationId xmlns:a16="http://schemas.microsoft.com/office/drawing/2014/main" id="{AA7D09D3-58A7-9315-32A1-8B8C61D728A1}"/>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Tiga Variabel (PLTV) – Cont.</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a:extLst>
              <a:ext uri="{FF2B5EF4-FFF2-40B4-BE49-F238E27FC236}">
                <a16:creationId xmlns:a16="http://schemas.microsoft.com/office/drawing/2014/main" id="{05A4FEE4-495A-B50B-B3F5-0E24DC9EB9D4}"/>
              </a:ext>
            </a:extLst>
          </p:cNvPr>
          <p:cNvSpPr>
            <a:spLocks noChangeArrowheads="1"/>
          </p:cNvSpPr>
          <p:nvPr/>
        </p:nvSpPr>
        <p:spPr bwMode="auto">
          <a:xfrm>
            <a:off x="1356168" y="3969905"/>
            <a:ext cx="65" cy="7577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38050" rIns="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449D6FF1-7718-C886-4171-4FBBD9067C4F}"/>
              </a:ext>
            </a:extLst>
          </p:cNvPr>
          <p:cNvSpPr txBox="1"/>
          <p:nvPr/>
        </p:nvSpPr>
        <p:spPr>
          <a:xfrm>
            <a:off x="576164" y="2980037"/>
            <a:ext cx="15000497" cy="2246769"/>
          </a:xfrm>
          <a:prstGeom prst="rect">
            <a:avLst/>
          </a:prstGeom>
          <a:noFill/>
        </p:spPr>
        <p:txBody>
          <a:bodyPr wrap="square" rtlCol="0">
            <a:spAutoFit/>
          </a:bodyPr>
          <a:lstStyle/>
          <a:p>
            <a:r>
              <a:rPr lang="en-US" sz="2800">
                <a:latin typeface="Inter"/>
              </a:rPr>
              <a:t>Penggunaan eliminasi gauss Jordan akan sangat lebih practice jika digunakan dengan menerapkan matriks segitga bawah dengan diagonal 1. Artinya Ketika matriks segitiga sudah terbentuk, maka salah satu variable nya juga sudah didapatkan, dan penyelesaian persamaan selanjutnya bisa digunakan eliminasi sederhana.</a:t>
            </a:r>
            <a:br>
              <a:rPr lang="en-US" sz="2800">
                <a:latin typeface="Inter"/>
              </a:rPr>
            </a:br>
            <a:endParaRPr lang="en-ID" sz="2800">
              <a:latin typeface="Inter"/>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0BFF734-E515-A71E-6111-F7A7B636FA6E}"/>
                  </a:ext>
                </a:extLst>
              </p:cNvPr>
              <p:cNvSpPr txBox="1"/>
              <p:nvPr/>
            </p:nvSpPr>
            <p:spPr>
              <a:xfrm>
                <a:off x="5400700" y="4817942"/>
                <a:ext cx="11140440" cy="2524409"/>
              </a:xfrm>
              <a:prstGeom prst="rect">
                <a:avLst/>
              </a:prstGeom>
              <a:noFill/>
            </p:spPr>
            <p:txBody>
              <a:bodyPr wrap="square">
                <a:spAutoFit/>
              </a:bodyPr>
              <a:lstStyle/>
              <a:p>
                <a14:m>
                  <m:oMath xmlns:m="http://schemas.openxmlformats.org/officeDocument/2006/math">
                    <m:d>
                      <m:dPr>
                        <m:ctrlPr>
                          <a:rPr lang="en-US" sz="2800" i="1" smtClean="0">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1</m:t>
                              </m:r>
                            </m:e>
                            <m:e>
                              <m:r>
                                <a:rPr lang="en-US" sz="2800" i="1">
                                  <a:latin typeface="Cambria Math" panose="02040503050406030204" pitchFamily="18" charset="0"/>
                                </a:rPr>
                                <m:t>∗</m:t>
                              </m:r>
                            </m:e>
                            <m:e>
                              <m:r>
                                <a:rPr lang="en-US" sz="2800" i="1">
                                  <a:latin typeface="Cambria Math" panose="02040503050406030204" pitchFamily="18" charset="0"/>
                                </a:rPr>
                                <m:t>∗</m:t>
                              </m:r>
                            </m:e>
                          </m:mr>
                          <m:mr>
                            <m:e>
                              <m:r>
                                <a:rPr lang="en-US" sz="2800" i="1">
                                  <a:latin typeface="Cambria Math" panose="02040503050406030204" pitchFamily="18" charset="0"/>
                                </a:rPr>
                                <m:t>0</m:t>
                              </m:r>
                            </m:e>
                            <m:e>
                              <m:r>
                                <a:rPr lang="en-US" sz="2800" i="1">
                                  <a:latin typeface="Cambria Math" panose="02040503050406030204" pitchFamily="18" charset="0"/>
                                </a:rPr>
                                <m:t>1</m:t>
                              </m:r>
                            </m:e>
                            <m:e>
                              <m:r>
                                <a:rPr lang="en-US" sz="2800" i="1">
                                  <a:latin typeface="Cambria Math" panose="02040503050406030204" pitchFamily="18" charset="0"/>
                                </a:rPr>
                                <m:t>∗</m:t>
                              </m:r>
                            </m:e>
                          </m:mr>
                          <m:mr>
                            <m:e>
                              <m:r>
                                <a:rPr lang="en-US" sz="2800" i="1">
                                  <a:latin typeface="Cambria Math" panose="02040503050406030204" pitchFamily="18" charset="0"/>
                                </a:rPr>
                                <m:t>0</m:t>
                              </m:r>
                            </m:e>
                            <m:e>
                              <m:r>
                                <a:rPr lang="en-US" sz="2800" i="1">
                                  <a:latin typeface="Cambria Math" panose="02040503050406030204" pitchFamily="18" charset="0"/>
                                </a:rPr>
                                <m:t>0</m:t>
                              </m:r>
                            </m:e>
                            <m:e>
                              <m:r>
                                <a:rPr lang="en-US" sz="2800" i="1">
                                  <a:latin typeface="Cambria Math" panose="02040503050406030204" pitchFamily="18" charset="0"/>
                                </a:rPr>
                                <m:t>1</m:t>
                              </m:r>
                            </m:e>
                          </m:mr>
                        </m:m>
                      </m:e>
                    </m:d>
                  </m:oMath>
                </a14:m>
                <a:r>
                  <a:rPr lang="en-US" sz="2800">
                    <a:latin typeface="Inter"/>
                  </a:rPr>
                  <a:t>   </a:t>
                </a:r>
                <a:br>
                  <a:rPr lang="en-US" sz="2800">
                    <a:latin typeface="Inter"/>
                  </a:rPr>
                </a:br>
                <a:br>
                  <a:rPr lang="en-US" sz="2800">
                    <a:latin typeface="Inter"/>
                  </a:rPr>
                </a:br>
                <a:r>
                  <a:rPr lang="en-US" sz="2800">
                    <a:latin typeface="Inter"/>
                  </a:rPr>
                  <a:t>Matriks Segitiga Diagonal bawah,</a:t>
                </a:r>
                <a:br>
                  <a:rPr lang="en-US" sz="2800">
                    <a:latin typeface="Inter"/>
                  </a:rPr>
                </a:br>
                <a:r>
                  <a:rPr lang="en-US" sz="2800">
                    <a:latin typeface="Inter"/>
                  </a:rPr>
                  <a:t>Tanda Bintang adalah nilai bebas.</a:t>
                </a:r>
              </a:p>
            </p:txBody>
          </p:sp>
        </mc:Choice>
        <mc:Fallback xmlns="">
          <p:sp>
            <p:nvSpPr>
              <p:cNvPr id="14" name="TextBox 13">
                <a:extLst>
                  <a:ext uri="{FF2B5EF4-FFF2-40B4-BE49-F238E27FC236}">
                    <a16:creationId xmlns:a16="http://schemas.microsoft.com/office/drawing/2014/main" id="{50BFF734-E515-A71E-6111-F7A7B636FA6E}"/>
                  </a:ext>
                </a:extLst>
              </p:cNvPr>
              <p:cNvSpPr txBox="1">
                <a:spLocks noRot="1" noChangeAspect="1" noMove="1" noResize="1" noEditPoints="1" noAdjustHandles="1" noChangeArrowheads="1" noChangeShapeType="1" noTextEdit="1"/>
              </p:cNvSpPr>
              <p:nvPr/>
            </p:nvSpPr>
            <p:spPr>
              <a:xfrm>
                <a:off x="5400700" y="4817942"/>
                <a:ext cx="11140440" cy="2524409"/>
              </a:xfrm>
              <a:prstGeom prst="rect">
                <a:avLst/>
              </a:prstGeom>
              <a:blipFill>
                <a:blip r:embed="rId4"/>
                <a:stretch>
                  <a:fillRect l="-1149" b="-6039"/>
                </a:stretch>
              </a:blipFill>
            </p:spPr>
            <p:txBody>
              <a:bodyPr/>
              <a:lstStyle/>
              <a:p>
                <a:r>
                  <a:rPr lang="en-ID">
                    <a:noFill/>
                  </a:rPr>
                  <a:t> </a:t>
                </a:r>
              </a:p>
            </p:txBody>
          </p:sp>
        </mc:Fallback>
      </mc:AlternateContent>
      <p:sp>
        <p:nvSpPr>
          <p:cNvPr id="16" name="TextBox 15">
            <a:extLst>
              <a:ext uri="{FF2B5EF4-FFF2-40B4-BE49-F238E27FC236}">
                <a16:creationId xmlns:a16="http://schemas.microsoft.com/office/drawing/2014/main" id="{92BCE7DE-D773-18A5-A908-E6AE232A3341}"/>
              </a:ext>
            </a:extLst>
          </p:cNvPr>
          <p:cNvSpPr txBox="1"/>
          <p:nvPr/>
        </p:nvSpPr>
        <p:spPr>
          <a:xfrm>
            <a:off x="1153518" y="7547039"/>
            <a:ext cx="11140440" cy="1815882"/>
          </a:xfrm>
          <a:prstGeom prst="rect">
            <a:avLst/>
          </a:prstGeom>
          <a:noFill/>
        </p:spPr>
        <p:txBody>
          <a:bodyPr wrap="square">
            <a:spAutoFit/>
          </a:bodyPr>
          <a:lstStyle/>
          <a:p>
            <a:r>
              <a:rPr lang="en-US" sz="2800">
                <a:latin typeface="Inter"/>
              </a:rPr>
              <a:t>Sebagai contoh;</a:t>
            </a:r>
            <a:br>
              <a:rPr lang="en-US" sz="2800">
                <a:latin typeface="Inter"/>
              </a:rPr>
            </a:br>
            <a:r>
              <a:rPr lang="en-US" sz="2800">
                <a:latin typeface="Inter"/>
              </a:rPr>
              <a:t>Jika diketahui persamaan </a:t>
            </a:r>
            <a:br>
              <a:rPr lang="en-US" sz="2800">
                <a:latin typeface="Inter"/>
              </a:rPr>
            </a:br>
            <a:br>
              <a:rPr lang="en-US" sz="2800">
                <a:latin typeface="Inter"/>
              </a:rPr>
            </a:br>
            <a:endParaRPr lang="en-ID" sz="2800" b="0" i="0">
              <a:solidFill>
                <a:srgbClr val="222222"/>
              </a:solidFill>
              <a:effectLst/>
              <a:latin typeface="Open Sans" panose="020B0606030504020204" pitchFamily="34" charset="0"/>
            </a:endParaRPr>
          </a:p>
        </p:txBody>
      </p:sp>
      <p:pic>
        <p:nvPicPr>
          <p:cNvPr id="18" name="Picture 17">
            <a:extLst>
              <a:ext uri="{FF2B5EF4-FFF2-40B4-BE49-F238E27FC236}">
                <a16:creationId xmlns:a16="http://schemas.microsoft.com/office/drawing/2014/main" id="{F13B13A1-78B0-938F-374A-21D2FB1DEA93}"/>
              </a:ext>
            </a:extLst>
          </p:cNvPr>
          <p:cNvPicPr>
            <a:picLocks noChangeAspect="1"/>
          </p:cNvPicPr>
          <p:nvPr/>
        </p:nvPicPr>
        <p:blipFill>
          <a:blip r:embed="rId5"/>
          <a:stretch>
            <a:fillRect/>
          </a:stretch>
        </p:blipFill>
        <p:spPr>
          <a:xfrm>
            <a:off x="1189116" y="8454980"/>
            <a:ext cx="3527102" cy="1616003"/>
          </a:xfrm>
          <a:prstGeom prst="rect">
            <a:avLst/>
          </a:prstGeom>
        </p:spPr>
      </p:pic>
    </p:spTree>
    <p:extLst>
      <p:ext uri="{BB962C8B-B14F-4D97-AF65-F5344CB8AC3E}">
        <p14:creationId xmlns:p14="http://schemas.microsoft.com/office/powerpoint/2010/main" val="2575790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387;p45">
            <a:extLst>
              <a:ext uri="{FF2B5EF4-FFF2-40B4-BE49-F238E27FC236}">
                <a16:creationId xmlns:a16="http://schemas.microsoft.com/office/drawing/2014/main" id="{8E7CAEB1-8532-5890-6E1C-EA420D0A8A56}"/>
              </a:ext>
            </a:extLst>
          </p:cNvPr>
          <p:cNvPicPr preferRelativeResize="0"/>
          <p:nvPr/>
        </p:nvPicPr>
        <p:blipFill>
          <a:blip r:embed="rId3">
            <a:alphaModFix/>
          </a:blip>
          <a:stretch>
            <a:fillRect/>
          </a:stretch>
        </p:blipFill>
        <p:spPr>
          <a:xfrm rot="3213377">
            <a:off x="13337649" y="-2967004"/>
            <a:ext cx="8611824" cy="5164770"/>
          </a:xfrm>
          <a:prstGeom prst="rect">
            <a:avLst/>
          </a:prstGeom>
          <a:noFill/>
          <a:ln>
            <a:noFill/>
          </a:ln>
        </p:spPr>
      </p:pic>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35</a:t>
            </a:r>
            <a:endParaRPr lang="en-ID" sz="3200"/>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grpSp>
        <p:nvGrpSpPr>
          <p:cNvPr id="3" name="Google Shape;3302;p86">
            <a:extLst>
              <a:ext uri="{FF2B5EF4-FFF2-40B4-BE49-F238E27FC236}">
                <a16:creationId xmlns:a16="http://schemas.microsoft.com/office/drawing/2014/main" id="{3676AC77-EE21-38A7-4F76-B6EC5EF31DC6}"/>
              </a:ext>
            </a:extLst>
          </p:cNvPr>
          <p:cNvGrpSpPr/>
          <p:nvPr/>
        </p:nvGrpSpPr>
        <p:grpSpPr>
          <a:xfrm>
            <a:off x="-3785837" y="-828303"/>
            <a:ext cx="7391608" cy="4861174"/>
            <a:chOff x="235800" y="830650"/>
            <a:chExt cx="6978450" cy="4588844"/>
          </a:xfrm>
          <a:solidFill>
            <a:srgbClr val="BFCFEA">
              <a:alpha val="36000"/>
            </a:srgbClr>
          </a:solidFill>
        </p:grpSpPr>
        <p:sp>
          <p:nvSpPr>
            <p:cNvPr id="5" name="Google Shape;3303;p86">
              <a:extLst>
                <a:ext uri="{FF2B5EF4-FFF2-40B4-BE49-F238E27FC236}">
                  <a16:creationId xmlns:a16="http://schemas.microsoft.com/office/drawing/2014/main" id="{AF1E6D38-2106-AFAA-4519-5786152AE34D}"/>
                </a:ext>
              </a:extLst>
            </p:cNvPr>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04;p86">
              <a:extLst>
                <a:ext uri="{FF2B5EF4-FFF2-40B4-BE49-F238E27FC236}">
                  <a16:creationId xmlns:a16="http://schemas.microsoft.com/office/drawing/2014/main" id="{7B0B35EB-ACA1-A9D7-744D-1FAB1813760A}"/>
                </a:ext>
              </a:extLst>
            </p:cNvPr>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05;p86">
              <a:extLst>
                <a:ext uri="{FF2B5EF4-FFF2-40B4-BE49-F238E27FC236}">
                  <a16:creationId xmlns:a16="http://schemas.microsoft.com/office/drawing/2014/main" id="{A612B69E-525A-573F-9C6E-A13DC8B353F5}"/>
                </a:ext>
              </a:extLst>
            </p:cNvPr>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06;p86">
              <a:extLst>
                <a:ext uri="{FF2B5EF4-FFF2-40B4-BE49-F238E27FC236}">
                  <a16:creationId xmlns:a16="http://schemas.microsoft.com/office/drawing/2014/main" id="{B79CC398-22E5-4CEB-E7BF-A22D73DA399A}"/>
                </a:ext>
              </a:extLst>
            </p:cNvPr>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7;p86">
              <a:extLst>
                <a:ext uri="{FF2B5EF4-FFF2-40B4-BE49-F238E27FC236}">
                  <a16:creationId xmlns:a16="http://schemas.microsoft.com/office/drawing/2014/main" id="{948D38E3-91F6-6AB4-1426-40F02E4D2143}"/>
                </a:ext>
              </a:extLst>
            </p:cNvPr>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08;p86">
              <a:extLst>
                <a:ext uri="{FF2B5EF4-FFF2-40B4-BE49-F238E27FC236}">
                  <a16:creationId xmlns:a16="http://schemas.microsoft.com/office/drawing/2014/main" id="{B7DF25CC-F506-F3D3-8822-93BFCDD06D60}"/>
                </a:ext>
              </a:extLst>
            </p:cNvPr>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1540223A-9F87-8855-6A6D-D34AFD3D54C1}"/>
              </a:ext>
            </a:extLst>
          </p:cNvPr>
          <p:cNvSpPr txBox="1"/>
          <p:nvPr/>
        </p:nvSpPr>
        <p:spPr>
          <a:xfrm>
            <a:off x="576164" y="2178348"/>
            <a:ext cx="11140440" cy="523220"/>
          </a:xfrm>
          <a:prstGeom prst="rect">
            <a:avLst/>
          </a:prstGeom>
          <a:noFill/>
        </p:spPr>
        <p:txBody>
          <a:bodyPr wrap="square">
            <a:spAutoFit/>
          </a:bodyPr>
          <a:lstStyle/>
          <a:p>
            <a:r>
              <a:rPr lang="en-ID" sz="2800" b="1" i="0">
                <a:solidFill>
                  <a:srgbClr val="1F1F1F"/>
                </a:solidFill>
                <a:effectLst/>
                <a:latin typeface="Inter"/>
              </a:rPr>
              <a:t>Eliminasi Gauss Jordan</a:t>
            </a:r>
            <a:endParaRPr lang="en-ID" sz="2800"/>
          </a:p>
        </p:txBody>
      </p:sp>
      <p:sp>
        <p:nvSpPr>
          <p:cNvPr id="14" name="Google Shape;215;p30">
            <a:extLst>
              <a:ext uri="{FF2B5EF4-FFF2-40B4-BE49-F238E27FC236}">
                <a16:creationId xmlns:a16="http://schemas.microsoft.com/office/drawing/2014/main" id="{7607CAFC-D4C0-F00A-38EB-44C8783E36EE}"/>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Tiga Variabel (PLTV) – Cont.</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D7130D5-23E2-DFDD-C940-23E626B953D6}"/>
                  </a:ext>
                </a:extLst>
              </p:cNvPr>
              <p:cNvSpPr txBox="1"/>
              <p:nvPr/>
            </p:nvSpPr>
            <p:spPr>
              <a:xfrm>
                <a:off x="594825" y="2790112"/>
                <a:ext cx="10132326" cy="6542240"/>
              </a:xfrm>
              <a:prstGeom prst="rect">
                <a:avLst/>
              </a:prstGeom>
              <a:noFill/>
            </p:spPr>
            <p:txBody>
              <a:bodyPr wrap="none" rtlCol="0">
                <a:spAutoFit/>
              </a:bodyPr>
              <a:lstStyle/>
              <a:p>
                <a:r>
                  <a:rPr lang="en-US" sz="2800"/>
                  <a:t>Langkah pertama, Ubah ketiga persamaan tersebut menjadi matriks.</a:t>
                </a:r>
                <a:br>
                  <a:rPr lang="en-US" sz="2800"/>
                </a:br>
                <a:br>
                  <a:rPr lang="en-US" sz="2800"/>
                </a:br>
                <a:r>
                  <a:rPr lang="en-ID" sz="2800" b="0" i="0">
                    <a:solidFill>
                      <a:srgbClr val="222222"/>
                    </a:solidFill>
                    <a:effectLst/>
                    <a:latin typeface="Open Sans" panose="020B0606030504020204" pitchFamily="34" charset="0"/>
                  </a:rPr>
                  <a:t>2x + 5y +3z = 1</a:t>
                </a:r>
              </a:p>
              <a:p>
                <a:pPr algn="l"/>
                <a:r>
                  <a:rPr lang="en-ID" sz="2800">
                    <a:solidFill>
                      <a:srgbClr val="222222"/>
                    </a:solidFill>
                    <a:latin typeface="Open Sans" panose="020B0606030504020204" pitchFamily="34" charset="0"/>
                  </a:rPr>
                  <a:t>3x</a:t>
                </a:r>
                <a:r>
                  <a:rPr lang="en-ID" sz="2800" b="0" i="0">
                    <a:solidFill>
                      <a:srgbClr val="222222"/>
                    </a:solidFill>
                    <a:effectLst/>
                    <a:latin typeface="Open Sans" panose="020B0606030504020204" pitchFamily="34" charset="0"/>
                  </a:rPr>
                  <a:t>  + 4y + 2z = -3</a:t>
                </a:r>
              </a:p>
              <a:p>
                <a:r>
                  <a:rPr lang="en-ID" sz="2800" b="0" i="0">
                    <a:solidFill>
                      <a:srgbClr val="222222"/>
                    </a:solidFill>
                    <a:effectLst/>
                    <a:latin typeface="Open Sans" panose="020B0606030504020204" pitchFamily="34" charset="0"/>
                  </a:rPr>
                  <a:t>x + 3y + z  = 2</a:t>
                </a:r>
                <a:br>
                  <a:rPr lang="en-ID" sz="2800" b="0" i="0">
                    <a:solidFill>
                      <a:srgbClr val="222222"/>
                    </a:solidFill>
                    <a:effectLst/>
                    <a:latin typeface="Open Sans" panose="020B0606030504020204" pitchFamily="34" charset="0"/>
                  </a:rPr>
                </a:br>
                <a:br>
                  <a:rPr lang="en-ID" sz="2800" b="0" i="0">
                    <a:solidFill>
                      <a:srgbClr val="222222"/>
                    </a:solidFill>
                    <a:effectLst/>
                    <a:latin typeface="Open Sans" panose="020B0606030504020204" pitchFamily="34" charset="0"/>
                  </a:rPr>
                </a:br>
                <a:r>
                  <a:rPr lang="en-ID" sz="2800" b="0" i="0">
                    <a:solidFill>
                      <a:srgbClr val="222222"/>
                    </a:solidFill>
                    <a:effectLst/>
                    <a:latin typeface="Open Sans" panose="020B0606030504020204" pitchFamily="34" charset="0"/>
                  </a:rPr>
                  <a:t>menjadi matriks, </a:t>
                </a:r>
                <a:br>
                  <a:rPr lang="en-ID" sz="2800" b="0" i="0">
                    <a:solidFill>
                      <a:srgbClr val="222222"/>
                    </a:solidFill>
                    <a:effectLst/>
                    <a:latin typeface="Open Sans" panose="020B0606030504020204" pitchFamily="34" charset="0"/>
                  </a:rPr>
                </a:br>
                <a:br>
                  <a:rPr lang="en-ID" sz="2800" b="0" i="0">
                    <a:solidFill>
                      <a:srgbClr val="222222"/>
                    </a:solidFill>
                    <a:effectLst/>
                    <a:latin typeface="Open Sans" panose="020B0606030504020204" pitchFamily="34" charset="0"/>
                  </a:rPr>
                </a:br>
                <a:r>
                  <a:rPr lang="en-ID" sz="2800" b="0" i="0">
                    <a:solidFill>
                      <a:srgbClr val="222222"/>
                    </a:solidFill>
                    <a:effectLst/>
                    <a:latin typeface="Open Sans" panose="020B0606030504020204" pitchFamily="34" charset="0"/>
                  </a:rPr>
                  <a:t> </a:t>
                </a:r>
                <a14:m>
                  <m:oMath xmlns:m="http://schemas.openxmlformats.org/officeDocument/2006/math">
                    <m:m>
                      <m:mPr>
                        <m:mcs>
                          <m:mc>
                            <m:mcPr>
                              <m:count m:val="3"/>
                              <m:mcJc m:val="center"/>
                            </m:mcPr>
                          </m:mc>
                        </m:mcs>
                        <m:ctrlPr>
                          <a:rPr lang="en-ID" sz="2800" b="0" i="1" smtClean="0">
                            <a:solidFill>
                              <a:srgbClr val="222222"/>
                            </a:solidFill>
                            <a:effectLst/>
                            <a:latin typeface="Cambria Math" panose="02040503050406030204" pitchFamily="18" charset="0"/>
                          </a:rPr>
                        </m:ctrlPr>
                      </m:mPr>
                      <m:mr>
                        <m:e>
                          <m:r>
                            <m:rPr>
                              <m:brk m:alnAt="7"/>
                            </m:rPr>
                            <a:rPr lang="en-US" sz="2800" b="0" i="1" smtClean="0">
                              <a:solidFill>
                                <a:srgbClr val="222222"/>
                              </a:solidFill>
                              <a:effectLst/>
                              <a:latin typeface="Cambria Math" panose="02040503050406030204" pitchFamily="18" charset="0"/>
                            </a:rPr>
                            <m:t>2</m:t>
                          </m:r>
                        </m:e>
                        <m:e>
                          <m:r>
                            <a:rPr lang="en-US" sz="2800" b="0" i="1" smtClean="0">
                              <a:solidFill>
                                <a:srgbClr val="222222"/>
                              </a:solidFill>
                              <a:effectLst/>
                              <a:latin typeface="Cambria Math" panose="02040503050406030204" pitchFamily="18" charset="0"/>
                            </a:rPr>
                            <m:t>5</m:t>
                          </m:r>
                        </m:e>
                        <m:e>
                          <m:r>
                            <a:rPr lang="en-US" sz="2800" b="0" i="1" smtClean="0">
                              <a:solidFill>
                                <a:srgbClr val="222222"/>
                              </a:solidFill>
                              <a:effectLst/>
                              <a:latin typeface="Cambria Math" panose="02040503050406030204" pitchFamily="18" charset="0"/>
                            </a:rPr>
                            <m:t>3</m:t>
                          </m:r>
                        </m:e>
                      </m:mr>
                      <m:mr>
                        <m:e>
                          <m:r>
                            <a:rPr lang="en-US" sz="2800" b="0" i="1" smtClean="0">
                              <a:solidFill>
                                <a:srgbClr val="222222"/>
                              </a:solidFill>
                              <a:effectLst/>
                              <a:latin typeface="Cambria Math" panose="02040503050406030204" pitchFamily="18" charset="0"/>
                            </a:rPr>
                            <m:t>3</m:t>
                          </m:r>
                        </m:e>
                        <m:e>
                          <m:r>
                            <a:rPr lang="en-US" sz="2800" b="0" i="1" smtClean="0">
                              <a:solidFill>
                                <a:srgbClr val="222222"/>
                              </a:solidFill>
                              <a:effectLst/>
                              <a:latin typeface="Cambria Math" panose="02040503050406030204" pitchFamily="18" charset="0"/>
                            </a:rPr>
                            <m:t>4</m:t>
                          </m:r>
                        </m:e>
                        <m:e>
                          <m:r>
                            <a:rPr lang="en-US" sz="2800" b="0" i="1" smtClean="0">
                              <a:solidFill>
                                <a:srgbClr val="222222"/>
                              </a:solidFill>
                              <a:effectLst/>
                              <a:latin typeface="Cambria Math" panose="02040503050406030204" pitchFamily="18" charset="0"/>
                            </a:rPr>
                            <m:t>2</m:t>
                          </m:r>
                        </m:e>
                      </m:mr>
                      <m:mr>
                        <m:e>
                          <m:r>
                            <a:rPr lang="en-US" sz="2800" b="0" i="1" smtClean="0">
                              <a:solidFill>
                                <a:srgbClr val="222222"/>
                              </a:solidFill>
                              <a:effectLst/>
                              <a:latin typeface="Cambria Math" panose="02040503050406030204" pitchFamily="18" charset="0"/>
                            </a:rPr>
                            <m:t>1</m:t>
                          </m:r>
                        </m:e>
                        <m:e>
                          <m:r>
                            <a:rPr lang="en-US" sz="2800" b="0" i="1" smtClean="0">
                              <a:solidFill>
                                <a:srgbClr val="222222"/>
                              </a:solidFill>
                              <a:effectLst/>
                              <a:latin typeface="Cambria Math" panose="02040503050406030204" pitchFamily="18" charset="0"/>
                            </a:rPr>
                            <m:t>3</m:t>
                          </m:r>
                        </m:e>
                        <m:e>
                          <m:r>
                            <a:rPr lang="en-US" sz="2800" b="0" i="1" smtClean="0">
                              <a:solidFill>
                                <a:srgbClr val="222222"/>
                              </a:solidFill>
                              <a:effectLst/>
                              <a:latin typeface="Cambria Math" panose="02040503050406030204" pitchFamily="18" charset="0"/>
                            </a:rPr>
                            <m:t>1</m:t>
                          </m:r>
                        </m:e>
                      </m:mr>
                    </m:m>
                    <m:r>
                      <a:rPr lang="en-US" sz="2800" b="0" i="1" smtClean="0">
                        <a:solidFill>
                          <a:srgbClr val="222222"/>
                        </a:solidFill>
                        <a:effectLst/>
                        <a:latin typeface="Cambria Math" panose="02040503050406030204" pitchFamily="18" charset="0"/>
                      </a:rPr>
                      <m:t>  </m:t>
                    </m:r>
                    <m:d>
                      <m:dPr>
                        <m:begChr m:val="|"/>
                        <m:endChr m:val="|"/>
                        <m:ctrlPr>
                          <a:rPr lang="en-ID" sz="2800" b="0" i="1" smtClean="0">
                            <a:solidFill>
                              <a:srgbClr val="222222"/>
                            </a:solidFill>
                            <a:effectLst/>
                            <a:latin typeface="Cambria Math" panose="02040503050406030204" pitchFamily="18" charset="0"/>
                          </a:rPr>
                        </m:ctrlPr>
                      </m:dPr>
                      <m:e>
                        <m:m>
                          <m:mPr>
                            <m:mcs>
                              <m:mc>
                                <m:mcPr>
                                  <m:count m:val="1"/>
                                  <m:mcJc m:val="center"/>
                                </m:mcPr>
                              </m:mc>
                            </m:mcs>
                            <m:ctrlPr>
                              <a:rPr lang="en-US" sz="2800" i="1">
                                <a:solidFill>
                                  <a:srgbClr val="222222"/>
                                </a:solidFill>
                                <a:latin typeface="Cambria Math" panose="02040503050406030204" pitchFamily="18" charset="0"/>
                              </a:rPr>
                            </m:ctrlPr>
                          </m:mPr>
                          <m:mr>
                            <m:e>
                              <m:r>
                                <m:rPr>
                                  <m:brk m:alnAt="7"/>
                                </m:rPr>
                                <a:rPr lang="en-US" sz="2800" b="0" i="1" smtClean="0">
                                  <a:solidFill>
                                    <a:srgbClr val="222222"/>
                                  </a:solidFill>
                                  <a:latin typeface="Cambria Math" panose="02040503050406030204" pitchFamily="18" charset="0"/>
                                </a:rPr>
                                <m:t>1</m:t>
                              </m:r>
                            </m:e>
                          </m:mr>
                          <m:mr>
                            <m:e>
                              <m:r>
                                <a:rPr lang="en-US" sz="2800" b="0" i="1" smtClean="0">
                                  <a:solidFill>
                                    <a:srgbClr val="222222"/>
                                  </a:solidFill>
                                  <a:latin typeface="Cambria Math" panose="02040503050406030204" pitchFamily="18" charset="0"/>
                                </a:rPr>
                                <m:t>−3</m:t>
                              </m:r>
                            </m:e>
                          </m:mr>
                          <m:mr>
                            <m:e>
                              <m:r>
                                <a:rPr lang="en-US" sz="2800" b="0" i="1" smtClean="0">
                                  <a:latin typeface="Cambria Math" panose="02040503050406030204" pitchFamily="18" charset="0"/>
                                </a:rPr>
                                <m:t>2</m:t>
                              </m:r>
                            </m:e>
                          </m:mr>
                        </m:m>
                      </m:e>
                    </m:d>
                  </m:oMath>
                </a14:m>
                <a:r>
                  <a:rPr lang="en-US" sz="2800">
                    <a:solidFill>
                      <a:srgbClr val="222222"/>
                    </a:solidFill>
                  </a:rPr>
                  <a:t> </a:t>
                </a:r>
                <a14:m>
                  <m:oMath xmlns:m="http://schemas.openxmlformats.org/officeDocument/2006/math">
                    <m:m>
                      <m:mPr>
                        <m:mcs>
                          <m:mc>
                            <m:mcPr>
                              <m:count m:val="1"/>
                              <m:mcJc m:val="center"/>
                            </m:mcPr>
                          </m:mc>
                        </m:mcs>
                        <m:ctrlPr>
                          <a:rPr lang="en-US" sz="2800" i="1">
                            <a:solidFill>
                              <a:srgbClr val="222222"/>
                            </a:solidFill>
                            <a:latin typeface="Cambria Math" panose="02040503050406030204" pitchFamily="18" charset="0"/>
                          </a:rPr>
                        </m:ctrlPr>
                      </m:mPr>
                      <m:mr>
                        <m:e>
                          <m:r>
                            <m:rPr>
                              <m:brk m:alnAt="7"/>
                            </m:rPr>
                            <a:rPr lang="en-US" sz="2800" b="0" i="1" smtClean="0">
                              <a:solidFill>
                                <a:srgbClr val="222222"/>
                              </a:solidFill>
                              <a:latin typeface="Cambria Math" panose="02040503050406030204" pitchFamily="18" charset="0"/>
                            </a:rPr>
                            <m:t> </m:t>
                          </m:r>
                          <m:d>
                            <m:dPr>
                              <m:ctrlPr>
                                <a:rPr lang="en-US" sz="2800" b="0" i="1" smtClean="0">
                                  <a:solidFill>
                                    <a:srgbClr val="222222"/>
                                  </a:solidFill>
                                  <a:latin typeface="Cambria Math" panose="02040503050406030204" pitchFamily="18" charset="0"/>
                                </a:rPr>
                              </m:ctrlPr>
                            </m:dPr>
                            <m:e>
                              <m:r>
                                <m:rPr>
                                  <m:brk m:alnAt="7"/>
                                </m:rPr>
                                <a:rPr lang="en-US" sz="2800" b="0" i="1" smtClean="0">
                                  <a:solidFill>
                                    <a:srgbClr val="222222"/>
                                  </a:solidFill>
                                  <a:latin typeface="Cambria Math" panose="02040503050406030204" pitchFamily="18" charset="0"/>
                                </a:rPr>
                                <m:t>𝑏</m:t>
                              </m:r>
                              <m:r>
                                <a:rPr lang="en-US" sz="2800" b="0" i="1" smtClean="0">
                                  <a:solidFill>
                                    <a:srgbClr val="222222"/>
                                  </a:solidFill>
                                  <a:latin typeface="Cambria Math" panose="02040503050406030204" pitchFamily="18" charset="0"/>
                                </a:rPr>
                                <m:t>𝑎𝑟𝑖𝑠</m:t>
                              </m:r>
                            </m:e>
                          </m:d>
                          <m:r>
                            <m:rPr>
                              <m:brk m:alnAt="7"/>
                            </m:rPr>
                            <a:rPr lang="en-US" sz="2800" b="0" i="1" smtClean="0">
                              <a:solidFill>
                                <a:srgbClr val="222222"/>
                              </a:solidFill>
                              <a:latin typeface="Cambria Math" panose="02040503050406030204" pitchFamily="18" charset="0"/>
                            </a:rPr>
                            <m:t>𝑏</m:t>
                          </m:r>
                          <m:r>
                            <a:rPr lang="en-US" sz="2800" b="0" i="1" smtClean="0">
                              <a:solidFill>
                                <a:srgbClr val="222222"/>
                              </a:solidFill>
                              <a:latin typeface="Cambria Math" panose="02040503050406030204" pitchFamily="18" charset="0"/>
                            </a:rPr>
                            <m:t>1</m:t>
                          </m:r>
                        </m:e>
                      </m:mr>
                      <m:mr>
                        <m:e>
                          <m:r>
                            <a:rPr lang="en-US" sz="2800" b="0" i="1" smtClean="0">
                              <a:solidFill>
                                <a:srgbClr val="222222"/>
                              </a:solidFill>
                              <a:latin typeface="Cambria Math" panose="02040503050406030204" pitchFamily="18" charset="0"/>
                            </a:rPr>
                            <m:t>(</m:t>
                          </m:r>
                          <m:r>
                            <a:rPr lang="en-US" sz="2800" b="0" i="1" smtClean="0">
                              <a:solidFill>
                                <a:srgbClr val="222222"/>
                              </a:solidFill>
                              <a:latin typeface="Cambria Math" panose="02040503050406030204" pitchFamily="18" charset="0"/>
                            </a:rPr>
                            <m:t>𝑏𝑎𝑟𝑖𝑠</m:t>
                          </m:r>
                          <m:r>
                            <a:rPr lang="en-US" sz="2800" b="0" i="1" smtClean="0">
                              <a:solidFill>
                                <a:srgbClr val="222222"/>
                              </a:solidFill>
                              <a:latin typeface="Cambria Math" panose="02040503050406030204" pitchFamily="18" charset="0"/>
                            </a:rPr>
                            <m:t>)</m:t>
                          </m:r>
                          <m:r>
                            <a:rPr lang="en-US" sz="2800" b="0" i="1" smtClean="0">
                              <a:solidFill>
                                <a:srgbClr val="222222"/>
                              </a:solidFill>
                              <a:latin typeface="Cambria Math" panose="02040503050406030204" pitchFamily="18" charset="0"/>
                            </a:rPr>
                            <m:t>𝑏</m:t>
                          </m:r>
                          <m:r>
                            <a:rPr lang="en-US" sz="2800" b="0" i="1" smtClean="0">
                              <a:solidFill>
                                <a:srgbClr val="222222"/>
                              </a:solidFill>
                              <a:latin typeface="Cambria Math" panose="02040503050406030204" pitchFamily="18" charset="0"/>
                            </a:rPr>
                            <m:t>2</m:t>
                          </m:r>
                        </m:e>
                      </m:mr>
                      <m:mr>
                        <m:e>
                          <m:r>
                            <a:rPr lang="en-US" sz="2800" b="0" i="1" smtClean="0">
                              <a:latin typeface="Cambria Math" panose="02040503050406030204" pitchFamily="18" charset="0"/>
                            </a:rPr>
                            <m:t>(</m:t>
                          </m:r>
                          <m:r>
                            <a:rPr lang="en-US" sz="2800" b="0" i="1" smtClean="0">
                              <a:latin typeface="Cambria Math" panose="02040503050406030204" pitchFamily="18" charset="0"/>
                            </a:rPr>
                            <m:t>𝑏𝑎𝑟𝑖𝑠</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3</m:t>
                          </m:r>
                        </m:e>
                      </m:mr>
                    </m:m>
                  </m:oMath>
                </a14:m>
                <a:br>
                  <a:rPr lang="en-ID" sz="2800" b="0" i="0">
                    <a:solidFill>
                      <a:srgbClr val="222222"/>
                    </a:solidFill>
                    <a:effectLst/>
                    <a:latin typeface="Open Sans" panose="020B0606030504020204" pitchFamily="34" charset="0"/>
                  </a:rPr>
                </a:br>
                <a:br>
                  <a:rPr lang="en-ID" sz="2800" b="0" i="0">
                    <a:solidFill>
                      <a:srgbClr val="222222"/>
                    </a:solidFill>
                    <a:effectLst/>
                    <a:latin typeface="Open Sans" panose="020B0606030504020204" pitchFamily="34" charset="0"/>
                  </a:rPr>
                </a:br>
                <a:endParaRPr lang="en-ID" sz="2800" b="0" i="0">
                  <a:solidFill>
                    <a:srgbClr val="222222"/>
                  </a:solidFill>
                  <a:effectLst/>
                  <a:latin typeface="Open Sans" panose="020B0606030504020204" pitchFamily="34" charset="0"/>
                </a:endParaRPr>
              </a:p>
              <a:p>
                <a:br>
                  <a:rPr lang="en-US" sz="2800"/>
                </a:br>
                <a:endParaRPr lang="en-ID" sz="2800"/>
              </a:p>
            </p:txBody>
          </p:sp>
        </mc:Choice>
        <mc:Fallback xmlns="">
          <p:sp>
            <p:nvSpPr>
              <p:cNvPr id="15" name="TextBox 14">
                <a:extLst>
                  <a:ext uri="{FF2B5EF4-FFF2-40B4-BE49-F238E27FC236}">
                    <a16:creationId xmlns:a16="http://schemas.microsoft.com/office/drawing/2014/main" id="{0D7130D5-23E2-DFDD-C940-23E626B953D6}"/>
                  </a:ext>
                </a:extLst>
              </p:cNvPr>
              <p:cNvSpPr txBox="1">
                <a:spLocks noRot="1" noChangeAspect="1" noMove="1" noResize="1" noEditPoints="1" noAdjustHandles="1" noChangeArrowheads="1" noChangeShapeType="1" noTextEdit="1"/>
              </p:cNvSpPr>
              <p:nvPr/>
            </p:nvSpPr>
            <p:spPr>
              <a:xfrm>
                <a:off x="594825" y="2790112"/>
                <a:ext cx="10132326" cy="6542240"/>
              </a:xfrm>
              <a:prstGeom prst="rect">
                <a:avLst/>
              </a:prstGeom>
              <a:blipFill>
                <a:blip r:embed="rId4"/>
                <a:stretch>
                  <a:fillRect l="-1264" t="-932" r="-60"/>
                </a:stretch>
              </a:blipFill>
            </p:spPr>
            <p:txBody>
              <a:bodyPr/>
              <a:lstStyle/>
              <a:p>
                <a:r>
                  <a:rPr lang="en-ID">
                    <a:noFill/>
                  </a:rPr>
                  <a:t> </a:t>
                </a:r>
              </a:p>
            </p:txBody>
          </p:sp>
        </mc:Fallback>
      </mc:AlternateContent>
      <p:sp>
        <p:nvSpPr>
          <p:cNvPr id="16" name="Arrow: Right 15">
            <a:extLst>
              <a:ext uri="{FF2B5EF4-FFF2-40B4-BE49-F238E27FC236}">
                <a16:creationId xmlns:a16="http://schemas.microsoft.com/office/drawing/2014/main" id="{D47E15D3-FBC4-E96C-2DA4-4A30935DEDA5}"/>
              </a:ext>
            </a:extLst>
          </p:cNvPr>
          <p:cNvSpPr/>
          <p:nvPr/>
        </p:nvSpPr>
        <p:spPr>
          <a:xfrm>
            <a:off x="5256684" y="6434647"/>
            <a:ext cx="1328669" cy="8592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E193C6-9A20-B5CA-1099-D98C249A33B8}"/>
                  </a:ext>
                </a:extLst>
              </p:cNvPr>
              <p:cNvSpPr txBox="1"/>
              <p:nvPr/>
            </p:nvSpPr>
            <p:spPr>
              <a:xfrm>
                <a:off x="11337845" y="6258840"/>
                <a:ext cx="5765556" cy="1266116"/>
              </a:xfrm>
              <a:prstGeom prst="rect">
                <a:avLst/>
              </a:prstGeom>
              <a:noFill/>
            </p:spPr>
            <p:txBody>
              <a:bodyPr wrap="square">
                <a:spAutoFit/>
              </a:bodyPr>
              <a:lstStyle/>
              <a:p>
                <a:r>
                  <a:rPr lang="en-ID" sz="2800" b="0" i="0">
                    <a:solidFill>
                      <a:srgbClr val="222222"/>
                    </a:solidFill>
                    <a:effectLst/>
                    <a:latin typeface="Open Sans" panose="020B0606030504020204" pitchFamily="34" charset="0"/>
                  </a:rPr>
                  <a:t> </a:t>
                </a:r>
                <a14:m>
                  <m:oMath xmlns:m="http://schemas.openxmlformats.org/officeDocument/2006/math">
                    <m:m>
                      <m:mPr>
                        <m:mcs>
                          <m:mc>
                            <m:mcPr>
                              <m:count m:val="3"/>
                              <m:mcJc m:val="center"/>
                            </m:mcPr>
                          </m:mc>
                        </m:mcs>
                        <m:ctrlPr>
                          <a:rPr lang="en-ID" sz="2800" b="0" i="1" smtClean="0">
                            <a:solidFill>
                              <a:srgbClr val="222222"/>
                            </a:solidFill>
                            <a:effectLst/>
                            <a:latin typeface="Cambria Math" panose="02040503050406030204" pitchFamily="18" charset="0"/>
                          </a:rPr>
                        </m:ctrlPr>
                      </m:mPr>
                      <m:mr>
                        <m:e>
                          <m:r>
                            <a:rPr lang="en-US" sz="2800" b="0" i="1" smtClean="0">
                              <a:solidFill>
                                <a:srgbClr val="222222"/>
                              </a:solidFill>
                              <a:effectLst/>
                              <a:latin typeface="Cambria Math" panose="02040503050406030204" pitchFamily="18" charset="0"/>
                            </a:rPr>
                            <m:t>1</m:t>
                          </m:r>
                        </m:e>
                        <m:e>
                          <m:r>
                            <a:rPr lang="en-US" sz="2800" b="0" i="1" smtClean="0">
                              <a:solidFill>
                                <a:srgbClr val="222222"/>
                              </a:solidFill>
                              <a:effectLst/>
                              <a:latin typeface="Cambria Math" panose="02040503050406030204" pitchFamily="18" charset="0"/>
                            </a:rPr>
                            <m:t>3</m:t>
                          </m:r>
                        </m:e>
                        <m:e>
                          <m:r>
                            <a:rPr lang="en-US" sz="2800" b="0" i="1" smtClean="0">
                              <a:solidFill>
                                <a:srgbClr val="222222"/>
                              </a:solidFill>
                              <a:effectLst/>
                              <a:latin typeface="Cambria Math" panose="02040503050406030204" pitchFamily="18" charset="0"/>
                            </a:rPr>
                            <m:t>1</m:t>
                          </m:r>
                        </m:e>
                      </m:mr>
                      <m:mr>
                        <m:e>
                          <m:r>
                            <a:rPr lang="en-US" sz="2800" b="0" i="1" smtClean="0">
                              <a:solidFill>
                                <a:srgbClr val="222222"/>
                              </a:solidFill>
                              <a:effectLst/>
                              <a:latin typeface="Cambria Math" panose="02040503050406030204" pitchFamily="18" charset="0"/>
                            </a:rPr>
                            <m:t>3</m:t>
                          </m:r>
                        </m:e>
                        <m:e>
                          <m:r>
                            <a:rPr lang="en-US" sz="2800" b="0" i="1" smtClean="0">
                              <a:solidFill>
                                <a:srgbClr val="222222"/>
                              </a:solidFill>
                              <a:effectLst/>
                              <a:latin typeface="Cambria Math" panose="02040503050406030204" pitchFamily="18" charset="0"/>
                            </a:rPr>
                            <m:t>4</m:t>
                          </m:r>
                        </m:e>
                        <m:e>
                          <m:r>
                            <a:rPr lang="en-US" sz="2800" b="0" i="1" smtClean="0">
                              <a:solidFill>
                                <a:srgbClr val="222222"/>
                              </a:solidFill>
                              <a:effectLst/>
                              <a:latin typeface="Cambria Math" panose="02040503050406030204" pitchFamily="18" charset="0"/>
                            </a:rPr>
                            <m:t>2</m:t>
                          </m:r>
                        </m:e>
                      </m:mr>
                      <m:mr>
                        <m:e>
                          <m:r>
                            <a:rPr lang="en-US" sz="2800" b="0" i="1" smtClean="0">
                              <a:solidFill>
                                <a:srgbClr val="222222"/>
                              </a:solidFill>
                              <a:effectLst/>
                              <a:latin typeface="Cambria Math" panose="02040503050406030204" pitchFamily="18" charset="0"/>
                            </a:rPr>
                            <m:t>2</m:t>
                          </m:r>
                        </m:e>
                        <m:e>
                          <m:r>
                            <a:rPr lang="en-US" sz="2800" b="0" i="1" smtClean="0">
                              <a:solidFill>
                                <a:srgbClr val="222222"/>
                              </a:solidFill>
                              <a:effectLst/>
                              <a:latin typeface="Cambria Math" panose="02040503050406030204" pitchFamily="18" charset="0"/>
                            </a:rPr>
                            <m:t>5</m:t>
                          </m:r>
                        </m:e>
                        <m:e>
                          <m:r>
                            <a:rPr lang="en-US" sz="2800" b="0" i="1" smtClean="0">
                              <a:solidFill>
                                <a:srgbClr val="222222"/>
                              </a:solidFill>
                              <a:effectLst/>
                              <a:latin typeface="Cambria Math" panose="02040503050406030204" pitchFamily="18" charset="0"/>
                            </a:rPr>
                            <m:t>3</m:t>
                          </m:r>
                        </m:e>
                      </m:mr>
                    </m:m>
                    <m:r>
                      <a:rPr lang="en-US" sz="2800" b="0" i="1" smtClean="0">
                        <a:solidFill>
                          <a:srgbClr val="222222"/>
                        </a:solidFill>
                        <a:effectLst/>
                        <a:latin typeface="Cambria Math" panose="02040503050406030204" pitchFamily="18" charset="0"/>
                      </a:rPr>
                      <m:t>  </m:t>
                    </m:r>
                    <m:d>
                      <m:dPr>
                        <m:begChr m:val="|"/>
                        <m:endChr m:val="|"/>
                        <m:ctrlPr>
                          <a:rPr lang="en-ID" sz="2800" b="0" i="1" smtClean="0">
                            <a:solidFill>
                              <a:srgbClr val="222222"/>
                            </a:solidFill>
                            <a:effectLst/>
                            <a:latin typeface="Cambria Math" panose="02040503050406030204" pitchFamily="18" charset="0"/>
                          </a:rPr>
                        </m:ctrlPr>
                      </m:dPr>
                      <m:e>
                        <m:m>
                          <m:mPr>
                            <m:mcs>
                              <m:mc>
                                <m:mcPr>
                                  <m:count m:val="1"/>
                                  <m:mcJc m:val="center"/>
                                </m:mcPr>
                              </m:mc>
                            </m:mcs>
                            <m:ctrlPr>
                              <a:rPr lang="en-US" sz="2800" i="1">
                                <a:solidFill>
                                  <a:srgbClr val="222222"/>
                                </a:solidFill>
                                <a:latin typeface="Cambria Math" panose="02040503050406030204" pitchFamily="18" charset="0"/>
                              </a:rPr>
                            </m:ctrlPr>
                          </m:mPr>
                          <m:mr>
                            <m:e>
                              <m:r>
                                <m:rPr>
                                  <m:brk m:alnAt="7"/>
                                </m:rPr>
                                <a:rPr lang="en-US" sz="2800" b="0" i="1" smtClean="0">
                                  <a:solidFill>
                                    <a:srgbClr val="222222"/>
                                  </a:solidFill>
                                  <a:latin typeface="Cambria Math" panose="02040503050406030204" pitchFamily="18" charset="0"/>
                                </a:rPr>
                                <m:t>2</m:t>
                              </m:r>
                            </m:e>
                          </m:mr>
                          <m:mr>
                            <m:e>
                              <m:r>
                                <a:rPr lang="en-US" sz="2800" b="0" i="1" smtClean="0">
                                  <a:solidFill>
                                    <a:srgbClr val="222222"/>
                                  </a:solidFill>
                                  <a:latin typeface="Cambria Math" panose="02040503050406030204" pitchFamily="18" charset="0"/>
                                </a:rPr>
                                <m:t>−3</m:t>
                              </m:r>
                            </m:e>
                          </m:mr>
                          <m:mr>
                            <m:e>
                              <m:r>
                                <a:rPr lang="en-US" sz="2800" b="0" i="1" smtClean="0">
                                  <a:latin typeface="Cambria Math" panose="02040503050406030204" pitchFamily="18" charset="0"/>
                                </a:rPr>
                                <m:t>1</m:t>
                              </m:r>
                            </m:e>
                          </m:mr>
                        </m:m>
                      </m:e>
                    </m:d>
                  </m:oMath>
                </a14:m>
                <a:endParaRPr lang="en-ID" sz="2800"/>
              </a:p>
            </p:txBody>
          </p:sp>
        </mc:Choice>
        <mc:Fallback xmlns="">
          <p:sp>
            <p:nvSpPr>
              <p:cNvPr id="18" name="TextBox 17">
                <a:extLst>
                  <a:ext uri="{FF2B5EF4-FFF2-40B4-BE49-F238E27FC236}">
                    <a16:creationId xmlns:a16="http://schemas.microsoft.com/office/drawing/2014/main" id="{17E193C6-9A20-B5CA-1099-D98C249A33B8}"/>
                  </a:ext>
                </a:extLst>
              </p:cNvPr>
              <p:cNvSpPr txBox="1">
                <a:spLocks noRot="1" noChangeAspect="1" noMove="1" noResize="1" noEditPoints="1" noAdjustHandles="1" noChangeArrowheads="1" noChangeShapeType="1" noTextEdit="1"/>
              </p:cNvSpPr>
              <p:nvPr/>
            </p:nvSpPr>
            <p:spPr>
              <a:xfrm>
                <a:off x="11337845" y="6258840"/>
                <a:ext cx="5765556" cy="1266116"/>
              </a:xfrm>
              <a:prstGeom prst="rect">
                <a:avLst/>
              </a:prstGeom>
              <a:blipFill>
                <a:blip r:embed="rId5"/>
                <a:stretch>
                  <a:fillRect/>
                </a:stretch>
              </a:blipFill>
            </p:spPr>
            <p:txBody>
              <a:bodyPr/>
              <a:lstStyle/>
              <a:p>
                <a:r>
                  <a:rPr lang="en-ID">
                    <a:noFill/>
                  </a:rPr>
                  <a:t> </a:t>
                </a:r>
              </a:p>
            </p:txBody>
          </p:sp>
        </mc:Fallback>
      </mc:AlternateContent>
      <p:sp>
        <p:nvSpPr>
          <p:cNvPr id="19" name="Rectangle 18">
            <a:extLst>
              <a:ext uri="{FF2B5EF4-FFF2-40B4-BE49-F238E27FC236}">
                <a16:creationId xmlns:a16="http://schemas.microsoft.com/office/drawing/2014/main" id="{73B7A377-6C3F-6BB5-792B-B74CCE75C1FB}"/>
              </a:ext>
            </a:extLst>
          </p:cNvPr>
          <p:cNvSpPr/>
          <p:nvPr/>
        </p:nvSpPr>
        <p:spPr>
          <a:xfrm>
            <a:off x="6734222" y="6002010"/>
            <a:ext cx="2304256" cy="17797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t>Selanjutnya tukar baris 1 dengan baris 3</a:t>
            </a:r>
            <a:endParaRPr lang="en-ID" sz="2800"/>
          </a:p>
        </p:txBody>
      </p:sp>
      <p:sp>
        <p:nvSpPr>
          <p:cNvPr id="20" name="Arrow: Right 19">
            <a:extLst>
              <a:ext uri="{FF2B5EF4-FFF2-40B4-BE49-F238E27FC236}">
                <a16:creationId xmlns:a16="http://schemas.microsoft.com/office/drawing/2014/main" id="{E8BA5C8F-CF4B-E043-A58D-47DB33FDBBC9}"/>
              </a:ext>
            </a:extLst>
          </p:cNvPr>
          <p:cNvSpPr/>
          <p:nvPr/>
        </p:nvSpPr>
        <p:spPr>
          <a:xfrm>
            <a:off x="9649172" y="6431654"/>
            <a:ext cx="1328669" cy="8592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Thought Bubble: Cloud 20">
            <a:extLst>
              <a:ext uri="{FF2B5EF4-FFF2-40B4-BE49-F238E27FC236}">
                <a16:creationId xmlns:a16="http://schemas.microsoft.com/office/drawing/2014/main" id="{AC4983DC-3E1D-6AB4-48C6-4B328F7A4C83}"/>
              </a:ext>
            </a:extLst>
          </p:cNvPr>
          <p:cNvSpPr/>
          <p:nvPr/>
        </p:nvSpPr>
        <p:spPr>
          <a:xfrm>
            <a:off x="9505156" y="8302221"/>
            <a:ext cx="3960440" cy="1779776"/>
          </a:xfrm>
          <a:prstGeom prst="cloudCallout">
            <a:avLst>
              <a:gd name="adj1" fmla="val -77729"/>
              <a:gd name="adj2" fmla="val -5309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Kenapa baris nya diubah???</a:t>
            </a:r>
            <a:endParaRPr lang="en-ID"/>
          </a:p>
        </p:txBody>
      </p:sp>
    </p:spTree>
    <p:extLst>
      <p:ext uri="{BB962C8B-B14F-4D97-AF65-F5344CB8AC3E}">
        <p14:creationId xmlns:p14="http://schemas.microsoft.com/office/powerpoint/2010/main" val="1386430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387;p45">
            <a:extLst>
              <a:ext uri="{FF2B5EF4-FFF2-40B4-BE49-F238E27FC236}">
                <a16:creationId xmlns:a16="http://schemas.microsoft.com/office/drawing/2014/main" id="{8E7CAEB1-8532-5890-6E1C-EA420D0A8A56}"/>
              </a:ext>
            </a:extLst>
          </p:cNvPr>
          <p:cNvPicPr preferRelativeResize="0"/>
          <p:nvPr/>
        </p:nvPicPr>
        <p:blipFill>
          <a:blip r:embed="rId3">
            <a:alphaModFix/>
          </a:blip>
          <a:stretch>
            <a:fillRect/>
          </a:stretch>
        </p:blipFill>
        <p:spPr>
          <a:xfrm rot="20915759" flipV="1">
            <a:off x="-1828471" y="8937441"/>
            <a:ext cx="8611824" cy="4845036"/>
          </a:xfrm>
          <a:prstGeom prst="rect">
            <a:avLst/>
          </a:prstGeom>
          <a:noFill/>
          <a:ln>
            <a:noFill/>
          </a:ln>
        </p:spPr>
      </p:pic>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36</a:t>
            </a:r>
            <a:endParaRPr lang="en-ID" sz="3200"/>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grpSp>
        <p:nvGrpSpPr>
          <p:cNvPr id="3" name="Google Shape;3302;p86">
            <a:extLst>
              <a:ext uri="{FF2B5EF4-FFF2-40B4-BE49-F238E27FC236}">
                <a16:creationId xmlns:a16="http://schemas.microsoft.com/office/drawing/2014/main" id="{3676AC77-EE21-38A7-4F76-B6EC5EF31DC6}"/>
              </a:ext>
            </a:extLst>
          </p:cNvPr>
          <p:cNvGrpSpPr/>
          <p:nvPr/>
        </p:nvGrpSpPr>
        <p:grpSpPr>
          <a:xfrm>
            <a:off x="11521380" y="5562724"/>
            <a:ext cx="10945216" cy="7560840"/>
            <a:chOff x="235800" y="830650"/>
            <a:chExt cx="6978450" cy="4588844"/>
          </a:xfrm>
          <a:solidFill>
            <a:srgbClr val="BFCFEA">
              <a:alpha val="36000"/>
            </a:srgbClr>
          </a:solidFill>
        </p:grpSpPr>
        <p:sp>
          <p:nvSpPr>
            <p:cNvPr id="5" name="Google Shape;3303;p86">
              <a:extLst>
                <a:ext uri="{FF2B5EF4-FFF2-40B4-BE49-F238E27FC236}">
                  <a16:creationId xmlns:a16="http://schemas.microsoft.com/office/drawing/2014/main" id="{AF1E6D38-2106-AFAA-4519-5786152AE34D}"/>
                </a:ext>
              </a:extLst>
            </p:cNvPr>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04;p86">
              <a:extLst>
                <a:ext uri="{FF2B5EF4-FFF2-40B4-BE49-F238E27FC236}">
                  <a16:creationId xmlns:a16="http://schemas.microsoft.com/office/drawing/2014/main" id="{7B0B35EB-ACA1-A9D7-744D-1FAB1813760A}"/>
                </a:ext>
              </a:extLst>
            </p:cNvPr>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05;p86">
              <a:extLst>
                <a:ext uri="{FF2B5EF4-FFF2-40B4-BE49-F238E27FC236}">
                  <a16:creationId xmlns:a16="http://schemas.microsoft.com/office/drawing/2014/main" id="{A612B69E-525A-573F-9C6E-A13DC8B353F5}"/>
                </a:ext>
              </a:extLst>
            </p:cNvPr>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06;p86">
              <a:extLst>
                <a:ext uri="{FF2B5EF4-FFF2-40B4-BE49-F238E27FC236}">
                  <a16:creationId xmlns:a16="http://schemas.microsoft.com/office/drawing/2014/main" id="{B79CC398-22E5-4CEB-E7BF-A22D73DA399A}"/>
                </a:ext>
              </a:extLst>
            </p:cNvPr>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7;p86">
              <a:extLst>
                <a:ext uri="{FF2B5EF4-FFF2-40B4-BE49-F238E27FC236}">
                  <a16:creationId xmlns:a16="http://schemas.microsoft.com/office/drawing/2014/main" id="{948D38E3-91F6-6AB4-1426-40F02E4D2143}"/>
                </a:ext>
              </a:extLst>
            </p:cNvPr>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08;p86">
              <a:extLst>
                <a:ext uri="{FF2B5EF4-FFF2-40B4-BE49-F238E27FC236}">
                  <a16:creationId xmlns:a16="http://schemas.microsoft.com/office/drawing/2014/main" id="{B7DF25CC-F506-F3D3-8822-93BFCDD06D60}"/>
                </a:ext>
              </a:extLst>
            </p:cNvPr>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C50F8011-DC99-C89C-D6EA-83F2B0E46E6C}"/>
              </a:ext>
            </a:extLst>
          </p:cNvPr>
          <p:cNvSpPr txBox="1"/>
          <p:nvPr/>
        </p:nvSpPr>
        <p:spPr>
          <a:xfrm>
            <a:off x="1656286" y="1569792"/>
            <a:ext cx="11140440" cy="523220"/>
          </a:xfrm>
          <a:prstGeom prst="rect">
            <a:avLst/>
          </a:prstGeom>
          <a:noFill/>
        </p:spPr>
        <p:txBody>
          <a:bodyPr wrap="square">
            <a:spAutoFit/>
          </a:bodyPr>
          <a:lstStyle/>
          <a:p>
            <a:r>
              <a:rPr lang="en-ID" sz="2800" b="1" i="0">
                <a:solidFill>
                  <a:srgbClr val="1F1F1F"/>
                </a:solidFill>
                <a:effectLst/>
                <a:latin typeface="Inter"/>
              </a:rPr>
              <a:t>Eliminasi Gauss Jordan</a:t>
            </a:r>
            <a:endParaRPr lang="en-ID" sz="2800"/>
          </a:p>
        </p:txBody>
      </p:sp>
      <p:sp>
        <p:nvSpPr>
          <p:cNvPr id="14" name="Google Shape;215;p30">
            <a:extLst>
              <a:ext uri="{FF2B5EF4-FFF2-40B4-BE49-F238E27FC236}">
                <a16:creationId xmlns:a16="http://schemas.microsoft.com/office/drawing/2014/main" id="{8098F636-D810-2972-1E7C-0503CDE8010B}"/>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Tiga Variabel (PLTV) – Cont.</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AC6F570B-2FE1-4C40-B2CC-6B7386E5E28D}"/>
              </a:ext>
            </a:extLst>
          </p:cNvPr>
          <p:cNvSpPr txBox="1"/>
          <p:nvPr/>
        </p:nvSpPr>
        <p:spPr>
          <a:xfrm>
            <a:off x="1296243" y="2610397"/>
            <a:ext cx="16057783" cy="830997"/>
          </a:xfrm>
          <a:prstGeom prst="rect">
            <a:avLst/>
          </a:prstGeom>
          <a:noFill/>
        </p:spPr>
        <p:txBody>
          <a:bodyPr wrap="square" rtlCol="0">
            <a:spAutoFit/>
          </a:bodyPr>
          <a:lstStyle/>
          <a:p>
            <a:r>
              <a:rPr lang="en-ID" sz="2400"/>
              <a:t>Selanjutnya kita akan menyederhanakan (membuat menjadi 0) bentuk baris ke-2 dan ke-3 sekaligus yaitu dengan operasi </a:t>
            </a:r>
          </a:p>
          <a:p>
            <a:r>
              <a:rPr lang="en-ID" sz="2400"/>
              <a:t>Baris kedua : −3b1+b2 ​ sehingga didapat :</a:t>
            </a:r>
            <a:endParaRPr lang="en-ID" sz="2400">
              <a:latin typeface="Inter"/>
            </a:endParaRPr>
          </a:p>
        </p:txBody>
      </p:sp>
      <p:pic>
        <p:nvPicPr>
          <p:cNvPr id="38" name="Picture 37">
            <a:extLst>
              <a:ext uri="{FF2B5EF4-FFF2-40B4-BE49-F238E27FC236}">
                <a16:creationId xmlns:a16="http://schemas.microsoft.com/office/drawing/2014/main" id="{F3D07B58-8CC0-451E-CC3B-7FF05A6D29A6}"/>
              </a:ext>
            </a:extLst>
          </p:cNvPr>
          <p:cNvPicPr>
            <a:picLocks noChangeAspect="1"/>
          </p:cNvPicPr>
          <p:nvPr/>
        </p:nvPicPr>
        <p:blipFill>
          <a:blip r:embed="rId4"/>
          <a:stretch>
            <a:fillRect/>
          </a:stretch>
        </p:blipFill>
        <p:spPr>
          <a:xfrm>
            <a:off x="3476323" y="3527189"/>
            <a:ext cx="10380473" cy="2376482"/>
          </a:xfrm>
          <a:prstGeom prst="rect">
            <a:avLst/>
          </a:prstGeom>
        </p:spPr>
      </p:pic>
      <p:sp>
        <p:nvSpPr>
          <p:cNvPr id="40" name="TextBox 39">
            <a:extLst>
              <a:ext uri="{FF2B5EF4-FFF2-40B4-BE49-F238E27FC236}">
                <a16:creationId xmlns:a16="http://schemas.microsoft.com/office/drawing/2014/main" id="{A10D5C28-A721-CAC3-947C-AB5F7AF74E87}"/>
              </a:ext>
            </a:extLst>
          </p:cNvPr>
          <p:cNvSpPr txBox="1"/>
          <p:nvPr/>
        </p:nvSpPr>
        <p:spPr>
          <a:xfrm>
            <a:off x="1512396" y="6174801"/>
            <a:ext cx="12344400" cy="461665"/>
          </a:xfrm>
          <a:prstGeom prst="rect">
            <a:avLst/>
          </a:prstGeom>
          <a:noFill/>
        </p:spPr>
        <p:txBody>
          <a:bodyPr wrap="square">
            <a:spAutoFit/>
          </a:bodyPr>
          <a:lstStyle/>
          <a:p>
            <a:r>
              <a:rPr lang="en-ID" sz="2400"/>
              <a:t>Kemudian dilanjut dengan operasi </a:t>
            </a:r>
            <a:r>
              <a:rPr lang="en-ID" sz="2400">
                <a:effectLst/>
                <a:latin typeface="KaTeX_Main"/>
              </a:rPr>
              <a:t>−2b1+b3 untuk baris ketiga</a:t>
            </a:r>
            <a:endParaRPr lang="en-ID" sz="2400"/>
          </a:p>
        </p:txBody>
      </p:sp>
      <p:pic>
        <p:nvPicPr>
          <p:cNvPr id="42" name="Picture 41">
            <a:extLst>
              <a:ext uri="{FF2B5EF4-FFF2-40B4-BE49-F238E27FC236}">
                <a16:creationId xmlns:a16="http://schemas.microsoft.com/office/drawing/2014/main" id="{DEA4174C-428B-29F4-4C0E-442BB3749960}"/>
              </a:ext>
            </a:extLst>
          </p:cNvPr>
          <p:cNvPicPr>
            <a:picLocks noChangeAspect="1"/>
          </p:cNvPicPr>
          <p:nvPr/>
        </p:nvPicPr>
        <p:blipFill>
          <a:blip r:embed="rId5"/>
          <a:stretch>
            <a:fillRect/>
          </a:stretch>
        </p:blipFill>
        <p:spPr>
          <a:xfrm>
            <a:off x="2298371" y="6944892"/>
            <a:ext cx="12183042" cy="2228351"/>
          </a:xfrm>
          <a:prstGeom prst="rect">
            <a:avLst/>
          </a:prstGeom>
        </p:spPr>
      </p:pic>
    </p:spTree>
    <p:extLst>
      <p:ext uri="{BB962C8B-B14F-4D97-AF65-F5344CB8AC3E}">
        <p14:creationId xmlns:p14="http://schemas.microsoft.com/office/powerpoint/2010/main" val="38176109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7CEF7A5-AE61-4BB3-824A-1B834E411A13}"/>
              </a:ext>
            </a:extLst>
          </p:cNvPr>
          <p:cNvSpPr/>
          <p:nvPr/>
        </p:nvSpPr>
        <p:spPr>
          <a:xfrm rot="5400000">
            <a:off x="12861792" y="4447750"/>
            <a:ext cx="10603282" cy="1707786"/>
          </a:xfrm>
          <a:prstGeom prst="rect">
            <a:avLst/>
          </a:prstGeom>
          <a:solidFill>
            <a:schemeClr val="accent1">
              <a:lumMod val="20000"/>
              <a:lumOff val="80000"/>
            </a:schemeClr>
          </a:solidFill>
          <a:ln>
            <a:noFill/>
          </a:ln>
          <a:effectLst>
            <a:glow rad="101600">
              <a:srgbClr val="B8CAE9"/>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Google Shape;940;p55">
            <a:extLst>
              <a:ext uri="{FF2B5EF4-FFF2-40B4-BE49-F238E27FC236}">
                <a16:creationId xmlns:a16="http://schemas.microsoft.com/office/drawing/2014/main" id="{FCFB34A8-61D9-0C0F-DB69-E26662FA5997}"/>
              </a:ext>
            </a:extLst>
          </p:cNvPr>
          <p:cNvSpPr/>
          <p:nvPr/>
        </p:nvSpPr>
        <p:spPr>
          <a:xfrm>
            <a:off x="-2160140" y="-990105"/>
            <a:ext cx="4570221" cy="3886403"/>
          </a:xfrm>
          <a:custGeom>
            <a:avLst/>
            <a:gdLst/>
            <a:ahLst/>
            <a:cxnLst/>
            <a:rect l="l" t="t" r="r" b="b"/>
            <a:pathLst>
              <a:path w="190704" h="162170" extrusionOk="0">
                <a:moveTo>
                  <a:pt x="64243" y="0"/>
                </a:moveTo>
                <a:cubicBezTo>
                  <a:pt x="44031" y="0"/>
                  <a:pt x="25830" y="12000"/>
                  <a:pt x="15545" y="28907"/>
                </a:cubicBezTo>
                <a:cubicBezTo>
                  <a:pt x="0" y="54425"/>
                  <a:pt x="1835" y="66534"/>
                  <a:pt x="17546" y="96322"/>
                </a:cubicBezTo>
                <a:cubicBezTo>
                  <a:pt x="33224" y="126110"/>
                  <a:pt x="26553" y="151895"/>
                  <a:pt x="76421" y="160634"/>
                </a:cubicBezTo>
                <a:cubicBezTo>
                  <a:pt x="82436" y="161685"/>
                  <a:pt x="87937" y="162169"/>
                  <a:pt x="92988" y="162169"/>
                </a:cubicBezTo>
                <a:cubicBezTo>
                  <a:pt x="139599" y="162169"/>
                  <a:pt x="147936" y="120919"/>
                  <a:pt x="168220" y="102259"/>
                </a:cubicBezTo>
                <a:cubicBezTo>
                  <a:pt x="190703" y="81578"/>
                  <a:pt x="188135" y="58361"/>
                  <a:pt x="169188" y="41716"/>
                </a:cubicBezTo>
                <a:cubicBezTo>
                  <a:pt x="150241" y="25104"/>
                  <a:pt x="127358" y="31709"/>
                  <a:pt x="96035" y="10360"/>
                </a:cubicBezTo>
                <a:cubicBezTo>
                  <a:pt x="85438" y="3137"/>
                  <a:pt x="74578" y="0"/>
                  <a:pt x="64243"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37</a:t>
            </a:r>
            <a:endParaRPr lang="en-ID" sz="3200"/>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pic>
        <p:nvPicPr>
          <p:cNvPr id="5" name="Google Shape;359;p43">
            <a:extLst>
              <a:ext uri="{FF2B5EF4-FFF2-40B4-BE49-F238E27FC236}">
                <a16:creationId xmlns:a16="http://schemas.microsoft.com/office/drawing/2014/main" id="{A34B1C54-C6C2-4E30-C053-FF4F0685B2AF}"/>
              </a:ext>
            </a:extLst>
          </p:cNvPr>
          <p:cNvPicPr preferRelativeResize="0"/>
          <p:nvPr/>
        </p:nvPicPr>
        <p:blipFill rotWithShape="1">
          <a:blip r:embed="rId3">
            <a:alphaModFix/>
          </a:blip>
          <a:srcRect t="36552" r="25931"/>
          <a:stretch/>
        </p:blipFill>
        <p:spPr>
          <a:xfrm rot="16926120" flipH="1">
            <a:off x="13953392" y="5985264"/>
            <a:ext cx="7959408" cy="3454354"/>
          </a:xfrm>
          <a:prstGeom prst="rect">
            <a:avLst/>
          </a:prstGeom>
          <a:noFill/>
          <a:ln>
            <a:noFill/>
          </a:ln>
        </p:spPr>
      </p:pic>
      <p:sp>
        <p:nvSpPr>
          <p:cNvPr id="4" name="TextBox 3">
            <a:extLst>
              <a:ext uri="{FF2B5EF4-FFF2-40B4-BE49-F238E27FC236}">
                <a16:creationId xmlns:a16="http://schemas.microsoft.com/office/drawing/2014/main" id="{30C80423-21DC-01BA-AAC3-40E97C165145}"/>
              </a:ext>
            </a:extLst>
          </p:cNvPr>
          <p:cNvSpPr txBox="1"/>
          <p:nvPr/>
        </p:nvSpPr>
        <p:spPr>
          <a:xfrm>
            <a:off x="1656286" y="1569792"/>
            <a:ext cx="11140440" cy="523220"/>
          </a:xfrm>
          <a:prstGeom prst="rect">
            <a:avLst/>
          </a:prstGeom>
          <a:noFill/>
        </p:spPr>
        <p:txBody>
          <a:bodyPr wrap="square">
            <a:spAutoFit/>
          </a:bodyPr>
          <a:lstStyle/>
          <a:p>
            <a:r>
              <a:rPr lang="en-ID" sz="2800" b="1" i="0">
                <a:solidFill>
                  <a:srgbClr val="1F1F1F"/>
                </a:solidFill>
                <a:effectLst/>
                <a:latin typeface="Inter"/>
              </a:rPr>
              <a:t>Eliminasi Gauss Jordan</a:t>
            </a:r>
            <a:endParaRPr lang="en-ID" sz="2800"/>
          </a:p>
        </p:txBody>
      </p:sp>
      <p:sp>
        <p:nvSpPr>
          <p:cNvPr id="6" name="Google Shape;215;p30">
            <a:extLst>
              <a:ext uri="{FF2B5EF4-FFF2-40B4-BE49-F238E27FC236}">
                <a16:creationId xmlns:a16="http://schemas.microsoft.com/office/drawing/2014/main" id="{8DD58CAD-6D1A-AD6C-2C67-7BD97667152C}"/>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Tiga Variabel (PLTV) – Cont.</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AA50F0BE-C501-DD46-C20C-83AB9BF3FB7C}"/>
              </a:ext>
            </a:extLst>
          </p:cNvPr>
          <p:cNvSpPr txBox="1"/>
          <p:nvPr/>
        </p:nvSpPr>
        <p:spPr>
          <a:xfrm>
            <a:off x="1297702" y="2455740"/>
            <a:ext cx="14832189" cy="830997"/>
          </a:xfrm>
          <a:prstGeom prst="rect">
            <a:avLst/>
          </a:prstGeom>
          <a:noFill/>
        </p:spPr>
        <p:txBody>
          <a:bodyPr wrap="square">
            <a:spAutoFit/>
          </a:bodyPr>
          <a:lstStyle/>
          <a:p>
            <a:pPr algn="l"/>
            <a:r>
              <a:rPr lang="en-ID" sz="2400" b="1" i="0">
                <a:solidFill>
                  <a:srgbClr val="333333"/>
                </a:solidFill>
                <a:effectLst/>
                <a:latin typeface="Open Sans" panose="020B0606030504020204" pitchFamily="34" charset="0"/>
              </a:rPr>
              <a:t>Langkah 3</a:t>
            </a:r>
            <a:endParaRPr lang="en-ID" sz="2400" b="0" i="0">
              <a:solidFill>
                <a:srgbClr val="333333"/>
              </a:solidFill>
              <a:effectLst/>
              <a:latin typeface="Open Sans" panose="020B0606030504020204" pitchFamily="34" charset="0"/>
            </a:endParaRPr>
          </a:p>
          <a:p>
            <a:r>
              <a:rPr lang="en-ID" sz="2400" b="0" i="0">
                <a:solidFill>
                  <a:srgbClr val="333333"/>
                </a:solidFill>
                <a:effectLst/>
                <a:latin typeface="Open Sans" panose="020B0606030504020204" pitchFamily="34" charset="0"/>
              </a:rPr>
              <a:t>Kita akan membuat 1 pertama pada baris kedua dengan operasi </a:t>
            </a:r>
            <a:r>
              <a:rPr lang="en-ID" sz="2400" b="0" i="0">
                <a:solidFill>
                  <a:srgbClr val="333333"/>
                </a:solidFill>
                <a:effectLst/>
                <a:latin typeface="KaTeX_Main"/>
              </a:rPr>
              <a:t>−6b3+b2 sehinga diperoleh</a:t>
            </a:r>
            <a:endParaRPr lang="en-ID" sz="2400" b="0" i="0">
              <a:solidFill>
                <a:srgbClr val="333333"/>
              </a:solidFill>
              <a:effectLst/>
              <a:latin typeface="Open Sans" panose="020B0606030504020204" pitchFamily="34" charset="0"/>
            </a:endParaRPr>
          </a:p>
        </p:txBody>
      </p:sp>
      <p:pic>
        <p:nvPicPr>
          <p:cNvPr id="21" name="Picture 20">
            <a:extLst>
              <a:ext uri="{FF2B5EF4-FFF2-40B4-BE49-F238E27FC236}">
                <a16:creationId xmlns:a16="http://schemas.microsoft.com/office/drawing/2014/main" id="{3CC24E3D-C1C8-6FD1-8F59-EC541E3B931B}"/>
              </a:ext>
            </a:extLst>
          </p:cNvPr>
          <p:cNvPicPr>
            <a:picLocks noChangeAspect="1"/>
          </p:cNvPicPr>
          <p:nvPr/>
        </p:nvPicPr>
        <p:blipFill>
          <a:blip r:embed="rId4"/>
          <a:stretch>
            <a:fillRect/>
          </a:stretch>
        </p:blipFill>
        <p:spPr>
          <a:xfrm>
            <a:off x="3528492" y="3459074"/>
            <a:ext cx="9771187" cy="2036377"/>
          </a:xfrm>
          <a:prstGeom prst="rect">
            <a:avLst/>
          </a:prstGeom>
        </p:spPr>
      </p:pic>
      <p:sp>
        <p:nvSpPr>
          <p:cNvPr id="23" name="TextBox 22">
            <a:extLst>
              <a:ext uri="{FF2B5EF4-FFF2-40B4-BE49-F238E27FC236}">
                <a16:creationId xmlns:a16="http://schemas.microsoft.com/office/drawing/2014/main" id="{C9B8EBA1-6245-1128-2B88-AAEBBA63EC58}"/>
              </a:ext>
            </a:extLst>
          </p:cNvPr>
          <p:cNvSpPr txBox="1"/>
          <p:nvPr/>
        </p:nvSpPr>
        <p:spPr>
          <a:xfrm>
            <a:off x="1297702" y="5994772"/>
            <a:ext cx="11250384" cy="830997"/>
          </a:xfrm>
          <a:prstGeom prst="rect">
            <a:avLst/>
          </a:prstGeom>
          <a:noFill/>
        </p:spPr>
        <p:txBody>
          <a:bodyPr wrap="square">
            <a:spAutoFit/>
          </a:bodyPr>
          <a:lstStyle/>
          <a:p>
            <a:r>
              <a:rPr lang="en-ID" sz="2400" b="1">
                <a:effectLst/>
              </a:rPr>
              <a:t>Langkah 4</a:t>
            </a:r>
            <a:endParaRPr lang="en-ID" sz="2400">
              <a:effectLst/>
            </a:endParaRPr>
          </a:p>
          <a:p>
            <a:r>
              <a:rPr lang="en-ID" sz="2400">
                <a:effectLst/>
              </a:rPr>
              <a:t>Kita akan menyederhanakan  lagi baris ke-3 dengan operasi </a:t>
            </a:r>
            <a:r>
              <a:rPr lang="en-ID" sz="2400">
                <a:effectLst/>
                <a:latin typeface="KaTeX_Main"/>
              </a:rPr>
              <a:t>1b2+b3 sehingga diperoleh :</a:t>
            </a:r>
            <a:endParaRPr lang="en-ID" sz="2400"/>
          </a:p>
        </p:txBody>
      </p:sp>
      <p:pic>
        <p:nvPicPr>
          <p:cNvPr id="25" name="Picture 24">
            <a:extLst>
              <a:ext uri="{FF2B5EF4-FFF2-40B4-BE49-F238E27FC236}">
                <a16:creationId xmlns:a16="http://schemas.microsoft.com/office/drawing/2014/main" id="{D794EE13-BFC7-B6CB-22FF-00F44812966D}"/>
              </a:ext>
            </a:extLst>
          </p:cNvPr>
          <p:cNvPicPr>
            <a:picLocks noChangeAspect="1"/>
          </p:cNvPicPr>
          <p:nvPr/>
        </p:nvPicPr>
        <p:blipFill>
          <a:blip r:embed="rId5"/>
          <a:stretch>
            <a:fillRect/>
          </a:stretch>
        </p:blipFill>
        <p:spPr>
          <a:xfrm>
            <a:off x="4236001" y="7407837"/>
            <a:ext cx="8483275" cy="1798518"/>
          </a:xfrm>
          <a:prstGeom prst="rect">
            <a:avLst/>
          </a:prstGeom>
        </p:spPr>
      </p:pic>
    </p:spTree>
    <p:extLst>
      <p:ext uri="{BB962C8B-B14F-4D97-AF65-F5344CB8AC3E}">
        <p14:creationId xmlns:p14="http://schemas.microsoft.com/office/powerpoint/2010/main" val="24355177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38</a:t>
            </a:r>
            <a:endParaRPr lang="en-ID" sz="3200"/>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pic>
        <p:nvPicPr>
          <p:cNvPr id="15" name="Google Shape;426;p48">
            <a:extLst>
              <a:ext uri="{FF2B5EF4-FFF2-40B4-BE49-F238E27FC236}">
                <a16:creationId xmlns:a16="http://schemas.microsoft.com/office/drawing/2014/main" id="{7EDF42A4-2D61-65AE-E7C5-29665F3C28A1}"/>
              </a:ext>
            </a:extLst>
          </p:cNvPr>
          <p:cNvPicPr preferRelativeResize="0"/>
          <p:nvPr/>
        </p:nvPicPr>
        <p:blipFill>
          <a:blip r:embed="rId3">
            <a:alphaModFix/>
          </a:blip>
          <a:stretch>
            <a:fillRect/>
          </a:stretch>
        </p:blipFill>
        <p:spPr>
          <a:xfrm>
            <a:off x="-1064403" y="9202033"/>
            <a:ext cx="14494357" cy="3551579"/>
          </a:xfrm>
          <a:prstGeom prst="rect">
            <a:avLst/>
          </a:prstGeom>
          <a:noFill/>
          <a:ln>
            <a:noFill/>
          </a:ln>
        </p:spPr>
      </p:pic>
      <p:sp>
        <p:nvSpPr>
          <p:cNvPr id="3" name="TextBox 2">
            <a:extLst>
              <a:ext uri="{FF2B5EF4-FFF2-40B4-BE49-F238E27FC236}">
                <a16:creationId xmlns:a16="http://schemas.microsoft.com/office/drawing/2014/main" id="{8FD0C5BB-71CA-C3B6-D1BB-F532EFDDA0AA}"/>
              </a:ext>
            </a:extLst>
          </p:cNvPr>
          <p:cNvSpPr txBox="1"/>
          <p:nvPr/>
        </p:nvSpPr>
        <p:spPr>
          <a:xfrm>
            <a:off x="1656286" y="1569792"/>
            <a:ext cx="11140440" cy="523220"/>
          </a:xfrm>
          <a:prstGeom prst="rect">
            <a:avLst/>
          </a:prstGeom>
          <a:noFill/>
        </p:spPr>
        <p:txBody>
          <a:bodyPr wrap="square">
            <a:spAutoFit/>
          </a:bodyPr>
          <a:lstStyle/>
          <a:p>
            <a:r>
              <a:rPr lang="en-ID" sz="2800" b="1" i="0">
                <a:solidFill>
                  <a:srgbClr val="1F1F1F"/>
                </a:solidFill>
                <a:effectLst/>
                <a:latin typeface="Inter"/>
              </a:rPr>
              <a:t>Eliminasi Gauss Jordan</a:t>
            </a:r>
            <a:endParaRPr lang="en-ID" sz="2800"/>
          </a:p>
        </p:txBody>
      </p:sp>
      <p:sp>
        <p:nvSpPr>
          <p:cNvPr id="4" name="Google Shape;215;p30">
            <a:extLst>
              <a:ext uri="{FF2B5EF4-FFF2-40B4-BE49-F238E27FC236}">
                <a16:creationId xmlns:a16="http://schemas.microsoft.com/office/drawing/2014/main" id="{76042FB8-8C06-8AA3-746A-0FB71C1EEB44}"/>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Tiga Variabel (PLTV) – Cont.</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6D2AA48-93F6-1A38-7BF7-2C95B0AEE294}"/>
                  </a:ext>
                </a:extLst>
              </p:cNvPr>
              <p:cNvSpPr txBox="1"/>
              <p:nvPr/>
            </p:nvSpPr>
            <p:spPr>
              <a:xfrm>
                <a:off x="1688132" y="2331819"/>
                <a:ext cx="11921480" cy="985526"/>
              </a:xfrm>
              <a:prstGeom prst="rect">
                <a:avLst/>
              </a:prstGeom>
              <a:noFill/>
            </p:spPr>
            <p:txBody>
              <a:bodyPr wrap="square">
                <a:spAutoFit/>
              </a:bodyPr>
              <a:lstStyle/>
              <a:p>
                <a:r>
                  <a:rPr lang="en-ID" sz="2400" b="1">
                    <a:effectLst/>
                  </a:rPr>
                  <a:t>Langkah 5</a:t>
                </a:r>
                <a:endParaRPr lang="en-ID" sz="2400">
                  <a:effectLst/>
                </a:endParaRPr>
              </a:p>
              <a:p>
                <a:pPr algn="just"/>
                <a:r>
                  <a:rPr lang="en-ID" sz="2400">
                    <a:effectLst/>
                  </a:rPr>
                  <a:t>Selanjutnya kita akan membentuk 1 pertama pada baris ke-3 dengan operasi </a:t>
                </a:r>
                <a14:m>
                  <m:oMath xmlns:m="http://schemas.openxmlformats.org/officeDocument/2006/math">
                    <m:r>
                      <a:rPr lang="en-US" sz="2400" b="0" i="1" smtClean="0">
                        <a:effectLst/>
                        <a:latin typeface="Cambria Math" panose="02040503050406030204" pitchFamily="18" charset="0"/>
                      </a:rPr>
                      <m:t>−</m:t>
                    </m:r>
                    <m:f>
                      <m:fPr>
                        <m:ctrlPr>
                          <a:rPr lang="en-US" sz="2400" b="0" i="1" smtClean="0">
                            <a:effectLst/>
                            <a:latin typeface="Cambria Math" panose="02040503050406030204" pitchFamily="18" charset="0"/>
                          </a:rPr>
                        </m:ctrlPr>
                      </m:fPr>
                      <m:num>
                        <m:r>
                          <a:rPr lang="en-US" sz="2400" b="0" i="1" smtClean="0">
                            <a:effectLst/>
                            <a:latin typeface="Cambria Math" panose="02040503050406030204" pitchFamily="18" charset="0"/>
                          </a:rPr>
                          <m:t>1</m:t>
                        </m:r>
                      </m:num>
                      <m:den>
                        <m:r>
                          <a:rPr lang="en-US" sz="2400" b="0" i="1" smtClean="0">
                            <a:effectLst/>
                            <a:latin typeface="Cambria Math" panose="02040503050406030204" pitchFamily="18" charset="0"/>
                          </a:rPr>
                          <m:t>6</m:t>
                        </m:r>
                      </m:den>
                    </m:f>
                    <m:r>
                      <a:rPr lang="en-US" sz="2400" b="0" i="1" smtClean="0">
                        <a:effectLst/>
                        <a:latin typeface="Cambria Math" panose="02040503050406030204" pitchFamily="18" charset="0"/>
                      </a:rPr>
                      <m:t>𝑏</m:t>
                    </m:r>
                    <m:r>
                      <a:rPr lang="en-US" sz="2400" b="0" i="1" smtClean="0">
                        <a:effectLst/>
                        <a:latin typeface="Cambria Math" panose="02040503050406030204" pitchFamily="18" charset="0"/>
                      </a:rPr>
                      <m:t>3 </m:t>
                    </m:r>
                  </m:oMath>
                </a14:m>
                <a:endParaRPr lang="en-ID" sz="2400"/>
              </a:p>
            </p:txBody>
          </p:sp>
        </mc:Choice>
        <mc:Fallback xmlns="">
          <p:sp>
            <p:nvSpPr>
              <p:cNvPr id="21" name="TextBox 20">
                <a:extLst>
                  <a:ext uri="{FF2B5EF4-FFF2-40B4-BE49-F238E27FC236}">
                    <a16:creationId xmlns:a16="http://schemas.microsoft.com/office/drawing/2014/main" id="{E6D2AA48-93F6-1A38-7BF7-2C95B0AEE294}"/>
                  </a:ext>
                </a:extLst>
              </p:cNvPr>
              <p:cNvSpPr txBox="1">
                <a:spLocks noRot="1" noChangeAspect="1" noMove="1" noResize="1" noEditPoints="1" noAdjustHandles="1" noChangeArrowheads="1" noChangeShapeType="1" noTextEdit="1"/>
              </p:cNvSpPr>
              <p:nvPr/>
            </p:nvSpPr>
            <p:spPr>
              <a:xfrm>
                <a:off x="1688132" y="2331819"/>
                <a:ext cx="11921480" cy="985526"/>
              </a:xfrm>
              <a:prstGeom prst="rect">
                <a:avLst/>
              </a:prstGeom>
              <a:blipFill>
                <a:blip r:embed="rId4"/>
                <a:stretch>
                  <a:fillRect l="-818" t="-4969" b="-6211"/>
                </a:stretch>
              </a:blipFill>
            </p:spPr>
            <p:txBody>
              <a:bodyPr/>
              <a:lstStyle/>
              <a:p>
                <a:r>
                  <a:rPr lang="en-ID">
                    <a:noFill/>
                  </a:rPr>
                  <a:t> </a:t>
                </a:r>
              </a:p>
            </p:txBody>
          </p:sp>
        </mc:Fallback>
      </mc:AlternateContent>
      <p:pic>
        <p:nvPicPr>
          <p:cNvPr id="23" name="Picture 22">
            <a:extLst>
              <a:ext uri="{FF2B5EF4-FFF2-40B4-BE49-F238E27FC236}">
                <a16:creationId xmlns:a16="http://schemas.microsoft.com/office/drawing/2014/main" id="{0B4B8A66-0D9D-C6E5-7EFF-5FAD78959674}"/>
              </a:ext>
            </a:extLst>
          </p:cNvPr>
          <p:cNvPicPr>
            <a:picLocks noChangeAspect="1"/>
          </p:cNvPicPr>
          <p:nvPr/>
        </p:nvPicPr>
        <p:blipFill>
          <a:blip r:embed="rId5"/>
          <a:stretch>
            <a:fillRect/>
          </a:stretch>
        </p:blipFill>
        <p:spPr>
          <a:xfrm>
            <a:off x="1695589" y="3242670"/>
            <a:ext cx="9166376" cy="1792686"/>
          </a:xfrm>
          <a:prstGeom prst="rect">
            <a:avLst/>
          </a:prstGeom>
        </p:spPr>
      </p:pic>
      <p:sp>
        <p:nvSpPr>
          <p:cNvPr id="24" name="Arrow: Down 23">
            <a:extLst>
              <a:ext uri="{FF2B5EF4-FFF2-40B4-BE49-F238E27FC236}">
                <a16:creationId xmlns:a16="http://schemas.microsoft.com/office/drawing/2014/main" id="{6C4DC290-CCDA-38BF-B74A-A933DAA0A0A2}"/>
              </a:ext>
            </a:extLst>
          </p:cNvPr>
          <p:cNvSpPr/>
          <p:nvPr/>
        </p:nvSpPr>
        <p:spPr>
          <a:xfrm>
            <a:off x="7355314" y="5179470"/>
            <a:ext cx="838490" cy="9361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Flowchart: Process 24">
            <a:extLst>
              <a:ext uri="{FF2B5EF4-FFF2-40B4-BE49-F238E27FC236}">
                <a16:creationId xmlns:a16="http://schemas.microsoft.com/office/drawing/2014/main" id="{3E3E860B-F17F-1AB5-0B06-CBFCBB1141D9}"/>
              </a:ext>
            </a:extLst>
          </p:cNvPr>
          <p:cNvSpPr/>
          <p:nvPr/>
        </p:nvSpPr>
        <p:spPr>
          <a:xfrm>
            <a:off x="5434299" y="6259688"/>
            <a:ext cx="4680520" cy="212072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Matriks ini sudah membentuk matriks segitiga bawah, dan diagonal 1, seingga kita dapat menyimpulkan</a:t>
            </a:r>
            <a:endParaRPr lang="en-ID" sz="2400"/>
          </a:p>
        </p:txBody>
      </p:sp>
      <p:sp>
        <p:nvSpPr>
          <p:cNvPr id="28" name="Arrow: Right 27">
            <a:extLst>
              <a:ext uri="{FF2B5EF4-FFF2-40B4-BE49-F238E27FC236}">
                <a16:creationId xmlns:a16="http://schemas.microsoft.com/office/drawing/2014/main" id="{86C83C00-E199-9FF8-2D73-0642FC4620CC}"/>
              </a:ext>
            </a:extLst>
          </p:cNvPr>
          <p:cNvSpPr/>
          <p:nvPr/>
        </p:nvSpPr>
        <p:spPr>
          <a:xfrm>
            <a:off x="10297244" y="7074892"/>
            <a:ext cx="564721" cy="9028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76CF22A-A219-1E83-9EF5-5B2922055B79}"/>
                  </a:ext>
                </a:extLst>
              </p:cNvPr>
              <p:cNvSpPr txBox="1"/>
              <p:nvPr/>
            </p:nvSpPr>
            <p:spPr>
              <a:xfrm>
                <a:off x="11305356" y="6797022"/>
                <a:ext cx="6202404" cy="1329467"/>
              </a:xfrm>
              <a:prstGeom prst="rect">
                <a:avLst/>
              </a:prstGeom>
              <a:noFill/>
            </p:spPr>
            <p:txBody>
              <a:bodyPr wrap="none" rtlCol="0">
                <a:spAutoFit/>
              </a:bodyPr>
              <a:lstStyle/>
              <a:p>
                <a14:m>
                  <m:oMath xmlns:m="http://schemas.openxmlformats.org/officeDocument/2006/math">
                    <m:m>
                      <m:mPr>
                        <m:mcs>
                          <m:mc>
                            <m:mcPr>
                              <m:count m:val="3"/>
                              <m:mcJc m:val="center"/>
                            </m:mcPr>
                          </m:mc>
                        </m:mcs>
                        <m:ctrlPr>
                          <a:rPr lang="en-ID" sz="2800" i="1" smtClean="0">
                            <a:latin typeface="Cambria Math" panose="02040503050406030204" pitchFamily="18" charset="0"/>
                          </a:rPr>
                        </m:ctrlPr>
                      </m:mPr>
                      <m:mr>
                        <m:e>
                          <m:r>
                            <m:rPr>
                              <m:brk m:alnAt="7"/>
                            </m:rPr>
                            <a:rPr lang="en-US" sz="2800" b="0" i="1" smtClean="0">
                              <a:latin typeface="Cambria Math" panose="02040503050406030204" pitchFamily="18" charset="0"/>
                            </a:rPr>
                            <m:t>1</m:t>
                          </m:r>
                        </m:e>
                        <m:e>
                          <m:r>
                            <a:rPr lang="en-US" sz="2800" b="0" i="1" smtClean="0">
                              <a:latin typeface="Cambria Math" panose="02040503050406030204" pitchFamily="18" charset="0"/>
                            </a:rPr>
                            <m:t>3</m:t>
                          </m:r>
                        </m:e>
                        <m:e>
                          <m:r>
                            <a:rPr lang="en-US" sz="2800" b="0" i="1" smtClean="0">
                              <a:latin typeface="Cambria Math" panose="02040503050406030204" pitchFamily="18" charset="0"/>
                            </a:rPr>
                            <m:t>1</m:t>
                          </m:r>
                        </m:e>
                      </m:mr>
                      <m:mr>
                        <m:e>
                          <m:r>
                            <a:rPr lang="en-US" sz="2800" b="0" i="1" smtClean="0">
                              <a:latin typeface="Cambria Math" panose="02040503050406030204" pitchFamily="18" charset="0"/>
                            </a:rPr>
                            <m:t>0</m:t>
                          </m:r>
                        </m:e>
                        <m:e>
                          <m:r>
                            <a:rPr lang="en-US" sz="2800" b="0" i="1" smtClean="0">
                              <a:latin typeface="Cambria Math" panose="02040503050406030204" pitchFamily="18" charset="0"/>
                            </a:rPr>
                            <m:t>1</m:t>
                          </m:r>
                        </m:e>
                        <m:e>
                          <m:r>
                            <a:rPr lang="en-US" sz="2800" b="0" i="1" smtClean="0">
                              <a:latin typeface="Cambria Math" panose="02040503050406030204" pitchFamily="18" charset="0"/>
                            </a:rPr>
                            <m:t>−7</m:t>
                          </m:r>
                        </m:e>
                      </m:mr>
                      <m:mr>
                        <m:e>
                          <m:r>
                            <a:rPr lang="en-US" sz="2800" b="0" i="1" smtClean="0">
                              <a:latin typeface="Cambria Math" panose="02040503050406030204" pitchFamily="18" charset="0"/>
                            </a:rPr>
                            <m:t>0</m:t>
                          </m:r>
                        </m:e>
                        <m:e>
                          <m:r>
                            <a:rPr lang="en-US" sz="2800" b="0" i="1" smtClean="0">
                              <a:latin typeface="Cambria Math" panose="02040503050406030204" pitchFamily="18" charset="0"/>
                            </a:rPr>
                            <m:t>0</m:t>
                          </m:r>
                        </m:e>
                        <m:e>
                          <m:r>
                            <a:rPr lang="en-US" sz="2800" b="0" i="1" smtClean="0">
                              <a:latin typeface="Cambria Math" panose="02040503050406030204" pitchFamily="18" charset="0"/>
                            </a:rPr>
                            <m:t>1</m:t>
                          </m:r>
                        </m:e>
                      </m:mr>
                    </m:m>
                    <m:r>
                      <a:rPr lang="en-US" sz="2800" b="0" i="1"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2</m:t>
                              </m:r>
                            </m:e>
                          </m:mr>
                          <m:mr>
                            <m:e>
                              <m:r>
                                <a:rPr lang="en-US" sz="2800" b="0" i="1" smtClean="0">
                                  <a:latin typeface="Cambria Math" panose="02040503050406030204" pitchFamily="18" charset="0"/>
                                </a:rPr>
                                <m:t>9</m:t>
                              </m:r>
                            </m:e>
                          </m:mr>
                          <m:mr>
                            <m:e>
                              <m:r>
                                <a:rPr lang="en-US" sz="2800" b="0" i="1" smtClean="0">
                                  <a:latin typeface="Cambria Math" panose="02040503050406030204" pitchFamily="18" charset="0"/>
                                </a:rPr>
                                <m:t>−1</m:t>
                              </m:r>
                            </m:e>
                          </m:mr>
                        </m:m>
                      </m:e>
                    </m:d>
                  </m:oMath>
                </a14:m>
                <a:r>
                  <a:rPr lang="en-ID" sz="2800"/>
                  <a:t>  =&gt; </a:t>
                </a:r>
                <a14:m>
                  <m:oMath xmlns:m="http://schemas.openxmlformats.org/officeDocument/2006/math">
                    <m:m>
                      <m:mPr>
                        <m:mcs>
                          <m:mc>
                            <m:mcPr>
                              <m:count m:val="1"/>
                              <m:mcJc m:val="center"/>
                            </m:mcPr>
                          </m:mc>
                        </m:mcs>
                        <m:ctrlPr>
                          <a:rPr lang="en-ID" sz="2800" i="1" smtClean="0">
                            <a:latin typeface="Cambria Math" panose="02040503050406030204" pitchFamily="18" charset="0"/>
                          </a:rPr>
                        </m:ctrlPr>
                      </m:mPr>
                      <m:mr>
                        <m:e>
                          <m:r>
                            <m:rPr>
                              <m:brk m:alnAt="7"/>
                            </m:rPr>
                            <a:rPr lang="en-US" sz="2800" b="0" i="1" smtClean="0">
                              <a:latin typeface="Cambria Math" panose="02040503050406030204" pitchFamily="18" charset="0"/>
                            </a:rPr>
                            <m:t>𝑥</m:t>
                          </m:r>
                          <m:r>
                            <a:rPr lang="en-US" sz="2800" b="0" i="1" smtClean="0">
                              <a:latin typeface="Cambria Math" panose="02040503050406030204" pitchFamily="18" charset="0"/>
                            </a:rPr>
                            <m:t>+3</m:t>
                          </m:r>
                          <m:r>
                            <a:rPr lang="en-US" sz="2800" b="0" i="1" smtClean="0">
                              <a:latin typeface="Cambria Math" panose="02040503050406030204" pitchFamily="18" charset="0"/>
                            </a:rPr>
                            <m:t>𝑦</m:t>
                          </m:r>
                          <m:r>
                            <a:rPr lang="en-US" sz="2800" b="0" i="1" smtClean="0">
                              <a:latin typeface="Cambria Math" panose="02040503050406030204" pitchFamily="18" charset="0"/>
                            </a:rPr>
                            <m:t>+</m:t>
                          </m:r>
                          <m:r>
                            <a:rPr lang="en-US" sz="2800" b="0" i="1" smtClean="0">
                              <a:latin typeface="Cambria Math" panose="02040503050406030204" pitchFamily="18" charset="0"/>
                            </a:rPr>
                            <m:t>𝑧</m:t>
                          </m:r>
                          <m:r>
                            <a:rPr lang="en-US" sz="2800" b="0" i="1" smtClean="0">
                              <a:latin typeface="Cambria Math" panose="02040503050406030204" pitchFamily="18" charset="0"/>
                            </a:rPr>
                            <m:t>=2</m:t>
                          </m:r>
                        </m:e>
                      </m:mr>
                      <m:mr>
                        <m:e>
                          <m:r>
                            <a:rPr lang="en-US" sz="2800" b="0" i="1" smtClean="0">
                              <a:latin typeface="Cambria Math" panose="02040503050406030204" pitchFamily="18" charset="0"/>
                            </a:rPr>
                            <m:t>  0</m:t>
                          </m:r>
                          <m:r>
                            <a:rPr lang="en-US" sz="2800" b="0" i="1" smtClean="0">
                              <a:latin typeface="Cambria Math" panose="02040503050406030204" pitchFamily="18" charset="0"/>
                            </a:rPr>
                            <m:t>𝑥</m:t>
                          </m:r>
                          <m:r>
                            <a:rPr lang="en-US" sz="2800" b="0" i="1" smtClean="0">
                              <a:latin typeface="Cambria Math" panose="02040503050406030204" pitchFamily="18" charset="0"/>
                            </a:rPr>
                            <m:t>+1</m:t>
                          </m:r>
                          <m:r>
                            <a:rPr lang="en-US" sz="2800" b="0" i="1" smtClean="0">
                              <a:latin typeface="Cambria Math" panose="02040503050406030204" pitchFamily="18" charset="0"/>
                            </a:rPr>
                            <m:t>𝑦</m:t>
                          </m:r>
                          <m:r>
                            <a:rPr lang="en-US" sz="2800" b="0" i="1" smtClean="0">
                              <a:latin typeface="Cambria Math" panose="02040503050406030204" pitchFamily="18" charset="0"/>
                            </a:rPr>
                            <m:t> −7</m:t>
                          </m:r>
                          <m:r>
                            <a:rPr lang="en-US" sz="2800" b="0" i="1" smtClean="0">
                              <a:latin typeface="Cambria Math" panose="02040503050406030204" pitchFamily="18" charset="0"/>
                            </a:rPr>
                            <m:t>𝑧</m:t>
                          </m:r>
                          <m:r>
                            <a:rPr lang="en-US" sz="2800" b="0" i="1" smtClean="0">
                              <a:latin typeface="Cambria Math" panose="02040503050406030204" pitchFamily="18" charset="0"/>
                            </a:rPr>
                            <m:t>=9</m:t>
                          </m:r>
                        </m:e>
                      </m:mr>
                      <m:mr>
                        <m:e>
                          <m:r>
                            <a:rPr lang="en-US" sz="2800" b="0" i="1" smtClean="0">
                              <a:latin typeface="Cambria Math" panose="02040503050406030204" pitchFamily="18" charset="0"/>
                            </a:rPr>
                            <m:t>0</m:t>
                          </m:r>
                          <m:r>
                            <a:rPr lang="en-US" sz="2800" b="0" i="1" smtClean="0">
                              <a:latin typeface="Cambria Math" panose="02040503050406030204" pitchFamily="18" charset="0"/>
                            </a:rPr>
                            <m:t>𝑥</m:t>
                          </m:r>
                          <m:r>
                            <a:rPr lang="en-US" sz="2800" b="0" i="1" smtClean="0">
                              <a:latin typeface="Cambria Math" panose="02040503050406030204" pitchFamily="18" charset="0"/>
                            </a:rPr>
                            <m:t>+0</m:t>
                          </m:r>
                          <m:r>
                            <a:rPr lang="en-US" sz="2800" b="0" i="1" smtClean="0">
                              <a:latin typeface="Cambria Math" panose="02040503050406030204" pitchFamily="18" charset="0"/>
                            </a:rPr>
                            <m:t>𝑦</m:t>
                          </m:r>
                          <m:r>
                            <a:rPr lang="en-US" sz="2800" b="0" i="1" smtClean="0">
                              <a:latin typeface="Cambria Math" panose="02040503050406030204" pitchFamily="18" charset="0"/>
                            </a:rPr>
                            <m:t>+</m:t>
                          </m:r>
                          <m:r>
                            <a:rPr lang="en-US" sz="2800" b="0" i="1" smtClean="0">
                              <a:latin typeface="Cambria Math" panose="02040503050406030204" pitchFamily="18" charset="0"/>
                            </a:rPr>
                            <m:t>𝑧</m:t>
                          </m:r>
                          <m:r>
                            <a:rPr lang="en-US" sz="2800" b="0" i="1" smtClean="0">
                              <a:latin typeface="Cambria Math" panose="02040503050406030204" pitchFamily="18" charset="0"/>
                            </a:rPr>
                            <m:t>=−1</m:t>
                          </m:r>
                        </m:e>
                      </m:mr>
                    </m:m>
                  </m:oMath>
                </a14:m>
                <a:endParaRPr lang="en-ID" sz="2800"/>
              </a:p>
            </p:txBody>
          </p:sp>
        </mc:Choice>
        <mc:Fallback xmlns="">
          <p:sp>
            <p:nvSpPr>
              <p:cNvPr id="29" name="TextBox 28">
                <a:extLst>
                  <a:ext uri="{FF2B5EF4-FFF2-40B4-BE49-F238E27FC236}">
                    <a16:creationId xmlns:a16="http://schemas.microsoft.com/office/drawing/2014/main" id="{176CF22A-A219-1E83-9EF5-5B2922055B79}"/>
                  </a:ext>
                </a:extLst>
              </p:cNvPr>
              <p:cNvSpPr txBox="1">
                <a:spLocks noRot="1" noChangeAspect="1" noMove="1" noResize="1" noEditPoints="1" noAdjustHandles="1" noChangeArrowheads="1" noChangeShapeType="1" noTextEdit="1"/>
              </p:cNvSpPr>
              <p:nvPr/>
            </p:nvSpPr>
            <p:spPr>
              <a:xfrm>
                <a:off x="11305356" y="6797022"/>
                <a:ext cx="6202404" cy="1329467"/>
              </a:xfrm>
              <a:prstGeom prst="rect">
                <a:avLst/>
              </a:prstGeom>
              <a:blipFill>
                <a:blip r:embed="rId6"/>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16805168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40;p55">
            <a:extLst>
              <a:ext uri="{FF2B5EF4-FFF2-40B4-BE49-F238E27FC236}">
                <a16:creationId xmlns:a16="http://schemas.microsoft.com/office/drawing/2014/main" id="{F829D703-3318-94A6-B212-F8C556DFC44E}"/>
              </a:ext>
            </a:extLst>
          </p:cNvPr>
          <p:cNvSpPr/>
          <p:nvPr/>
        </p:nvSpPr>
        <p:spPr>
          <a:xfrm>
            <a:off x="-1110903" y="-990105"/>
            <a:ext cx="4570221" cy="3886403"/>
          </a:xfrm>
          <a:custGeom>
            <a:avLst/>
            <a:gdLst/>
            <a:ahLst/>
            <a:cxnLst/>
            <a:rect l="l" t="t" r="r" b="b"/>
            <a:pathLst>
              <a:path w="190704" h="162170" extrusionOk="0">
                <a:moveTo>
                  <a:pt x="64243" y="0"/>
                </a:moveTo>
                <a:cubicBezTo>
                  <a:pt x="44031" y="0"/>
                  <a:pt x="25830" y="12000"/>
                  <a:pt x="15545" y="28907"/>
                </a:cubicBezTo>
                <a:cubicBezTo>
                  <a:pt x="0" y="54425"/>
                  <a:pt x="1835" y="66534"/>
                  <a:pt x="17546" y="96322"/>
                </a:cubicBezTo>
                <a:cubicBezTo>
                  <a:pt x="33224" y="126110"/>
                  <a:pt x="26553" y="151895"/>
                  <a:pt x="76421" y="160634"/>
                </a:cubicBezTo>
                <a:cubicBezTo>
                  <a:pt x="82436" y="161685"/>
                  <a:pt x="87937" y="162169"/>
                  <a:pt x="92988" y="162169"/>
                </a:cubicBezTo>
                <a:cubicBezTo>
                  <a:pt x="139599" y="162169"/>
                  <a:pt x="147936" y="120919"/>
                  <a:pt x="168220" y="102259"/>
                </a:cubicBezTo>
                <a:cubicBezTo>
                  <a:pt x="190703" y="81578"/>
                  <a:pt x="188135" y="58361"/>
                  <a:pt x="169188" y="41716"/>
                </a:cubicBezTo>
                <a:cubicBezTo>
                  <a:pt x="150241" y="25104"/>
                  <a:pt x="127358" y="31709"/>
                  <a:pt x="96035" y="10360"/>
                </a:cubicBezTo>
                <a:cubicBezTo>
                  <a:pt x="85438" y="3137"/>
                  <a:pt x="74578" y="0"/>
                  <a:pt x="64243"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TextBox 181">
            <a:extLst>
              <a:ext uri="{FF2B5EF4-FFF2-40B4-BE49-F238E27FC236}">
                <a16:creationId xmlns:a16="http://schemas.microsoft.com/office/drawing/2014/main" id="{FD518F7F-355D-41E9-72B8-1144376EFD1B}"/>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pic>
        <p:nvPicPr>
          <p:cNvPr id="28" name="Google Shape;426;p48">
            <a:extLst>
              <a:ext uri="{FF2B5EF4-FFF2-40B4-BE49-F238E27FC236}">
                <a16:creationId xmlns:a16="http://schemas.microsoft.com/office/drawing/2014/main" id="{70BBA979-1515-45B0-BD98-96529797C46E}"/>
              </a:ext>
            </a:extLst>
          </p:cNvPr>
          <p:cNvPicPr preferRelativeResize="0"/>
          <p:nvPr/>
        </p:nvPicPr>
        <p:blipFill>
          <a:blip r:embed="rId3">
            <a:alphaModFix/>
          </a:blip>
          <a:stretch>
            <a:fillRect/>
          </a:stretch>
        </p:blipFill>
        <p:spPr>
          <a:xfrm>
            <a:off x="-431947" y="9117925"/>
            <a:ext cx="17731072" cy="1575475"/>
          </a:xfrm>
          <a:prstGeom prst="rect">
            <a:avLst/>
          </a:prstGeom>
          <a:noFill/>
          <a:ln>
            <a:noFill/>
          </a:ln>
        </p:spPr>
      </p:pic>
      <p:sp>
        <p:nvSpPr>
          <p:cNvPr id="24" name="Rectangle 23">
            <a:extLst>
              <a:ext uri="{FF2B5EF4-FFF2-40B4-BE49-F238E27FC236}">
                <a16:creationId xmlns:a16="http://schemas.microsoft.com/office/drawing/2014/main" id="{914FC8C6-8689-4BCB-689A-A559AF69AA26}"/>
              </a:ext>
            </a:extLst>
          </p:cNvPr>
          <p:cNvSpPr/>
          <p:nvPr/>
        </p:nvSpPr>
        <p:spPr>
          <a:xfrm rot="5400000">
            <a:off x="16864827" y="9195031"/>
            <a:ext cx="3469951" cy="2891061"/>
          </a:xfrm>
          <a:custGeom>
            <a:avLst/>
            <a:gdLst>
              <a:gd name="connsiteX0" fmla="*/ 0 w 3763321"/>
              <a:gd name="connsiteY0" fmla="*/ 0 h 1707786"/>
              <a:gd name="connsiteX1" fmla="*/ 3763321 w 3763321"/>
              <a:gd name="connsiteY1" fmla="*/ 0 h 1707786"/>
              <a:gd name="connsiteX2" fmla="*/ 3763321 w 3763321"/>
              <a:gd name="connsiteY2" fmla="*/ 1707786 h 1707786"/>
              <a:gd name="connsiteX3" fmla="*/ 0 w 3763321"/>
              <a:gd name="connsiteY3" fmla="*/ 1707786 h 1707786"/>
              <a:gd name="connsiteX4" fmla="*/ 0 w 3763321"/>
              <a:gd name="connsiteY4" fmla="*/ 0 h 1707786"/>
              <a:gd name="connsiteX0" fmla="*/ 0 w 3763321"/>
              <a:gd name="connsiteY0" fmla="*/ 0 h 1707786"/>
              <a:gd name="connsiteX1" fmla="*/ 3763321 w 3763321"/>
              <a:gd name="connsiteY1" fmla="*/ 0 h 1707786"/>
              <a:gd name="connsiteX2" fmla="*/ 3763321 w 3763321"/>
              <a:gd name="connsiteY2" fmla="*/ 1707786 h 1707786"/>
              <a:gd name="connsiteX3" fmla="*/ 152403 w 3763321"/>
              <a:gd name="connsiteY3" fmla="*/ 1616346 h 1707786"/>
              <a:gd name="connsiteX4" fmla="*/ 0 w 3763321"/>
              <a:gd name="connsiteY4" fmla="*/ 0 h 1707786"/>
              <a:gd name="connsiteX0" fmla="*/ 0 w 3763321"/>
              <a:gd name="connsiteY0" fmla="*/ 0 h 1707786"/>
              <a:gd name="connsiteX1" fmla="*/ 3763321 w 3763321"/>
              <a:gd name="connsiteY1" fmla="*/ 0 h 1707786"/>
              <a:gd name="connsiteX2" fmla="*/ 3763321 w 3763321"/>
              <a:gd name="connsiteY2" fmla="*/ 1707786 h 1707786"/>
              <a:gd name="connsiteX3" fmla="*/ 152403 w 3763321"/>
              <a:gd name="connsiteY3" fmla="*/ 1616346 h 1707786"/>
              <a:gd name="connsiteX4" fmla="*/ 0 w 3763321"/>
              <a:gd name="connsiteY4" fmla="*/ 0 h 1707786"/>
              <a:gd name="connsiteX0" fmla="*/ 0 w 3763321"/>
              <a:gd name="connsiteY0" fmla="*/ 0 h 1616346"/>
              <a:gd name="connsiteX1" fmla="*/ 3763321 w 3763321"/>
              <a:gd name="connsiteY1" fmla="*/ 0 h 1616346"/>
              <a:gd name="connsiteX2" fmla="*/ 3382323 w 3763321"/>
              <a:gd name="connsiteY2" fmla="*/ 1387746 h 1616346"/>
              <a:gd name="connsiteX3" fmla="*/ 152403 w 3763321"/>
              <a:gd name="connsiteY3" fmla="*/ 1616346 h 1616346"/>
              <a:gd name="connsiteX4" fmla="*/ 0 w 3763321"/>
              <a:gd name="connsiteY4" fmla="*/ 0 h 1616346"/>
              <a:gd name="connsiteX0" fmla="*/ 123062 w 3610918"/>
              <a:gd name="connsiteY0" fmla="*/ 160020 h 1616346"/>
              <a:gd name="connsiteX1" fmla="*/ 3610918 w 3610918"/>
              <a:gd name="connsiteY1" fmla="*/ 0 h 1616346"/>
              <a:gd name="connsiteX2" fmla="*/ 3229920 w 3610918"/>
              <a:gd name="connsiteY2" fmla="*/ 1387746 h 1616346"/>
              <a:gd name="connsiteX3" fmla="*/ 0 w 3610918"/>
              <a:gd name="connsiteY3" fmla="*/ 1616346 h 1616346"/>
              <a:gd name="connsiteX4" fmla="*/ 123062 w 3610918"/>
              <a:gd name="connsiteY4" fmla="*/ 160020 h 1616346"/>
              <a:gd name="connsiteX0" fmla="*/ 123062 w 3610918"/>
              <a:gd name="connsiteY0" fmla="*/ 160020 h 1616346"/>
              <a:gd name="connsiteX1" fmla="*/ 3610918 w 3610918"/>
              <a:gd name="connsiteY1" fmla="*/ 0 h 1616346"/>
              <a:gd name="connsiteX2" fmla="*/ 3229920 w 3610918"/>
              <a:gd name="connsiteY2" fmla="*/ 1387746 h 1616346"/>
              <a:gd name="connsiteX3" fmla="*/ 0 w 3610918"/>
              <a:gd name="connsiteY3" fmla="*/ 1616346 h 1616346"/>
              <a:gd name="connsiteX4" fmla="*/ 123062 w 3610918"/>
              <a:gd name="connsiteY4" fmla="*/ 160020 h 1616346"/>
              <a:gd name="connsiteX0" fmla="*/ 0 w 3832187"/>
              <a:gd name="connsiteY0" fmla="*/ 0 h 1814466"/>
              <a:gd name="connsiteX1" fmla="*/ 3832187 w 3832187"/>
              <a:gd name="connsiteY1" fmla="*/ 198120 h 1814466"/>
              <a:gd name="connsiteX2" fmla="*/ 3451189 w 3832187"/>
              <a:gd name="connsiteY2" fmla="*/ 1585866 h 1814466"/>
              <a:gd name="connsiteX3" fmla="*/ 221269 w 3832187"/>
              <a:gd name="connsiteY3" fmla="*/ 1814466 h 1814466"/>
              <a:gd name="connsiteX4" fmla="*/ 0 w 3832187"/>
              <a:gd name="connsiteY4" fmla="*/ 0 h 1814466"/>
              <a:gd name="connsiteX0" fmla="*/ 0 w 3832187"/>
              <a:gd name="connsiteY0" fmla="*/ 0 h 1814466"/>
              <a:gd name="connsiteX1" fmla="*/ 3832187 w 3832187"/>
              <a:gd name="connsiteY1" fmla="*/ 198120 h 1814466"/>
              <a:gd name="connsiteX2" fmla="*/ 3451189 w 3832187"/>
              <a:gd name="connsiteY2" fmla="*/ 1585866 h 1814466"/>
              <a:gd name="connsiteX3" fmla="*/ 221269 w 3832187"/>
              <a:gd name="connsiteY3" fmla="*/ 1814466 h 1814466"/>
              <a:gd name="connsiteX4" fmla="*/ 0 w 3832187"/>
              <a:gd name="connsiteY4" fmla="*/ 0 h 1814466"/>
              <a:gd name="connsiteX0" fmla="*/ 299555 w 4131742"/>
              <a:gd name="connsiteY0" fmla="*/ 0 h 1876692"/>
              <a:gd name="connsiteX1" fmla="*/ 4131742 w 4131742"/>
              <a:gd name="connsiteY1" fmla="*/ 198120 h 1876692"/>
              <a:gd name="connsiteX2" fmla="*/ 3750744 w 4131742"/>
              <a:gd name="connsiteY2" fmla="*/ 1585866 h 1876692"/>
              <a:gd name="connsiteX3" fmla="*/ 3843 w 4131742"/>
              <a:gd name="connsiteY3" fmla="*/ 1876692 h 1876692"/>
              <a:gd name="connsiteX4" fmla="*/ 299555 w 4131742"/>
              <a:gd name="connsiteY4" fmla="*/ 0 h 1876692"/>
              <a:gd name="connsiteX0" fmla="*/ 299555 w 4131742"/>
              <a:gd name="connsiteY0" fmla="*/ 0 h 2584224"/>
              <a:gd name="connsiteX1" fmla="*/ 4131742 w 4131742"/>
              <a:gd name="connsiteY1" fmla="*/ 198120 h 2584224"/>
              <a:gd name="connsiteX2" fmla="*/ 3750744 w 4131742"/>
              <a:gd name="connsiteY2" fmla="*/ 1585866 h 2584224"/>
              <a:gd name="connsiteX3" fmla="*/ 3843 w 4131742"/>
              <a:gd name="connsiteY3" fmla="*/ 1876692 h 2584224"/>
              <a:gd name="connsiteX4" fmla="*/ 299555 w 4131742"/>
              <a:gd name="connsiteY4" fmla="*/ 0 h 2584224"/>
              <a:gd name="connsiteX0" fmla="*/ 295712 w 4127899"/>
              <a:gd name="connsiteY0" fmla="*/ 0 h 2584224"/>
              <a:gd name="connsiteX1" fmla="*/ 4127899 w 4127899"/>
              <a:gd name="connsiteY1" fmla="*/ 198120 h 2584224"/>
              <a:gd name="connsiteX2" fmla="*/ 3746901 w 4127899"/>
              <a:gd name="connsiteY2" fmla="*/ 1585866 h 2584224"/>
              <a:gd name="connsiteX3" fmla="*/ 0 w 4127899"/>
              <a:gd name="connsiteY3" fmla="*/ 1876692 h 2584224"/>
              <a:gd name="connsiteX4" fmla="*/ 295712 w 4127899"/>
              <a:gd name="connsiteY4" fmla="*/ 0 h 2584224"/>
              <a:gd name="connsiteX0" fmla="*/ 295712 w 4127899"/>
              <a:gd name="connsiteY0" fmla="*/ 0 h 2584224"/>
              <a:gd name="connsiteX1" fmla="*/ 4127899 w 4127899"/>
              <a:gd name="connsiteY1" fmla="*/ 198120 h 2584224"/>
              <a:gd name="connsiteX2" fmla="*/ 3746901 w 4127899"/>
              <a:gd name="connsiteY2" fmla="*/ 1585866 h 2584224"/>
              <a:gd name="connsiteX3" fmla="*/ 0 w 4127899"/>
              <a:gd name="connsiteY3" fmla="*/ 1876692 h 2584224"/>
              <a:gd name="connsiteX4" fmla="*/ 295712 w 4127899"/>
              <a:gd name="connsiteY4" fmla="*/ 0 h 2584224"/>
              <a:gd name="connsiteX0" fmla="*/ 67633 w 3899820"/>
              <a:gd name="connsiteY0" fmla="*/ 0 h 2516179"/>
              <a:gd name="connsiteX1" fmla="*/ 3899820 w 3899820"/>
              <a:gd name="connsiteY1" fmla="*/ 198120 h 2516179"/>
              <a:gd name="connsiteX2" fmla="*/ 3518822 w 3899820"/>
              <a:gd name="connsiteY2" fmla="*/ 1585866 h 2516179"/>
              <a:gd name="connsiteX3" fmla="*/ 0 w 3899820"/>
              <a:gd name="connsiteY3" fmla="*/ 1789575 h 2516179"/>
              <a:gd name="connsiteX4" fmla="*/ 67633 w 3899820"/>
              <a:gd name="connsiteY4" fmla="*/ 0 h 2516179"/>
              <a:gd name="connsiteX0" fmla="*/ 175091 w 4007278"/>
              <a:gd name="connsiteY0" fmla="*/ 0 h 2516179"/>
              <a:gd name="connsiteX1" fmla="*/ 4007278 w 4007278"/>
              <a:gd name="connsiteY1" fmla="*/ 198120 h 2516179"/>
              <a:gd name="connsiteX2" fmla="*/ 3626280 w 4007278"/>
              <a:gd name="connsiteY2" fmla="*/ 1585866 h 2516179"/>
              <a:gd name="connsiteX3" fmla="*/ 107458 w 4007278"/>
              <a:gd name="connsiteY3" fmla="*/ 1789575 h 2516179"/>
              <a:gd name="connsiteX4" fmla="*/ 175091 w 4007278"/>
              <a:gd name="connsiteY4" fmla="*/ 0 h 2516179"/>
              <a:gd name="connsiteX0" fmla="*/ 853598 w 3971135"/>
              <a:gd name="connsiteY0" fmla="*/ 349472 h 2318059"/>
              <a:gd name="connsiteX1" fmla="*/ 3971135 w 3971135"/>
              <a:gd name="connsiteY1" fmla="*/ 0 h 2318059"/>
              <a:gd name="connsiteX2" fmla="*/ 3590137 w 3971135"/>
              <a:gd name="connsiteY2" fmla="*/ 1387746 h 2318059"/>
              <a:gd name="connsiteX3" fmla="*/ 71315 w 3971135"/>
              <a:gd name="connsiteY3" fmla="*/ 1591455 h 2318059"/>
              <a:gd name="connsiteX4" fmla="*/ 853598 w 3971135"/>
              <a:gd name="connsiteY4" fmla="*/ 349472 h 2318059"/>
              <a:gd name="connsiteX0" fmla="*/ 1093714 w 4211251"/>
              <a:gd name="connsiteY0" fmla="*/ 349472 h 2318059"/>
              <a:gd name="connsiteX1" fmla="*/ 4211251 w 4211251"/>
              <a:gd name="connsiteY1" fmla="*/ 0 h 2318059"/>
              <a:gd name="connsiteX2" fmla="*/ 3830253 w 4211251"/>
              <a:gd name="connsiteY2" fmla="*/ 1387746 h 2318059"/>
              <a:gd name="connsiteX3" fmla="*/ 311431 w 4211251"/>
              <a:gd name="connsiteY3" fmla="*/ 1591455 h 2318059"/>
              <a:gd name="connsiteX4" fmla="*/ 1093714 w 4211251"/>
              <a:gd name="connsiteY4" fmla="*/ 349472 h 2318059"/>
              <a:gd name="connsiteX0" fmla="*/ 1093714 w 4211251"/>
              <a:gd name="connsiteY0" fmla="*/ 349472 h 2318059"/>
              <a:gd name="connsiteX1" fmla="*/ 4211251 w 4211251"/>
              <a:gd name="connsiteY1" fmla="*/ 0 h 2318059"/>
              <a:gd name="connsiteX2" fmla="*/ 3830253 w 4211251"/>
              <a:gd name="connsiteY2" fmla="*/ 1387746 h 2318059"/>
              <a:gd name="connsiteX3" fmla="*/ 311431 w 4211251"/>
              <a:gd name="connsiteY3" fmla="*/ 1591455 h 2318059"/>
              <a:gd name="connsiteX4" fmla="*/ 1093714 w 4211251"/>
              <a:gd name="connsiteY4" fmla="*/ 349472 h 2318059"/>
              <a:gd name="connsiteX0" fmla="*/ 898620 w 4016157"/>
              <a:gd name="connsiteY0" fmla="*/ 349472 h 2318059"/>
              <a:gd name="connsiteX1" fmla="*/ 4016157 w 4016157"/>
              <a:gd name="connsiteY1" fmla="*/ 0 h 2318059"/>
              <a:gd name="connsiteX2" fmla="*/ 3635159 w 4016157"/>
              <a:gd name="connsiteY2" fmla="*/ 1387746 h 2318059"/>
              <a:gd name="connsiteX3" fmla="*/ 116337 w 4016157"/>
              <a:gd name="connsiteY3" fmla="*/ 1591455 h 2318059"/>
              <a:gd name="connsiteX4" fmla="*/ 898620 w 4016157"/>
              <a:gd name="connsiteY4" fmla="*/ 349472 h 2318059"/>
              <a:gd name="connsiteX0" fmla="*/ 898620 w 3635159"/>
              <a:gd name="connsiteY0" fmla="*/ 162838 h 2131425"/>
              <a:gd name="connsiteX1" fmla="*/ 3255894 w 3635159"/>
              <a:gd name="connsiteY1" fmla="*/ 248950 h 2131425"/>
              <a:gd name="connsiteX2" fmla="*/ 3635159 w 3635159"/>
              <a:gd name="connsiteY2" fmla="*/ 1201112 h 2131425"/>
              <a:gd name="connsiteX3" fmla="*/ 116337 w 3635159"/>
              <a:gd name="connsiteY3" fmla="*/ 1404821 h 2131425"/>
              <a:gd name="connsiteX4" fmla="*/ 898620 w 3635159"/>
              <a:gd name="connsiteY4" fmla="*/ 162838 h 2131425"/>
              <a:gd name="connsiteX0" fmla="*/ 898620 w 3635159"/>
              <a:gd name="connsiteY0" fmla="*/ 384650 h 2353237"/>
              <a:gd name="connsiteX1" fmla="*/ 3255894 w 3635159"/>
              <a:gd name="connsiteY1" fmla="*/ 470762 h 2353237"/>
              <a:gd name="connsiteX2" fmla="*/ 3635159 w 3635159"/>
              <a:gd name="connsiteY2" fmla="*/ 1422924 h 2353237"/>
              <a:gd name="connsiteX3" fmla="*/ 116337 w 3635159"/>
              <a:gd name="connsiteY3" fmla="*/ 1626633 h 2353237"/>
              <a:gd name="connsiteX4" fmla="*/ 898620 w 3635159"/>
              <a:gd name="connsiteY4" fmla="*/ 384650 h 2353237"/>
              <a:gd name="connsiteX0" fmla="*/ 898620 w 3639416"/>
              <a:gd name="connsiteY0" fmla="*/ 384650 h 2353237"/>
              <a:gd name="connsiteX1" fmla="*/ 3255894 w 3639416"/>
              <a:gd name="connsiteY1" fmla="*/ 470762 h 2353237"/>
              <a:gd name="connsiteX2" fmla="*/ 3635159 w 3639416"/>
              <a:gd name="connsiteY2" fmla="*/ 1422924 h 2353237"/>
              <a:gd name="connsiteX3" fmla="*/ 116337 w 3639416"/>
              <a:gd name="connsiteY3" fmla="*/ 1626633 h 2353237"/>
              <a:gd name="connsiteX4" fmla="*/ 898620 w 3639416"/>
              <a:gd name="connsiteY4" fmla="*/ 384650 h 2353237"/>
              <a:gd name="connsiteX0" fmla="*/ 898620 w 3635159"/>
              <a:gd name="connsiteY0" fmla="*/ 384650 h 2353237"/>
              <a:gd name="connsiteX1" fmla="*/ 3255894 w 3635159"/>
              <a:gd name="connsiteY1" fmla="*/ 470762 h 2353237"/>
              <a:gd name="connsiteX2" fmla="*/ 3635159 w 3635159"/>
              <a:gd name="connsiteY2" fmla="*/ 1422924 h 2353237"/>
              <a:gd name="connsiteX3" fmla="*/ 116337 w 3635159"/>
              <a:gd name="connsiteY3" fmla="*/ 1626633 h 2353237"/>
              <a:gd name="connsiteX4" fmla="*/ 898620 w 3635159"/>
              <a:gd name="connsiteY4" fmla="*/ 384650 h 2353237"/>
              <a:gd name="connsiteX0" fmla="*/ 898620 w 3635159"/>
              <a:gd name="connsiteY0" fmla="*/ 384650 h 2458600"/>
              <a:gd name="connsiteX1" fmla="*/ 3255894 w 3635159"/>
              <a:gd name="connsiteY1" fmla="*/ 470762 h 2458600"/>
              <a:gd name="connsiteX2" fmla="*/ 3635159 w 3635159"/>
              <a:gd name="connsiteY2" fmla="*/ 1422924 h 2458600"/>
              <a:gd name="connsiteX3" fmla="*/ 116337 w 3635159"/>
              <a:gd name="connsiteY3" fmla="*/ 1626633 h 2458600"/>
              <a:gd name="connsiteX4" fmla="*/ 898620 w 3635159"/>
              <a:gd name="connsiteY4" fmla="*/ 384650 h 2458600"/>
              <a:gd name="connsiteX0" fmla="*/ 898620 w 3635159"/>
              <a:gd name="connsiteY0" fmla="*/ 404987 h 2478937"/>
              <a:gd name="connsiteX1" fmla="*/ 3286306 w 3635159"/>
              <a:gd name="connsiteY1" fmla="*/ 453764 h 2478937"/>
              <a:gd name="connsiteX2" fmla="*/ 3635159 w 3635159"/>
              <a:gd name="connsiteY2" fmla="*/ 1443261 h 2478937"/>
              <a:gd name="connsiteX3" fmla="*/ 116337 w 3635159"/>
              <a:gd name="connsiteY3" fmla="*/ 1646970 h 2478937"/>
              <a:gd name="connsiteX4" fmla="*/ 898620 w 3635159"/>
              <a:gd name="connsiteY4" fmla="*/ 404987 h 247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159" h="2478937">
                <a:moveTo>
                  <a:pt x="898620" y="404987"/>
                </a:moveTo>
                <a:cubicBezTo>
                  <a:pt x="1935576" y="-27518"/>
                  <a:pt x="2777515" y="-252056"/>
                  <a:pt x="3286306" y="453764"/>
                </a:cubicBezTo>
                <a:cubicBezTo>
                  <a:pt x="3929709" y="995166"/>
                  <a:pt x="2870113" y="914305"/>
                  <a:pt x="3635159" y="1443261"/>
                </a:cubicBezTo>
                <a:cubicBezTo>
                  <a:pt x="3252607" y="1898146"/>
                  <a:pt x="1145308" y="3406793"/>
                  <a:pt x="116337" y="1646970"/>
                </a:cubicBezTo>
                <a:cubicBezTo>
                  <a:pt x="-337552" y="494557"/>
                  <a:pt x="667223" y="751014"/>
                  <a:pt x="898620" y="404987"/>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Rectangle 32">
            <a:extLst>
              <a:ext uri="{FF2B5EF4-FFF2-40B4-BE49-F238E27FC236}">
                <a16:creationId xmlns:a16="http://schemas.microsoft.com/office/drawing/2014/main" id="{1699BD17-A739-41CC-184B-F2A0E15D79CD}"/>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39</a:t>
            </a:r>
            <a:endParaRPr lang="en-ID" sz="3200"/>
          </a:p>
        </p:txBody>
      </p:sp>
      <p:sp>
        <p:nvSpPr>
          <p:cNvPr id="3" name="TextBox 2">
            <a:extLst>
              <a:ext uri="{FF2B5EF4-FFF2-40B4-BE49-F238E27FC236}">
                <a16:creationId xmlns:a16="http://schemas.microsoft.com/office/drawing/2014/main" id="{C38AAD2E-C856-B4C3-F34C-19EE07B1C66C}"/>
              </a:ext>
            </a:extLst>
          </p:cNvPr>
          <p:cNvSpPr txBox="1"/>
          <p:nvPr/>
        </p:nvSpPr>
        <p:spPr>
          <a:xfrm>
            <a:off x="1656286" y="1569792"/>
            <a:ext cx="11140440" cy="523220"/>
          </a:xfrm>
          <a:prstGeom prst="rect">
            <a:avLst/>
          </a:prstGeom>
          <a:noFill/>
        </p:spPr>
        <p:txBody>
          <a:bodyPr wrap="square">
            <a:spAutoFit/>
          </a:bodyPr>
          <a:lstStyle/>
          <a:p>
            <a:r>
              <a:rPr lang="en-ID" sz="2800" b="1" i="0">
                <a:solidFill>
                  <a:srgbClr val="1F1F1F"/>
                </a:solidFill>
                <a:effectLst/>
                <a:latin typeface="Inter"/>
              </a:rPr>
              <a:t>Eliminasi Gauss Jordan</a:t>
            </a:r>
            <a:endParaRPr lang="en-ID" sz="2800"/>
          </a:p>
        </p:txBody>
      </p:sp>
      <p:sp>
        <p:nvSpPr>
          <p:cNvPr id="4" name="Google Shape;215;p30">
            <a:extLst>
              <a:ext uri="{FF2B5EF4-FFF2-40B4-BE49-F238E27FC236}">
                <a16:creationId xmlns:a16="http://schemas.microsoft.com/office/drawing/2014/main" id="{EFEEFF9C-7CE5-A0C7-B44D-C543F8534436}"/>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Tiga Variabel (PLTV) – Cont.</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7945216-0934-E431-8677-4750365D8765}"/>
                  </a:ext>
                </a:extLst>
              </p:cNvPr>
              <p:cNvSpPr txBox="1"/>
              <p:nvPr/>
            </p:nvSpPr>
            <p:spPr>
              <a:xfrm>
                <a:off x="1665109" y="2949470"/>
                <a:ext cx="10523764" cy="1938992"/>
              </a:xfrm>
              <a:prstGeom prst="rect">
                <a:avLst/>
              </a:prstGeom>
              <a:noFill/>
            </p:spPr>
            <p:txBody>
              <a:bodyPr wrap="square">
                <a:spAutoFit/>
              </a:bodyPr>
              <a:lstStyle/>
              <a:p>
                <a:pPr algn="just"/>
                <a:r>
                  <a:rPr lang="en-ID" sz="2400" b="0" i="0">
                    <a:solidFill>
                      <a:srgbClr val="333333"/>
                    </a:solidFill>
                    <a:effectLst/>
                    <a:latin typeface="Open Sans" panose="020B0606030504020204" pitchFamily="34" charset="0"/>
                  </a:rPr>
                  <a:t>Kita dapat memulai dengan mensubstitusikan persamaan (3) ke persamaan (2) sehingga didapat :</a:t>
                </a:r>
              </a:p>
              <a:p>
                <a:pPr algn="ctr"/>
                <a14:m>
                  <m:oMathPara xmlns:m="http://schemas.openxmlformats.org/officeDocument/2006/math">
                    <m:oMathParaPr>
                      <m:jc m:val="centerGroup"/>
                    </m:oMathParaPr>
                    <m:oMath xmlns:m="http://schemas.openxmlformats.org/officeDocument/2006/math">
                      <m:r>
                        <a:rPr lang="en-US" sz="2400" b="0" i="1" smtClean="0">
                          <a:solidFill>
                            <a:srgbClr val="333333"/>
                          </a:solidFill>
                          <a:effectLst/>
                          <a:latin typeface="Cambria Math" panose="02040503050406030204" pitchFamily="18" charset="0"/>
                        </a:rPr>
                        <m:t>𝑦</m:t>
                      </m:r>
                      <m:r>
                        <a:rPr lang="en-US" sz="2400" b="0" i="1" smtClean="0">
                          <a:solidFill>
                            <a:srgbClr val="333333"/>
                          </a:solidFill>
                          <a:effectLst/>
                          <a:latin typeface="Cambria Math" panose="02040503050406030204" pitchFamily="18" charset="0"/>
                        </a:rPr>
                        <m:t>−7</m:t>
                      </m:r>
                      <m:r>
                        <a:rPr lang="en-US" sz="2400" b="0" i="1" smtClean="0">
                          <a:solidFill>
                            <a:srgbClr val="333333"/>
                          </a:solidFill>
                          <a:effectLst/>
                          <a:latin typeface="Cambria Math" panose="02040503050406030204" pitchFamily="18" charset="0"/>
                        </a:rPr>
                        <m:t>𝑧</m:t>
                      </m:r>
                      <m:r>
                        <a:rPr lang="en-US" sz="2400" b="0" i="1" smtClean="0">
                          <a:solidFill>
                            <a:srgbClr val="333333"/>
                          </a:solidFill>
                          <a:effectLst/>
                          <a:latin typeface="Cambria Math" panose="02040503050406030204" pitchFamily="18" charset="0"/>
                        </a:rPr>
                        <m:t>=9</m:t>
                      </m:r>
                    </m:oMath>
                  </m:oMathPara>
                </a14:m>
                <a:endParaRPr lang="en-US" sz="2400" b="0" i="0">
                  <a:solidFill>
                    <a:srgbClr val="333333"/>
                  </a:solidFill>
                  <a:effectLst/>
                  <a:latin typeface="Open Sans" panose="020B0606030504020204" pitchFamily="34" charset="0"/>
                </a:endParaRPr>
              </a:p>
              <a:p>
                <a:pPr algn="ctr"/>
                <a14:m>
                  <m:oMathPara xmlns:m="http://schemas.openxmlformats.org/officeDocument/2006/math">
                    <m:oMathParaPr>
                      <m:jc m:val="centerGroup"/>
                    </m:oMathParaPr>
                    <m:oMath xmlns:m="http://schemas.openxmlformats.org/officeDocument/2006/math">
                      <m:r>
                        <a:rPr lang="en-US" sz="2400" b="0" i="1" smtClean="0">
                          <a:solidFill>
                            <a:srgbClr val="333333"/>
                          </a:solidFill>
                          <a:effectLst/>
                          <a:latin typeface="Cambria Math" panose="02040503050406030204" pitchFamily="18" charset="0"/>
                        </a:rPr>
                        <m:t>𝑦</m:t>
                      </m:r>
                      <m:r>
                        <a:rPr lang="en-US" sz="2400" b="0" i="1" smtClean="0">
                          <a:solidFill>
                            <a:srgbClr val="333333"/>
                          </a:solidFill>
                          <a:effectLst/>
                          <a:latin typeface="Cambria Math" panose="02040503050406030204" pitchFamily="18" charset="0"/>
                        </a:rPr>
                        <m:t>=9+7</m:t>
                      </m:r>
                      <m:d>
                        <m:dPr>
                          <m:ctrlPr>
                            <a:rPr lang="en-US" sz="2400" b="0" i="1" smtClean="0">
                              <a:solidFill>
                                <a:srgbClr val="333333"/>
                              </a:solidFill>
                              <a:effectLst/>
                              <a:latin typeface="Cambria Math" panose="02040503050406030204" pitchFamily="18" charset="0"/>
                            </a:rPr>
                          </m:ctrlPr>
                        </m:dPr>
                        <m:e>
                          <m:r>
                            <a:rPr lang="en-US" sz="2400" b="0" i="0" smtClean="0">
                              <a:solidFill>
                                <a:srgbClr val="333333"/>
                              </a:solidFill>
                              <a:effectLst/>
                              <a:latin typeface="Cambria Math" panose="02040503050406030204" pitchFamily="18" charset="0"/>
                            </a:rPr>
                            <m:t>−1</m:t>
                          </m:r>
                        </m:e>
                      </m:d>
                    </m:oMath>
                  </m:oMathPara>
                </a14:m>
                <a:endParaRPr lang="en-US" sz="2400" b="0" i="0">
                  <a:solidFill>
                    <a:srgbClr val="333333"/>
                  </a:solidFill>
                  <a:effectLst/>
                  <a:latin typeface="Open Sans" panose="020B0606030504020204" pitchFamily="34" charset="0"/>
                </a:endParaRPr>
              </a:p>
              <a:p>
                <a:pPr algn="ctr"/>
                <a14:m>
                  <m:oMath xmlns:m="http://schemas.openxmlformats.org/officeDocument/2006/math">
                    <m:r>
                      <a:rPr lang="en-US" sz="2400" b="0" i="1" smtClean="0">
                        <a:solidFill>
                          <a:srgbClr val="333333"/>
                        </a:solidFill>
                        <a:effectLst/>
                        <a:latin typeface="Cambria Math" panose="02040503050406030204" pitchFamily="18" charset="0"/>
                      </a:rPr>
                      <m:t>𝑦</m:t>
                    </m:r>
                    <m:r>
                      <a:rPr lang="en-US" sz="2400" b="0" i="1" smtClean="0">
                        <a:solidFill>
                          <a:srgbClr val="333333"/>
                        </a:solidFill>
                        <a:effectLst/>
                        <a:latin typeface="Cambria Math" panose="02040503050406030204" pitchFamily="18" charset="0"/>
                      </a:rPr>
                      <m:t>=2</m:t>
                    </m:r>
                  </m:oMath>
                </a14:m>
                <a:r>
                  <a:rPr lang="en-ID" sz="2400" b="0" i="0">
                    <a:solidFill>
                      <a:srgbClr val="333333"/>
                    </a:solidFill>
                    <a:effectLst/>
                    <a:latin typeface="Open Sans" panose="020B0606030504020204" pitchFamily="34" charset="0"/>
                  </a:rPr>
                  <a:t> </a:t>
                </a:r>
              </a:p>
            </p:txBody>
          </p:sp>
        </mc:Choice>
        <mc:Fallback xmlns="">
          <p:sp>
            <p:nvSpPr>
              <p:cNvPr id="13" name="TextBox 12">
                <a:extLst>
                  <a:ext uri="{FF2B5EF4-FFF2-40B4-BE49-F238E27FC236}">
                    <a16:creationId xmlns:a16="http://schemas.microsoft.com/office/drawing/2014/main" id="{17945216-0934-E431-8677-4750365D8765}"/>
                  </a:ext>
                </a:extLst>
              </p:cNvPr>
              <p:cNvSpPr txBox="1">
                <a:spLocks noRot="1" noChangeAspect="1" noMove="1" noResize="1" noEditPoints="1" noAdjustHandles="1" noChangeArrowheads="1" noChangeShapeType="1" noTextEdit="1"/>
              </p:cNvSpPr>
              <p:nvPr/>
            </p:nvSpPr>
            <p:spPr>
              <a:xfrm>
                <a:off x="1665109" y="2949470"/>
                <a:ext cx="10523764" cy="1938992"/>
              </a:xfrm>
              <a:prstGeom prst="rect">
                <a:avLst/>
              </a:prstGeom>
              <a:blipFill>
                <a:blip r:embed="rId4"/>
                <a:stretch>
                  <a:fillRect l="-869" t="-2516" r="-927" b="-1572"/>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2E7216-25D5-BC5E-E975-F1A0356AB4A7}"/>
                  </a:ext>
                </a:extLst>
              </p:cNvPr>
              <p:cNvSpPr txBox="1"/>
              <p:nvPr/>
            </p:nvSpPr>
            <p:spPr>
              <a:xfrm>
                <a:off x="1872308" y="5462415"/>
                <a:ext cx="14833648" cy="2308324"/>
              </a:xfrm>
              <a:prstGeom prst="rect">
                <a:avLst/>
              </a:prstGeom>
              <a:noFill/>
            </p:spPr>
            <p:txBody>
              <a:bodyPr wrap="square">
                <a:spAutoFit/>
              </a:bodyPr>
              <a:lstStyle/>
              <a:p>
                <a:r>
                  <a:rPr lang="en-ID" sz="2400" b="0" i="0">
                    <a:solidFill>
                      <a:srgbClr val="333333"/>
                    </a:solidFill>
                    <a:effectLst/>
                    <a:latin typeface="Open Sans" panose="020B0606030504020204" pitchFamily="34" charset="0"/>
                  </a:rPr>
                  <a:t>Kemudian nilai dari </a:t>
                </a:r>
                <a:r>
                  <a:rPr lang="en-ID" sz="2400" b="0" i="0">
                    <a:solidFill>
                      <a:srgbClr val="333333"/>
                    </a:solidFill>
                    <a:effectLst/>
                    <a:latin typeface="KaTeX_Main"/>
                  </a:rPr>
                  <a:t>nilai </a:t>
                </a:r>
                <a:r>
                  <a:rPr lang="en-ID" sz="2400" b="0" i="1">
                    <a:solidFill>
                      <a:srgbClr val="333333"/>
                    </a:solidFill>
                    <a:effectLst/>
                    <a:latin typeface="KaTeX_Math"/>
                  </a:rPr>
                  <a:t>y</a:t>
                </a:r>
                <a:r>
                  <a:rPr lang="en-ID" sz="2400" b="0" i="0">
                    <a:solidFill>
                      <a:srgbClr val="333333"/>
                    </a:solidFill>
                    <a:effectLst/>
                    <a:latin typeface="Open Sans" panose="020B0606030504020204" pitchFamily="34" charset="0"/>
                  </a:rPr>
                  <a:t> dan </a:t>
                </a:r>
                <a:r>
                  <a:rPr lang="en-ID" sz="2400" b="0" i="0">
                    <a:solidFill>
                      <a:srgbClr val="333333"/>
                    </a:solidFill>
                    <a:effectLst/>
                    <a:latin typeface="KaTeX_Main"/>
                  </a:rPr>
                  <a:t>nilai </a:t>
                </a:r>
                <a:r>
                  <a:rPr lang="en-ID" sz="2400" i="1">
                    <a:solidFill>
                      <a:srgbClr val="333333"/>
                    </a:solidFill>
                    <a:latin typeface="KaTeX_Math"/>
                  </a:rPr>
                  <a:t>z</a:t>
                </a:r>
                <a:r>
                  <a:rPr lang="en-ID" sz="2400" b="0" i="0">
                    <a:solidFill>
                      <a:srgbClr val="333333"/>
                    </a:solidFill>
                    <a:effectLst/>
                    <a:latin typeface="Open Sans" panose="020B0606030504020204" pitchFamily="34" charset="0"/>
                  </a:rPr>
                  <a:t> juga kita substitusikan ke persamaan (1) dan kita dapatkan :</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+3</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𝑧</m:t>
                      </m:r>
                      <m:r>
                        <a:rPr lang="en-US" sz="2400" b="0" i="1" smtClean="0">
                          <a:latin typeface="Cambria Math" panose="02040503050406030204" pitchFamily="18" charset="0"/>
                        </a:rPr>
                        <m:t>=2</m:t>
                      </m:r>
                    </m:oMath>
                  </m:oMathPara>
                </a14:m>
                <a:endParaRPr lang="en-ID" sz="240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=2 −3</m:t>
                      </m:r>
                      <m:r>
                        <a:rPr lang="en-US" sz="2400" b="0" i="1" smtClean="0">
                          <a:latin typeface="Cambria Math" panose="02040503050406030204" pitchFamily="18" charset="0"/>
                        </a:rPr>
                        <m:t>𝑦</m:t>
                      </m:r>
                      <m:r>
                        <a:rPr lang="en-US" sz="2400" b="0" i="1" smtClean="0">
                          <a:latin typeface="Cambria Math" panose="02040503050406030204" pitchFamily="18" charset="0"/>
                        </a:rPr>
                        <m:t> −</m:t>
                      </m:r>
                      <m:r>
                        <a:rPr lang="en-US" sz="2400" b="0" i="1" smtClean="0">
                          <a:latin typeface="Cambria Math" panose="02040503050406030204" pitchFamily="18" charset="0"/>
                        </a:rPr>
                        <m:t>𝑧</m:t>
                      </m:r>
                    </m:oMath>
                  </m:oMathPara>
                </a14:m>
                <a:endParaRPr lang="en-US" sz="2400" b="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=2 −3</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oMath>
                  </m:oMathPara>
                </a14:m>
                <a:endParaRPr lang="en-US" sz="2400" b="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=2−6+1</m:t>
                      </m:r>
                    </m:oMath>
                  </m:oMathPara>
                </a14:m>
                <a:endParaRPr lang="en-US" sz="2400" b="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=−3</m:t>
                      </m:r>
                    </m:oMath>
                  </m:oMathPara>
                </a14:m>
                <a:endParaRPr lang="en-ID" sz="2400"/>
              </a:p>
            </p:txBody>
          </p:sp>
        </mc:Choice>
        <mc:Fallback xmlns="">
          <p:sp>
            <p:nvSpPr>
              <p:cNvPr id="15" name="TextBox 14">
                <a:extLst>
                  <a:ext uri="{FF2B5EF4-FFF2-40B4-BE49-F238E27FC236}">
                    <a16:creationId xmlns:a16="http://schemas.microsoft.com/office/drawing/2014/main" id="{4C2E7216-25D5-BC5E-E975-F1A0356AB4A7}"/>
                  </a:ext>
                </a:extLst>
              </p:cNvPr>
              <p:cNvSpPr txBox="1">
                <a:spLocks noRot="1" noChangeAspect="1" noMove="1" noResize="1" noEditPoints="1" noAdjustHandles="1" noChangeArrowheads="1" noChangeShapeType="1" noTextEdit="1"/>
              </p:cNvSpPr>
              <p:nvPr/>
            </p:nvSpPr>
            <p:spPr>
              <a:xfrm>
                <a:off x="1872308" y="5462415"/>
                <a:ext cx="14833648" cy="2308324"/>
              </a:xfrm>
              <a:prstGeom prst="rect">
                <a:avLst/>
              </a:prstGeom>
              <a:blipFill>
                <a:blip r:embed="rId5"/>
                <a:stretch>
                  <a:fillRect l="-617" t="-2111"/>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3DEDA88-B403-1D42-93B8-09ED7B9D99BF}"/>
                  </a:ext>
                </a:extLst>
              </p:cNvPr>
              <p:cNvSpPr txBox="1"/>
              <p:nvPr/>
            </p:nvSpPr>
            <p:spPr>
              <a:xfrm>
                <a:off x="4968652" y="7991750"/>
                <a:ext cx="10523764" cy="461665"/>
              </a:xfrm>
              <a:prstGeom prst="rect">
                <a:avLst/>
              </a:prstGeom>
              <a:noFill/>
            </p:spPr>
            <p:txBody>
              <a:bodyPr wrap="square">
                <a:spAutoFit/>
              </a:bodyPr>
              <a:lstStyle/>
              <a:p>
                <a:r>
                  <a:rPr lang="en-ID" sz="2400" b="0" i="0">
                    <a:solidFill>
                      <a:srgbClr val="333333"/>
                    </a:solidFill>
                    <a:effectLst/>
                    <a:latin typeface="Open Sans" panose="020B0606030504020204" pitchFamily="34" charset="0"/>
                  </a:rPr>
                  <a:t>Jadi didapat solusi tunggal yaitu </a:t>
                </a:r>
                <a14:m>
                  <m:oMath xmlns:m="http://schemas.openxmlformats.org/officeDocument/2006/math">
                    <m:r>
                      <a:rPr lang="en-US" sz="2400" b="0" i="1" smtClean="0">
                        <a:solidFill>
                          <a:srgbClr val="333333"/>
                        </a:solidFill>
                        <a:effectLst/>
                        <a:latin typeface="Cambria Math" panose="02040503050406030204" pitchFamily="18" charset="0"/>
                      </a:rPr>
                      <m:t>𝑥</m:t>
                    </m:r>
                    <m:r>
                      <a:rPr lang="en-US" sz="2400" b="0" i="1" smtClean="0">
                        <a:solidFill>
                          <a:srgbClr val="333333"/>
                        </a:solidFill>
                        <a:effectLst/>
                        <a:latin typeface="Cambria Math" panose="02040503050406030204" pitchFamily="18" charset="0"/>
                      </a:rPr>
                      <m:t>=−3 , </m:t>
                    </m:r>
                    <m:r>
                      <a:rPr lang="en-US" sz="2400" b="0" i="1" smtClean="0">
                        <a:solidFill>
                          <a:srgbClr val="333333"/>
                        </a:solidFill>
                        <a:effectLst/>
                        <a:latin typeface="Cambria Math" panose="02040503050406030204" pitchFamily="18" charset="0"/>
                      </a:rPr>
                      <m:t>𝑦</m:t>
                    </m:r>
                    <m:r>
                      <a:rPr lang="en-US" sz="2400" b="0" i="1" smtClean="0">
                        <a:solidFill>
                          <a:srgbClr val="333333"/>
                        </a:solidFill>
                        <a:effectLst/>
                        <a:latin typeface="Cambria Math" panose="02040503050406030204" pitchFamily="18" charset="0"/>
                      </a:rPr>
                      <m:t>=2 , </m:t>
                    </m:r>
                    <m:r>
                      <a:rPr lang="en-US" sz="2400" b="0" i="1" smtClean="0">
                        <a:solidFill>
                          <a:srgbClr val="333333"/>
                        </a:solidFill>
                        <a:effectLst/>
                        <a:latin typeface="Cambria Math" panose="02040503050406030204" pitchFamily="18" charset="0"/>
                      </a:rPr>
                      <m:t>𝑧</m:t>
                    </m:r>
                    <m:r>
                      <a:rPr lang="en-US" sz="2400" b="0" i="1" smtClean="0">
                        <a:solidFill>
                          <a:srgbClr val="333333"/>
                        </a:solidFill>
                        <a:effectLst/>
                        <a:latin typeface="Cambria Math" panose="02040503050406030204" pitchFamily="18" charset="0"/>
                      </a:rPr>
                      <m:t>=−1</m:t>
                    </m:r>
                  </m:oMath>
                </a14:m>
                <a:endParaRPr lang="en-ID" sz="2400"/>
              </a:p>
            </p:txBody>
          </p:sp>
        </mc:Choice>
        <mc:Fallback xmlns="">
          <p:sp>
            <p:nvSpPr>
              <p:cNvPr id="17" name="TextBox 16">
                <a:extLst>
                  <a:ext uri="{FF2B5EF4-FFF2-40B4-BE49-F238E27FC236}">
                    <a16:creationId xmlns:a16="http://schemas.microsoft.com/office/drawing/2014/main" id="{83DEDA88-B403-1D42-93B8-09ED7B9D99BF}"/>
                  </a:ext>
                </a:extLst>
              </p:cNvPr>
              <p:cNvSpPr txBox="1">
                <a:spLocks noRot="1" noChangeAspect="1" noMove="1" noResize="1" noEditPoints="1" noAdjustHandles="1" noChangeArrowheads="1" noChangeShapeType="1" noTextEdit="1"/>
              </p:cNvSpPr>
              <p:nvPr/>
            </p:nvSpPr>
            <p:spPr>
              <a:xfrm>
                <a:off x="4968652" y="7991750"/>
                <a:ext cx="10523764" cy="461665"/>
              </a:xfrm>
              <a:prstGeom prst="rect">
                <a:avLst/>
              </a:prstGeom>
              <a:blipFill>
                <a:blip r:embed="rId6"/>
                <a:stretch>
                  <a:fillRect l="-869" t="-10526" b="-28947"/>
                </a:stretch>
              </a:blipFill>
            </p:spPr>
            <p:txBody>
              <a:bodyPr/>
              <a:lstStyle/>
              <a:p>
                <a:r>
                  <a:rPr lang="en-ID">
                    <a:noFill/>
                  </a:rPr>
                  <a:t> </a:t>
                </a:r>
              </a:p>
            </p:txBody>
          </p:sp>
        </mc:Fallback>
      </mc:AlternateContent>
    </p:spTree>
    <p:extLst>
      <p:ext uri="{BB962C8B-B14F-4D97-AF65-F5344CB8AC3E}">
        <p14:creationId xmlns:p14="http://schemas.microsoft.com/office/powerpoint/2010/main" val="2797527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Google Shape;215;p30">
            <a:extLst>
              <a:ext uri="{FF2B5EF4-FFF2-40B4-BE49-F238E27FC236}">
                <a16:creationId xmlns:a16="http://schemas.microsoft.com/office/drawing/2014/main" id="{07D94826-3857-C58F-AD93-C50C58DBE817}"/>
              </a:ext>
            </a:extLst>
          </p:cNvPr>
          <p:cNvSpPr txBox="1">
            <a:spLocks/>
          </p:cNvSpPr>
          <p:nvPr/>
        </p:nvSpPr>
        <p:spPr>
          <a:xfrm>
            <a:off x="1594818" y="845384"/>
            <a:ext cx="5390057"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ID" sz="4400" b="1"/>
              <a:t>Definition – Cont.</a:t>
            </a:r>
          </a:p>
        </p:txBody>
      </p:sp>
      <p:sp>
        <p:nvSpPr>
          <p:cNvPr id="182" name="TextBox 181">
            <a:extLst>
              <a:ext uri="{FF2B5EF4-FFF2-40B4-BE49-F238E27FC236}">
                <a16:creationId xmlns:a16="http://schemas.microsoft.com/office/drawing/2014/main" id="{FD518F7F-355D-41E9-72B8-1144376EFD1B}"/>
              </a:ext>
            </a:extLst>
          </p:cNvPr>
          <p:cNvSpPr txBox="1"/>
          <p:nvPr/>
        </p:nvSpPr>
        <p:spPr>
          <a:xfrm>
            <a:off x="769290" y="738795"/>
            <a:ext cx="809837" cy="830997"/>
          </a:xfrm>
          <a:prstGeom prst="rect">
            <a:avLst/>
          </a:prstGeom>
          <a:noFill/>
        </p:spPr>
        <p:txBody>
          <a:bodyPr wrap="none" rtlCol="0">
            <a:spAutoFit/>
          </a:bodyPr>
          <a:lstStyle/>
          <a:p>
            <a:r>
              <a:rPr lang="en-US" sz="4800" b="1"/>
              <a:t>01</a:t>
            </a:r>
            <a:endParaRPr lang="en-ID" sz="4800" b="1"/>
          </a:p>
        </p:txBody>
      </p:sp>
      <p:pic>
        <p:nvPicPr>
          <p:cNvPr id="28" name="Google Shape;426;p48">
            <a:extLst>
              <a:ext uri="{FF2B5EF4-FFF2-40B4-BE49-F238E27FC236}">
                <a16:creationId xmlns:a16="http://schemas.microsoft.com/office/drawing/2014/main" id="{70BBA979-1515-45B0-BD98-96529797C46E}"/>
              </a:ext>
            </a:extLst>
          </p:cNvPr>
          <p:cNvPicPr preferRelativeResize="0"/>
          <p:nvPr/>
        </p:nvPicPr>
        <p:blipFill>
          <a:blip r:embed="rId3">
            <a:alphaModFix/>
          </a:blip>
          <a:stretch>
            <a:fillRect/>
          </a:stretch>
        </p:blipFill>
        <p:spPr>
          <a:xfrm rot="15941895">
            <a:off x="8999813" y="6505001"/>
            <a:ext cx="17731072" cy="3551579"/>
          </a:xfrm>
          <a:prstGeom prst="rect">
            <a:avLst/>
          </a:prstGeom>
          <a:noFill/>
          <a:ln>
            <a:noFill/>
          </a:ln>
        </p:spPr>
      </p:pic>
      <p:grpSp>
        <p:nvGrpSpPr>
          <p:cNvPr id="3" name="Google Shape;2063;p68">
            <a:extLst>
              <a:ext uri="{FF2B5EF4-FFF2-40B4-BE49-F238E27FC236}">
                <a16:creationId xmlns:a16="http://schemas.microsoft.com/office/drawing/2014/main" id="{AA0B4129-0DA4-CE96-DCE0-73DDB03DF76B}"/>
              </a:ext>
            </a:extLst>
          </p:cNvPr>
          <p:cNvGrpSpPr/>
          <p:nvPr/>
        </p:nvGrpSpPr>
        <p:grpSpPr>
          <a:xfrm>
            <a:off x="504156" y="7821410"/>
            <a:ext cx="2502390" cy="2375657"/>
            <a:chOff x="192187" y="3423864"/>
            <a:chExt cx="1448340" cy="1522381"/>
          </a:xfrm>
        </p:grpSpPr>
        <p:sp>
          <p:nvSpPr>
            <p:cNvPr id="4" name="Google Shape;2064;p68">
              <a:extLst>
                <a:ext uri="{FF2B5EF4-FFF2-40B4-BE49-F238E27FC236}">
                  <a16:creationId xmlns:a16="http://schemas.microsoft.com/office/drawing/2014/main" id="{762BA962-703D-F986-0BDC-BFC5E7AF6640}"/>
                </a:ext>
              </a:extLst>
            </p:cNvPr>
            <p:cNvSpPr/>
            <p:nvPr/>
          </p:nvSpPr>
          <p:spPr>
            <a:xfrm rot="-901988">
              <a:off x="554310" y="3825809"/>
              <a:ext cx="49062" cy="117215"/>
            </a:xfrm>
            <a:custGeom>
              <a:avLst/>
              <a:gdLst/>
              <a:ahLst/>
              <a:cxnLst/>
              <a:rect l="l" t="t" r="r" b="b"/>
              <a:pathLst>
                <a:path w="1342" h="3206" extrusionOk="0">
                  <a:moveTo>
                    <a:pt x="1079" y="1"/>
                  </a:moveTo>
                  <a:cubicBezTo>
                    <a:pt x="993" y="1"/>
                    <a:pt x="907" y="52"/>
                    <a:pt x="868" y="170"/>
                  </a:cubicBezTo>
                  <a:lnTo>
                    <a:pt x="34" y="2939"/>
                  </a:lnTo>
                  <a:cubicBezTo>
                    <a:pt x="0" y="3039"/>
                    <a:pt x="67" y="3172"/>
                    <a:pt x="201" y="3206"/>
                  </a:cubicBezTo>
                  <a:lnTo>
                    <a:pt x="234" y="3206"/>
                  </a:lnTo>
                  <a:cubicBezTo>
                    <a:pt x="334" y="3206"/>
                    <a:pt x="434" y="3139"/>
                    <a:pt x="467" y="3039"/>
                  </a:cubicBezTo>
                  <a:lnTo>
                    <a:pt x="1301" y="303"/>
                  </a:lnTo>
                  <a:cubicBezTo>
                    <a:pt x="1342" y="122"/>
                    <a:pt x="1211" y="1"/>
                    <a:pt x="10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065;p68">
              <a:extLst>
                <a:ext uri="{FF2B5EF4-FFF2-40B4-BE49-F238E27FC236}">
                  <a16:creationId xmlns:a16="http://schemas.microsoft.com/office/drawing/2014/main" id="{C6C3D370-591F-B1B7-CE97-3D51996C7546}"/>
                </a:ext>
              </a:extLst>
            </p:cNvPr>
            <p:cNvSpPr/>
            <p:nvPr/>
          </p:nvSpPr>
          <p:spPr>
            <a:xfrm rot="-901988">
              <a:off x="541289" y="4247847"/>
              <a:ext cx="47599" cy="116849"/>
            </a:xfrm>
            <a:custGeom>
              <a:avLst/>
              <a:gdLst/>
              <a:ahLst/>
              <a:cxnLst/>
              <a:rect l="l" t="t" r="r" b="b"/>
              <a:pathLst>
                <a:path w="1302" h="3196" extrusionOk="0">
                  <a:moveTo>
                    <a:pt x="1035" y="1"/>
                  </a:moveTo>
                  <a:cubicBezTo>
                    <a:pt x="953" y="1"/>
                    <a:pt x="892" y="63"/>
                    <a:pt x="868" y="160"/>
                  </a:cubicBezTo>
                  <a:lnTo>
                    <a:pt x="34" y="2929"/>
                  </a:lnTo>
                  <a:cubicBezTo>
                    <a:pt x="1" y="3029"/>
                    <a:pt x="67" y="3162"/>
                    <a:pt x="168" y="3196"/>
                  </a:cubicBezTo>
                  <a:lnTo>
                    <a:pt x="234" y="3196"/>
                  </a:lnTo>
                  <a:cubicBezTo>
                    <a:pt x="334" y="3196"/>
                    <a:pt x="401" y="3129"/>
                    <a:pt x="434" y="3029"/>
                  </a:cubicBezTo>
                  <a:lnTo>
                    <a:pt x="1268" y="260"/>
                  </a:lnTo>
                  <a:cubicBezTo>
                    <a:pt x="1302" y="160"/>
                    <a:pt x="1235" y="60"/>
                    <a:pt x="1135" y="27"/>
                  </a:cubicBezTo>
                  <a:cubicBezTo>
                    <a:pt x="1099" y="9"/>
                    <a:pt x="1066" y="1"/>
                    <a:pt x="1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066;p68">
              <a:extLst>
                <a:ext uri="{FF2B5EF4-FFF2-40B4-BE49-F238E27FC236}">
                  <a16:creationId xmlns:a16="http://schemas.microsoft.com/office/drawing/2014/main" id="{BAB97FF9-D789-35D6-3F4F-E64531B188D1}"/>
                </a:ext>
              </a:extLst>
            </p:cNvPr>
            <p:cNvSpPr/>
            <p:nvPr/>
          </p:nvSpPr>
          <p:spPr>
            <a:xfrm rot="-901988">
              <a:off x="547760" y="4037131"/>
              <a:ext cx="47599" cy="116228"/>
            </a:xfrm>
            <a:custGeom>
              <a:avLst/>
              <a:gdLst/>
              <a:ahLst/>
              <a:cxnLst/>
              <a:rect l="l" t="t" r="r" b="b"/>
              <a:pathLst>
                <a:path w="1302" h="3179" extrusionOk="0">
                  <a:moveTo>
                    <a:pt x="1079" y="1"/>
                  </a:moveTo>
                  <a:cubicBezTo>
                    <a:pt x="991" y="1"/>
                    <a:pt x="895" y="61"/>
                    <a:pt x="868" y="143"/>
                  </a:cubicBezTo>
                  <a:lnTo>
                    <a:pt x="34" y="2912"/>
                  </a:lnTo>
                  <a:cubicBezTo>
                    <a:pt x="1" y="3012"/>
                    <a:pt x="67" y="3145"/>
                    <a:pt x="167" y="3179"/>
                  </a:cubicBezTo>
                  <a:lnTo>
                    <a:pt x="234" y="3179"/>
                  </a:lnTo>
                  <a:cubicBezTo>
                    <a:pt x="334" y="3179"/>
                    <a:pt x="434" y="3112"/>
                    <a:pt x="434" y="3045"/>
                  </a:cubicBezTo>
                  <a:lnTo>
                    <a:pt x="1268" y="276"/>
                  </a:lnTo>
                  <a:cubicBezTo>
                    <a:pt x="1302" y="176"/>
                    <a:pt x="1235" y="43"/>
                    <a:pt x="1135" y="10"/>
                  </a:cubicBezTo>
                  <a:cubicBezTo>
                    <a:pt x="1117" y="4"/>
                    <a:pt x="1098" y="1"/>
                    <a:pt x="10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67;p68">
              <a:extLst>
                <a:ext uri="{FF2B5EF4-FFF2-40B4-BE49-F238E27FC236}">
                  <a16:creationId xmlns:a16="http://schemas.microsoft.com/office/drawing/2014/main" id="{A21CC457-89F7-18AE-ED65-194B6C645AF6}"/>
                </a:ext>
              </a:extLst>
            </p:cNvPr>
            <p:cNvSpPr/>
            <p:nvPr/>
          </p:nvSpPr>
          <p:spPr>
            <a:xfrm rot="-901988">
              <a:off x="196060" y="4369733"/>
              <a:ext cx="127224" cy="46652"/>
            </a:xfrm>
            <a:custGeom>
              <a:avLst/>
              <a:gdLst/>
              <a:ahLst/>
              <a:cxnLst/>
              <a:rect l="l" t="t" r="r" b="b"/>
              <a:pathLst>
                <a:path w="3480" h="1276" extrusionOk="0">
                  <a:moveTo>
                    <a:pt x="3161" y="1"/>
                  </a:moveTo>
                  <a:cubicBezTo>
                    <a:pt x="3142" y="1"/>
                    <a:pt x="3123" y="3"/>
                    <a:pt x="3102" y="8"/>
                  </a:cubicBezTo>
                  <a:lnTo>
                    <a:pt x="167" y="876"/>
                  </a:lnTo>
                  <a:cubicBezTo>
                    <a:pt x="67" y="909"/>
                    <a:pt x="0" y="1009"/>
                    <a:pt x="33" y="1142"/>
                  </a:cubicBezTo>
                  <a:cubicBezTo>
                    <a:pt x="67" y="1209"/>
                    <a:pt x="134" y="1276"/>
                    <a:pt x="234" y="1276"/>
                  </a:cubicBezTo>
                  <a:lnTo>
                    <a:pt x="300" y="1276"/>
                  </a:lnTo>
                  <a:lnTo>
                    <a:pt x="3202" y="442"/>
                  </a:lnTo>
                  <a:cubicBezTo>
                    <a:pt x="3480" y="350"/>
                    <a:pt x="3387" y="1"/>
                    <a:pt x="3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68;p68">
              <a:extLst>
                <a:ext uri="{FF2B5EF4-FFF2-40B4-BE49-F238E27FC236}">
                  <a16:creationId xmlns:a16="http://schemas.microsoft.com/office/drawing/2014/main" id="{9E7919D5-311E-B766-D626-3717C4F7566E}"/>
                </a:ext>
              </a:extLst>
            </p:cNvPr>
            <p:cNvSpPr/>
            <p:nvPr/>
          </p:nvSpPr>
          <p:spPr>
            <a:xfrm rot="-901988">
              <a:off x="383604" y="4254567"/>
              <a:ext cx="128321" cy="46908"/>
            </a:xfrm>
            <a:custGeom>
              <a:avLst/>
              <a:gdLst/>
              <a:ahLst/>
              <a:cxnLst/>
              <a:rect l="l" t="t" r="r" b="b"/>
              <a:pathLst>
                <a:path w="3510" h="1283" extrusionOk="0">
                  <a:moveTo>
                    <a:pt x="3214" y="0"/>
                  </a:moveTo>
                  <a:cubicBezTo>
                    <a:pt x="3190" y="0"/>
                    <a:pt x="3164" y="5"/>
                    <a:pt x="3136" y="15"/>
                  </a:cubicBezTo>
                  <a:lnTo>
                    <a:pt x="201" y="849"/>
                  </a:lnTo>
                  <a:cubicBezTo>
                    <a:pt x="1" y="949"/>
                    <a:pt x="34" y="1249"/>
                    <a:pt x="268" y="1283"/>
                  </a:cubicBezTo>
                  <a:lnTo>
                    <a:pt x="334" y="1283"/>
                  </a:lnTo>
                  <a:lnTo>
                    <a:pt x="3270" y="415"/>
                  </a:lnTo>
                  <a:cubicBezTo>
                    <a:pt x="3509" y="356"/>
                    <a:pt x="3427" y="0"/>
                    <a:pt x="3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69;p68">
              <a:extLst>
                <a:ext uri="{FF2B5EF4-FFF2-40B4-BE49-F238E27FC236}">
                  <a16:creationId xmlns:a16="http://schemas.microsoft.com/office/drawing/2014/main" id="{E2E0799A-A100-8B56-ED41-47F89CBD662E}"/>
                </a:ext>
              </a:extLst>
            </p:cNvPr>
            <p:cNvSpPr/>
            <p:nvPr/>
          </p:nvSpPr>
          <p:spPr>
            <a:xfrm rot="-901988">
              <a:off x="487016" y="4114033"/>
              <a:ext cx="212698" cy="99446"/>
            </a:xfrm>
            <a:custGeom>
              <a:avLst/>
              <a:gdLst/>
              <a:ahLst/>
              <a:cxnLst/>
              <a:rect l="l" t="t" r="r" b="b"/>
              <a:pathLst>
                <a:path w="5818" h="2720" extrusionOk="0">
                  <a:moveTo>
                    <a:pt x="238" y="0"/>
                  </a:moveTo>
                  <a:cubicBezTo>
                    <a:pt x="184" y="0"/>
                    <a:pt x="134" y="17"/>
                    <a:pt x="100" y="51"/>
                  </a:cubicBezTo>
                  <a:cubicBezTo>
                    <a:pt x="0" y="151"/>
                    <a:pt x="0" y="284"/>
                    <a:pt x="100" y="351"/>
                  </a:cubicBezTo>
                  <a:lnTo>
                    <a:pt x="2269" y="2652"/>
                  </a:lnTo>
                  <a:cubicBezTo>
                    <a:pt x="2302" y="2686"/>
                    <a:pt x="2369" y="2719"/>
                    <a:pt x="2435" y="2719"/>
                  </a:cubicBezTo>
                  <a:cubicBezTo>
                    <a:pt x="2469" y="2719"/>
                    <a:pt x="2536" y="2686"/>
                    <a:pt x="2569" y="2652"/>
                  </a:cubicBezTo>
                  <a:cubicBezTo>
                    <a:pt x="2669" y="2552"/>
                    <a:pt x="2669" y="2419"/>
                    <a:pt x="2569" y="2352"/>
                  </a:cubicBezTo>
                  <a:lnTo>
                    <a:pt x="2469" y="2252"/>
                  </a:lnTo>
                  <a:cubicBezTo>
                    <a:pt x="2502" y="2252"/>
                    <a:pt x="2536" y="2285"/>
                    <a:pt x="2602" y="2285"/>
                  </a:cubicBezTo>
                  <a:lnTo>
                    <a:pt x="2669" y="2285"/>
                  </a:lnTo>
                  <a:lnTo>
                    <a:pt x="5571" y="1418"/>
                  </a:lnTo>
                  <a:cubicBezTo>
                    <a:pt x="5818" y="1326"/>
                    <a:pt x="5751" y="977"/>
                    <a:pt x="5503" y="977"/>
                  </a:cubicBezTo>
                  <a:cubicBezTo>
                    <a:pt x="5482" y="977"/>
                    <a:pt x="5461" y="979"/>
                    <a:pt x="5438" y="985"/>
                  </a:cubicBezTo>
                  <a:lnTo>
                    <a:pt x="2536" y="1852"/>
                  </a:lnTo>
                  <a:cubicBezTo>
                    <a:pt x="2402" y="1885"/>
                    <a:pt x="2335" y="2019"/>
                    <a:pt x="2369" y="2119"/>
                  </a:cubicBezTo>
                  <a:cubicBezTo>
                    <a:pt x="2400" y="2150"/>
                    <a:pt x="2402" y="2181"/>
                    <a:pt x="2429" y="2212"/>
                  </a:cubicBezTo>
                  <a:lnTo>
                    <a:pt x="2429" y="2212"/>
                  </a:lnTo>
                  <a:lnTo>
                    <a:pt x="401" y="51"/>
                  </a:lnTo>
                  <a:cubicBezTo>
                    <a:pt x="351" y="17"/>
                    <a:pt x="292" y="0"/>
                    <a:pt x="2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70;p68">
              <a:extLst>
                <a:ext uri="{FF2B5EF4-FFF2-40B4-BE49-F238E27FC236}">
                  <a16:creationId xmlns:a16="http://schemas.microsoft.com/office/drawing/2014/main" id="{346FDF19-AD5C-BE5E-81F5-278ED996DC60}"/>
                </a:ext>
              </a:extLst>
            </p:cNvPr>
            <p:cNvSpPr/>
            <p:nvPr/>
          </p:nvSpPr>
          <p:spPr>
            <a:xfrm rot="-901988">
              <a:off x="881076" y="4368982"/>
              <a:ext cx="98306" cy="99995"/>
            </a:xfrm>
            <a:custGeom>
              <a:avLst/>
              <a:gdLst/>
              <a:ahLst/>
              <a:cxnLst/>
              <a:rect l="l" t="t" r="r" b="b"/>
              <a:pathLst>
                <a:path w="2689" h="2735" extrusionOk="0">
                  <a:moveTo>
                    <a:pt x="306" y="0"/>
                  </a:moveTo>
                  <a:cubicBezTo>
                    <a:pt x="141" y="0"/>
                    <a:pt x="0" y="213"/>
                    <a:pt x="154" y="367"/>
                  </a:cubicBezTo>
                  <a:lnTo>
                    <a:pt x="2322" y="2635"/>
                  </a:lnTo>
                  <a:cubicBezTo>
                    <a:pt x="2355" y="2702"/>
                    <a:pt x="2422" y="2702"/>
                    <a:pt x="2489" y="2735"/>
                  </a:cubicBezTo>
                  <a:cubicBezTo>
                    <a:pt x="2522" y="2702"/>
                    <a:pt x="2589" y="2702"/>
                    <a:pt x="2622" y="2668"/>
                  </a:cubicBezTo>
                  <a:cubicBezTo>
                    <a:pt x="2689" y="2568"/>
                    <a:pt x="2689" y="2435"/>
                    <a:pt x="2622" y="2368"/>
                  </a:cubicBezTo>
                  <a:lnTo>
                    <a:pt x="454" y="66"/>
                  </a:lnTo>
                  <a:cubicBezTo>
                    <a:pt x="407" y="20"/>
                    <a:pt x="355"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71;p68">
              <a:extLst>
                <a:ext uri="{FF2B5EF4-FFF2-40B4-BE49-F238E27FC236}">
                  <a16:creationId xmlns:a16="http://schemas.microsoft.com/office/drawing/2014/main" id="{9FDAAE5F-A050-AEE1-DCF3-30DEE8DC4DC6}"/>
                </a:ext>
              </a:extLst>
            </p:cNvPr>
            <p:cNvSpPr/>
            <p:nvPr/>
          </p:nvSpPr>
          <p:spPr>
            <a:xfrm rot="-901988">
              <a:off x="686634" y="4249051"/>
              <a:ext cx="96369" cy="99446"/>
            </a:xfrm>
            <a:custGeom>
              <a:avLst/>
              <a:gdLst/>
              <a:ahLst/>
              <a:cxnLst/>
              <a:rect l="l" t="t" r="r" b="b"/>
              <a:pathLst>
                <a:path w="2636" h="2720" extrusionOk="0">
                  <a:moveTo>
                    <a:pt x="230" y="0"/>
                  </a:moveTo>
                  <a:cubicBezTo>
                    <a:pt x="175" y="0"/>
                    <a:pt x="117" y="17"/>
                    <a:pt x="67" y="50"/>
                  </a:cubicBezTo>
                  <a:cubicBezTo>
                    <a:pt x="0" y="151"/>
                    <a:pt x="0" y="284"/>
                    <a:pt x="67" y="351"/>
                  </a:cubicBezTo>
                  <a:lnTo>
                    <a:pt x="2268" y="2652"/>
                  </a:lnTo>
                  <a:cubicBezTo>
                    <a:pt x="2302" y="2686"/>
                    <a:pt x="2335" y="2719"/>
                    <a:pt x="2402" y="2719"/>
                  </a:cubicBezTo>
                  <a:cubicBezTo>
                    <a:pt x="2469" y="2719"/>
                    <a:pt x="2535" y="2686"/>
                    <a:pt x="2569" y="2652"/>
                  </a:cubicBezTo>
                  <a:cubicBezTo>
                    <a:pt x="2635" y="2552"/>
                    <a:pt x="2635" y="2419"/>
                    <a:pt x="2569" y="2352"/>
                  </a:cubicBezTo>
                  <a:lnTo>
                    <a:pt x="367" y="50"/>
                  </a:lnTo>
                  <a:cubicBezTo>
                    <a:pt x="334" y="17"/>
                    <a:pt x="284" y="0"/>
                    <a:pt x="2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72;p68">
              <a:extLst>
                <a:ext uri="{FF2B5EF4-FFF2-40B4-BE49-F238E27FC236}">
                  <a16:creationId xmlns:a16="http://schemas.microsoft.com/office/drawing/2014/main" id="{948FFA4E-056A-FFC7-DF93-F37A7FA0407E}"/>
                </a:ext>
              </a:extLst>
            </p:cNvPr>
            <p:cNvSpPr/>
            <p:nvPr/>
          </p:nvSpPr>
          <p:spPr>
            <a:xfrm rot="-901988">
              <a:off x="545485" y="3435421"/>
              <a:ext cx="107336" cy="138091"/>
            </a:xfrm>
            <a:custGeom>
              <a:avLst/>
              <a:gdLst/>
              <a:ahLst/>
              <a:cxnLst/>
              <a:rect l="l" t="t" r="r" b="b"/>
              <a:pathLst>
                <a:path w="2936" h="3777" extrusionOk="0">
                  <a:moveTo>
                    <a:pt x="860" y="1"/>
                  </a:moveTo>
                  <a:cubicBezTo>
                    <a:pt x="767" y="1"/>
                    <a:pt x="663" y="87"/>
                    <a:pt x="634" y="174"/>
                  </a:cubicBezTo>
                  <a:lnTo>
                    <a:pt x="468" y="975"/>
                  </a:lnTo>
                  <a:cubicBezTo>
                    <a:pt x="468" y="1008"/>
                    <a:pt x="468" y="1041"/>
                    <a:pt x="468" y="1075"/>
                  </a:cubicBezTo>
                  <a:lnTo>
                    <a:pt x="1" y="3276"/>
                  </a:lnTo>
                  <a:cubicBezTo>
                    <a:pt x="1" y="3376"/>
                    <a:pt x="67" y="3476"/>
                    <a:pt x="167" y="3510"/>
                  </a:cubicBezTo>
                  <a:lnTo>
                    <a:pt x="201" y="3510"/>
                  </a:lnTo>
                  <a:cubicBezTo>
                    <a:pt x="301" y="3510"/>
                    <a:pt x="401" y="3443"/>
                    <a:pt x="434" y="3343"/>
                  </a:cubicBezTo>
                  <a:lnTo>
                    <a:pt x="868" y="1175"/>
                  </a:lnTo>
                  <a:cubicBezTo>
                    <a:pt x="1135" y="1008"/>
                    <a:pt x="1468" y="908"/>
                    <a:pt x="1768" y="841"/>
                  </a:cubicBezTo>
                  <a:lnTo>
                    <a:pt x="1768" y="841"/>
                  </a:lnTo>
                  <a:cubicBezTo>
                    <a:pt x="1702" y="1175"/>
                    <a:pt x="1535" y="1508"/>
                    <a:pt x="1268" y="1709"/>
                  </a:cubicBezTo>
                  <a:cubicBezTo>
                    <a:pt x="1201" y="1775"/>
                    <a:pt x="1168" y="1909"/>
                    <a:pt x="1235" y="2009"/>
                  </a:cubicBezTo>
                  <a:cubicBezTo>
                    <a:pt x="1285" y="2084"/>
                    <a:pt x="1354" y="2121"/>
                    <a:pt x="1427" y="2121"/>
                  </a:cubicBezTo>
                  <a:cubicBezTo>
                    <a:pt x="1452" y="2121"/>
                    <a:pt x="1477" y="2117"/>
                    <a:pt x="1502" y="2109"/>
                  </a:cubicBezTo>
                  <a:cubicBezTo>
                    <a:pt x="1680" y="2020"/>
                    <a:pt x="1946" y="1961"/>
                    <a:pt x="2144" y="1961"/>
                  </a:cubicBezTo>
                  <a:cubicBezTo>
                    <a:pt x="2243" y="1961"/>
                    <a:pt x="2324" y="1975"/>
                    <a:pt x="2369" y="2009"/>
                  </a:cubicBezTo>
                  <a:cubicBezTo>
                    <a:pt x="2469" y="2075"/>
                    <a:pt x="2436" y="2209"/>
                    <a:pt x="2436" y="2309"/>
                  </a:cubicBezTo>
                  <a:cubicBezTo>
                    <a:pt x="2369" y="2776"/>
                    <a:pt x="2069" y="3176"/>
                    <a:pt x="1602" y="3343"/>
                  </a:cubicBezTo>
                  <a:cubicBezTo>
                    <a:pt x="1468" y="3343"/>
                    <a:pt x="1301" y="3276"/>
                    <a:pt x="1235" y="3110"/>
                  </a:cubicBezTo>
                  <a:cubicBezTo>
                    <a:pt x="1190" y="3021"/>
                    <a:pt x="1120" y="2984"/>
                    <a:pt x="1051" y="2984"/>
                  </a:cubicBezTo>
                  <a:cubicBezTo>
                    <a:pt x="912" y="2984"/>
                    <a:pt x="779" y="3132"/>
                    <a:pt x="868" y="3310"/>
                  </a:cubicBezTo>
                  <a:cubicBezTo>
                    <a:pt x="968" y="3577"/>
                    <a:pt x="1235" y="3777"/>
                    <a:pt x="1568" y="3777"/>
                  </a:cubicBezTo>
                  <a:lnTo>
                    <a:pt x="1668" y="3777"/>
                  </a:lnTo>
                  <a:cubicBezTo>
                    <a:pt x="2302" y="3577"/>
                    <a:pt x="2769" y="3043"/>
                    <a:pt x="2869" y="2409"/>
                  </a:cubicBezTo>
                  <a:cubicBezTo>
                    <a:pt x="2936" y="2142"/>
                    <a:pt x="2869" y="1875"/>
                    <a:pt x="2669" y="1675"/>
                  </a:cubicBezTo>
                  <a:cubicBezTo>
                    <a:pt x="2516" y="1573"/>
                    <a:pt x="2324" y="1530"/>
                    <a:pt x="2138" y="1530"/>
                  </a:cubicBezTo>
                  <a:cubicBezTo>
                    <a:pt x="2081" y="1530"/>
                    <a:pt x="2024" y="1534"/>
                    <a:pt x="1969" y="1542"/>
                  </a:cubicBezTo>
                  <a:cubicBezTo>
                    <a:pt x="2102" y="1342"/>
                    <a:pt x="2169" y="1141"/>
                    <a:pt x="2202" y="908"/>
                  </a:cubicBezTo>
                  <a:cubicBezTo>
                    <a:pt x="2235" y="741"/>
                    <a:pt x="2169" y="574"/>
                    <a:pt x="2035" y="474"/>
                  </a:cubicBezTo>
                  <a:cubicBezTo>
                    <a:pt x="1969" y="436"/>
                    <a:pt x="1886" y="420"/>
                    <a:pt x="1792" y="420"/>
                  </a:cubicBezTo>
                  <a:cubicBezTo>
                    <a:pt x="1560" y="420"/>
                    <a:pt x="1263" y="522"/>
                    <a:pt x="1001" y="641"/>
                  </a:cubicBezTo>
                  <a:lnTo>
                    <a:pt x="1068" y="274"/>
                  </a:lnTo>
                  <a:cubicBezTo>
                    <a:pt x="1101" y="141"/>
                    <a:pt x="1035" y="41"/>
                    <a:pt x="901" y="7"/>
                  </a:cubicBezTo>
                  <a:cubicBezTo>
                    <a:pt x="888" y="3"/>
                    <a:pt x="874" y="1"/>
                    <a:pt x="8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73;p68">
              <a:extLst>
                <a:ext uri="{FF2B5EF4-FFF2-40B4-BE49-F238E27FC236}">
                  <a16:creationId xmlns:a16="http://schemas.microsoft.com/office/drawing/2014/main" id="{F818B3E0-5931-A712-B4AA-8468C729D8DB}"/>
                </a:ext>
              </a:extLst>
            </p:cNvPr>
            <p:cNvSpPr/>
            <p:nvPr/>
          </p:nvSpPr>
          <p:spPr>
            <a:xfrm rot="-901988">
              <a:off x="642871" y="3501211"/>
              <a:ext cx="100025" cy="111987"/>
            </a:xfrm>
            <a:custGeom>
              <a:avLst/>
              <a:gdLst/>
              <a:ahLst/>
              <a:cxnLst/>
              <a:rect l="l" t="t" r="r" b="b"/>
              <a:pathLst>
                <a:path w="2736" h="3063" extrusionOk="0">
                  <a:moveTo>
                    <a:pt x="1468" y="1"/>
                  </a:moveTo>
                  <a:cubicBezTo>
                    <a:pt x="1386" y="1"/>
                    <a:pt x="1305" y="48"/>
                    <a:pt x="1268" y="161"/>
                  </a:cubicBezTo>
                  <a:cubicBezTo>
                    <a:pt x="1134" y="528"/>
                    <a:pt x="1101" y="928"/>
                    <a:pt x="1234" y="1328"/>
                  </a:cubicBezTo>
                  <a:cubicBezTo>
                    <a:pt x="1301" y="1462"/>
                    <a:pt x="1434" y="1595"/>
                    <a:pt x="1601" y="1629"/>
                  </a:cubicBezTo>
                  <a:cubicBezTo>
                    <a:pt x="1668" y="1662"/>
                    <a:pt x="1751" y="1679"/>
                    <a:pt x="1835" y="1679"/>
                  </a:cubicBezTo>
                  <a:cubicBezTo>
                    <a:pt x="1918" y="1679"/>
                    <a:pt x="2002" y="1662"/>
                    <a:pt x="2068" y="1629"/>
                  </a:cubicBezTo>
                  <a:lnTo>
                    <a:pt x="2068" y="1629"/>
                  </a:lnTo>
                  <a:cubicBezTo>
                    <a:pt x="1901" y="2162"/>
                    <a:pt x="1668" y="2629"/>
                    <a:pt x="1368" y="2629"/>
                  </a:cubicBezTo>
                  <a:cubicBezTo>
                    <a:pt x="967" y="2629"/>
                    <a:pt x="601" y="2329"/>
                    <a:pt x="467" y="1962"/>
                  </a:cubicBezTo>
                  <a:cubicBezTo>
                    <a:pt x="443" y="1864"/>
                    <a:pt x="365" y="1803"/>
                    <a:pt x="285" y="1803"/>
                  </a:cubicBezTo>
                  <a:cubicBezTo>
                    <a:pt x="256" y="1803"/>
                    <a:pt x="227" y="1811"/>
                    <a:pt x="200" y="1829"/>
                  </a:cubicBezTo>
                  <a:cubicBezTo>
                    <a:pt x="67" y="1862"/>
                    <a:pt x="0" y="1962"/>
                    <a:pt x="67" y="2096"/>
                  </a:cubicBezTo>
                  <a:cubicBezTo>
                    <a:pt x="234" y="2663"/>
                    <a:pt x="767" y="3063"/>
                    <a:pt x="1368" y="3063"/>
                  </a:cubicBezTo>
                  <a:cubicBezTo>
                    <a:pt x="2368" y="3063"/>
                    <a:pt x="2669" y="1128"/>
                    <a:pt x="2735" y="728"/>
                  </a:cubicBezTo>
                  <a:cubicBezTo>
                    <a:pt x="2735" y="589"/>
                    <a:pt x="2618" y="509"/>
                    <a:pt x="2501" y="509"/>
                  </a:cubicBezTo>
                  <a:cubicBezTo>
                    <a:pt x="2421" y="509"/>
                    <a:pt x="2342" y="547"/>
                    <a:pt x="2302" y="628"/>
                  </a:cubicBezTo>
                  <a:cubicBezTo>
                    <a:pt x="2235" y="861"/>
                    <a:pt x="2102" y="1095"/>
                    <a:pt x="1901" y="1228"/>
                  </a:cubicBezTo>
                  <a:cubicBezTo>
                    <a:pt x="1885" y="1245"/>
                    <a:pt x="1860" y="1253"/>
                    <a:pt x="1831" y="1253"/>
                  </a:cubicBezTo>
                  <a:cubicBezTo>
                    <a:pt x="1801" y="1253"/>
                    <a:pt x="1768" y="1245"/>
                    <a:pt x="1735" y="1228"/>
                  </a:cubicBezTo>
                  <a:cubicBezTo>
                    <a:pt x="1668" y="1228"/>
                    <a:pt x="1635" y="1195"/>
                    <a:pt x="1635" y="1128"/>
                  </a:cubicBezTo>
                  <a:cubicBezTo>
                    <a:pt x="1535" y="861"/>
                    <a:pt x="1568" y="561"/>
                    <a:pt x="1701" y="294"/>
                  </a:cubicBezTo>
                  <a:cubicBezTo>
                    <a:pt x="1743" y="128"/>
                    <a:pt x="1603" y="1"/>
                    <a:pt x="1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74;p68">
              <a:extLst>
                <a:ext uri="{FF2B5EF4-FFF2-40B4-BE49-F238E27FC236}">
                  <a16:creationId xmlns:a16="http://schemas.microsoft.com/office/drawing/2014/main" id="{BD722163-B419-5282-30C7-E318E8C028D2}"/>
                </a:ext>
              </a:extLst>
            </p:cNvPr>
            <p:cNvSpPr/>
            <p:nvPr/>
          </p:nvSpPr>
          <p:spPr>
            <a:xfrm rot="-241653">
              <a:off x="265032" y="4686543"/>
              <a:ext cx="128382" cy="157637"/>
            </a:xfrm>
            <a:custGeom>
              <a:avLst/>
              <a:gdLst/>
              <a:ahLst/>
              <a:cxnLst/>
              <a:rect l="l" t="t" r="r" b="b"/>
              <a:pathLst>
                <a:path w="3512" h="4312" extrusionOk="0">
                  <a:moveTo>
                    <a:pt x="1127" y="0"/>
                  </a:moveTo>
                  <a:cubicBezTo>
                    <a:pt x="1111" y="0"/>
                    <a:pt x="1093" y="3"/>
                    <a:pt x="1076" y="9"/>
                  </a:cubicBezTo>
                  <a:cubicBezTo>
                    <a:pt x="943" y="9"/>
                    <a:pt x="876" y="142"/>
                    <a:pt x="909" y="242"/>
                  </a:cubicBezTo>
                  <a:cubicBezTo>
                    <a:pt x="1143" y="1343"/>
                    <a:pt x="1343" y="2110"/>
                    <a:pt x="1510" y="2644"/>
                  </a:cubicBezTo>
                  <a:cubicBezTo>
                    <a:pt x="976" y="3778"/>
                    <a:pt x="743" y="3911"/>
                    <a:pt x="676" y="3911"/>
                  </a:cubicBezTo>
                  <a:cubicBezTo>
                    <a:pt x="676" y="3911"/>
                    <a:pt x="576" y="3878"/>
                    <a:pt x="476" y="3478"/>
                  </a:cubicBezTo>
                  <a:cubicBezTo>
                    <a:pt x="438" y="3376"/>
                    <a:pt x="356" y="3332"/>
                    <a:pt x="273" y="3332"/>
                  </a:cubicBezTo>
                  <a:cubicBezTo>
                    <a:pt x="138" y="3332"/>
                    <a:pt x="1" y="3446"/>
                    <a:pt x="42" y="3611"/>
                  </a:cubicBezTo>
                  <a:cubicBezTo>
                    <a:pt x="109" y="3778"/>
                    <a:pt x="276" y="4312"/>
                    <a:pt x="676" y="4312"/>
                  </a:cubicBezTo>
                  <a:cubicBezTo>
                    <a:pt x="1010" y="4312"/>
                    <a:pt x="1343" y="3911"/>
                    <a:pt x="1710" y="3177"/>
                  </a:cubicBezTo>
                  <a:cubicBezTo>
                    <a:pt x="2010" y="3878"/>
                    <a:pt x="2177" y="3878"/>
                    <a:pt x="2277" y="3878"/>
                  </a:cubicBezTo>
                  <a:cubicBezTo>
                    <a:pt x="2711" y="3811"/>
                    <a:pt x="3111" y="3578"/>
                    <a:pt x="3411" y="3278"/>
                  </a:cubicBezTo>
                  <a:cubicBezTo>
                    <a:pt x="3511" y="3177"/>
                    <a:pt x="3511" y="3044"/>
                    <a:pt x="3411" y="2944"/>
                  </a:cubicBezTo>
                  <a:cubicBezTo>
                    <a:pt x="3361" y="2911"/>
                    <a:pt x="3303" y="2894"/>
                    <a:pt x="3249" y="2894"/>
                  </a:cubicBezTo>
                  <a:cubicBezTo>
                    <a:pt x="3194" y="2894"/>
                    <a:pt x="3144" y="2911"/>
                    <a:pt x="3111" y="2944"/>
                  </a:cubicBezTo>
                  <a:cubicBezTo>
                    <a:pt x="2878" y="3177"/>
                    <a:pt x="2611" y="3344"/>
                    <a:pt x="2310" y="3444"/>
                  </a:cubicBezTo>
                  <a:cubicBezTo>
                    <a:pt x="2177" y="3177"/>
                    <a:pt x="2044" y="2944"/>
                    <a:pt x="1977" y="2644"/>
                  </a:cubicBezTo>
                  <a:cubicBezTo>
                    <a:pt x="2077" y="2444"/>
                    <a:pt x="2177" y="2243"/>
                    <a:pt x="2277" y="2010"/>
                  </a:cubicBezTo>
                  <a:cubicBezTo>
                    <a:pt x="2663" y="1128"/>
                    <a:pt x="2844" y="998"/>
                    <a:pt x="2970" y="998"/>
                  </a:cubicBezTo>
                  <a:cubicBezTo>
                    <a:pt x="2997" y="998"/>
                    <a:pt x="3021" y="1003"/>
                    <a:pt x="3044" y="1009"/>
                  </a:cubicBezTo>
                  <a:cubicBezTo>
                    <a:pt x="3111" y="1043"/>
                    <a:pt x="3178" y="1043"/>
                    <a:pt x="3278" y="1043"/>
                  </a:cubicBezTo>
                  <a:cubicBezTo>
                    <a:pt x="3378" y="1043"/>
                    <a:pt x="3478" y="943"/>
                    <a:pt x="3478" y="842"/>
                  </a:cubicBezTo>
                  <a:cubicBezTo>
                    <a:pt x="3478" y="709"/>
                    <a:pt x="3378" y="609"/>
                    <a:pt x="3278" y="609"/>
                  </a:cubicBezTo>
                  <a:lnTo>
                    <a:pt x="3144" y="609"/>
                  </a:lnTo>
                  <a:cubicBezTo>
                    <a:pt x="3066" y="585"/>
                    <a:pt x="2991" y="570"/>
                    <a:pt x="2919" y="570"/>
                  </a:cubicBezTo>
                  <a:cubicBezTo>
                    <a:pt x="2594" y="570"/>
                    <a:pt x="2314" y="861"/>
                    <a:pt x="1877" y="1843"/>
                  </a:cubicBezTo>
                  <a:cubicBezTo>
                    <a:pt x="1843" y="1910"/>
                    <a:pt x="1810" y="1977"/>
                    <a:pt x="1810" y="2043"/>
                  </a:cubicBezTo>
                  <a:cubicBezTo>
                    <a:pt x="1643" y="1476"/>
                    <a:pt x="1443" y="809"/>
                    <a:pt x="1310" y="175"/>
                  </a:cubicBezTo>
                  <a:cubicBezTo>
                    <a:pt x="1282" y="65"/>
                    <a:pt x="1209" y="0"/>
                    <a:pt x="1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75;p68">
              <a:extLst>
                <a:ext uri="{FF2B5EF4-FFF2-40B4-BE49-F238E27FC236}">
                  <a16:creationId xmlns:a16="http://schemas.microsoft.com/office/drawing/2014/main" id="{743F3A03-4819-8EFE-F570-355345A8D38A}"/>
                </a:ext>
              </a:extLst>
            </p:cNvPr>
            <p:cNvSpPr/>
            <p:nvPr/>
          </p:nvSpPr>
          <p:spPr>
            <a:xfrm rot="-241653">
              <a:off x="405287" y="4806856"/>
              <a:ext cx="108423" cy="104372"/>
            </a:xfrm>
            <a:custGeom>
              <a:avLst/>
              <a:gdLst/>
              <a:ahLst/>
              <a:cxnLst/>
              <a:rect l="l" t="t" r="r" b="b"/>
              <a:pathLst>
                <a:path w="2966" h="2855" extrusionOk="0">
                  <a:moveTo>
                    <a:pt x="798" y="1"/>
                  </a:moveTo>
                  <a:cubicBezTo>
                    <a:pt x="698" y="1"/>
                    <a:pt x="625" y="66"/>
                    <a:pt x="597" y="176"/>
                  </a:cubicBezTo>
                  <a:lnTo>
                    <a:pt x="63" y="2545"/>
                  </a:lnTo>
                  <a:cubicBezTo>
                    <a:pt x="1" y="2732"/>
                    <a:pt x="134" y="2855"/>
                    <a:pt x="267" y="2855"/>
                  </a:cubicBezTo>
                  <a:cubicBezTo>
                    <a:pt x="347" y="2855"/>
                    <a:pt x="426" y="2811"/>
                    <a:pt x="464" y="2711"/>
                  </a:cubicBezTo>
                  <a:cubicBezTo>
                    <a:pt x="831" y="2044"/>
                    <a:pt x="1231" y="1377"/>
                    <a:pt x="1731" y="810"/>
                  </a:cubicBezTo>
                  <a:cubicBezTo>
                    <a:pt x="1731" y="977"/>
                    <a:pt x="1731" y="1177"/>
                    <a:pt x="1765" y="1377"/>
                  </a:cubicBezTo>
                  <a:cubicBezTo>
                    <a:pt x="1765" y="2144"/>
                    <a:pt x="1798" y="2745"/>
                    <a:pt x="2165" y="2845"/>
                  </a:cubicBezTo>
                  <a:lnTo>
                    <a:pt x="2265" y="2845"/>
                  </a:lnTo>
                  <a:cubicBezTo>
                    <a:pt x="2499" y="2845"/>
                    <a:pt x="2732" y="2611"/>
                    <a:pt x="2865" y="2378"/>
                  </a:cubicBezTo>
                  <a:cubicBezTo>
                    <a:pt x="2966" y="2311"/>
                    <a:pt x="2932" y="2144"/>
                    <a:pt x="2832" y="2078"/>
                  </a:cubicBezTo>
                  <a:cubicBezTo>
                    <a:pt x="2793" y="2038"/>
                    <a:pt x="2738" y="2019"/>
                    <a:pt x="2681" y="2019"/>
                  </a:cubicBezTo>
                  <a:cubicBezTo>
                    <a:pt x="2595" y="2019"/>
                    <a:pt x="2506" y="2063"/>
                    <a:pt x="2465" y="2144"/>
                  </a:cubicBezTo>
                  <a:cubicBezTo>
                    <a:pt x="2398" y="2244"/>
                    <a:pt x="2332" y="2344"/>
                    <a:pt x="2232" y="2411"/>
                  </a:cubicBezTo>
                  <a:cubicBezTo>
                    <a:pt x="2165" y="2078"/>
                    <a:pt x="2132" y="1711"/>
                    <a:pt x="2165" y="1377"/>
                  </a:cubicBezTo>
                  <a:cubicBezTo>
                    <a:pt x="2165" y="1110"/>
                    <a:pt x="2165" y="843"/>
                    <a:pt x="2098" y="643"/>
                  </a:cubicBezTo>
                  <a:cubicBezTo>
                    <a:pt x="2065" y="410"/>
                    <a:pt x="1931" y="310"/>
                    <a:pt x="1831" y="276"/>
                  </a:cubicBezTo>
                  <a:cubicBezTo>
                    <a:pt x="1824" y="276"/>
                    <a:pt x="1814" y="275"/>
                    <a:pt x="1801" y="275"/>
                  </a:cubicBezTo>
                  <a:cubicBezTo>
                    <a:pt x="1700" y="275"/>
                    <a:pt x="1420" y="328"/>
                    <a:pt x="797" y="1277"/>
                  </a:cubicBezTo>
                  <a:lnTo>
                    <a:pt x="1031" y="276"/>
                  </a:lnTo>
                  <a:cubicBezTo>
                    <a:pt x="1064" y="143"/>
                    <a:pt x="964" y="43"/>
                    <a:pt x="864" y="9"/>
                  </a:cubicBezTo>
                  <a:cubicBezTo>
                    <a:pt x="841" y="4"/>
                    <a:pt x="819" y="1"/>
                    <a:pt x="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76;p68">
              <a:extLst>
                <a:ext uri="{FF2B5EF4-FFF2-40B4-BE49-F238E27FC236}">
                  <a16:creationId xmlns:a16="http://schemas.microsoft.com/office/drawing/2014/main" id="{45AEF343-ED19-8F54-4817-594D8B67E965}"/>
                </a:ext>
              </a:extLst>
            </p:cNvPr>
            <p:cNvSpPr/>
            <p:nvPr/>
          </p:nvSpPr>
          <p:spPr>
            <a:xfrm rot="-241653">
              <a:off x="528087" y="4727634"/>
              <a:ext cx="98809" cy="74724"/>
            </a:xfrm>
            <a:custGeom>
              <a:avLst/>
              <a:gdLst/>
              <a:ahLst/>
              <a:cxnLst/>
              <a:rect l="l" t="t" r="r" b="b"/>
              <a:pathLst>
                <a:path w="2703" h="2044" extrusionOk="0">
                  <a:moveTo>
                    <a:pt x="1369" y="0"/>
                  </a:moveTo>
                  <a:cubicBezTo>
                    <a:pt x="1269" y="0"/>
                    <a:pt x="1196" y="65"/>
                    <a:pt x="1168" y="175"/>
                  </a:cubicBezTo>
                  <a:lnTo>
                    <a:pt x="1035" y="876"/>
                  </a:lnTo>
                  <a:lnTo>
                    <a:pt x="201" y="876"/>
                  </a:lnTo>
                  <a:cubicBezTo>
                    <a:pt x="101" y="876"/>
                    <a:pt x="1" y="943"/>
                    <a:pt x="1" y="1076"/>
                  </a:cubicBezTo>
                  <a:cubicBezTo>
                    <a:pt x="1" y="1210"/>
                    <a:pt x="101" y="1276"/>
                    <a:pt x="201" y="1276"/>
                  </a:cubicBezTo>
                  <a:lnTo>
                    <a:pt x="968" y="1276"/>
                  </a:lnTo>
                  <a:lnTo>
                    <a:pt x="868" y="1777"/>
                  </a:lnTo>
                  <a:cubicBezTo>
                    <a:pt x="835" y="1910"/>
                    <a:pt x="901" y="2010"/>
                    <a:pt x="1035" y="2043"/>
                  </a:cubicBezTo>
                  <a:lnTo>
                    <a:pt x="1068" y="2043"/>
                  </a:lnTo>
                  <a:cubicBezTo>
                    <a:pt x="1168" y="2043"/>
                    <a:pt x="1268" y="1977"/>
                    <a:pt x="1268" y="1877"/>
                  </a:cubicBezTo>
                  <a:lnTo>
                    <a:pt x="1402" y="1276"/>
                  </a:lnTo>
                  <a:lnTo>
                    <a:pt x="2469" y="1276"/>
                  </a:lnTo>
                  <a:cubicBezTo>
                    <a:pt x="2602" y="1276"/>
                    <a:pt x="2703" y="1176"/>
                    <a:pt x="2703" y="1076"/>
                  </a:cubicBezTo>
                  <a:cubicBezTo>
                    <a:pt x="2703" y="960"/>
                    <a:pt x="2627" y="870"/>
                    <a:pt x="2520" y="870"/>
                  </a:cubicBezTo>
                  <a:cubicBezTo>
                    <a:pt x="2504" y="870"/>
                    <a:pt x="2487" y="872"/>
                    <a:pt x="2469" y="876"/>
                  </a:cubicBezTo>
                  <a:lnTo>
                    <a:pt x="1468" y="876"/>
                  </a:lnTo>
                  <a:lnTo>
                    <a:pt x="1602" y="242"/>
                  </a:lnTo>
                  <a:cubicBezTo>
                    <a:pt x="1635" y="142"/>
                    <a:pt x="1535" y="42"/>
                    <a:pt x="1435" y="9"/>
                  </a:cubicBezTo>
                  <a:cubicBezTo>
                    <a:pt x="1412" y="3"/>
                    <a:pt x="1390" y="0"/>
                    <a:pt x="1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7;p68">
              <a:extLst>
                <a:ext uri="{FF2B5EF4-FFF2-40B4-BE49-F238E27FC236}">
                  <a16:creationId xmlns:a16="http://schemas.microsoft.com/office/drawing/2014/main" id="{4B4AC798-FB2C-D04D-8A06-A5C35CE4EB03}"/>
                </a:ext>
              </a:extLst>
            </p:cNvPr>
            <p:cNvSpPr/>
            <p:nvPr/>
          </p:nvSpPr>
          <p:spPr>
            <a:xfrm rot="-241653">
              <a:off x="627445" y="4682124"/>
              <a:ext cx="93947" cy="175624"/>
            </a:xfrm>
            <a:custGeom>
              <a:avLst/>
              <a:gdLst/>
              <a:ahLst/>
              <a:cxnLst/>
              <a:rect l="l" t="t" r="r" b="b"/>
              <a:pathLst>
                <a:path w="2570" h="4804" extrusionOk="0">
                  <a:moveTo>
                    <a:pt x="512" y="1"/>
                  </a:moveTo>
                  <a:cubicBezTo>
                    <a:pt x="435" y="1"/>
                    <a:pt x="361" y="41"/>
                    <a:pt x="334" y="134"/>
                  </a:cubicBezTo>
                  <a:cubicBezTo>
                    <a:pt x="267" y="401"/>
                    <a:pt x="1" y="1701"/>
                    <a:pt x="367" y="2235"/>
                  </a:cubicBezTo>
                  <a:cubicBezTo>
                    <a:pt x="434" y="2369"/>
                    <a:pt x="568" y="2435"/>
                    <a:pt x="701" y="2469"/>
                  </a:cubicBezTo>
                  <a:cubicBezTo>
                    <a:pt x="730" y="2473"/>
                    <a:pt x="758" y="2474"/>
                    <a:pt x="787" y="2474"/>
                  </a:cubicBezTo>
                  <a:cubicBezTo>
                    <a:pt x="1254" y="2474"/>
                    <a:pt x="1686" y="1973"/>
                    <a:pt x="1969" y="1501"/>
                  </a:cubicBezTo>
                  <a:lnTo>
                    <a:pt x="1969" y="1501"/>
                  </a:lnTo>
                  <a:cubicBezTo>
                    <a:pt x="1969" y="2235"/>
                    <a:pt x="1935" y="3303"/>
                    <a:pt x="1635" y="3870"/>
                  </a:cubicBezTo>
                  <a:cubicBezTo>
                    <a:pt x="1452" y="4206"/>
                    <a:pt x="1240" y="4374"/>
                    <a:pt x="1026" y="4374"/>
                  </a:cubicBezTo>
                  <a:cubicBezTo>
                    <a:pt x="1007" y="4374"/>
                    <a:pt x="987" y="4373"/>
                    <a:pt x="968" y="4370"/>
                  </a:cubicBezTo>
                  <a:cubicBezTo>
                    <a:pt x="734" y="4337"/>
                    <a:pt x="568" y="4137"/>
                    <a:pt x="501" y="3903"/>
                  </a:cubicBezTo>
                  <a:cubicBezTo>
                    <a:pt x="473" y="3821"/>
                    <a:pt x="378" y="3761"/>
                    <a:pt x="290" y="3761"/>
                  </a:cubicBezTo>
                  <a:cubicBezTo>
                    <a:pt x="271" y="3761"/>
                    <a:pt x="252" y="3764"/>
                    <a:pt x="234" y="3770"/>
                  </a:cubicBezTo>
                  <a:cubicBezTo>
                    <a:pt x="134" y="3803"/>
                    <a:pt x="67" y="3936"/>
                    <a:pt x="101" y="4036"/>
                  </a:cubicBezTo>
                  <a:cubicBezTo>
                    <a:pt x="201" y="4437"/>
                    <a:pt x="534" y="4737"/>
                    <a:pt x="935" y="4804"/>
                  </a:cubicBezTo>
                  <a:lnTo>
                    <a:pt x="1001" y="4804"/>
                  </a:lnTo>
                  <a:cubicBezTo>
                    <a:pt x="1235" y="4804"/>
                    <a:pt x="1635" y="4704"/>
                    <a:pt x="2002" y="4070"/>
                  </a:cubicBezTo>
                  <a:cubicBezTo>
                    <a:pt x="2569" y="3069"/>
                    <a:pt x="2336" y="801"/>
                    <a:pt x="2336" y="701"/>
                  </a:cubicBezTo>
                  <a:cubicBezTo>
                    <a:pt x="2336" y="634"/>
                    <a:pt x="2269" y="534"/>
                    <a:pt x="2202" y="534"/>
                  </a:cubicBezTo>
                  <a:cubicBezTo>
                    <a:pt x="2177" y="526"/>
                    <a:pt x="2152" y="521"/>
                    <a:pt x="2128" y="521"/>
                  </a:cubicBezTo>
                  <a:cubicBezTo>
                    <a:pt x="2056" y="521"/>
                    <a:pt x="1994" y="559"/>
                    <a:pt x="1969" y="634"/>
                  </a:cubicBezTo>
                  <a:cubicBezTo>
                    <a:pt x="1680" y="1244"/>
                    <a:pt x="1144" y="2039"/>
                    <a:pt x="807" y="2039"/>
                  </a:cubicBezTo>
                  <a:cubicBezTo>
                    <a:pt x="793" y="2039"/>
                    <a:pt x="780" y="2038"/>
                    <a:pt x="768" y="2035"/>
                  </a:cubicBezTo>
                  <a:cubicBezTo>
                    <a:pt x="768" y="2035"/>
                    <a:pt x="734" y="2035"/>
                    <a:pt x="701" y="1968"/>
                  </a:cubicBezTo>
                  <a:cubicBezTo>
                    <a:pt x="501" y="1701"/>
                    <a:pt x="634" y="767"/>
                    <a:pt x="734" y="234"/>
                  </a:cubicBezTo>
                  <a:cubicBezTo>
                    <a:pt x="755" y="93"/>
                    <a:pt x="629" y="1"/>
                    <a:pt x="5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78;p68">
              <a:extLst>
                <a:ext uri="{FF2B5EF4-FFF2-40B4-BE49-F238E27FC236}">
                  <a16:creationId xmlns:a16="http://schemas.microsoft.com/office/drawing/2014/main" id="{86577B40-0A14-6483-48BC-D6BC693DED3A}"/>
                </a:ext>
              </a:extLst>
            </p:cNvPr>
            <p:cNvSpPr/>
            <p:nvPr/>
          </p:nvSpPr>
          <p:spPr>
            <a:xfrm rot="-241653">
              <a:off x="744139" y="4777332"/>
              <a:ext cx="104914" cy="104921"/>
            </a:xfrm>
            <a:custGeom>
              <a:avLst/>
              <a:gdLst/>
              <a:ahLst/>
              <a:cxnLst/>
              <a:rect l="l" t="t" r="r" b="b"/>
              <a:pathLst>
                <a:path w="2870" h="2870" extrusionOk="0">
                  <a:moveTo>
                    <a:pt x="1268" y="1"/>
                  </a:moveTo>
                  <a:cubicBezTo>
                    <a:pt x="1135" y="1"/>
                    <a:pt x="868" y="1"/>
                    <a:pt x="467" y="1135"/>
                  </a:cubicBezTo>
                  <a:lnTo>
                    <a:pt x="467" y="267"/>
                  </a:lnTo>
                  <a:cubicBezTo>
                    <a:pt x="501" y="151"/>
                    <a:pt x="376" y="92"/>
                    <a:pt x="251" y="92"/>
                  </a:cubicBezTo>
                  <a:cubicBezTo>
                    <a:pt x="126" y="92"/>
                    <a:pt x="0" y="151"/>
                    <a:pt x="34" y="267"/>
                  </a:cubicBezTo>
                  <a:lnTo>
                    <a:pt x="34" y="2669"/>
                  </a:lnTo>
                  <a:cubicBezTo>
                    <a:pt x="34" y="2769"/>
                    <a:pt x="134" y="2869"/>
                    <a:pt x="234" y="2869"/>
                  </a:cubicBezTo>
                  <a:lnTo>
                    <a:pt x="267" y="2869"/>
                  </a:lnTo>
                  <a:cubicBezTo>
                    <a:pt x="367" y="2869"/>
                    <a:pt x="434" y="2803"/>
                    <a:pt x="467" y="2703"/>
                  </a:cubicBezTo>
                  <a:cubicBezTo>
                    <a:pt x="634" y="1935"/>
                    <a:pt x="901" y="1201"/>
                    <a:pt x="1235" y="501"/>
                  </a:cubicBezTo>
                  <a:cubicBezTo>
                    <a:pt x="1235" y="501"/>
                    <a:pt x="1235" y="534"/>
                    <a:pt x="1235" y="534"/>
                  </a:cubicBezTo>
                  <a:cubicBezTo>
                    <a:pt x="1301" y="801"/>
                    <a:pt x="1335" y="1035"/>
                    <a:pt x="1401" y="1268"/>
                  </a:cubicBezTo>
                  <a:cubicBezTo>
                    <a:pt x="1535" y="2002"/>
                    <a:pt x="1635" y="2502"/>
                    <a:pt x="2002" y="2536"/>
                  </a:cubicBezTo>
                  <a:cubicBezTo>
                    <a:pt x="2028" y="2543"/>
                    <a:pt x="2054" y="2547"/>
                    <a:pt x="2080" y="2547"/>
                  </a:cubicBezTo>
                  <a:cubicBezTo>
                    <a:pt x="2295" y="2547"/>
                    <a:pt x="2539" y="2306"/>
                    <a:pt x="2836" y="1802"/>
                  </a:cubicBezTo>
                  <a:cubicBezTo>
                    <a:pt x="2869" y="1702"/>
                    <a:pt x="2869" y="1568"/>
                    <a:pt x="2769" y="1502"/>
                  </a:cubicBezTo>
                  <a:cubicBezTo>
                    <a:pt x="2734" y="1478"/>
                    <a:pt x="2694" y="1467"/>
                    <a:pt x="2655" y="1467"/>
                  </a:cubicBezTo>
                  <a:cubicBezTo>
                    <a:pt x="2583" y="1467"/>
                    <a:pt x="2512" y="1504"/>
                    <a:pt x="2469" y="1568"/>
                  </a:cubicBezTo>
                  <a:cubicBezTo>
                    <a:pt x="2369" y="1769"/>
                    <a:pt x="2235" y="1969"/>
                    <a:pt x="2069" y="2102"/>
                  </a:cubicBezTo>
                  <a:cubicBezTo>
                    <a:pt x="1968" y="1802"/>
                    <a:pt x="1868" y="1502"/>
                    <a:pt x="1835" y="1201"/>
                  </a:cubicBezTo>
                  <a:cubicBezTo>
                    <a:pt x="1802" y="968"/>
                    <a:pt x="1735" y="701"/>
                    <a:pt x="1668" y="434"/>
                  </a:cubicBezTo>
                  <a:cubicBezTo>
                    <a:pt x="1635" y="334"/>
                    <a:pt x="1568" y="1"/>
                    <a:pt x="1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79;p68">
              <a:extLst>
                <a:ext uri="{FF2B5EF4-FFF2-40B4-BE49-F238E27FC236}">
                  <a16:creationId xmlns:a16="http://schemas.microsoft.com/office/drawing/2014/main" id="{9300B1F9-79AE-3BE0-3F52-6CC96B848615}"/>
                </a:ext>
              </a:extLst>
            </p:cNvPr>
            <p:cNvSpPr/>
            <p:nvPr/>
          </p:nvSpPr>
          <p:spPr>
            <a:xfrm rot="-241653">
              <a:off x="1083062" y="4729811"/>
              <a:ext cx="187821" cy="210098"/>
            </a:xfrm>
            <a:custGeom>
              <a:avLst/>
              <a:gdLst/>
              <a:ahLst/>
              <a:cxnLst/>
              <a:rect l="l" t="t" r="r" b="b"/>
              <a:pathLst>
                <a:path w="5138" h="5747" extrusionOk="0">
                  <a:moveTo>
                    <a:pt x="4882" y="1"/>
                  </a:moveTo>
                  <a:cubicBezTo>
                    <a:pt x="4793" y="1"/>
                    <a:pt x="4698" y="60"/>
                    <a:pt x="4671" y="143"/>
                  </a:cubicBezTo>
                  <a:cubicBezTo>
                    <a:pt x="4304" y="1344"/>
                    <a:pt x="3203" y="3979"/>
                    <a:pt x="2769" y="5013"/>
                  </a:cubicBezTo>
                  <a:cubicBezTo>
                    <a:pt x="2736" y="4813"/>
                    <a:pt x="2669" y="4613"/>
                    <a:pt x="2569" y="4446"/>
                  </a:cubicBezTo>
                  <a:cubicBezTo>
                    <a:pt x="2469" y="4179"/>
                    <a:pt x="2402" y="2278"/>
                    <a:pt x="2402" y="543"/>
                  </a:cubicBezTo>
                  <a:cubicBezTo>
                    <a:pt x="2384" y="413"/>
                    <a:pt x="2282" y="345"/>
                    <a:pt x="2179" y="345"/>
                  </a:cubicBezTo>
                  <a:cubicBezTo>
                    <a:pt x="2097" y="345"/>
                    <a:pt x="2013" y="388"/>
                    <a:pt x="1969" y="476"/>
                  </a:cubicBezTo>
                  <a:cubicBezTo>
                    <a:pt x="1969" y="476"/>
                    <a:pt x="1335" y="2545"/>
                    <a:pt x="1001" y="3612"/>
                  </a:cubicBezTo>
                  <a:cubicBezTo>
                    <a:pt x="735" y="4546"/>
                    <a:pt x="234" y="4646"/>
                    <a:pt x="201" y="4646"/>
                  </a:cubicBezTo>
                  <a:cubicBezTo>
                    <a:pt x="67" y="4679"/>
                    <a:pt x="1" y="4779"/>
                    <a:pt x="34" y="4913"/>
                  </a:cubicBezTo>
                  <a:cubicBezTo>
                    <a:pt x="34" y="5000"/>
                    <a:pt x="109" y="5086"/>
                    <a:pt x="216" y="5086"/>
                  </a:cubicBezTo>
                  <a:cubicBezTo>
                    <a:pt x="232" y="5086"/>
                    <a:pt x="250" y="5084"/>
                    <a:pt x="268" y="5080"/>
                  </a:cubicBezTo>
                  <a:cubicBezTo>
                    <a:pt x="301" y="5080"/>
                    <a:pt x="1068" y="4946"/>
                    <a:pt x="1402" y="3745"/>
                  </a:cubicBezTo>
                  <a:cubicBezTo>
                    <a:pt x="1569" y="3245"/>
                    <a:pt x="1802" y="2545"/>
                    <a:pt x="1969" y="1911"/>
                  </a:cubicBezTo>
                  <a:cubicBezTo>
                    <a:pt x="1969" y="3078"/>
                    <a:pt x="2069" y="4413"/>
                    <a:pt x="2236" y="4679"/>
                  </a:cubicBezTo>
                  <a:cubicBezTo>
                    <a:pt x="2302" y="4813"/>
                    <a:pt x="2336" y="4980"/>
                    <a:pt x="2369" y="5180"/>
                  </a:cubicBezTo>
                  <a:cubicBezTo>
                    <a:pt x="2436" y="5480"/>
                    <a:pt x="2503" y="5713"/>
                    <a:pt x="2703" y="5747"/>
                  </a:cubicBezTo>
                  <a:lnTo>
                    <a:pt x="2736" y="5747"/>
                  </a:lnTo>
                  <a:cubicBezTo>
                    <a:pt x="2836" y="5747"/>
                    <a:pt x="2936" y="5647"/>
                    <a:pt x="3036" y="5513"/>
                  </a:cubicBezTo>
                  <a:cubicBezTo>
                    <a:pt x="3236" y="5080"/>
                    <a:pt x="4671" y="1711"/>
                    <a:pt x="5104" y="276"/>
                  </a:cubicBezTo>
                  <a:cubicBezTo>
                    <a:pt x="5138" y="143"/>
                    <a:pt x="5071" y="43"/>
                    <a:pt x="4938" y="9"/>
                  </a:cubicBezTo>
                  <a:cubicBezTo>
                    <a:pt x="4920" y="4"/>
                    <a:pt x="4901" y="1"/>
                    <a:pt x="48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80;p68">
              <a:extLst>
                <a:ext uri="{FF2B5EF4-FFF2-40B4-BE49-F238E27FC236}">
                  <a16:creationId xmlns:a16="http://schemas.microsoft.com/office/drawing/2014/main" id="{EF9715D3-9F32-AEBC-6CB0-E9D1E4489F48}"/>
                </a:ext>
              </a:extLst>
            </p:cNvPr>
            <p:cNvSpPr/>
            <p:nvPr/>
          </p:nvSpPr>
          <p:spPr>
            <a:xfrm rot="-241653">
              <a:off x="1278417" y="4794629"/>
              <a:ext cx="206099" cy="107809"/>
            </a:xfrm>
            <a:custGeom>
              <a:avLst/>
              <a:gdLst/>
              <a:ahLst/>
              <a:cxnLst/>
              <a:rect l="l" t="t" r="r" b="b"/>
              <a:pathLst>
                <a:path w="5638" h="2949" extrusionOk="0">
                  <a:moveTo>
                    <a:pt x="3042" y="0"/>
                  </a:moveTo>
                  <a:cubicBezTo>
                    <a:pt x="2955" y="0"/>
                    <a:pt x="2886" y="38"/>
                    <a:pt x="2836" y="113"/>
                  </a:cubicBezTo>
                  <a:cubicBezTo>
                    <a:pt x="2803" y="246"/>
                    <a:pt x="2836" y="380"/>
                    <a:pt x="2936" y="413"/>
                  </a:cubicBezTo>
                  <a:lnTo>
                    <a:pt x="3970" y="880"/>
                  </a:lnTo>
                  <a:lnTo>
                    <a:pt x="201" y="1180"/>
                  </a:lnTo>
                  <a:cubicBezTo>
                    <a:pt x="101" y="1213"/>
                    <a:pt x="1" y="1314"/>
                    <a:pt x="1" y="1414"/>
                  </a:cubicBezTo>
                  <a:cubicBezTo>
                    <a:pt x="34" y="1547"/>
                    <a:pt x="101" y="1614"/>
                    <a:pt x="234" y="1614"/>
                  </a:cubicBezTo>
                  <a:lnTo>
                    <a:pt x="4137" y="1314"/>
                  </a:lnTo>
                  <a:cubicBezTo>
                    <a:pt x="4237" y="1280"/>
                    <a:pt x="4337" y="1180"/>
                    <a:pt x="4337" y="1080"/>
                  </a:cubicBezTo>
                  <a:cubicBezTo>
                    <a:pt x="4337" y="1080"/>
                    <a:pt x="4337" y="1047"/>
                    <a:pt x="4337" y="1047"/>
                  </a:cubicBezTo>
                  <a:lnTo>
                    <a:pt x="4904" y="1314"/>
                  </a:lnTo>
                  <a:lnTo>
                    <a:pt x="2402" y="2514"/>
                  </a:lnTo>
                  <a:cubicBezTo>
                    <a:pt x="2169" y="2614"/>
                    <a:pt x="2269" y="2948"/>
                    <a:pt x="2502" y="2948"/>
                  </a:cubicBezTo>
                  <a:cubicBezTo>
                    <a:pt x="2536" y="2915"/>
                    <a:pt x="2569" y="2915"/>
                    <a:pt x="2602" y="2915"/>
                  </a:cubicBezTo>
                  <a:lnTo>
                    <a:pt x="5505" y="1514"/>
                  </a:lnTo>
                  <a:cubicBezTo>
                    <a:pt x="5571" y="1480"/>
                    <a:pt x="5638" y="1380"/>
                    <a:pt x="5638" y="1314"/>
                  </a:cubicBezTo>
                  <a:cubicBezTo>
                    <a:pt x="5638" y="1213"/>
                    <a:pt x="5571" y="1147"/>
                    <a:pt x="5505" y="1113"/>
                  </a:cubicBezTo>
                  <a:lnTo>
                    <a:pt x="3136" y="13"/>
                  </a:lnTo>
                  <a:cubicBezTo>
                    <a:pt x="3103" y="4"/>
                    <a:pt x="3072" y="0"/>
                    <a:pt x="3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81;p68">
              <a:extLst>
                <a:ext uri="{FF2B5EF4-FFF2-40B4-BE49-F238E27FC236}">
                  <a16:creationId xmlns:a16="http://schemas.microsoft.com/office/drawing/2014/main" id="{1C9E3775-91CB-AF05-D071-4D899828603F}"/>
                </a:ext>
              </a:extLst>
            </p:cNvPr>
            <p:cNvSpPr/>
            <p:nvPr/>
          </p:nvSpPr>
          <p:spPr>
            <a:xfrm rot="-241653">
              <a:off x="1474106" y="4718711"/>
              <a:ext cx="159783" cy="194670"/>
            </a:xfrm>
            <a:custGeom>
              <a:avLst/>
              <a:gdLst/>
              <a:ahLst/>
              <a:cxnLst/>
              <a:rect l="l" t="t" r="r" b="b"/>
              <a:pathLst>
                <a:path w="4371" h="5325" extrusionOk="0">
                  <a:moveTo>
                    <a:pt x="2335" y="455"/>
                  </a:moveTo>
                  <a:cubicBezTo>
                    <a:pt x="2436" y="455"/>
                    <a:pt x="2502" y="621"/>
                    <a:pt x="2502" y="855"/>
                  </a:cubicBezTo>
                  <a:cubicBezTo>
                    <a:pt x="2536" y="1455"/>
                    <a:pt x="2202" y="2323"/>
                    <a:pt x="1768" y="2523"/>
                  </a:cubicBezTo>
                  <a:lnTo>
                    <a:pt x="1335" y="2723"/>
                  </a:lnTo>
                  <a:cubicBezTo>
                    <a:pt x="1335" y="2523"/>
                    <a:pt x="1368" y="2356"/>
                    <a:pt x="1368" y="2156"/>
                  </a:cubicBezTo>
                  <a:cubicBezTo>
                    <a:pt x="1802" y="1088"/>
                    <a:pt x="2202" y="488"/>
                    <a:pt x="2335" y="455"/>
                  </a:cubicBezTo>
                  <a:close/>
                  <a:moveTo>
                    <a:pt x="768" y="4057"/>
                  </a:moveTo>
                  <a:lnTo>
                    <a:pt x="768" y="4057"/>
                  </a:lnTo>
                  <a:cubicBezTo>
                    <a:pt x="752" y="4154"/>
                    <a:pt x="736" y="4242"/>
                    <a:pt x="719" y="4323"/>
                  </a:cubicBezTo>
                  <a:lnTo>
                    <a:pt x="719" y="4323"/>
                  </a:lnTo>
                  <a:cubicBezTo>
                    <a:pt x="732" y="4234"/>
                    <a:pt x="750" y="4146"/>
                    <a:pt x="768" y="4057"/>
                  </a:cubicBezTo>
                  <a:close/>
                  <a:moveTo>
                    <a:pt x="2348" y="1"/>
                  </a:moveTo>
                  <a:cubicBezTo>
                    <a:pt x="2086" y="1"/>
                    <a:pt x="1815" y="286"/>
                    <a:pt x="1468" y="922"/>
                  </a:cubicBezTo>
                  <a:lnTo>
                    <a:pt x="1435" y="1022"/>
                  </a:lnTo>
                  <a:lnTo>
                    <a:pt x="1435" y="655"/>
                  </a:lnTo>
                  <a:cubicBezTo>
                    <a:pt x="1435" y="555"/>
                    <a:pt x="1335" y="455"/>
                    <a:pt x="1201" y="455"/>
                  </a:cubicBezTo>
                  <a:cubicBezTo>
                    <a:pt x="1188" y="450"/>
                    <a:pt x="1175" y="448"/>
                    <a:pt x="1162" y="448"/>
                  </a:cubicBezTo>
                  <a:cubicBezTo>
                    <a:pt x="1077" y="448"/>
                    <a:pt x="1001" y="539"/>
                    <a:pt x="1001" y="655"/>
                  </a:cubicBezTo>
                  <a:cubicBezTo>
                    <a:pt x="1001" y="1122"/>
                    <a:pt x="968" y="1622"/>
                    <a:pt x="934" y="2089"/>
                  </a:cubicBezTo>
                  <a:cubicBezTo>
                    <a:pt x="434" y="3323"/>
                    <a:pt x="0" y="4925"/>
                    <a:pt x="434" y="5258"/>
                  </a:cubicBezTo>
                  <a:cubicBezTo>
                    <a:pt x="467" y="5325"/>
                    <a:pt x="534" y="5325"/>
                    <a:pt x="634" y="5325"/>
                  </a:cubicBezTo>
                  <a:lnTo>
                    <a:pt x="734" y="5325"/>
                  </a:lnTo>
                  <a:cubicBezTo>
                    <a:pt x="968" y="5191"/>
                    <a:pt x="1135" y="4624"/>
                    <a:pt x="1235" y="3824"/>
                  </a:cubicBezTo>
                  <a:cubicBezTo>
                    <a:pt x="1502" y="4257"/>
                    <a:pt x="1868" y="4591"/>
                    <a:pt x="2302" y="4858"/>
                  </a:cubicBezTo>
                  <a:cubicBezTo>
                    <a:pt x="2555" y="5004"/>
                    <a:pt x="2834" y="5076"/>
                    <a:pt x="3112" y="5076"/>
                  </a:cubicBezTo>
                  <a:cubicBezTo>
                    <a:pt x="3532" y="5076"/>
                    <a:pt x="3949" y="4912"/>
                    <a:pt x="4270" y="4591"/>
                  </a:cubicBezTo>
                  <a:cubicBezTo>
                    <a:pt x="4370" y="4524"/>
                    <a:pt x="4370" y="4391"/>
                    <a:pt x="4270" y="4291"/>
                  </a:cubicBezTo>
                  <a:cubicBezTo>
                    <a:pt x="4237" y="4257"/>
                    <a:pt x="4187" y="4241"/>
                    <a:pt x="4137" y="4241"/>
                  </a:cubicBezTo>
                  <a:cubicBezTo>
                    <a:pt x="4087" y="4241"/>
                    <a:pt x="4037" y="4257"/>
                    <a:pt x="4003" y="4291"/>
                  </a:cubicBezTo>
                  <a:cubicBezTo>
                    <a:pt x="3757" y="4517"/>
                    <a:pt x="3434" y="4642"/>
                    <a:pt x="3105" y="4642"/>
                  </a:cubicBezTo>
                  <a:cubicBezTo>
                    <a:pt x="2901" y="4642"/>
                    <a:pt x="2694" y="4593"/>
                    <a:pt x="2502" y="4491"/>
                  </a:cubicBezTo>
                  <a:cubicBezTo>
                    <a:pt x="2002" y="4157"/>
                    <a:pt x="1602" y="3724"/>
                    <a:pt x="1401" y="3157"/>
                  </a:cubicBezTo>
                  <a:lnTo>
                    <a:pt x="1969" y="2923"/>
                  </a:lnTo>
                  <a:cubicBezTo>
                    <a:pt x="2602" y="2656"/>
                    <a:pt x="2969" y="1522"/>
                    <a:pt x="2936" y="822"/>
                  </a:cubicBezTo>
                  <a:cubicBezTo>
                    <a:pt x="2903" y="255"/>
                    <a:pt x="2636" y="88"/>
                    <a:pt x="2469" y="21"/>
                  </a:cubicBezTo>
                  <a:cubicBezTo>
                    <a:pt x="2429" y="8"/>
                    <a:pt x="2388" y="1"/>
                    <a:pt x="2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TextBox 29">
            <a:extLst>
              <a:ext uri="{FF2B5EF4-FFF2-40B4-BE49-F238E27FC236}">
                <a16:creationId xmlns:a16="http://schemas.microsoft.com/office/drawing/2014/main" id="{2F7E21ED-BE86-A677-A93E-8793F9447206}"/>
              </a:ext>
            </a:extLst>
          </p:cNvPr>
          <p:cNvSpPr txBox="1"/>
          <p:nvPr/>
        </p:nvSpPr>
        <p:spPr>
          <a:xfrm>
            <a:off x="1468368" y="2062366"/>
            <a:ext cx="15575145" cy="1077218"/>
          </a:xfrm>
          <a:prstGeom prst="rect">
            <a:avLst/>
          </a:prstGeom>
          <a:noFill/>
        </p:spPr>
        <p:txBody>
          <a:bodyPr wrap="square">
            <a:spAutoFit/>
          </a:bodyPr>
          <a:lstStyle/>
          <a:p>
            <a:r>
              <a:rPr lang="en-ID" sz="3200" b="0" i="0">
                <a:solidFill>
                  <a:srgbClr val="4D5156"/>
                </a:solidFill>
                <a:effectLst/>
                <a:latin typeface="arial" panose="020B0604020202020204" pitchFamily="34" charset="0"/>
              </a:rPr>
              <a:t>Sistem </a:t>
            </a:r>
            <a:r>
              <a:rPr lang="en-ID" sz="3200" b="1" i="0">
                <a:solidFill>
                  <a:srgbClr val="5F6368"/>
                </a:solidFill>
                <a:effectLst/>
                <a:latin typeface="arial" panose="020B0604020202020204" pitchFamily="34" charset="0"/>
              </a:rPr>
              <a:t>koordinat kartesius adalah</a:t>
            </a:r>
            <a:r>
              <a:rPr lang="en-ID" sz="3200" b="0" i="0">
                <a:solidFill>
                  <a:srgbClr val="4D5156"/>
                </a:solidFill>
                <a:effectLst/>
                <a:latin typeface="arial" panose="020B0604020202020204" pitchFamily="34" charset="0"/>
              </a:rPr>
              <a:t> sistem koordinat berupa susunan garis dan titik dalam dua dimensi</a:t>
            </a:r>
            <a:endParaRPr lang="en-ID" sz="3200"/>
          </a:p>
        </p:txBody>
      </p:sp>
      <p:pic>
        <p:nvPicPr>
          <p:cNvPr id="3074" name="Picture 2" descr="Sistem Koordinat Kartesius: Pengertian, Titik Koordinat, dan Kuadran">
            <a:extLst>
              <a:ext uri="{FF2B5EF4-FFF2-40B4-BE49-F238E27FC236}">
                <a16:creationId xmlns:a16="http://schemas.microsoft.com/office/drawing/2014/main" id="{C3235B8E-227E-65E3-5FA6-12E8603203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4605" y="3039082"/>
            <a:ext cx="9289032" cy="61926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4</a:t>
            </a:r>
            <a:endParaRPr lang="en-ID" sz="3200"/>
          </a:p>
        </p:txBody>
      </p:sp>
    </p:spTree>
    <p:extLst>
      <p:ext uri="{BB962C8B-B14F-4D97-AF65-F5344CB8AC3E}">
        <p14:creationId xmlns:p14="http://schemas.microsoft.com/office/powerpoint/2010/main" val="2482789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34B38A-4A18-03EE-7801-8482F950FB4B}"/>
              </a:ext>
            </a:extLst>
          </p:cNvPr>
          <p:cNvSpPr/>
          <p:nvPr/>
        </p:nvSpPr>
        <p:spPr>
          <a:xfrm rot="1970031">
            <a:off x="-1746519" y="9379747"/>
            <a:ext cx="4223953" cy="1707786"/>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1EB63901-E1CF-569C-675C-5E7DE5B51F62}"/>
              </a:ext>
            </a:extLst>
          </p:cNvPr>
          <p:cNvSpPr/>
          <p:nvPr/>
        </p:nvSpPr>
        <p:spPr>
          <a:xfrm rot="2022984">
            <a:off x="-1806325" y="9307119"/>
            <a:ext cx="6415964" cy="62452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extBox 3">
            <a:extLst>
              <a:ext uri="{FF2B5EF4-FFF2-40B4-BE49-F238E27FC236}">
                <a16:creationId xmlns:a16="http://schemas.microsoft.com/office/drawing/2014/main" id="{9C4B3A4D-FA0F-9693-40A8-B24321A2BAA7}"/>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sp>
        <p:nvSpPr>
          <p:cNvPr id="15" name="Rectangle 14">
            <a:extLst>
              <a:ext uri="{FF2B5EF4-FFF2-40B4-BE49-F238E27FC236}">
                <a16:creationId xmlns:a16="http://schemas.microsoft.com/office/drawing/2014/main" id="{693CD9EA-1012-84BE-197A-7C80ECCF3B1F}"/>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40</a:t>
            </a:r>
            <a:endParaRPr lang="en-ID" sz="3200"/>
          </a:p>
        </p:txBody>
      </p:sp>
      <p:pic>
        <p:nvPicPr>
          <p:cNvPr id="5" name="Google Shape;359;p43">
            <a:extLst>
              <a:ext uri="{FF2B5EF4-FFF2-40B4-BE49-F238E27FC236}">
                <a16:creationId xmlns:a16="http://schemas.microsoft.com/office/drawing/2014/main" id="{D58C170A-3354-3259-DE65-CF420C79993C}"/>
              </a:ext>
            </a:extLst>
          </p:cNvPr>
          <p:cNvPicPr preferRelativeResize="0"/>
          <p:nvPr/>
        </p:nvPicPr>
        <p:blipFill rotWithShape="1">
          <a:blip r:embed="rId3">
            <a:alphaModFix/>
          </a:blip>
          <a:srcRect t="36552" r="25931"/>
          <a:stretch/>
        </p:blipFill>
        <p:spPr>
          <a:xfrm rot="1936134" flipH="1">
            <a:off x="-2140702" y="8356807"/>
            <a:ext cx="7959408" cy="3454354"/>
          </a:xfrm>
          <a:prstGeom prst="rect">
            <a:avLst/>
          </a:prstGeom>
          <a:noFill/>
          <a:ln>
            <a:noFill/>
          </a:ln>
        </p:spPr>
      </p:pic>
      <p:sp>
        <p:nvSpPr>
          <p:cNvPr id="7" name="Google Shape;940;p55">
            <a:extLst>
              <a:ext uri="{FF2B5EF4-FFF2-40B4-BE49-F238E27FC236}">
                <a16:creationId xmlns:a16="http://schemas.microsoft.com/office/drawing/2014/main" id="{2EACC79D-FF14-5A98-3763-49D493D52CE6}"/>
              </a:ext>
            </a:extLst>
          </p:cNvPr>
          <p:cNvSpPr/>
          <p:nvPr/>
        </p:nvSpPr>
        <p:spPr>
          <a:xfrm>
            <a:off x="16186593" y="8750198"/>
            <a:ext cx="4570221" cy="3886403"/>
          </a:xfrm>
          <a:custGeom>
            <a:avLst/>
            <a:gdLst/>
            <a:ahLst/>
            <a:cxnLst/>
            <a:rect l="l" t="t" r="r" b="b"/>
            <a:pathLst>
              <a:path w="190704" h="162170" extrusionOk="0">
                <a:moveTo>
                  <a:pt x="64243" y="0"/>
                </a:moveTo>
                <a:cubicBezTo>
                  <a:pt x="44031" y="0"/>
                  <a:pt x="25830" y="12000"/>
                  <a:pt x="15545" y="28907"/>
                </a:cubicBezTo>
                <a:cubicBezTo>
                  <a:pt x="0" y="54425"/>
                  <a:pt x="1835" y="66534"/>
                  <a:pt x="17546" y="96322"/>
                </a:cubicBezTo>
                <a:cubicBezTo>
                  <a:pt x="33224" y="126110"/>
                  <a:pt x="26553" y="151895"/>
                  <a:pt x="76421" y="160634"/>
                </a:cubicBezTo>
                <a:cubicBezTo>
                  <a:pt x="82436" y="161685"/>
                  <a:pt x="87937" y="162169"/>
                  <a:pt x="92988" y="162169"/>
                </a:cubicBezTo>
                <a:cubicBezTo>
                  <a:pt x="139599" y="162169"/>
                  <a:pt x="147936" y="120919"/>
                  <a:pt x="168220" y="102259"/>
                </a:cubicBezTo>
                <a:cubicBezTo>
                  <a:pt x="190703" y="81578"/>
                  <a:pt x="188135" y="58361"/>
                  <a:pt x="169188" y="41716"/>
                </a:cubicBezTo>
                <a:cubicBezTo>
                  <a:pt x="150241" y="25104"/>
                  <a:pt x="127358" y="31709"/>
                  <a:pt x="96035" y="10360"/>
                </a:cubicBezTo>
                <a:cubicBezTo>
                  <a:pt x="85438" y="3137"/>
                  <a:pt x="74578" y="0"/>
                  <a:pt x="64243"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3302;p86">
            <a:extLst>
              <a:ext uri="{FF2B5EF4-FFF2-40B4-BE49-F238E27FC236}">
                <a16:creationId xmlns:a16="http://schemas.microsoft.com/office/drawing/2014/main" id="{CE353127-E843-D165-7F38-8DFFE963EA63}"/>
              </a:ext>
            </a:extLst>
          </p:cNvPr>
          <p:cNvGrpSpPr/>
          <p:nvPr/>
        </p:nvGrpSpPr>
        <p:grpSpPr>
          <a:xfrm>
            <a:off x="13355869" y="-1062012"/>
            <a:ext cx="7391608" cy="4861174"/>
            <a:chOff x="235800" y="830650"/>
            <a:chExt cx="6978450" cy="4588844"/>
          </a:xfrm>
          <a:solidFill>
            <a:srgbClr val="BFCFEA">
              <a:alpha val="36000"/>
            </a:srgbClr>
          </a:solidFill>
        </p:grpSpPr>
        <p:sp>
          <p:nvSpPr>
            <p:cNvPr id="12" name="Google Shape;3303;p86">
              <a:extLst>
                <a:ext uri="{FF2B5EF4-FFF2-40B4-BE49-F238E27FC236}">
                  <a16:creationId xmlns:a16="http://schemas.microsoft.com/office/drawing/2014/main" id="{1D6B15EB-D4BC-A82C-A184-B8D2DDF1AF18}"/>
                </a:ext>
              </a:extLst>
            </p:cNvPr>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04;p86">
              <a:extLst>
                <a:ext uri="{FF2B5EF4-FFF2-40B4-BE49-F238E27FC236}">
                  <a16:creationId xmlns:a16="http://schemas.microsoft.com/office/drawing/2014/main" id="{F1820D9A-3AC2-7E47-88C1-FF3A98A3A1F8}"/>
                </a:ext>
              </a:extLst>
            </p:cNvPr>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05;p86">
              <a:extLst>
                <a:ext uri="{FF2B5EF4-FFF2-40B4-BE49-F238E27FC236}">
                  <a16:creationId xmlns:a16="http://schemas.microsoft.com/office/drawing/2014/main" id="{AED716D4-2D2A-41E9-8531-043C0F2BA794}"/>
                </a:ext>
              </a:extLst>
            </p:cNvPr>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06;p86">
              <a:extLst>
                <a:ext uri="{FF2B5EF4-FFF2-40B4-BE49-F238E27FC236}">
                  <a16:creationId xmlns:a16="http://schemas.microsoft.com/office/drawing/2014/main" id="{27CBAD3F-DB70-8C26-C49C-6AFF937A1435}"/>
                </a:ext>
              </a:extLst>
            </p:cNvPr>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07;p86">
              <a:extLst>
                <a:ext uri="{FF2B5EF4-FFF2-40B4-BE49-F238E27FC236}">
                  <a16:creationId xmlns:a16="http://schemas.microsoft.com/office/drawing/2014/main" id="{222D5E6B-EB9A-1E12-54A0-D61FE4DCB8FF}"/>
                </a:ext>
              </a:extLst>
            </p:cNvPr>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08;p86">
              <a:extLst>
                <a:ext uri="{FF2B5EF4-FFF2-40B4-BE49-F238E27FC236}">
                  <a16:creationId xmlns:a16="http://schemas.microsoft.com/office/drawing/2014/main" id="{8FD2DFC2-95C0-6336-F13B-ADE0E6BF71CC}"/>
                </a:ext>
              </a:extLst>
            </p:cNvPr>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DA16212-1833-6C11-F5C3-9F4A09382E7A}"/>
              </a:ext>
            </a:extLst>
          </p:cNvPr>
          <p:cNvSpPr txBox="1"/>
          <p:nvPr/>
        </p:nvSpPr>
        <p:spPr>
          <a:xfrm>
            <a:off x="1656286" y="1569792"/>
            <a:ext cx="11140440" cy="523220"/>
          </a:xfrm>
          <a:prstGeom prst="rect">
            <a:avLst/>
          </a:prstGeom>
          <a:noFill/>
        </p:spPr>
        <p:txBody>
          <a:bodyPr wrap="square">
            <a:spAutoFit/>
          </a:bodyPr>
          <a:lstStyle/>
          <a:p>
            <a:r>
              <a:rPr lang="en-ID" sz="2800" b="1" i="0">
                <a:solidFill>
                  <a:srgbClr val="1F1F1F"/>
                </a:solidFill>
                <a:effectLst/>
                <a:latin typeface="Inter"/>
              </a:rPr>
              <a:t>Eliminasi Gauss Jordan</a:t>
            </a:r>
            <a:endParaRPr lang="en-ID" sz="2800"/>
          </a:p>
        </p:txBody>
      </p:sp>
      <p:sp>
        <p:nvSpPr>
          <p:cNvPr id="6" name="Google Shape;215;p30">
            <a:extLst>
              <a:ext uri="{FF2B5EF4-FFF2-40B4-BE49-F238E27FC236}">
                <a16:creationId xmlns:a16="http://schemas.microsoft.com/office/drawing/2014/main" id="{CF48D518-5506-EC1F-2739-FD4404EF43F0}"/>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Tiga Variabel (PLTV) – Cont.</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B9D3E4A-FFBD-D03D-EC24-9E7DEC303D75}"/>
                  </a:ext>
                </a:extLst>
              </p:cNvPr>
              <p:cNvSpPr txBox="1"/>
              <p:nvPr/>
            </p:nvSpPr>
            <p:spPr>
              <a:xfrm>
                <a:off x="1656285" y="2409644"/>
                <a:ext cx="11780109" cy="1200329"/>
              </a:xfrm>
              <a:prstGeom prst="rect">
                <a:avLst/>
              </a:prstGeom>
              <a:noFill/>
            </p:spPr>
            <p:txBody>
              <a:bodyPr wrap="square">
                <a:spAutoFit/>
              </a:bodyPr>
              <a:lstStyle/>
              <a:p>
                <a:pPr algn="l"/>
                <a:r>
                  <a:rPr lang="en-US" sz="2400" b="0" i="0">
                    <a:solidFill>
                      <a:srgbClr val="222222"/>
                    </a:solidFill>
                    <a:effectLst/>
                    <a:latin typeface="Open Sans" panose="020B0606030504020204" pitchFamily="34" charset="0"/>
                  </a:rPr>
                  <a:t>Pembuktikan : </a:t>
                </a:r>
                <a:br>
                  <a:rPr lang="en-US" sz="2400" b="0" i="0">
                    <a:solidFill>
                      <a:srgbClr val="222222"/>
                    </a:solidFill>
                    <a:effectLst/>
                    <a:latin typeface="Open Sans" panose="020B0606030504020204" pitchFamily="34" charset="0"/>
                  </a:rPr>
                </a:br>
                <a:br>
                  <a:rPr lang="en-US" sz="2400" b="0" i="0">
                    <a:solidFill>
                      <a:srgbClr val="222222"/>
                    </a:solidFill>
                    <a:effectLst/>
                    <a:latin typeface="Open Sans" panose="020B0606030504020204" pitchFamily="34" charset="0"/>
                  </a:rPr>
                </a:br>
                <a:r>
                  <a:rPr lang="en-US" sz="2400" b="0" i="0">
                    <a:solidFill>
                      <a:srgbClr val="222222"/>
                    </a:solidFill>
                    <a:effectLst/>
                    <a:latin typeface="Open Sans" panose="020B0606030504020204" pitchFamily="34" charset="0"/>
                  </a:rPr>
                  <a:t>Masukkan nilai x,y,z (</a:t>
                </a:r>
                <a:r>
                  <a:rPr lang="en-ID" sz="2400" b="0" i="0">
                    <a:solidFill>
                      <a:srgbClr val="333333"/>
                    </a:solidFill>
                    <a:effectLst/>
                    <a:latin typeface="Open Sans" panose="020B0606030504020204" pitchFamily="34" charset="0"/>
                  </a:rPr>
                  <a:t> </a:t>
                </a:r>
                <a14:m>
                  <m:oMath xmlns:m="http://schemas.openxmlformats.org/officeDocument/2006/math">
                    <m:r>
                      <a:rPr lang="en-US" sz="2400" b="0" i="1" smtClean="0">
                        <a:solidFill>
                          <a:srgbClr val="333333"/>
                        </a:solidFill>
                        <a:effectLst/>
                        <a:latin typeface="Cambria Math" panose="02040503050406030204" pitchFamily="18" charset="0"/>
                      </a:rPr>
                      <m:t>𝑥</m:t>
                    </m:r>
                    <m:r>
                      <a:rPr lang="en-US" sz="2400" b="0" i="1" smtClean="0">
                        <a:solidFill>
                          <a:srgbClr val="333333"/>
                        </a:solidFill>
                        <a:effectLst/>
                        <a:latin typeface="Cambria Math" panose="02040503050406030204" pitchFamily="18" charset="0"/>
                      </a:rPr>
                      <m:t>=−3 , </m:t>
                    </m:r>
                    <m:r>
                      <a:rPr lang="en-US" sz="2400" b="0" i="1" smtClean="0">
                        <a:solidFill>
                          <a:srgbClr val="333333"/>
                        </a:solidFill>
                        <a:effectLst/>
                        <a:latin typeface="Cambria Math" panose="02040503050406030204" pitchFamily="18" charset="0"/>
                      </a:rPr>
                      <m:t>𝑦</m:t>
                    </m:r>
                    <m:r>
                      <a:rPr lang="en-US" sz="2400" b="0" i="1" smtClean="0">
                        <a:solidFill>
                          <a:srgbClr val="333333"/>
                        </a:solidFill>
                        <a:effectLst/>
                        <a:latin typeface="Cambria Math" panose="02040503050406030204" pitchFamily="18" charset="0"/>
                      </a:rPr>
                      <m:t>=2 , </m:t>
                    </m:r>
                    <m:r>
                      <a:rPr lang="en-US" sz="2400" b="0" i="1" smtClean="0">
                        <a:solidFill>
                          <a:srgbClr val="333333"/>
                        </a:solidFill>
                        <a:effectLst/>
                        <a:latin typeface="Cambria Math" panose="02040503050406030204" pitchFamily="18" charset="0"/>
                      </a:rPr>
                      <m:t>𝑧</m:t>
                    </m:r>
                    <m:r>
                      <a:rPr lang="en-US" sz="2400" b="0" i="1" smtClean="0">
                        <a:solidFill>
                          <a:srgbClr val="333333"/>
                        </a:solidFill>
                        <a:effectLst/>
                        <a:latin typeface="Cambria Math" panose="02040503050406030204" pitchFamily="18" charset="0"/>
                      </a:rPr>
                      <m:t>=−1</m:t>
                    </m:r>
                  </m:oMath>
                </a14:m>
                <a:r>
                  <a:rPr lang="en-US" sz="2400" b="0" i="0">
                    <a:solidFill>
                      <a:srgbClr val="222222"/>
                    </a:solidFill>
                    <a:effectLst/>
                    <a:latin typeface="Open Sans" panose="020B0606030504020204" pitchFamily="34" charset="0"/>
                  </a:rPr>
                  <a:t>) pada persamaan awal </a:t>
                </a:r>
                <a:endParaRPr lang="en-ID" sz="2400" b="0" i="0">
                  <a:solidFill>
                    <a:srgbClr val="222222"/>
                  </a:solidFill>
                  <a:effectLst/>
                  <a:latin typeface="Open Sans" panose="020B0606030504020204" pitchFamily="34" charset="0"/>
                </a:endParaRPr>
              </a:p>
            </p:txBody>
          </p:sp>
        </mc:Choice>
        <mc:Fallback xmlns="">
          <p:sp>
            <p:nvSpPr>
              <p:cNvPr id="20" name="TextBox 19">
                <a:extLst>
                  <a:ext uri="{FF2B5EF4-FFF2-40B4-BE49-F238E27FC236}">
                    <a16:creationId xmlns:a16="http://schemas.microsoft.com/office/drawing/2014/main" id="{9B9D3E4A-FFBD-D03D-EC24-9E7DEC303D75}"/>
                  </a:ext>
                </a:extLst>
              </p:cNvPr>
              <p:cNvSpPr txBox="1">
                <a:spLocks noRot="1" noChangeAspect="1" noMove="1" noResize="1" noEditPoints="1" noAdjustHandles="1" noChangeArrowheads="1" noChangeShapeType="1" noTextEdit="1"/>
              </p:cNvSpPr>
              <p:nvPr/>
            </p:nvSpPr>
            <p:spPr>
              <a:xfrm>
                <a:off x="1656285" y="2409644"/>
                <a:ext cx="11780109" cy="1200329"/>
              </a:xfrm>
              <a:prstGeom prst="rect">
                <a:avLst/>
              </a:prstGeom>
              <a:blipFill>
                <a:blip r:embed="rId4"/>
                <a:stretch>
                  <a:fillRect l="-828" t="-4061" b="-10660"/>
                </a:stretch>
              </a:blipFill>
            </p:spPr>
            <p:txBody>
              <a:bodyPr/>
              <a:lstStyle/>
              <a:p>
                <a:r>
                  <a:rPr lang="en-ID">
                    <a:noFill/>
                  </a:rPr>
                  <a:t> </a:t>
                </a:r>
              </a:p>
            </p:txBody>
          </p:sp>
        </mc:Fallback>
      </mc:AlternateContent>
      <p:sp>
        <p:nvSpPr>
          <p:cNvPr id="22" name="TextBox 21">
            <a:extLst>
              <a:ext uri="{FF2B5EF4-FFF2-40B4-BE49-F238E27FC236}">
                <a16:creationId xmlns:a16="http://schemas.microsoft.com/office/drawing/2014/main" id="{B1073D9C-A3DE-283A-347F-E42F379E9213}"/>
              </a:ext>
            </a:extLst>
          </p:cNvPr>
          <p:cNvSpPr txBox="1"/>
          <p:nvPr/>
        </p:nvSpPr>
        <p:spPr>
          <a:xfrm>
            <a:off x="1834945" y="3696069"/>
            <a:ext cx="11601450" cy="5262979"/>
          </a:xfrm>
          <a:prstGeom prst="rect">
            <a:avLst/>
          </a:prstGeom>
          <a:noFill/>
        </p:spPr>
        <p:txBody>
          <a:bodyPr wrap="square">
            <a:spAutoFit/>
          </a:bodyPr>
          <a:lstStyle/>
          <a:p>
            <a:r>
              <a:rPr lang="en-ID" sz="2400" b="0" i="0">
                <a:solidFill>
                  <a:srgbClr val="222222"/>
                </a:solidFill>
                <a:effectLst/>
                <a:latin typeface="Inter"/>
              </a:rPr>
              <a:t>2x + 5y +3z = 1  -&gt; persamaan 1</a:t>
            </a:r>
            <a:br>
              <a:rPr lang="en-ID" sz="2400" b="0" i="0">
                <a:solidFill>
                  <a:srgbClr val="222222"/>
                </a:solidFill>
                <a:effectLst/>
                <a:latin typeface="Inter"/>
              </a:rPr>
            </a:br>
            <a:r>
              <a:rPr lang="en-ID" sz="2400" b="0" i="0">
                <a:solidFill>
                  <a:srgbClr val="222222"/>
                </a:solidFill>
                <a:effectLst/>
                <a:latin typeface="Inter"/>
              </a:rPr>
              <a:t>2(-3) + 5(2) + 3(-1) = 1</a:t>
            </a:r>
          </a:p>
          <a:p>
            <a:r>
              <a:rPr lang="en-ID" sz="2400">
                <a:solidFill>
                  <a:srgbClr val="222222"/>
                </a:solidFill>
                <a:latin typeface="Inter"/>
              </a:rPr>
              <a:t>-6 + 10 -9 = 1</a:t>
            </a:r>
          </a:p>
          <a:p>
            <a:r>
              <a:rPr lang="en-ID" sz="2400" b="0" i="0">
                <a:solidFill>
                  <a:srgbClr val="222222"/>
                </a:solidFill>
                <a:effectLst/>
                <a:latin typeface="Inter"/>
              </a:rPr>
              <a:t>1</a:t>
            </a:r>
            <a:r>
              <a:rPr lang="en-ID" sz="2400">
                <a:solidFill>
                  <a:srgbClr val="222222"/>
                </a:solidFill>
                <a:latin typeface="Inter"/>
              </a:rPr>
              <a:t>=1   -&gt; Terbukti</a:t>
            </a:r>
            <a:br>
              <a:rPr lang="en-ID" sz="2400" b="0" i="0">
                <a:solidFill>
                  <a:srgbClr val="222222"/>
                </a:solidFill>
                <a:effectLst/>
                <a:latin typeface="Inter"/>
              </a:rPr>
            </a:br>
            <a:endParaRPr lang="en-ID" sz="2400" b="0" i="0">
              <a:solidFill>
                <a:srgbClr val="222222"/>
              </a:solidFill>
              <a:effectLst/>
              <a:latin typeface="Inter"/>
            </a:endParaRPr>
          </a:p>
          <a:p>
            <a:pPr algn="l"/>
            <a:r>
              <a:rPr lang="en-ID" sz="2400">
                <a:solidFill>
                  <a:srgbClr val="222222"/>
                </a:solidFill>
                <a:latin typeface="Inter"/>
              </a:rPr>
              <a:t>3x</a:t>
            </a:r>
            <a:r>
              <a:rPr lang="en-ID" sz="2400" b="0" i="0">
                <a:solidFill>
                  <a:srgbClr val="222222"/>
                </a:solidFill>
                <a:effectLst/>
                <a:latin typeface="Inter"/>
              </a:rPr>
              <a:t>  + 4y + 2z = -3 -&gt; Persamaan 2</a:t>
            </a:r>
          </a:p>
          <a:p>
            <a:pPr algn="l"/>
            <a:r>
              <a:rPr lang="en-ID" sz="2400">
                <a:solidFill>
                  <a:srgbClr val="222222"/>
                </a:solidFill>
                <a:latin typeface="Inter"/>
              </a:rPr>
              <a:t>3(-3) + 4(2) + 2(-1) = -3</a:t>
            </a:r>
          </a:p>
          <a:p>
            <a:pPr algn="l"/>
            <a:r>
              <a:rPr lang="en-ID" sz="2400">
                <a:solidFill>
                  <a:srgbClr val="222222"/>
                </a:solidFill>
                <a:latin typeface="Inter"/>
              </a:rPr>
              <a:t>-9 + 8 – 2 = -3</a:t>
            </a:r>
          </a:p>
          <a:p>
            <a:pPr algn="l"/>
            <a:r>
              <a:rPr lang="en-ID" sz="2400">
                <a:solidFill>
                  <a:srgbClr val="222222"/>
                </a:solidFill>
                <a:latin typeface="Inter"/>
              </a:rPr>
              <a:t>-3 =-3 -&gt; Terbukti</a:t>
            </a:r>
          </a:p>
          <a:p>
            <a:pPr algn="l"/>
            <a:endParaRPr lang="en-ID" sz="2400" b="0" i="0">
              <a:solidFill>
                <a:srgbClr val="222222"/>
              </a:solidFill>
              <a:effectLst/>
              <a:latin typeface="Inter"/>
            </a:endParaRPr>
          </a:p>
          <a:p>
            <a:r>
              <a:rPr lang="en-ID" sz="2400" b="0" i="0">
                <a:solidFill>
                  <a:srgbClr val="222222"/>
                </a:solidFill>
                <a:effectLst/>
                <a:latin typeface="Inter"/>
              </a:rPr>
              <a:t>x + 3y + z  = 2 -&gt; Persamaan 3</a:t>
            </a:r>
          </a:p>
          <a:p>
            <a:r>
              <a:rPr lang="en-ID" sz="2400">
                <a:latin typeface="Inter"/>
              </a:rPr>
              <a:t>(-3) + 3(2) + (-1) = 2</a:t>
            </a:r>
          </a:p>
          <a:p>
            <a:r>
              <a:rPr lang="en-ID" sz="2400">
                <a:latin typeface="Inter"/>
              </a:rPr>
              <a:t>-3 + 6 -1 – 2</a:t>
            </a:r>
          </a:p>
          <a:p>
            <a:r>
              <a:rPr lang="en-ID" sz="2400">
                <a:latin typeface="Inter"/>
              </a:rPr>
              <a:t>2 = 2 -&gt; Terbukti</a:t>
            </a:r>
          </a:p>
        </p:txBody>
      </p:sp>
    </p:spTree>
    <p:extLst>
      <p:ext uri="{BB962C8B-B14F-4D97-AF65-F5344CB8AC3E}">
        <p14:creationId xmlns:p14="http://schemas.microsoft.com/office/powerpoint/2010/main" val="2524410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34B38A-4A18-03EE-7801-8482F950FB4B}"/>
              </a:ext>
            </a:extLst>
          </p:cNvPr>
          <p:cNvSpPr/>
          <p:nvPr/>
        </p:nvSpPr>
        <p:spPr>
          <a:xfrm rot="1970031">
            <a:off x="-1746519" y="9379747"/>
            <a:ext cx="4223953" cy="1707786"/>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1EB63901-E1CF-569C-675C-5E7DE5B51F62}"/>
              </a:ext>
            </a:extLst>
          </p:cNvPr>
          <p:cNvSpPr/>
          <p:nvPr/>
        </p:nvSpPr>
        <p:spPr>
          <a:xfrm rot="2022984">
            <a:off x="-1806325" y="9307119"/>
            <a:ext cx="6415964" cy="62452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extBox 3">
            <a:extLst>
              <a:ext uri="{FF2B5EF4-FFF2-40B4-BE49-F238E27FC236}">
                <a16:creationId xmlns:a16="http://schemas.microsoft.com/office/drawing/2014/main" id="{9C4B3A4D-FA0F-9693-40A8-B24321A2BAA7}"/>
              </a:ext>
            </a:extLst>
          </p:cNvPr>
          <p:cNvSpPr txBox="1"/>
          <p:nvPr/>
        </p:nvSpPr>
        <p:spPr>
          <a:xfrm>
            <a:off x="769290" y="738795"/>
            <a:ext cx="809837" cy="830997"/>
          </a:xfrm>
          <a:prstGeom prst="rect">
            <a:avLst/>
          </a:prstGeom>
          <a:noFill/>
        </p:spPr>
        <p:txBody>
          <a:bodyPr wrap="none" rtlCol="0">
            <a:spAutoFit/>
          </a:bodyPr>
          <a:lstStyle/>
          <a:p>
            <a:r>
              <a:rPr lang="en-US" sz="4800" b="1"/>
              <a:t>03</a:t>
            </a:r>
            <a:endParaRPr lang="en-ID" sz="4800" b="1"/>
          </a:p>
        </p:txBody>
      </p:sp>
      <p:sp>
        <p:nvSpPr>
          <p:cNvPr id="15" name="Rectangle 14">
            <a:extLst>
              <a:ext uri="{FF2B5EF4-FFF2-40B4-BE49-F238E27FC236}">
                <a16:creationId xmlns:a16="http://schemas.microsoft.com/office/drawing/2014/main" id="{693CD9EA-1012-84BE-197A-7C80ECCF3B1F}"/>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41</a:t>
            </a:r>
            <a:endParaRPr lang="en-ID" sz="3200"/>
          </a:p>
        </p:txBody>
      </p:sp>
      <p:pic>
        <p:nvPicPr>
          <p:cNvPr id="5" name="Google Shape;359;p43">
            <a:extLst>
              <a:ext uri="{FF2B5EF4-FFF2-40B4-BE49-F238E27FC236}">
                <a16:creationId xmlns:a16="http://schemas.microsoft.com/office/drawing/2014/main" id="{D58C170A-3354-3259-DE65-CF420C79993C}"/>
              </a:ext>
            </a:extLst>
          </p:cNvPr>
          <p:cNvPicPr preferRelativeResize="0"/>
          <p:nvPr/>
        </p:nvPicPr>
        <p:blipFill rotWithShape="1">
          <a:blip r:embed="rId3">
            <a:alphaModFix/>
          </a:blip>
          <a:srcRect t="36552" r="25931"/>
          <a:stretch/>
        </p:blipFill>
        <p:spPr>
          <a:xfrm rot="1936134" flipH="1">
            <a:off x="-2140702" y="8356807"/>
            <a:ext cx="7959408" cy="3454354"/>
          </a:xfrm>
          <a:prstGeom prst="rect">
            <a:avLst/>
          </a:prstGeom>
          <a:noFill/>
          <a:ln>
            <a:noFill/>
          </a:ln>
        </p:spPr>
      </p:pic>
      <p:sp>
        <p:nvSpPr>
          <p:cNvPr id="7" name="Google Shape;940;p55">
            <a:extLst>
              <a:ext uri="{FF2B5EF4-FFF2-40B4-BE49-F238E27FC236}">
                <a16:creationId xmlns:a16="http://schemas.microsoft.com/office/drawing/2014/main" id="{2EACC79D-FF14-5A98-3763-49D493D52CE6}"/>
              </a:ext>
            </a:extLst>
          </p:cNvPr>
          <p:cNvSpPr/>
          <p:nvPr/>
        </p:nvSpPr>
        <p:spPr>
          <a:xfrm>
            <a:off x="16186593" y="8750198"/>
            <a:ext cx="4570221" cy="3886403"/>
          </a:xfrm>
          <a:custGeom>
            <a:avLst/>
            <a:gdLst/>
            <a:ahLst/>
            <a:cxnLst/>
            <a:rect l="l" t="t" r="r" b="b"/>
            <a:pathLst>
              <a:path w="190704" h="162170" extrusionOk="0">
                <a:moveTo>
                  <a:pt x="64243" y="0"/>
                </a:moveTo>
                <a:cubicBezTo>
                  <a:pt x="44031" y="0"/>
                  <a:pt x="25830" y="12000"/>
                  <a:pt x="15545" y="28907"/>
                </a:cubicBezTo>
                <a:cubicBezTo>
                  <a:pt x="0" y="54425"/>
                  <a:pt x="1835" y="66534"/>
                  <a:pt x="17546" y="96322"/>
                </a:cubicBezTo>
                <a:cubicBezTo>
                  <a:pt x="33224" y="126110"/>
                  <a:pt x="26553" y="151895"/>
                  <a:pt x="76421" y="160634"/>
                </a:cubicBezTo>
                <a:cubicBezTo>
                  <a:pt x="82436" y="161685"/>
                  <a:pt x="87937" y="162169"/>
                  <a:pt x="92988" y="162169"/>
                </a:cubicBezTo>
                <a:cubicBezTo>
                  <a:pt x="139599" y="162169"/>
                  <a:pt x="147936" y="120919"/>
                  <a:pt x="168220" y="102259"/>
                </a:cubicBezTo>
                <a:cubicBezTo>
                  <a:pt x="190703" y="81578"/>
                  <a:pt x="188135" y="58361"/>
                  <a:pt x="169188" y="41716"/>
                </a:cubicBezTo>
                <a:cubicBezTo>
                  <a:pt x="150241" y="25104"/>
                  <a:pt x="127358" y="31709"/>
                  <a:pt x="96035" y="10360"/>
                </a:cubicBezTo>
                <a:cubicBezTo>
                  <a:pt x="85438" y="3137"/>
                  <a:pt x="74578" y="0"/>
                  <a:pt x="64243"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3302;p86">
            <a:extLst>
              <a:ext uri="{FF2B5EF4-FFF2-40B4-BE49-F238E27FC236}">
                <a16:creationId xmlns:a16="http://schemas.microsoft.com/office/drawing/2014/main" id="{CE353127-E843-D165-7F38-8DFFE963EA63}"/>
              </a:ext>
            </a:extLst>
          </p:cNvPr>
          <p:cNvGrpSpPr/>
          <p:nvPr/>
        </p:nvGrpSpPr>
        <p:grpSpPr>
          <a:xfrm>
            <a:off x="12241460" y="-2270508"/>
            <a:ext cx="7391608" cy="4861174"/>
            <a:chOff x="235800" y="830650"/>
            <a:chExt cx="6978450" cy="4588844"/>
          </a:xfrm>
          <a:solidFill>
            <a:srgbClr val="BFCFEA">
              <a:alpha val="36000"/>
            </a:srgbClr>
          </a:solidFill>
        </p:grpSpPr>
        <p:sp>
          <p:nvSpPr>
            <p:cNvPr id="12" name="Google Shape;3303;p86">
              <a:extLst>
                <a:ext uri="{FF2B5EF4-FFF2-40B4-BE49-F238E27FC236}">
                  <a16:creationId xmlns:a16="http://schemas.microsoft.com/office/drawing/2014/main" id="{1D6B15EB-D4BC-A82C-A184-B8D2DDF1AF18}"/>
                </a:ext>
              </a:extLst>
            </p:cNvPr>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04;p86">
              <a:extLst>
                <a:ext uri="{FF2B5EF4-FFF2-40B4-BE49-F238E27FC236}">
                  <a16:creationId xmlns:a16="http://schemas.microsoft.com/office/drawing/2014/main" id="{F1820D9A-3AC2-7E47-88C1-FF3A98A3A1F8}"/>
                </a:ext>
              </a:extLst>
            </p:cNvPr>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05;p86">
              <a:extLst>
                <a:ext uri="{FF2B5EF4-FFF2-40B4-BE49-F238E27FC236}">
                  <a16:creationId xmlns:a16="http://schemas.microsoft.com/office/drawing/2014/main" id="{AED716D4-2D2A-41E9-8531-043C0F2BA794}"/>
                </a:ext>
              </a:extLst>
            </p:cNvPr>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06;p86">
              <a:extLst>
                <a:ext uri="{FF2B5EF4-FFF2-40B4-BE49-F238E27FC236}">
                  <a16:creationId xmlns:a16="http://schemas.microsoft.com/office/drawing/2014/main" id="{27CBAD3F-DB70-8C26-C49C-6AFF937A1435}"/>
                </a:ext>
              </a:extLst>
            </p:cNvPr>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07;p86">
              <a:extLst>
                <a:ext uri="{FF2B5EF4-FFF2-40B4-BE49-F238E27FC236}">
                  <a16:creationId xmlns:a16="http://schemas.microsoft.com/office/drawing/2014/main" id="{222D5E6B-EB9A-1E12-54A0-D61FE4DCB8FF}"/>
                </a:ext>
              </a:extLst>
            </p:cNvPr>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08;p86">
              <a:extLst>
                <a:ext uri="{FF2B5EF4-FFF2-40B4-BE49-F238E27FC236}">
                  <a16:creationId xmlns:a16="http://schemas.microsoft.com/office/drawing/2014/main" id="{8FD2DFC2-95C0-6336-F13B-ADE0E6BF71CC}"/>
                </a:ext>
              </a:extLst>
            </p:cNvPr>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15;p30">
            <a:extLst>
              <a:ext uri="{FF2B5EF4-FFF2-40B4-BE49-F238E27FC236}">
                <a16:creationId xmlns:a16="http://schemas.microsoft.com/office/drawing/2014/main" id="{CF48D518-5506-EC1F-2739-FD4404EF43F0}"/>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4400" b="1"/>
              <a:t>Sample Linear Equations calculation in real life</a:t>
            </a:r>
            <a:endParaRPr lang="en-ID" sz="4400" b="1"/>
          </a:p>
        </p:txBody>
      </p:sp>
      <p:sp>
        <p:nvSpPr>
          <p:cNvPr id="10" name="TextBox 9">
            <a:extLst>
              <a:ext uri="{FF2B5EF4-FFF2-40B4-BE49-F238E27FC236}">
                <a16:creationId xmlns:a16="http://schemas.microsoft.com/office/drawing/2014/main" id="{34D13F25-B095-4AB8-EC7E-2EE1309F2DFE}"/>
              </a:ext>
            </a:extLst>
          </p:cNvPr>
          <p:cNvSpPr txBox="1"/>
          <p:nvPr/>
        </p:nvSpPr>
        <p:spPr>
          <a:xfrm>
            <a:off x="1594818" y="2819478"/>
            <a:ext cx="16647297" cy="4524315"/>
          </a:xfrm>
          <a:prstGeom prst="rect">
            <a:avLst/>
          </a:prstGeom>
          <a:noFill/>
        </p:spPr>
        <p:txBody>
          <a:bodyPr wrap="square">
            <a:spAutoFit/>
          </a:bodyPr>
          <a:lstStyle/>
          <a:p>
            <a:r>
              <a:rPr lang="en-ID" sz="3200" b="0" i="0">
                <a:solidFill>
                  <a:srgbClr val="000000"/>
                </a:solidFill>
                <a:effectLst/>
                <a:latin typeface="Inter"/>
              </a:rPr>
              <a:t>Bu Riani membeli beras 5 kg Grade A, 2 kg grade B, dan 3 kg grade C seharga Rp 132.000,-. </a:t>
            </a:r>
            <a:br>
              <a:rPr lang="en-ID" sz="3200" b="0" i="0">
                <a:solidFill>
                  <a:srgbClr val="000000"/>
                </a:solidFill>
                <a:effectLst/>
                <a:latin typeface="Inter"/>
              </a:rPr>
            </a:br>
            <a:br>
              <a:rPr lang="en-ID" sz="3200" b="0" i="0">
                <a:solidFill>
                  <a:srgbClr val="000000"/>
                </a:solidFill>
                <a:effectLst/>
                <a:latin typeface="Inter"/>
              </a:rPr>
            </a:br>
            <a:r>
              <a:rPr lang="en-ID" sz="3200" b="0" i="0">
                <a:solidFill>
                  <a:srgbClr val="000000"/>
                </a:solidFill>
                <a:effectLst/>
                <a:latin typeface="Inter"/>
              </a:rPr>
              <a:t>Di hari yang sama Bu Irma membeli beras di toko yang sama untuk 7 kg beras Grade B dan 3 Grade C seharga Rp 127.000,-. </a:t>
            </a:r>
            <a:br>
              <a:rPr lang="en-ID" sz="3200" b="0" i="0">
                <a:solidFill>
                  <a:srgbClr val="000000"/>
                </a:solidFill>
                <a:effectLst/>
                <a:latin typeface="Inter"/>
              </a:rPr>
            </a:br>
            <a:br>
              <a:rPr lang="en-ID" sz="3200" b="0" i="0">
                <a:solidFill>
                  <a:srgbClr val="000000"/>
                </a:solidFill>
                <a:effectLst/>
                <a:latin typeface="Inter"/>
              </a:rPr>
            </a:br>
            <a:r>
              <a:rPr lang="en-ID" sz="3200" b="0" i="0">
                <a:solidFill>
                  <a:srgbClr val="000000"/>
                </a:solidFill>
                <a:effectLst/>
                <a:latin typeface="Inter"/>
              </a:rPr>
              <a:t>Tetangga yang lain pun membeli beras di toko yang sama dengan Bu Riani dan Bu Irma dengan harga Rp 39.000,- untuk 3 kg beras Grade B. </a:t>
            </a:r>
            <a:br>
              <a:rPr lang="en-ID" sz="3200" b="0" i="0">
                <a:solidFill>
                  <a:srgbClr val="000000"/>
                </a:solidFill>
                <a:effectLst/>
                <a:latin typeface="Inter"/>
              </a:rPr>
            </a:br>
            <a:br>
              <a:rPr lang="en-ID" sz="3200" b="0" i="0">
                <a:solidFill>
                  <a:srgbClr val="000000"/>
                </a:solidFill>
                <a:effectLst/>
                <a:latin typeface="Inter"/>
              </a:rPr>
            </a:br>
            <a:r>
              <a:rPr lang="en-ID" sz="3200" b="0" i="0">
                <a:solidFill>
                  <a:srgbClr val="000000"/>
                </a:solidFill>
                <a:effectLst/>
                <a:latin typeface="Inter"/>
              </a:rPr>
              <a:t>Berapakah harga </a:t>
            </a:r>
            <a:r>
              <a:rPr lang="en-ID" sz="3200" u="none" strike="noStrike">
                <a:solidFill>
                  <a:srgbClr val="038383"/>
                </a:solidFill>
                <a:effectLst/>
                <a:latin typeface="Inter"/>
                <a:hlinkClick r:id="rId4"/>
              </a:rPr>
              <a:t>beras </a:t>
            </a:r>
            <a:r>
              <a:rPr lang="en-ID" sz="3200" b="0" i="0">
                <a:solidFill>
                  <a:srgbClr val="000000"/>
                </a:solidFill>
                <a:effectLst/>
                <a:latin typeface="Inter"/>
              </a:rPr>
              <a:t>Grade A per kilonya?</a:t>
            </a:r>
            <a:endParaRPr lang="en-ID" sz="3200">
              <a:latin typeface="Inter"/>
            </a:endParaRPr>
          </a:p>
        </p:txBody>
      </p:sp>
    </p:spTree>
    <p:extLst>
      <p:ext uri="{BB962C8B-B14F-4D97-AF65-F5344CB8AC3E}">
        <p14:creationId xmlns:p14="http://schemas.microsoft.com/office/powerpoint/2010/main" val="2731446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4B3A4D-FA0F-9693-40A8-B24321A2BAA7}"/>
              </a:ext>
            </a:extLst>
          </p:cNvPr>
          <p:cNvSpPr txBox="1"/>
          <p:nvPr/>
        </p:nvSpPr>
        <p:spPr>
          <a:xfrm>
            <a:off x="769290" y="738795"/>
            <a:ext cx="809837" cy="830997"/>
          </a:xfrm>
          <a:prstGeom prst="rect">
            <a:avLst/>
          </a:prstGeom>
          <a:noFill/>
        </p:spPr>
        <p:txBody>
          <a:bodyPr wrap="none" rtlCol="0">
            <a:spAutoFit/>
          </a:bodyPr>
          <a:lstStyle/>
          <a:p>
            <a:r>
              <a:rPr lang="en-US" sz="4800" b="1"/>
              <a:t>03</a:t>
            </a:r>
            <a:endParaRPr lang="en-ID" sz="4800" b="1"/>
          </a:p>
        </p:txBody>
      </p:sp>
      <p:sp>
        <p:nvSpPr>
          <p:cNvPr id="15" name="Rectangle 14">
            <a:extLst>
              <a:ext uri="{FF2B5EF4-FFF2-40B4-BE49-F238E27FC236}">
                <a16:creationId xmlns:a16="http://schemas.microsoft.com/office/drawing/2014/main" id="{693CD9EA-1012-84BE-197A-7C80ECCF3B1F}"/>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42</a:t>
            </a:r>
            <a:endParaRPr lang="en-ID" sz="3200"/>
          </a:p>
        </p:txBody>
      </p:sp>
      <p:grpSp>
        <p:nvGrpSpPr>
          <p:cNvPr id="11" name="Google Shape;3302;p86">
            <a:extLst>
              <a:ext uri="{FF2B5EF4-FFF2-40B4-BE49-F238E27FC236}">
                <a16:creationId xmlns:a16="http://schemas.microsoft.com/office/drawing/2014/main" id="{CE353127-E843-D165-7F38-8DFFE963EA63}"/>
              </a:ext>
            </a:extLst>
          </p:cNvPr>
          <p:cNvGrpSpPr/>
          <p:nvPr/>
        </p:nvGrpSpPr>
        <p:grpSpPr>
          <a:xfrm>
            <a:off x="-287932" y="8947100"/>
            <a:ext cx="7391608" cy="4861174"/>
            <a:chOff x="235800" y="830650"/>
            <a:chExt cx="6978450" cy="4588844"/>
          </a:xfrm>
          <a:solidFill>
            <a:srgbClr val="BFCFEA">
              <a:alpha val="36000"/>
            </a:srgbClr>
          </a:solidFill>
        </p:grpSpPr>
        <p:sp>
          <p:nvSpPr>
            <p:cNvPr id="12" name="Google Shape;3303;p86">
              <a:extLst>
                <a:ext uri="{FF2B5EF4-FFF2-40B4-BE49-F238E27FC236}">
                  <a16:creationId xmlns:a16="http://schemas.microsoft.com/office/drawing/2014/main" id="{1D6B15EB-D4BC-A82C-A184-B8D2DDF1AF18}"/>
                </a:ext>
              </a:extLst>
            </p:cNvPr>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04;p86">
              <a:extLst>
                <a:ext uri="{FF2B5EF4-FFF2-40B4-BE49-F238E27FC236}">
                  <a16:creationId xmlns:a16="http://schemas.microsoft.com/office/drawing/2014/main" id="{F1820D9A-3AC2-7E47-88C1-FF3A98A3A1F8}"/>
                </a:ext>
              </a:extLst>
            </p:cNvPr>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05;p86">
              <a:extLst>
                <a:ext uri="{FF2B5EF4-FFF2-40B4-BE49-F238E27FC236}">
                  <a16:creationId xmlns:a16="http://schemas.microsoft.com/office/drawing/2014/main" id="{AED716D4-2D2A-41E9-8531-043C0F2BA794}"/>
                </a:ext>
              </a:extLst>
            </p:cNvPr>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06;p86">
              <a:extLst>
                <a:ext uri="{FF2B5EF4-FFF2-40B4-BE49-F238E27FC236}">
                  <a16:creationId xmlns:a16="http://schemas.microsoft.com/office/drawing/2014/main" id="{27CBAD3F-DB70-8C26-C49C-6AFF937A1435}"/>
                </a:ext>
              </a:extLst>
            </p:cNvPr>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07;p86">
              <a:extLst>
                <a:ext uri="{FF2B5EF4-FFF2-40B4-BE49-F238E27FC236}">
                  <a16:creationId xmlns:a16="http://schemas.microsoft.com/office/drawing/2014/main" id="{222D5E6B-EB9A-1E12-54A0-D61FE4DCB8FF}"/>
                </a:ext>
              </a:extLst>
            </p:cNvPr>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08;p86">
              <a:extLst>
                <a:ext uri="{FF2B5EF4-FFF2-40B4-BE49-F238E27FC236}">
                  <a16:creationId xmlns:a16="http://schemas.microsoft.com/office/drawing/2014/main" id="{8FD2DFC2-95C0-6336-F13B-ADE0E6BF71CC}"/>
                </a:ext>
              </a:extLst>
            </p:cNvPr>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15;p30">
            <a:extLst>
              <a:ext uri="{FF2B5EF4-FFF2-40B4-BE49-F238E27FC236}">
                <a16:creationId xmlns:a16="http://schemas.microsoft.com/office/drawing/2014/main" id="{CF48D518-5506-EC1F-2739-FD4404EF43F0}"/>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4400" b="1"/>
              <a:t>Sample Linear Equations calculation in real life</a:t>
            </a:r>
            <a:endParaRPr lang="en-ID" sz="4400" b="1"/>
          </a:p>
        </p:txBody>
      </p:sp>
      <p:sp>
        <p:nvSpPr>
          <p:cNvPr id="2" name="TextBox 1">
            <a:extLst>
              <a:ext uri="{FF2B5EF4-FFF2-40B4-BE49-F238E27FC236}">
                <a16:creationId xmlns:a16="http://schemas.microsoft.com/office/drawing/2014/main" id="{EDEA8A6E-F302-0AED-980C-821265790BA8}"/>
              </a:ext>
            </a:extLst>
          </p:cNvPr>
          <p:cNvSpPr txBox="1"/>
          <p:nvPr/>
        </p:nvSpPr>
        <p:spPr>
          <a:xfrm>
            <a:off x="1579127" y="1876655"/>
            <a:ext cx="16647297" cy="7971413"/>
          </a:xfrm>
          <a:prstGeom prst="rect">
            <a:avLst/>
          </a:prstGeom>
          <a:noFill/>
        </p:spPr>
        <p:txBody>
          <a:bodyPr wrap="square">
            <a:spAutoFit/>
          </a:bodyPr>
          <a:lstStyle/>
          <a:p>
            <a:pPr algn="l"/>
            <a:r>
              <a:rPr lang="en-ID" sz="3200" b="0" i="0">
                <a:solidFill>
                  <a:srgbClr val="000000"/>
                </a:solidFill>
                <a:effectLst/>
                <a:latin typeface="Inter"/>
              </a:rPr>
              <a:t>Sehingga dari soal tersebut kita bisa ubah ke model matematika dalam bentuk persamaan:</a:t>
            </a:r>
            <a:br>
              <a:rPr lang="en-ID" sz="3200" b="0" i="0">
                <a:solidFill>
                  <a:srgbClr val="000000"/>
                </a:solidFill>
                <a:effectLst/>
                <a:latin typeface="Inter"/>
              </a:rPr>
            </a:br>
            <a:br>
              <a:rPr lang="en-ID" sz="3200" b="0" i="0">
                <a:solidFill>
                  <a:srgbClr val="000000"/>
                </a:solidFill>
                <a:effectLst/>
                <a:latin typeface="Inter"/>
              </a:rPr>
            </a:br>
            <a:r>
              <a:rPr lang="en-ID" sz="3200" b="0" i="0">
                <a:solidFill>
                  <a:srgbClr val="000000"/>
                </a:solidFill>
                <a:effectLst/>
                <a:latin typeface="PT Serif" panose="020A0603040505020204" pitchFamily="18" charset="0"/>
                <a:cs typeface="Heebo" pitchFamily="2" charset="-79"/>
              </a:rPr>
              <a:t>Persamaan 1</a:t>
            </a:r>
            <a:endParaRPr lang="en-ID" sz="3200" b="0" i="0">
              <a:solidFill>
                <a:srgbClr val="000000"/>
              </a:solidFill>
              <a:effectLst/>
              <a:latin typeface="Heebo" pitchFamily="2" charset="-79"/>
              <a:cs typeface="Heebo" pitchFamily="2" charset="-79"/>
            </a:endParaRPr>
          </a:p>
          <a:p>
            <a:pPr algn="l"/>
            <a:r>
              <a:rPr lang="en-ID" sz="3200" b="0" i="0">
                <a:solidFill>
                  <a:srgbClr val="000000"/>
                </a:solidFill>
                <a:effectLst/>
                <a:latin typeface="PT Serif" panose="020A0603040505020204" pitchFamily="18" charset="0"/>
                <a:cs typeface="Heebo" pitchFamily="2" charset="-79"/>
              </a:rPr>
              <a:t>5A + 2B + 3C = 132.000</a:t>
            </a:r>
            <a:endParaRPr lang="en-ID" sz="3200" b="0" i="0">
              <a:solidFill>
                <a:srgbClr val="000000"/>
              </a:solidFill>
              <a:effectLst/>
              <a:latin typeface="Heebo" pitchFamily="2" charset="-79"/>
              <a:cs typeface="Heebo" pitchFamily="2" charset="-79"/>
            </a:endParaRPr>
          </a:p>
          <a:p>
            <a:pPr algn="l"/>
            <a:br>
              <a:rPr lang="en-ID" sz="3200" b="0" i="0">
                <a:solidFill>
                  <a:srgbClr val="000000"/>
                </a:solidFill>
                <a:effectLst/>
                <a:latin typeface="PT Serif" panose="020A0603040505020204" pitchFamily="18" charset="0"/>
              </a:rPr>
            </a:br>
            <a:r>
              <a:rPr lang="fi-FI" sz="3200" b="0" i="0">
                <a:solidFill>
                  <a:srgbClr val="000000"/>
                </a:solidFill>
                <a:effectLst/>
                <a:latin typeface="PT Serif" panose="020A0603040505020204" pitchFamily="18" charset="0"/>
                <a:cs typeface="Heebo" pitchFamily="2" charset="-79"/>
              </a:rPr>
              <a:t>Persamaan 2</a:t>
            </a:r>
            <a:endParaRPr lang="fi-FI" sz="3200" b="0" i="0">
              <a:solidFill>
                <a:srgbClr val="000000"/>
              </a:solidFill>
              <a:effectLst/>
              <a:latin typeface="Heebo" pitchFamily="2" charset="-79"/>
              <a:cs typeface="Heebo" pitchFamily="2" charset="-79"/>
            </a:endParaRPr>
          </a:p>
          <a:p>
            <a:pPr algn="l"/>
            <a:r>
              <a:rPr lang="fi-FI" sz="3200" b="0" i="0">
                <a:solidFill>
                  <a:srgbClr val="000000"/>
                </a:solidFill>
                <a:effectLst/>
                <a:latin typeface="PT Serif" panose="020A0603040505020204" pitchFamily="18" charset="0"/>
                <a:cs typeface="Heebo" pitchFamily="2" charset="-79"/>
              </a:rPr>
              <a:t>7B + 3C = 127.000</a:t>
            </a:r>
            <a:endParaRPr lang="fi-FI" sz="3200" b="0" i="0">
              <a:solidFill>
                <a:srgbClr val="000000"/>
              </a:solidFill>
              <a:effectLst/>
              <a:latin typeface="Heebo" pitchFamily="2" charset="-79"/>
              <a:cs typeface="Heebo" pitchFamily="2" charset="-79"/>
            </a:endParaRPr>
          </a:p>
          <a:p>
            <a:pPr algn="l"/>
            <a:br>
              <a:rPr lang="en-ID" sz="3200" b="0" i="0">
                <a:solidFill>
                  <a:srgbClr val="000000"/>
                </a:solidFill>
                <a:effectLst/>
                <a:latin typeface="PT Serif" panose="020A0603040505020204" pitchFamily="18" charset="0"/>
              </a:rPr>
            </a:br>
            <a:r>
              <a:rPr lang="en-ID" sz="3200" b="0" i="0">
                <a:solidFill>
                  <a:srgbClr val="000000"/>
                </a:solidFill>
                <a:effectLst/>
                <a:latin typeface="PT Serif" panose="020A0603040505020204" pitchFamily="18" charset="0"/>
                <a:cs typeface="Heebo" pitchFamily="2" charset="-79"/>
              </a:rPr>
              <a:t>Persamaan 3</a:t>
            </a:r>
            <a:endParaRPr lang="en-ID" sz="3200" b="0" i="0">
              <a:solidFill>
                <a:srgbClr val="000000"/>
              </a:solidFill>
              <a:effectLst/>
              <a:latin typeface="Heebo" pitchFamily="2" charset="-79"/>
              <a:cs typeface="Heebo" pitchFamily="2" charset="-79"/>
            </a:endParaRPr>
          </a:p>
          <a:p>
            <a:pPr algn="l"/>
            <a:r>
              <a:rPr lang="en-ID" sz="3200" b="0" i="0">
                <a:solidFill>
                  <a:srgbClr val="000000"/>
                </a:solidFill>
                <a:effectLst/>
                <a:latin typeface="PT Serif" panose="020A0603040505020204" pitchFamily="18" charset="0"/>
                <a:cs typeface="Heebo" pitchFamily="2" charset="-79"/>
              </a:rPr>
              <a:t>3B = 39.000</a:t>
            </a:r>
            <a:endParaRPr lang="en-ID" sz="3200" b="0" i="0">
              <a:solidFill>
                <a:srgbClr val="000000"/>
              </a:solidFill>
              <a:effectLst/>
              <a:latin typeface="Heebo" pitchFamily="2" charset="-79"/>
              <a:cs typeface="Heebo" pitchFamily="2" charset="-79"/>
            </a:endParaRPr>
          </a:p>
          <a:p>
            <a:br>
              <a:rPr lang="en-ID" sz="3200" b="0" i="0">
                <a:solidFill>
                  <a:srgbClr val="000000"/>
                </a:solidFill>
                <a:effectLst/>
                <a:latin typeface="PT Serif" panose="020A0603040505020204" pitchFamily="18" charset="0"/>
              </a:rPr>
            </a:br>
            <a:r>
              <a:rPr lang="en-ID" sz="3200" b="0" i="0">
                <a:solidFill>
                  <a:srgbClr val="000000"/>
                </a:solidFill>
                <a:effectLst/>
                <a:latin typeface="PT Serif" panose="020A0603040505020204" pitchFamily="18" charset="0"/>
              </a:rPr>
              <a:t>dengan </a:t>
            </a:r>
            <a:br>
              <a:rPr lang="en-ID" sz="3200" b="0" i="0">
                <a:solidFill>
                  <a:srgbClr val="000000"/>
                </a:solidFill>
                <a:effectLst/>
                <a:latin typeface="PT Serif" panose="020A0603040505020204" pitchFamily="18" charset="0"/>
              </a:rPr>
            </a:br>
            <a:r>
              <a:rPr lang="en-ID" sz="3200" b="0" i="0">
                <a:solidFill>
                  <a:srgbClr val="000000"/>
                </a:solidFill>
                <a:effectLst/>
                <a:latin typeface="PT Serif" panose="020A0603040505020204" pitchFamily="18" charset="0"/>
              </a:rPr>
              <a:t>A : Beras Grade A</a:t>
            </a:r>
          </a:p>
          <a:p>
            <a:r>
              <a:rPr lang="en-ID" sz="3200">
                <a:solidFill>
                  <a:srgbClr val="000000"/>
                </a:solidFill>
                <a:latin typeface="PT Serif" panose="020A0603040505020204" pitchFamily="18" charset="0"/>
              </a:rPr>
              <a:t>B : Beras Grade B</a:t>
            </a:r>
          </a:p>
          <a:p>
            <a:r>
              <a:rPr lang="en-ID" sz="3200" b="0" i="0">
                <a:solidFill>
                  <a:srgbClr val="000000"/>
                </a:solidFill>
                <a:effectLst/>
                <a:latin typeface="PT Serif" panose="020A0603040505020204" pitchFamily="18" charset="0"/>
              </a:rPr>
              <a:t>C : Beras </a:t>
            </a:r>
            <a:r>
              <a:rPr lang="en-ID" sz="3200">
                <a:solidFill>
                  <a:srgbClr val="000000"/>
                </a:solidFill>
                <a:latin typeface="PT Serif" panose="020A0603040505020204" pitchFamily="18" charset="0"/>
              </a:rPr>
              <a:t>Grade C</a:t>
            </a:r>
            <a:br>
              <a:rPr lang="en-ID" sz="3200" b="0" i="0">
                <a:solidFill>
                  <a:srgbClr val="000000"/>
                </a:solidFill>
                <a:effectLst/>
                <a:latin typeface="PT Serif" panose="020A0603040505020204" pitchFamily="18" charset="0"/>
              </a:rPr>
            </a:br>
            <a:endParaRPr lang="en-ID" sz="3200">
              <a:latin typeface="Inter"/>
            </a:endParaRPr>
          </a:p>
        </p:txBody>
      </p:sp>
    </p:spTree>
    <p:extLst>
      <p:ext uri="{BB962C8B-B14F-4D97-AF65-F5344CB8AC3E}">
        <p14:creationId xmlns:p14="http://schemas.microsoft.com/office/powerpoint/2010/main" val="4104943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4B3A4D-FA0F-9693-40A8-B24321A2BAA7}"/>
              </a:ext>
            </a:extLst>
          </p:cNvPr>
          <p:cNvSpPr txBox="1"/>
          <p:nvPr/>
        </p:nvSpPr>
        <p:spPr>
          <a:xfrm>
            <a:off x="769290" y="738795"/>
            <a:ext cx="809837" cy="830997"/>
          </a:xfrm>
          <a:prstGeom prst="rect">
            <a:avLst/>
          </a:prstGeom>
          <a:noFill/>
        </p:spPr>
        <p:txBody>
          <a:bodyPr wrap="none" rtlCol="0">
            <a:spAutoFit/>
          </a:bodyPr>
          <a:lstStyle/>
          <a:p>
            <a:r>
              <a:rPr lang="en-US" sz="4800" b="1"/>
              <a:t>03</a:t>
            </a:r>
            <a:endParaRPr lang="en-ID" sz="4800" b="1"/>
          </a:p>
        </p:txBody>
      </p:sp>
      <p:sp>
        <p:nvSpPr>
          <p:cNvPr id="15" name="Rectangle 14">
            <a:extLst>
              <a:ext uri="{FF2B5EF4-FFF2-40B4-BE49-F238E27FC236}">
                <a16:creationId xmlns:a16="http://schemas.microsoft.com/office/drawing/2014/main" id="{693CD9EA-1012-84BE-197A-7C80ECCF3B1F}"/>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43</a:t>
            </a:r>
            <a:endParaRPr lang="en-ID" sz="3200"/>
          </a:p>
        </p:txBody>
      </p:sp>
      <p:grpSp>
        <p:nvGrpSpPr>
          <p:cNvPr id="11" name="Google Shape;3302;p86">
            <a:extLst>
              <a:ext uri="{FF2B5EF4-FFF2-40B4-BE49-F238E27FC236}">
                <a16:creationId xmlns:a16="http://schemas.microsoft.com/office/drawing/2014/main" id="{CE353127-E843-D165-7F38-8DFFE963EA63}"/>
              </a:ext>
            </a:extLst>
          </p:cNvPr>
          <p:cNvGrpSpPr/>
          <p:nvPr/>
        </p:nvGrpSpPr>
        <p:grpSpPr>
          <a:xfrm>
            <a:off x="-287932" y="8947100"/>
            <a:ext cx="7391608" cy="4861174"/>
            <a:chOff x="235800" y="830650"/>
            <a:chExt cx="6978450" cy="4588844"/>
          </a:xfrm>
          <a:solidFill>
            <a:srgbClr val="BFCFEA">
              <a:alpha val="36000"/>
            </a:srgbClr>
          </a:solidFill>
        </p:grpSpPr>
        <p:sp>
          <p:nvSpPr>
            <p:cNvPr id="12" name="Google Shape;3303;p86">
              <a:extLst>
                <a:ext uri="{FF2B5EF4-FFF2-40B4-BE49-F238E27FC236}">
                  <a16:creationId xmlns:a16="http://schemas.microsoft.com/office/drawing/2014/main" id="{1D6B15EB-D4BC-A82C-A184-B8D2DDF1AF18}"/>
                </a:ext>
              </a:extLst>
            </p:cNvPr>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04;p86">
              <a:extLst>
                <a:ext uri="{FF2B5EF4-FFF2-40B4-BE49-F238E27FC236}">
                  <a16:creationId xmlns:a16="http://schemas.microsoft.com/office/drawing/2014/main" id="{F1820D9A-3AC2-7E47-88C1-FF3A98A3A1F8}"/>
                </a:ext>
              </a:extLst>
            </p:cNvPr>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05;p86">
              <a:extLst>
                <a:ext uri="{FF2B5EF4-FFF2-40B4-BE49-F238E27FC236}">
                  <a16:creationId xmlns:a16="http://schemas.microsoft.com/office/drawing/2014/main" id="{AED716D4-2D2A-41E9-8531-043C0F2BA794}"/>
                </a:ext>
              </a:extLst>
            </p:cNvPr>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06;p86">
              <a:extLst>
                <a:ext uri="{FF2B5EF4-FFF2-40B4-BE49-F238E27FC236}">
                  <a16:creationId xmlns:a16="http://schemas.microsoft.com/office/drawing/2014/main" id="{27CBAD3F-DB70-8C26-C49C-6AFF937A1435}"/>
                </a:ext>
              </a:extLst>
            </p:cNvPr>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07;p86">
              <a:extLst>
                <a:ext uri="{FF2B5EF4-FFF2-40B4-BE49-F238E27FC236}">
                  <a16:creationId xmlns:a16="http://schemas.microsoft.com/office/drawing/2014/main" id="{222D5E6B-EB9A-1E12-54A0-D61FE4DCB8FF}"/>
                </a:ext>
              </a:extLst>
            </p:cNvPr>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08;p86">
              <a:extLst>
                <a:ext uri="{FF2B5EF4-FFF2-40B4-BE49-F238E27FC236}">
                  <a16:creationId xmlns:a16="http://schemas.microsoft.com/office/drawing/2014/main" id="{8FD2DFC2-95C0-6336-F13B-ADE0E6BF71CC}"/>
                </a:ext>
              </a:extLst>
            </p:cNvPr>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15;p30">
            <a:extLst>
              <a:ext uri="{FF2B5EF4-FFF2-40B4-BE49-F238E27FC236}">
                <a16:creationId xmlns:a16="http://schemas.microsoft.com/office/drawing/2014/main" id="{CF48D518-5506-EC1F-2739-FD4404EF43F0}"/>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4400" b="1"/>
              <a:t>Sample Linear Equations calculation in real life</a:t>
            </a:r>
            <a:endParaRPr lang="en-ID" sz="4400" b="1"/>
          </a:p>
        </p:txBody>
      </p:sp>
      <p:sp>
        <p:nvSpPr>
          <p:cNvPr id="2" name="TextBox 1">
            <a:extLst>
              <a:ext uri="{FF2B5EF4-FFF2-40B4-BE49-F238E27FC236}">
                <a16:creationId xmlns:a16="http://schemas.microsoft.com/office/drawing/2014/main" id="{EDEA8A6E-F302-0AED-980C-821265790BA8}"/>
              </a:ext>
            </a:extLst>
          </p:cNvPr>
          <p:cNvSpPr txBox="1"/>
          <p:nvPr/>
        </p:nvSpPr>
        <p:spPr>
          <a:xfrm>
            <a:off x="1594818" y="1751802"/>
            <a:ext cx="16647297" cy="9325630"/>
          </a:xfrm>
          <a:prstGeom prst="rect">
            <a:avLst/>
          </a:prstGeom>
          <a:noFill/>
        </p:spPr>
        <p:txBody>
          <a:bodyPr wrap="square">
            <a:spAutoFit/>
          </a:bodyPr>
          <a:lstStyle/>
          <a:p>
            <a:pPr algn="l"/>
            <a:r>
              <a:rPr lang="en-US" sz="2400" b="0" i="0">
                <a:solidFill>
                  <a:srgbClr val="000000"/>
                </a:solidFill>
                <a:effectLst/>
                <a:latin typeface="PT Serif" panose="020A0603040505020204" pitchFamily="18" charset="0"/>
              </a:rPr>
              <a:t>Sehingga di persamaan 3 kita mendapatkan beras grade B dengan harga perkilo</a:t>
            </a:r>
            <a:endParaRPr lang="fi-FI" sz="2400" b="0" i="0">
              <a:solidFill>
                <a:srgbClr val="000000"/>
              </a:solidFill>
              <a:effectLst/>
              <a:latin typeface="PT Serif" panose="020A0603040505020204" pitchFamily="18" charset="0"/>
              <a:cs typeface="Heebo" pitchFamily="2" charset="-79"/>
            </a:endParaRPr>
          </a:p>
          <a:p>
            <a:pPr algn="l"/>
            <a:br>
              <a:rPr lang="en-ID" sz="2400" b="0" i="0">
                <a:solidFill>
                  <a:srgbClr val="000000"/>
                </a:solidFill>
                <a:effectLst/>
                <a:latin typeface="PT Serif" panose="020A0603040505020204" pitchFamily="18" charset="0"/>
              </a:rPr>
            </a:br>
            <a:endParaRPr lang="en-ID" sz="2400" b="0" i="0">
              <a:solidFill>
                <a:srgbClr val="000000"/>
              </a:solidFill>
              <a:effectLst/>
              <a:latin typeface="PT Serif" panose="020A0603040505020204" pitchFamily="18" charset="0"/>
              <a:cs typeface="Heebo" pitchFamily="2" charset="-79"/>
            </a:endParaRPr>
          </a:p>
          <a:p>
            <a:pPr algn="l"/>
            <a:r>
              <a:rPr lang="en-ID" sz="2400" b="0" i="0">
                <a:solidFill>
                  <a:srgbClr val="000000"/>
                </a:solidFill>
                <a:effectLst/>
                <a:latin typeface="PT Serif" panose="020A0603040505020204" pitchFamily="18" charset="0"/>
                <a:cs typeface="Heebo" pitchFamily="2" charset="-79"/>
              </a:rPr>
              <a:t>3B = 39.000</a:t>
            </a:r>
          </a:p>
          <a:p>
            <a:pPr algn="l"/>
            <a:r>
              <a:rPr lang="en-ID" sz="2400">
                <a:solidFill>
                  <a:srgbClr val="000000"/>
                </a:solidFill>
                <a:latin typeface="PT Serif" panose="020A0603040505020204" pitchFamily="18" charset="0"/>
                <a:cs typeface="Heebo" pitchFamily="2" charset="-79"/>
              </a:rPr>
              <a:t>B = 39.000 / 3 = 13.000</a:t>
            </a:r>
            <a:endParaRPr lang="en-ID" sz="2400" b="0" i="0">
              <a:solidFill>
                <a:srgbClr val="000000"/>
              </a:solidFill>
              <a:effectLst/>
              <a:latin typeface="PT Serif" panose="020A0603040505020204" pitchFamily="18" charset="0"/>
              <a:cs typeface="Heebo" pitchFamily="2" charset="-79"/>
            </a:endParaRPr>
          </a:p>
          <a:p>
            <a:br>
              <a:rPr lang="en-ID" sz="2400" b="0" i="0">
                <a:solidFill>
                  <a:srgbClr val="000000"/>
                </a:solidFill>
                <a:effectLst/>
                <a:latin typeface="PT Serif" panose="020A0603040505020204" pitchFamily="18" charset="0"/>
              </a:rPr>
            </a:br>
            <a:r>
              <a:rPr lang="en-ID" sz="2400" b="0" i="0">
                <a:solidFill>
                  <a:srgbClr val="000000"/>
                </a:solidFill>
                <a:effectLst/>
                <a:latin typeface="PT Serif" panose="020A0603040505020204" pitchFamily="18" charset="0"/>
              </a:rPr>
              <a:t>Dan, Kita bisa mencari nilai Grade C dengan mensubstitusi nilai grade B pada persamaan 2</a:t>
            </a:r>
            <a:br>
              <a:rPr lang="en-ID" sz="2400" b="0" i="0">
                <a:solidFill>
                  <a:srgbClr val="000000"/>
                </a:solidFill>
                <a:effectLst/>
                <a:latin typeface="PT Serif" panose="020A0603040505020204" pitchFamily="18" charset="0"/>
              </a:rPr>
            </a:br>
            <a:r>
              <a:rPr lang="en-ID" sz="2400" b="0" i="0">
                <a:solidFill>
                  <a:srgbClr val="000000"/>
                </a:solidFill>
                <a:effectLst/>
                <a:latin typeface="PT Serif" panose="020A0603040505020204" pitchFamily="18" charset="0"/>
              </a:rPr>
              <a:t>7B + 3C = 127.000</a:t>
            </a:r>
            <a:br>
              <a:rPr lang="en-ID" sz="2400" b="0" i="0">
                <a:solidFill>
                  <a:srgbClr val="000000"/>
                </a:solidFill>
                <a:effectLst/>
                <a:latin typeface="PT Serif" panose="020A0603040505020204" pitchFamily="18" charset="0"/>
              </a:rPr>
            </a:br>
            <a:r>
              <a:rPr lang="en-ID" sz="2400" b="0">
                <a:solidFill>
                  <a:srgbClr val="000000"/>
                </a:solidFill>
                <a:effectLst/>
                <a:latin typeface="PT Serif" panose="020A0603040505020204" pitchFamily="18" charset="0"/>
              </a:rPr>
              <a:t>7(13.000) + 3C = 127.000</a:t>
            </a:r>
            <a:endParaRPr lang="en-ID" sz="2400">
              <a:solidFill>
                <a:srgbClr val="000000"/>
              </a:solidFill>
              <a:effectLst/>
              <a:latin typeface="PT Serif" panose="020A0603040505020204" pitchFamily="18" charset="0"/>
            </a:endParaRPr>
          </a:p>
          <a:p>
            <a:r>
              <a:rPr lang="en-ID" sz="2400" b="0">
                <a:solidFill>
                  <a:srgbClr val="000000"/>
                </a:solidFill>
                <a:effectLst/>
                <a:latin typeface="PT Serif" panose="020A0603040505020204" pitchFamily="18" charset="0"/>
              </a:rPr>
              <a:t>91.000 + 3C = 127.000</a:t>
            </a:r>
            <a:endParaRPr lang="en-ID" sz="2400">
              <a:solidFill>
                <a:srgbClr val="000000"/>
              </a:solidFill>
              <a:effectLst/>
              <a:latin typeface="PT Serif" panose="020A0603040505020204" pitchFamily="18" charset="0"/>
            </a:endParaRPr>
          </a:p>
          <a:p>
            <a:r>
              <a:rPr lang="en-ID" sz="2400" b="0">
                <a:solidFill>
                  <a:srgbClr val="000000"/>
                </a:solidFill>
                <a:effectLst/>
                <a:latin typeface="PT Serif" panose="020A0603040505020204" pitchFamily="18" charset="0"/>
              </a:rPr>
              <a:t>3C = 127.000 - 91.000</a:t>
            </a:r>
            <a:endParaRPr lang="en-ID" sz="2400">
              <a:solidFill>
                <a:srgbClr val="000000"/>
              </a:solidFill>
              <a:effectLst/>
              <a:latin typeface="PT Serif" panose="020A0603040505020204" pitchFamily="18" charset="0"/>
            </a:endParaRPr>
          </a:p>
          <a:p>
            <a:r>
              <a:rPr lang="en-ID" sz="2400" b="0">
                <a:solidFill>
                  <a:srgbClr val="000000"/>
                </a:solidFill>
                <a:effectLst/>
                <a:latin typeface="PT Serif" panose="020A0603040505020204" pitchFamily="18" charset="0"/>
              </a:rPr>
              <a:t>3C = 36.000</a:t>
            </a:r>
            <a:endParaRPr lang="en-ID" sz="2400" b="0">
              <a:solidFill>
                <a:srgbClr val="000000"/>
              </a:solidFill>
              <a:latin typeface="PT Serif" panose="020A0603040505020204" pitchFamily="18" charset="0"/>
            </a:endParaRPr>
          </a:p>
          <a:p>
            <a:pPr algn="l"/>
            <a:r>
              <a:rPr lang="en-ID" sz="2400" b="0">
                <a:solidFill>
                  <a:srgbClr val="000000"/>
                </a:solidFill>
                <a:effectLst/>
                <a:latin typeface="PT Serif" panose="020A0603040505020204" pitchFamily="18" charset="0"/>
              </a:rPr>
              <a:t>C = 36.000 / 3 = 12.000, </a:t>
            </a:r>
            <a:r>
              <a:rPr lang="sv-SE" sz="2400" b="0" i="0">
                <a:solidFill>
                  <a:srgbClr val="000000"/>
                </a:solidFill>
                <a:effectLst/>
                <a:latin typeface="PT Serif" panose="020A0603040505020204" pitchFamily="18" charset="0"/>
              </a:rPr>
              <a:t>Jadi, beras Grade C senilai Rp 12.000/kg</a:t>
            </a:r>
            <a:br>
              <a:rPr lang="sv-SE" sz="2400" b="0" i="0">
                <a:solidFill>
                  <a:srgbClr val="000000"/>
                </a:solidFill>
                <a:effectLst/>
                <a:latin typeface="PT Serif" panose="020A0603040505020204" pitchFamily="18" charset="0"/>
              </a:rPr>
            </a:br>
            <a:br>
              <a:rPr lang="sv-SE" sz="2400" b="0" i="0">
                <a:solidFill>
                  <a:srgbClr val="000000"/>
                </a:solidFill>
                <a:effectLst/>
                <a:latin typeface="PT Serif" panose="020A0603040505020204" pitchFamily="18" charset="0"/>
              </a:rPr>
            </a:br>
            <a:r>
              <a:rPr lang="sv-SE" sz="2400" b="0" i="0">
                <a:solidFill>
                  <a:srgbClr val="000000"/>
                </a:solidFill>
                <a:effectLst/>
                <a:latin typeface="PT Serif" panose="020A0603040505020204" pitchFamily="18" charset="0"/>
              </a:rPr>
              <a:t>Dan</a:t>
            </a:r>
            <a:r>
              <a:rPr lang="en-ID" sz="2400">
                <a:solidFill>
                  <a:srgbClr val="000000"/>
                </a:solidFill>
                <a:latin typeface="PT Serif" panose="020A0603040505020204" pitchFamily="18" charset="0"/>
                <a:cs typeface="Heebo" pitchFamily="2" charset="-79"/>
              </a:rPr>
              <a:t> m</a:t>
            </a:r>
            <a:r>
              <a:rPr lang="en-ID" sz="2400" b="0" i="0">
                <a:solidFill>
                  <a:srgbClr val="000000"/>
                </a:solidFill>
                <a:effectLst/>
                <a:latin typeface="PT Serif" panose="020A0603040505020204" pitchFamily="18" charset="0"/>
                <a:cs typeface="Heebo" pitchFamily="2" charset="-79"/>
              </a:rPr>
              <a:t>encari nilai Grade A dengan mensubstitusi nilai grade B dan nilai grade C pada persamaan 1</a:t>
            </a:r>
          </a:p>
          <a:p>
            <a:pPr algn="l"/>
            <a:r>
              <a:rPr lang="en-ID" sz="2400" b="0" i="0">
                <a:solidFill>
                  <a:srgbClr val="000000"/>
                </a:solidFill>
                <a:effectLst/>
                <a:latin typeface="PT Serif" panose="020A0603040505020204" pitchFamily="18" charset="0"/>
                <a:cs typeface="Heebo" pitchFamily="2" charset="-79"/>
              </a:rPr>
              <a:t>5A + 2B + 3C = 132.000</a:t>
            </a:r>
          </a:p>
          <a:p>
            <a:pPr algn="l"/>
            <a:r>
              <a:rPr lang="en-ID" sz="2400" b="0" i="0">
                <a:solidFill>
                  <a:srgbClr val="000000"/>
                </a:solidFill>
                <a:effectLst/>
                <a:latin typeface="PT Serif" panose="020A0603040505020204" pitchFamily="18" charset="0"/>
                <a:cs typeface="Heebo" pitchFamily="2" charset="-79"/>
              </a:rPr>
              <a:t>5A + 2(13.000) + 3(12.000) = 132.000</a:t>
            </a:r>
          </a:p>
          <a:p>
            <a:pPr algn="l"/>
            <a:r>
              <a:rPr lang="en-ID" sz="2400" b="0" i="0">
                <a:solidFill>
                  <a:srgbClr val="000000"/>
                </a:solidFill>
                <a:effectLst/>
                <a:latin typeface="PT Serif" panose="020A0603040505020204" pitchFamily="18" charset="0"/>
                <a:cs typeface="Heebo" pitchFamily="2" charset="-79"/>
              </a:rPr>
              <a:t>5A + 26.000 + 36.000. = 132.000</a:t>
            </a:r>
          </a:p>
          <a:p>
            <a:pPr algn="l"/>
            <a:r>
              <a:rPr lang="pt-BR" sz="2400" b="0" i="0">
                <a:solidFill>
                  <a:srgbClr val="000000"/>
                </a:solidFill>
                <a:effectLst/>
                <a:latin typeface="PT Serif" panose="020A0603040505020204" pitchFamily="18" charset="0"/>
                <a:cs typeface="Heebo" pitchFamily="2" charset="-79"/>
              </a:rPr>
              <a:t>5A + 62.000. = 132.000</a:t>
            </a:r>
          </a:p>
          <a:p>
            <a:pPr algn="l"/>
            <a:r>
              <a:rPr lang="pt-BR" sz="2400" b="0" i="0">
                <a:solidFill>
                  <a:srgbClr val="000000"/>
                </a:solidFill>
                <a:effectLst/>
                <a:latin typeface="PT Serif" panose="020A0603040505020204" pitchFamily="18" charset="0"/>
                <a:cs typeface="Heebo" pitchFamily="2" charset="-79"/>
              </a:rPr>
              <a:t>5A. = 132.000 - 62.000</a:t>
            </a:r>
          </a:p>
          <a:p>
            <a:pPr algn="l"/>
            <a:r>
              <a:rPr lang="pt-BR" sz="2400" b="0" i="0">
                <a:solidFill>
                  <a:srgbClr val="000000"/>
                </a:solidFill>
                <a:effectLst/>
                <a:latin typeface="PT Serif" panose="020A0603040505020204" pitchFamily="18" charset="0"/>
                <a:cs typeface="Heebo" pitchFamily="2" charset="-79"/>
              </a:rPr>
              <a:t>5A. = 70.000</a:t>
            </a:r>
          </a:p>
          <a:p>
            <a:pPr algn="l"/>
            <a:r>
              <a:rPr lang="pt-BR" sz="2400" b="0" i="0">
                <a:solidFill>
                  <a:srgbClr val="000000"/>
                </a:solidFill>
                <a:effectLst/>
                <a:latin typeface="PT Serif" panose="020A0603040505020204" pitchFamily="18" charset="0"/>
                <a:cs typeface="Heebo" pitchFamily="2" charset="-79"/>
              </a:rPr>
              <a:t>A. = 14.000</a:t>
            </a:r>
          </a:p>
          <a:p>
            <a:pPr algn="l"/>
            <a:r>
              <a:rPr lang="en-ID" sz="2400" b="0" i="0">
                <a:solidFill>
                  <a:srgbClr val="000000"/>
                </a:solidFill>
                <a:effectLst/>
                <a:latin typeface="PT Serif" panose="020A0603040505020204" pitchFamily="18" charset="0"/>
              </a:rPr>
              <a:t>Jadi, beras Grade A senilai Rp 14.000/kg</a:t>
            </a:r>
            <a:endParaRPr lang="en-ID" sz="2400" b="0" i="0">
              <a:solidFill>
                <a:srgbClr val="000000"/>
              </a:solidFill>
              <a:effectLst/>
              <a:latin typeface="PT Serif" panose="020A0603040505020204" pitchFamily="18" charset="0"/>
              <a:cs typeface="Heebo" pitchFamily="2" charset="-79"/>
            </a:endParaRPr>
          </a:p>
          <a:p>
            <a:endParaRPr lang="en-ID" sz="2400" b="0">
              <a:solidFill>
                <a:srgbClr val="000000"/>
              </a:solidFill>
              <a:latin typeface="PT Serif" panose="020A0603040505020204" pitchFamily="18" charset="0"/>
            </a:endParaRPr>
          </a:p>
          <a:p>
            <a:endParaRPr lang="en-ID" sz="2400">
              <a:latin typeface="PT Serif" panose="020A0603040505020204" pitchFamily="18" charset="0"/>
            </a:endParaRPr>
          </a:p>
        </p:txBody>
      </p:sp>
    </p:spTree>
    <p:extLst>
      <p:ext uri="{BB962C8B-B14F-4D97-AF65-F5344CB8AC3E}">
        <p14:creationId xmlns:p14="http://schemas.microsoft.com/office/powerpoint/2010/main" val="20997726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4B3A4D-FA0F-9693-40A8-B24321A2BAA7}"/>
              </a:ext>
            </a:extLst>
          </p:cNvPr>
          <p:cNvSpPr txBox="1"/>
          <p:nvPr/>
        </p:nvSpPr>
        <p:spPr>
          <a:xfrm>
            <a:off x="769290" y="738795"/>
            <a:ext cx="809837" cy="830997"/>
          </a:xfrm>
          <a:prstGeom prst="rect">
            <a:avLst/>
          </a:prstGeom>
          <a:noFill/>
        </p:spPr>
        <p:txBody>
          <a:bodyPr wrap="none" rtlCol="0">
            <a:spAutoFit/>
          </a:bodyPr>
          <a:lstStyle/>
          <a:p>
            <a:r>
              <a:rPr lang="en-US" sz="4800" b="1"/>
              <a:t>04</a:t>
            </a:r>
            <a:endParaRPr lang="en-ID" sz="4800" b="1"/>
          </a:p>
        </p:txBody>
      </p:sp>
      <p:sp>
        <p:nvSpPr>
          <p:cNvPr id="15" name="Rectangle 14">
            <a:extLst>
              <a:ext uri="{FF2B5EF4-FFF2-40B4-BE49-F238E27FC236}">
                <a16:creationId xmlns:a16="http://schemas.microsoft.com/office/drawing/2014/main" id="{693CD9EA-1012-84BE-197A-7C80ECCF3B1F}"/>
              </a:ext>
            </a:extLst>
          </p:cNvPr>
          <p:cNvSpPr/>
          <p:nvPr/>
        </p:nvSpPr>
        <p:spPr>
          <a:xfrm>
            <a:off x="17930092"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44</a:t>
            </a:r>
            <a:endParaRPr lang="en-ID" sz="3200"/>
          </a:p>
        </p:txBody>
      </p:sp>
      <p:pic>
        <p:nvPicPr>
          <p:cNvPr id="5" name="Google Shape;359;p43">
            <a:extLst>
              <a:ext uri="{FF2B5EF4-FFF2-40B4-BE49-F238E27FC236}">
                <a16:creationId xmlns:a16="http://schemas.microsoft.com/office/drawing/2014/main" id="{D58C170A-3354-3259-DE65-CF420C79993C}"/>
              </a:ext>
            </a:extLst>
          </p:cNvPr>
          <p:cNvPicPr preferRelativeResize="0"/>
          <p:nvPr/>
        </p:nvPicPr>
        <p:blipFill rotWithShape="1">
          <a:blip r:embed="rId3">
            <a:alphaModFix/>
          </a:blip>
          <a:srcRect t="36552" r="25931"/>
          <a:stretch/>
        </p:blipFill>
        <p:spPr>
          <a:xfrm rot="1936134" flipH="1">
            <a:off x="-2323419" y="8428814"/>
            <a:ext cx="7959408" cy="3454354"/>
          </a:xfrm>
          <a:prstGeom prst="rect">
            <a:avLst/>
          </a:prstGeom>
          <a:noFill/>
          <a:ln>
            <a:noFill/>
          </a:ln>
        </p:spPr>
      </p:pic>
      <p:sp>
        <p:nvSpPr>
          <p:cNvPr id="7" name="Google Shape;940;p55">
            <a:extLst>
              <a:ext uri="{FF2B5EF4-FFF2-40B4-BE49-F238E27FC236}">
                <a16:creationId xmlns:a16="http://schemas.microsoft.com/office/drawing/2014/main" id="{2EACC79D-FF14-5A98-3763-49D493D52CE6}"/>
              </a:ext>
            </a:extLst>
          </p:cNvPr>
          <p:cNvSpPr/>
          <p:nvPr/>
        </p:nvSpPr>
        <p:spPr>
          <a:xfrm>
            <a:off x="16186593" y="8750198"/>
            <a:ext cx="4570221" cy="3886403"/>
          </a:xfrm>
          <a:custGeom>
            <a:avLst/>
            <a:gdLst/>
            <a:ahLst/>
            <a:cxnLst/>
            <a:rect l="l" t="t" r="r" b="b"/>
            <a:pathLst>
              <a:path w="190704" h="162170" extrusionOk="0">
                <a:moveTo>
                  <a:pt x="64243" y="0"/>
                </a:moveTo>
                <a:cubicBezTo>
                  <a:pt x="44031" y="0"/>
                  <a:pt x="25830" y="12000"/>
                  <a:pt x="15545" y="28907"/>
                </a:cubicBezTo>
                <a:cubicBezTo>
                  <a:pt x="0" y="54425"/>
                  <a:pt x="1835" y="66534"/>
                  <a:pt x="17546" y="96322"/>
                </a:cubicBezTo>
                <a:cubicBezTo>
                  <a:pt x="33224" y="126110"/>
                  <a:pt x="26553" y="151895"/>
                  <a:pt x="76421" y="160634"/>
                </a:cubicBezTo>
                <a:cubicBezTo>
                  <a:pt x="82436" y="161685"/>
                  <a:pt x="87937" y="162169"/>
                  <a:pt x="92988" y="162169"/>
                </a:cubicBezTo>
                <a:cubicBezTo>
                  <a:pt x="139599" y="162169"/>
                  <a:pt x="147936" y="120919"/>
                  <a:pt x="168220" y="102259"/>
                </a:cubicBezTo>
                <a:cubicBezTo>
                  <a:pt x="190703" y="81578"/>
                  <a:pt x="188135" y="58361"/>
                  <a:pt x="169188" y="41716"/>
                </a:cubicBezTo>
                <a:cubicBezTo>
                  <a:pt x="150241" y="25104"/>
                  <a:pt x="127358" y="31709"/>
                  <a:pt x="96035" y="10360"/>
                </a:cubicBezTo>
                <a:cubicBezTo>
                  <a:pt x="85438" y="3137"/>
                  <a:pt x="74578" y="0"/>
                  <a:pt x="64243"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3302;p86">
            <a:extLst>
              <a:ext uri="{FF2B5EF4-FFF2-40B4-BE49-F238E27FC236}">
                <a16:creationId xmlns:a16="http://schemas.microsoft.com/office/drawing/2014/main" id="{CE353127-E843-D165-7F38-8DFFE963EA63}"/>
              </a:ext>
            </a:extLst>
          </p:cNvPr>
          <p:cNvGrpSpPr/>
          <p:nvPr/>
        </p:nvGrpSpPr>
        <p:grpSpPr>
          <a:xfrm>
            <a:off x="11835470" y="1600109"/>
            <a:ext cx="7391608" cy="4861174"/>
            <a:chOff x="235800" y="830650"/>
            <a:chExt cx="6978450" cy="4588844"/>
          </a:xfrm>
          <a:solidFill>
            <a:srgbClr val="BFCFEA">
              <a:alpha val="36000"/>
            </a:srgbClr>
          </a:solidFill>
        </p:grpSpPr>
        <p:sp>
          <p:nvSpPr>
            <p:cNvPr id="12" name="Google Shape;3303;p86">
              <a:extLst>
                <a:ext uri="{FF2B5EF4-FFF2-40B4-BE49-F238E27FC236}">
                  <a16:creationId xmlns:a16="http://schemas.microsoft.com/office/drawing/2014/main" id="{1D6B15EB-D4BC-A82C-A184-B8D2DDF1AF18}"/>
                </a:ext>
              </a:extLst>
            </p:cNvPr>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04;p86">
              <a:extLst>
                <a:ext uri="{FF2B5EF4-FFF2-40B4-BE49-F238E27FC236}">
                  <a16:creationId xmlns:a16="http://schemas.microsoft.com/office/drawing/2014/main" id="{F1820D9A-3AC2-7E47-88C1-FF3A98A3A1F8}"/>
                </a:ext>
              </a:extLst>
            </p:cNvPr>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05;p86">
              <a:extLst>
                <a:ext uri="{FF2B5EF4-FFF2-40B4-BE49-F238E27FC236}">
                  <a16:creationId xmlns:a16="http://schemas.microsoft.com/office/drawing/2014/main" id="{AED716D4-2D2A-41E9-8531-043C0F2BA794}"/>
                </a:ext>
              </a:extLst>
            </p:cNvPr>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06;p86">
              <a:extLst>
                <a:ext uri="{FF2B5EF4-FFF2-40B4-BE49-F238E27FC236}">
                  <a16:creationId xmlns:a16="http://schemas.microsoft.com/office/drawing/2014/main" id="{27CBAD3F-DB70-8C26-C49C-6AFF937A1435}"/>
                </a:ext>
              </a:extLst>
            </p:cNvPr>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07;p86">
              <a:extLst>
                <a:ext uri="{FF2B5EF4-FFF2-40B4-BE49-F238E27FC236}">
                  <a16:creationId xmlns:a16="http://schemas.microsoft.com/office/drawing/2014/main" id="{222D5E6B-EB9A-1E12-54A0-D61FE4DCB8FF}"/>
                </a:ext>
              </a:extLst>
            </p:cNvPr>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08;p86">
              <a:extLst>
                <a:ext uri="{FF2B5EF4-FFF2-40B4-BE49-F238E27FC236}">
                  <a16:creationId xmlns:a16="http://schemas.microsoft.com/office/drawing/2014/main" id="{8FD2DFC2-95C0-6336-F13B-ADE0E6BF71CC}"/>
                </a:ext>
              </a:extLst>
            </p:cNvPr>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15;p30">
            <a:extLst>
              <a:ext uri="{FF2B5EF4-FFF2-40B4-BE49-F238E27FC236}">
                <a16:creationId xmlns:a16="http://schemas.microsoft.com/office/drawing/2014/main" id="{CF48D518-5506-EC1F-2739-FD4404EF43F0}"/>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ID" sz="4400" b="1"/>
              <a:t>Implemented Linear Equations in computer science</a:t>
            </a:r>
          </a:p>
        </p:txBody>
      </p:sp>
      <p:sp>
        <p:nvSpPr>
          <p:cNvPr id="24" name="TextBox 23">
            <a:extLst>
              <a:ext uri="{FF2B5EF4-FFF2-40B4-BE49-F238E27FC236}">
                <a16:creationId xmlns:a16="http://schemas.microsoft.com/office/drawing/2014/main" id="{B9CA4299-6B6A-B072-ACE3-CB77941FC913}"/>
              </a:ext>
            </a:extLst>
          </p:cNvPr>
          <p:cNvSpPr txBox="1"/>
          <p:nvPr/>
        </p:nvSpPr>
        <p:spPr>
          <a:xfrm>
            <a:off x="1579127" y="2322364"/>
            <a:ext cx="14804694" cy="461665"/>
          </a:xfrm>
          <a:prstGeom prst="rect">
            <a:avLst/>
          </a:prstGeom>
          <a:noFill/>
        </p:spPr>
        <p:txBody>
          <a:bodyPr wrap="none" rtlCol="0">
            <a:spAutoFit/>
          </a:bodyPr>
          <a:lstStyle/>
          <a:p>
            <a:r>
              <a:rPr lang="en-US" sz="2400"/>
              <a:t>Salah satu penerapan Persamaan linear dibidang computer science adalah algoritma SVM (Suppoer Vector Machines)</a:t>
            </a:r>
            <a:endParaRPr lang="en-ID" sz="2400"/>
          </a:p>
        </p:txBody>
      </p:sp>
      <p:sp>
        <p:nvSpPr>
          <p:cNvPr id="26" name="TextBox 25">
            <a:extLst>
              <a:ext uri="{FF2B5EF4-FFF2-40B4-BE49-F238E27FC236}">
                <a16:creationId xmlns:a16="http://schemas.microsoft.com/office/drawing/2014/main" id="{EB67A797-B7B3-69A4-2983-4834A007E79C}"/>
              </a:ext>
            </a:extLst>
          </p:cNvPr>
          <p:cNvSpPr txBox="1"/>
          <p:nvPr/>
        </p:nvSpPr>
        <p:spPr>
          <a:xfrm>
            <a:off x="1656285" y="3120635"/>
            <a:ext cx="12581164" cy="830997"/>
          </a:xfrm>
          <a:prstGeom prst="rect">
            <a:avLst/>
          </a:prstGeom>
          <a:noFill/>
        </p:spPr>
        <p:txBody>
          <a:bodyPr wrap="square">
            <a:spAutoFit/>
          </a:bodyPr>
          <a:lstStyle/>
          <a:p>
            <a:r>
              <a:rPr lang="en-ID" sz="2400" b="0" i="0">
                <a:solidFill>
                  <a:srgbClr val="1F1F1F"/>
                </a:solidFill>
                <a:effectLst/>
              </a:rPr>
              <a:t>Support Vector Machines (SVM) adalah algoritma pembelajaran mesin yang ampuh untuk klasifikasi data.</a:t>
            </a:r>
            <a:endParaRPr lang="en-ID" sz="2400"/>
          </a:p>
        </p:txBody>
      </p:sp>
      <p:sp>
        <p:nvSpPr>
          <p:cNvPr id="27" name="TextBox 26">
            <a:extLst>
              <a:ext uri="{FF2B5EF4-FFF2-40B4-BE49-F238E27FC236}">
                <a16:creationId xmlns:a16="http://schemas.microsoft.com/office/drawing/2014/main" id="{9B93CC78-EC92-7461-DD5F-3F69E6795301}"/>
              </a:ext>
            </a:extLst>
          </p:cNvPr>
          <p:cNvSpPr txBox="1"/>
          <p:nvPr/>
        </p:nvSpPr>
        <p:spPr>
          <a:xfrm>
            <a:off x="1594818" y="4005578"/>
            <a:ext cx="1433213" cy="584775"/>
          </a:xfrm>
          <a:prstGeom prst="rect">
            <a:avLst/>
          </a:prstGeom>
          <a:noFill/>
        </p:spPr>
        <p:txBody>
          <a:bodyPr wrap="none" rtlCol="0">
            <a:spAutoFit/>
          </a:bodyPr>
          <a:lstStyle/>
          <a:p>
            <a:r>
              <a:rPr lang="en-US" sz="3200" b="1"/>
              <a:t>Konsep</a:t>
            </a:r>
            <a:endParaRPr lang="en-ID" sz="3200" b="1"/>
          </a:p>
        </p:txBody>
      </p:sp>
      <p:sp>
        <p:nvSpPr>
          <p:cNvPr id="29" name="TextBox 28">
            <a:extLst>
              <a:ext uri="{FF2B5EF4-FFF2-40B4-BE49-F238E27FC236}">
                <a16:creationId xmlns:a16="http://schemas.microsoft.com/office/drawing/2014/main" id="{18B314EB-B05E-2802-A5DC-817203D8CD54}"/>
              </a:ext>
            </a:extLst>
          </p:cNvPr>
          <p:cNvSpPr txBox="1"/>
          <p:nvPr/>
        </p:nvSpPr>
        <p:spPr>
          <a:xfrm>
            <a:off x="2294791" y="4644299"/>
            <a:ext cx="12581164" cy="5262979"/>
          </a:xfrm>
          <a:prstGeom prst="rect">
            <a:avLst/>
          </a:prstGeom>
          <a:noFill/>
        </p:spPr>
        <p:txBody>
          <a:bodyPr wrap="square">
            <a:spAutoFit/>
          </a:bodyPr>
          <a:lstStyle/>
          <a:p>
            <a:pPr algn="l"/>
            <a:r>
              <a:rPr lang="en-ID" sz="2400" b="1" i="0">
                <a:solidFill>
                  <a:srgbClr val="1F1F1F"/>
                </a:solidFill>
                <a:effectLst/>
              </a:rPr>
              <a:t>Bayangkan SVM seperti tembok pemisah</a:t>
            </a:r>
            <a:r>
              <a:rPr lang="en-ID" sz="2400" b="0" i="0">
                <a:solidFill>
                  <a:srgbClr val="1F1F1F"/>
                </a:solidFill>
                <a:effectLst/>
              </a:rPr>
              <a:t>:</a:t>
            </a:r>
          </a:p>
          <a:p>
            <a:pPr algn="l">
              <a:buFont typeface="Arial" panose="020B0604020202020204" pitchFamily="34" charset="0"/>
              <a:buChar char="•"/>
            </a:pPr>
            <a:r>
              <a:rPr lang="en-ID" sz="2400" b="0" i="0">
                <a:solidFill>
                  <a:srgbClr val="1F1F1F"/>
                </a:solidFill>
                <a:effectLst/>
              </a:rPr>
              <a:t>Tembok ini memisahkan dua kelompok data, misal "kucing" dan "anjing".</a:t>
            </a:r>
            <a:br>
              <a:rPr lang="en-ID" sz="2400" b="0" i="0">
                <a:solidFill>
                  <a:srgbClr val="1F1F1F"/>
                </a:solidFill>
                <a:effectLst/>
              </a:rPr>
            </a:br>
            <a:br>
              <a:rPr lang="en-ID" sz="2400" b="0" i="0">
                <a:solidFill>
                  <a:srgbClr val="1F1F1F"/>
                </a:solidFill>
                <a:effectLst/>
              </a:rPr>
            </a:br>
            <a:br>
              <a:rPr lang="en-ID" sz="2400" b="0" i="0">
                <a:solidFill>
                  <a:srgbClr val="1F1F1F"/>
                </a:solidFill>
                <a:effectLst/>
              </a:rPr>
            </a:br>
            <a:br>
              <a:rPr lang="en-ID" sz="2400" b="0" i="0">
                <a:solidFill>
                  <a:srgbClr val="1F1F1F"/>
                </a:solidFill>
                <a:effectLst/>
              </a:rPr>
            </a:br>
            <a:br>
              <a:rPr lang="en-ID" sz="2400" b="0" i="0">
                <a:solidFill>
                  <a:srgbClr val="1F1F1F"/>
                </a:solidFill>
                <a:effectLst/>
              </a:rPr>
            </a:br>
            <a:br>
              <a:rPr lang="en-ID" sz="2400" b="0" i="0">
                <a:solidFill>
                  <a:srgbClr val="1F1F1F"/>
                </a:solidFill>
                <a:effectLst/>
              </a:rPr>
            </a:br>
            <a:br>
              <a:rPr lang="en-ID" sz="2400" b="0" i="0">
                <a:solidFill>
                  <a:srgbClr val="1F1F1F"/>
                </a:solidFill>
                <a:effectLst/>
              </a:rPr>
            </a:br>
            <a:br>
              <a:rPr lang="en-ID" sz="2400" b="0" i="0">
                <a:solidFill>
                  <a:srgbClr val="1F1F1F"/>
                </a:solidFill>
                <a:effectLst/>
              </a:rPr>
            </a:br>
            <a:br>
              <a:rPr lang="en-ID" sz="2400" b="0" i="0">
                <a:solidFill>
                  <a:srgbClr val="1F1F1F"/>
                </a:solidFill>
                <a:effectLst/>
              </a:rPr>
            </a:br>
            <a:br>
              <a:rPr lang="en-ID" sz="2400" b="0" i="0">
                <a:solidFill>
                  <a:srgbClr val="1F1F1F"/>
                </a:solidFill>
                <a:effectLst/>
              </a:rPr>
            </a:br>
            <a:endParaRPr lang="en-ID" sz="2400" b="0" i="0">
              <a:solidFill>
                <a:srgbClr val="1F1F1F"/>
              </a:solidFill>
              <a:effectLst/>
            </a:endParaRPr>
          </a:p>
          <a:p>
            <a:pPr algn="l">
              <a:buFont typeface="Arial" panose="020B0604020202020204" pitchFamily="34" charset="0"/>
              <a:buChar char="•"/>
            </a:pPr>
            <a:r>
              <a:rPr lang="en-ID" sz="2400" b="0" i="0">
                <a:solidFill>
                  <a:srgbClr val="1F1F1F"/>
                </a:solidFill>
                <a:effectLst/>
              </a:rPr>
              <a:t>Kita ingin tembok yang </a:t>
            </a:r>
            <a:r>
              <a:rPr lang="en-ID" sz="2400" b="1" i="0">
                <a:solidFill>
                  <a:srgbClr val="1F1F1F"/>
                </a:solidFill>
                <a:effectLst/>
              </a:rPr>
              <a:t>sekuat mungkin</a:t>
            </a:r>
            <a:r>
              <a:rPr lang="en-ID" sz="2400" b="0" i="0">
                <a:solidFill>
                  <a:srgbClr val="1F1F1F"/>
                </a:solidFill>
                <a:effectLst/>
              </a:rPr>
              <a:t> agar tidak ada data yang salah klasifikasi (misalnya, kucing dikira anjing).</a:t>
            </a:r>
          </a:p>
        </p:txBody>
      </p:sp>
      <p:pic>
        <p:nvPicPr>
          <p:cNvPr id="6146" name="Picture 2" descr="All You Need to Know About Support Vector Machines">
            <a:extLst>
              <a:ext uri="{FF2B5EF4-FFF2-40B4-BE49-F238E27FC236}">
                <a16:creationId xmlns:a16="http://schemas.microsoft.com/office/drawing/2014/main" id="{685C4A3E-CB33-046A-AAD2-970DCDC2A2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8432" y="5932114"/>
            <a:ext cx="5141275" cy="2570638"/>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a:extLst>
              <a:ext uri="{FF2B5EF4-FFF2-40B4-BE49-F238E27FC236}">
                <a16:creationId xmlns:a16="http://schemas.microsoft.com/office/drawing/2014/main" id="{B1CB154E-EBA2-F312-543C-6AE5DF9CAACF}"/>
              </a:ext>
            </a:extLst>
          </p:cNvPr>
          <p:cNvCxnSpPr/>
          <p:nvPr/>
        </p:nvCxnSpPr>
        <p:spPr>
          <a:xfrm>
            <a:off x="8209012" y="6426820"/>
            <a:ext cx="49685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Flowchart: Process 31">
            <a:extLst>
              <a:ext uri="{FF2B5EF4-FFF2-40B4-BE49-F238E27FC236}">
                <a16:creationId xmlns:a16="http://schemas.microsoft.com/office/drawing/2014/main" id="{137A54FB-DA66-1B0F-F572-209FD03AD2B4}"/>
              </a:ext>
            </a:extLst>
          </p:cNvPr>
          <p:cNvSpPr/>
          <p:nvPr/>
        </p:nvSpPr>
        <p:spPr>
          <a:xfrm>
            <a:off x="13436201" y="5675410"/>
            <a:ext cx="2288949" cy="179085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Pemisah ini disebut hyperplane dalam SVM</a:t>
            </a:r>
            <a:endParaRPr lang="en-ID" sz="2400"/>
          </a:p>
        </p:txBody>
      </p:sp>
    </p:spTree>
    <p:extLst>
      <p:ext uri="{BB962C8B-B14F-4D97-AF65-F5344CB8AC3E}">
        <p14:creationId xmlns:p14="http://schemas.microsoft.com/office/powerpoint/2010/main" val="723277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4B3A4D-FA0F-9693-40A8-B24321A2BAA7}"/>
              </a:ext>
            </a:extLst>
          </p:cNvPr>
          <p:cNvSpPr txBox="1"/>
          <p:nvPr/>
        </p:nvSpPr>
        <p:spPr>
          <a:xfrm>
            <a:off x="769290" y="738795"/>
            <a:ext cx="809837" cy="830997"/>
          </a:xfrm>
          <a:prstGeom prst="rect">
            <a:avLst/>
          </a:prstGeom>
          <a:noFill/>
        </p:spPr>
        <p:txBody>
          <a:bodyPr wrap="none" rtlCol="0">
            <a:spAutoFit/>
          </a:bodyPr>
          <a:lstStyle/>
          <a:p>
            <a:r>
              <a:rPr lang="en-US" sz="4800" b="1"/>
              <a:t>04</a:t>
            </a:r>
            <a:endParaRPr lang="en-ID" sz="4800" b="1"/>
          </a:p>
        </p:txBody>
      </p:sp>
      <p:sp>
        <p:nvSpPr>
          <p:cNvPr id="15" name="Rectangle 14">
            <a:extLst>
              <a:ext uri="{FF2B5EF4-FFF2-40B4-BE49-F238E27FC236}">
                <a16:creationId xmlns:a16="http://schemas.microsoft.com/office/drawing/2014/main" id="{693CD9EA-1012-84BE-197A-7C80ECCF3B1F}"/>
              </a:ext>
            </a:extLst>
          </p:cNvPr>
          <p:cNvSpPr/>
          <p:nvPr/>
        </p:nvSpPr>
        <p:spPr>
          <a:xfrm>
            <a:off x="17930092"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45</a:t>
            </a:r>
            <a:endParaRPr lang="en-ID" sz="3200"/>
          </a:p>
        </p:txBody>
      </p:sp>
      <p:pic>
        <p:nvPicPr>
          <p:cNvPr id="5" name="Google Shape;359;p43">
            <a:extLst>
              <a:ext uri="{FF2B5EF4-FFF2-40B4-BE49-F238E27FC236}">
                <a16:creationId xmlns:a16="http://schemas.microsoft.com/office/drawing/2014/main" id="{D58C170A-3354-3259-DE65-CF420C79993C}"/>
              </a:ext>
            </a:extLst>
          </p:cNvPr>
          <p:cNvPicPr preferRelativeResize="0"/>
          <p:nvPr/>
        </p:nvPicPr>
        <p:blipFill rotWithShape="1">
          <a:blip r:embed="rId3">
            <a:alphaModFix/>
          </a:blip>
          <a:srcRect t="36552" r="25931"/>
          <a:stretch/>
        </p:blipFill>
        <p:spPr>
          <a:xfrm rot="1936134" flipH="1">
            <a:off x="-2323419" y="8428814"/>
            <a:ext cx="7959408" cy="3454354"/>
          </a:xfrm>
          <a:prstGeom prst="rect">
            <a:avLst/>
          </a:prstGeom>
          <a:noFill/>
          <a:ln>
            <a:noFill/>
          </a:ln>
        </p:spPr>
      </p:pic>
      <p:sp>
        <p:nvSpPr>
          <p:cNvPr id="7" name="Google Shape;940;p55">
            <a:extLst>
              <a:ext uri="{FF2B5EF4-FFF2-40B4-BE49-F238E27FC236}">
                <a16:creationId xmlns:a16="http://schemas.microsoft.com/office/drawing/2014/main" id="{2EACC79D-FF14-5A98-3763-49D493D52CE6}"/>
              </a:ext>
            </a:extLst>
          </p:cNvPr>
          <p:cNvSpPr/>
          <p:nvPr/>
        </p:nvSpPr>
        <p:spPr>
          <a:xfrm>
            <a:off x="16186593" y="8750198"/>
            <a:ext cx="4570221" cy="3886403"/>
          </a:xfrm>
          <a:custGeom>
            <a:avLst/>
            <a:gdLst/>
            <a:ahLst/>
            <a:cxnLst/>
            <a:rect l="l" t="t" r="r" b="b"/>
            <a:pathLst>
              <a:path w="190704" h="162170" extrusionOk="0">
                <a:moveTo>
                  <a:pt x="64243" y="0"/>
                </a:moveTo>
                <a:cubicBezTo>
                  <a:pt x="44031" y="0"/>
                  <a:pt x="25830" y="12000"/>
                  <a:pt x="15545" y="28907"/>
                </a:cubicBezTo>
                <a:cubicBezTo>
                  <a:pt x="0" y="54425"/>
                  <a:pt x="1835" y="66534"/>
                  <a:pt x="17546" y="96322"/>
                </a:cubicBezTo>
                <a:cubicBezTo>
                  <a:pt x="33224" y="126110"/>
                  <a:pt x="26553" y="151895"/>
                  <a:pt x="76421" y="160634"/>
                </a:cubicBezTo>
                <a:cubicBezTo>
                  <a:pt x="82436" y="161685"/>
                  <a:pt x="87937" y="162169"/>
                  <a:pt x="92988" y="162169"/>
                </a:cubicBezTo>
                <a:cubicBezTo>
                  <a:pt x="139599" y="162169"/>
                  <a:pt x="147936" y="120919"/>
                  <a:pt x="168220" y="102259"/>
                </a:cubicBezTo>
                <a:cubicBezTo>
                  <a:pt x="190703" y="81578"/>
                  <a:pt x="188135" y="58361"/>
                  <a:pt x="169188" y="41716"/>
                </a:cubicBezTo>
                <a:cubicBezTo>
                  <a:pt x="150241" y="25104"/>
                  <a:pt x="127358" y="31709"/>
                  <a:pt x="96035" y="10360"/>
                </a:cubicBezTo>
                <a:cubicBezTo>
                  <a:pt x="85438" y="3137"/>
                  <a:pt x="74578" y="0"/>
                  <a:pt x="64243"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3302;p86">
            <a:extLst>
              <a:ext uri="{FF2B5EF4-FFF2-40B4-BE49-F238E27FC236}">
                <a16:creationId xmlns:a16="http://schemas.microsoft.com/office/drawing/2014/main" id="{CE353127-E843-D165-7F38-8DFFE963EA63}"/>
              </a:ext>
            </a:extLst>
          </p:cNvPr>
          <p:cNvGrpSpPr/>
          <p:nvPr/>
        </p:nvGrpSpPr>
        <p:grpSpPr>
          <a:xfrm>
            <a:off x="15625836" y="705585"/>
            <a:ext cx="7391608" cy="4861174"/>
            <a:chOff x="235800" y="830650"/>
            <a:chExt cx="6978450" cy="4588844"/>
          </a:xfrm>
          <a:solidFill>
            <a:srgbClr val="BFCFEA">
              <a:alpha val="36000"/>
            </a:srgbClr>
          </a:solidFill>
        </p:grpSpPr>
        <p:sp>
          <p:nvSpPr>
            <p:cNvPr id="12" name="Google Shape;3303;p86">
              <a:extLst>
                <a:ext uri="{FF2B5EF4-FFF2-40B4-BE49-F238E27FC236}">
                  <a16:creationId xmlns:a16="http://schemas.microsoft.com/office/drawing/2014/main" id="{1D6B15EB-D4BC-A82C-A184-B8D2DDF1AF18}"/>
                </a:ext>
              </a:extLst>
            </p:cNvPr>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04;p86">
              <a:extLst>
                <a:ext uri="{FF2B5EF4-FFF2-40B4-BE49-F238E27FC236}">
                  <a16:creationId xmlns:a16="http://schemas.microsoft.com/office/drawing/2014/main" id="{F1820D9A-3AC2-7E47-88C1-FF3A98A3A1F8}"/>
                </a:ext>
              </a:extLst>
            </p:cNvPr>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05;p86">
              <a:extLst>
                <a:ext uri="{FF2B5EF4-FFF2-40B4-BE49-F238E27FC236}">
                  <a16:creationId xmlns:a16="http://schemas.microsoft.com/office/drawing/2014/main" id="{AED716D4-2D2A-41E9-8531-043C0F2BA794}"/>
                </a:ext>
              </a:extLst>
            </p:cNvPr>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06;p86">
              <a:extLst>
                <a:ext uri="{FF2B5EF4-FFF2-40B4-BE49-F238E27FC236}">
                  <a16:creationId xmlns:a16="http://schemas.microsoft.com/office/drawing/2014/main" id="{27CBAD3F-DB70-8C26-C49C-6AFF937A1435}"/>
                </a:ext>
              </a:extLst>
            </p:cNvPr>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07;p86">
              <a:extLst>
                <a:ext uri="{FF2B5EF4-FFF2-40B4-BE49-F238E27FC236}">
                  <a16:creationId xmlns:a16="http://schemas.microsoft.com/office/drawing/2014/main" id="{222D5E6B-EB9A-1E12-54A0-D61FE4DCB8FF}"/>
                </a:ext>
              </a:extLst>
            </p:cNvPr>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08;p86">
              <a:extLst>
                <a:ext uri="{FF2B5EF4-FFF2-40B4-BE49-F238E27FC236}">
                  <a16:creationId xmlns:a16="http://schemas.microsoft.com/office/drawing/2014/main" id="{8FD2DFC2-95C0-6336-F13B-ADE0E6BF71CC}"/>
                </a:ext>
              </a:extLst>
            </p:cNvPr>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15;p30">
            <a:extLst>
              <a:ext uri="{FF2B5EF4-FFF2-40B4-BE49-F238E27FC236}">
                <a16:creationId xmlns:a16="http://schemas.microsoft.com/office/drawing/2014/main" id="{CF48D518-5506-EC1F-2739-FD4404EF43F0}"/>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ID" sz="4400" b="1"/>
              <a:t>Implemented Linear Equations in computer science – Cont.</a:t>
            </a:r>
          </a:p>
        </p:txBody>
      </p:sp>
      <p:sp>
        <p:nvSpPr>
          <p:cNvPr id="3" name="TextBox 2">
            <a:extLst>
              <a:ext uri="{FF2B5EF4-FFF2-40B4-BE49-F238E27FC236}">
                <a16:creationId xmlns:a16="http://schemas.microsoft.com/office/drawing/2014/main" id="{A6FCBE8F-F755-E50D-BE54-66F031D174DD}"/>
              </a:ext>
            </a:extLst>
          </p:cNvPr>
          <p:cNvSpPr txBox="1"/>
          <p:nvPr/>
        </p:nvSpPr>
        <p:spPr>
          <a:xfrm>
            <a:off x="1579126" y="2576739"/>
            <a:ext cx="15054821" cy="4524315"/>
          </a:xfrm>
          <a:prstGeom prst="rect">
            <a:avLst/>
          </a:prstGeom>
          <a:noFill/>
        </p:spPr>
        <p:txBody>
          <a:bodyPr wrap="square">
            <a:spAutoFit/>
          </a:bodyPr>
          <a:lstStyle/>
          <a:p>
            <a:pPr algn="l"/>
            <a:r>
              <a:rPr lang="en-ID" sz="3200" b="1" i="0">
                <a:solidFill>
                  <a:srgbClr val="1F1F1F"/>
                </a:solidFill>
                <a:effectLst/>
                <a:latin typeface="Google Sans"/>
              </a:rPr>
              <a:t>Persamaan linear membantu membangun tembok ini</a:t>
            </a:r>
            <a:r>
              <a:rPr lang="en-ID" sz="3200" b="0" i="0">
                <a:solidFill>
                  <a:srgbClr val="1F1F1F"/>
                </a:solidFill>
                <a:effectLst/>
                <a:latin typeface="Google Sans"/>
              </a:rPr>
              <a:t>:</a:t>
            </a:r>
            <a:br>
              <a:rPr lang="en-ID" sz="3200" b="0" i="0">
                <a:solidFill>
                  <a:srgbClr val="1F1F1F"/>
                </a:solidFill>
                <a:effectLst/>
                <a:latin typeface="Google Sans"/>
              </a:rPr>
            </a:br>
            <a:endParaRPr lang="en-ID" sz="3200" b="0" i="0">
              <a:solidFill>
                <a:srgbClr val="1F1F1F"/>
              </a:solidFill>
              <a:effectLst/>
              <a:latin typeface="Google Sans"/>
            </a:endParaRPr>
          </a:p>
          <a:p>
            <a:pPr algn="l">
              <a:buFont typeface="Arial" panose="020B0604020202020204" pitchFamily="34" charset="0"/>
              <a:buChar char="•"/>
            </a:pPr>
            <a:r>
              <a:rPr lang="en-ID" sz="3200" b="0" i="0">
                <a:solidFill>
                  <a:srgbClr val="1F1F1F"/>
                </a:solidFill>
                <a:effectLst/>
                <a:latin typeface="Google Sans"/>
              </a:rPr>
              <a:t>Persamaan linear seperti garis lurus: y = mx + b. (Sudah dibahas pada Persamaan linear satu variable)</a:t>
            </a:r>
            <a:br>
              <a:rPr lang="en-ID" sz="3200" b="0" i="0">
                <a:solidFill>
                  <a:srgbClr val="1F1F1F"/>
                </a:solidFill>
                <a:effectLst/>
                <a:latin typeface="Google Sans"/>
              </a:rPr>
            </a:br>
            <a:endParaRPr lang="en-ID" sz="3200" b="0" i="0">
              <a:solidFill>
                <a:srgbClr val="1F1F1F"/>
              </a:solidFill>
              <a:effectLst/>
              <a:latin typeface="Google Sans"/>
            </a:endParaRPr>
          </a:p>
          <a:p>
            <a:pPr algn="l">
              <a:buFont typeface="Arial" panose="020B0604020202020204" pitchFamily="34" charset="0"/>
              <a:buChar char="•"/>
            </a:pPr>
            <a:r>
              <a:rPr lang="en-ID" sz="3200" b="0" i="0">
                <a:solidFill>
                  <a:srgbClr val="1F1F1F"/>
                </a:solidFill>
                <a:effectLst/>
                <a:latin typeface="Google Sans"/>
              </a:rPr>
              <a:t>SVM menggunakan persamaan linear untuk membuat </a:t>
            </a:r>
            <a:r>
              <a:rPr lang="en-ID" sz="3200" b="1" i="0">
                <a:solidFill>
                  <a:srgbClr val="1F1F1F"/>
                </a:solidFill>
                <a:effectLst/>
                <a:latin typeface="Google Sans"/>
              </a:rPr>
              <a:t>hiperplan (garis lurus)</a:t>
            </a:r>
            <a:r>
              <a:rPr lang="en-ID" sz="3200" b="0" i="0">
                <a:solidFill>
                  <a:srgbClr val="1F1F1F"/>
                </a:solidFill>
                <a:effectLst/>
                <a:latin typeface="Google Sans"/>
              </a:rPr>
              <a:t>, yaitu garis lurus di ruang dimensi tinggi (bukan hanya 2D seperti contoh).</a:t>
            </a:r>
            <a:br>
              <a:rPr lang="en-ID" sz="3200" b="0" i="0">
                <a:solidFill>
                  <a:srgbClr val="1F1F1F"/>
                </a:solidFill>
                <a:effectLst/>
                <a:latin typeface="Google Sans"/>
              </a:rPr>
            </a:br>
            <a:endParaRPr lang="en-ID" sz="3200" b="0" i="0">
              <a:solidFill>
                <a:srgbClr val="1F1F1F"/>
              </a:solidFill>
              <a:effectLst/>
              <a:latin typeface="Google Sans"/>
            </a:endParaRPr>
          </a:p>
          <a:p>
            <a:pPr algn="l">
              <a:buFont typeface="Arial" panose="020B0604020202020204" pitchFamily="34" charset="0"/>
              <a:buChar char="•"/>
            </a:pPr>
            <a:r>
              <a:rPr lang="en-ID" sz="3200" b="0" i="0">
                <a:solidFill>
                  <a:srgbClr val="1F1F1F"/>
                </a:solidFill>
                <a:effectLst/>
                <a:latin typeface="Google Sans"/>
              </a:rPr>
              <a:t>Hiperplan ini memisahkan data "kucing" dan "anjing" dengan jarak </a:t>
            </a:r>
            <a:r>
              <a:rPr lang="en-ID" sz="3200" b="1" i="0">
                <a:solidFill>
                  <a:srgbClr val="1F1F1F"/>
                </a:solidFill>
                <a:effectLst/>
                <a:latin typeface="Google Sans"/>
              </a:rPr>
              <a:t>semaksimal mungkin</a:t>
            </a:r>
            <a:r>
              <a:rPr lang="en-ID" sz="3200" b="0" i="0">
                <a:solidFill>
                  <a:srgbClr val="1F1F1F"/>
                </a:solidFill>
                <a:effectLst/>
                <a:latin typeface="Google Sans"/>
              </a:rPr>
              <a:t>.</a:t>
            </a:r>
          </a:p>
        </p:txBody>
      </p:sp>
    </p:spTree>
    <p:extLst>
      <p:ext uri="{BB962C8B-B14F-4D97-AF65-F5344CB8AC3E}">
        <p14:creationId xmlns:p14="http://schemas.microsoft.com/office/powerpoint/2010/main" val="365319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4B3A4D-FA0F-9693-40A8-B24321A2BAA7}"/>
              </a:ext>
            </a:extLst>
          </p:cNvPr>
          <p:cNvSpPr txBox="1"/>
          <p:nvPr/>
        </p:nvSpPr>
        <p:spPr>
          <a:xfrm>
            <a:off x="769290" y="738795"/>
            <a:ext cx="809837" cy="830997"/>
          </a:xfrm>
          <a:prstGeom prst="rect">
            <a:avLst/>
          </a:prstGeom>
          <a:noFill/>
        </p:spPr>
        <p:txBody>
          <a:bodyPr wrap="none" rtlCol="0">
            <a:spAutoFit/>
          </a:bodyPr>
          <a:lstStyle/>
          <a:p>
            <a:r>
              <a:rPr lang="en-US" sz="4800" b="1"/>
              <a:t>04</a:t>
            </a:r>
            <a:endParaRPr lang="en-ID" sz="4800" b="1"/>
          </a:p>
        </p:txBody>
      </p:sp>
      <p:sp>
        <p:nvSpPr>
          <p:cNvPr id="15" name="Rectangle 14">
            <a:extLst>
              <a:ext uri="{FF2B5EF4-FFF2-40B4-BE49-F238E27FC236}">
                <a16:creationId xmlns:a16="http://schemas.microsoft.com/office/drawing/2014/main" id="{693CD9EA-1012-84BE-197A-7C80ECCF3B1F}"/>
              </a:ext>
            </a:extLst>
          </p:cNvPr>
          <p:cNvSpPr/>
          <p:nvPr/>
        </p:nvSpPr>
        <p:spPr>
          <a:xfrm>
            <a:off x="17930092"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46</a:t>
            </a:r>
            <a:endParaRPr lang="en-ID" sz="3200"/>
          </a:p>
        </p:txBody>
      </p:sp>
      <p:pic>
        <p:nvPicPr>
          <p:cNvPr id="5" name="Google Shape;359;p43">
            <a:extLst>
              <a:ext uri="{FF2B5EF4-FFF2-40B4-BE49-F238E27FC236}">
                <a16:creationId xmlns:a16="http://schemas.microsoft.com/office/drawing/2014/main" id="{D58C170A-3354-3259-DE65-CF420C79993C}"/>
              </a:ext>
            </a:extLst>
          </p:cNvPr>
          <p:cNvPicPr preferRelativeResize="0"/>
          <p:nvPr/>
        </p:nvPicPr>
        <p:blipFill rotWithShape="1">
          <a:blip r:embed="rId3">
            <a:alphaModFix/>
          </a:blip>
          <a:srcRect t="36552" r="25931"/>
          <a:stretch/>
        </p:blipFill>
        <p:spPr>
          <a:xfrm rot="1936134" flipH="1">
            <a:off x="-2323419" y="8428814"/>
            <a:ext cx="7959408" cy="3454354"/>
          </a:xfrm>
          <a:prstGeom prst="rect">
            <a:avLst/>
          </a:prstGeom>
          <a:noFill/>
          <a:ln>
            <a:noFill/>
          </a:ln>
        </p:spPr>
      </p:pic>
      <p:sp>
        <p:nvSpPr>
          <p:cNvPr id="7" name="Google Shape;940;p55">
            <a:extLst>
              <a:ext uri="{FF2B5EF4-FFF2-40B4-BE49-F238E27FC236}">
                <a16:creationId xmlns:a16="http://schemas.microsoft.com/office/drawing/2014/main" id="{2EACC79D-FF14-5A98-3763-49D493D52CE6}"/>
              </a:ext>
            </a:extLst>
          </p:cNvPr>
          <p:cNvSpPr/>
          <p:nvPr/>
        </p:nvSpPr>
        <p:spPr>
          <a:xfrm>
            <a:off x="16186593" y="8750198"/>
            <a:ext cx="4570221" cy="3886403"/>
          </a:xfrm>
          <a:custGeom>
            <a:avLst/>
            <a:gdLst/>
            <a:ahLst/>
            <a:cxnLst/>
            <a:rect l="l" t="t" r="r" b="b"/>
            <a:pathLst>
              <a:path w="190704" h="162170" extrusionOk="0">
                <a:moveTo>
                  <a:pt x="64243" y="0"/>
                </a:moveTo>
                <a:cubicBezTo>
                  <a:pt x="44031" y="0"/>
                  <a:pt x="25830" y="12000"/>
                  <a:pt x="15545" y="28907"/>
                </a:cubicBezTo>
                <a:cubicBezTo>
                  <a:pt x="0" y="54425"/>
                  <a:pt x="1835" y="66534"/>
                  <a:pt x="17546" y="96322"/>
                </a:cubicBezTo>
                <a:cubicBezTo>
                  <a:pt x="33224" y="126110"/>
                  <a:pt x="26553" y="151895"/>
                  <a:pt x="76421" y="160634"/>
                </a:cubicBezTo>
                <a:cubicBezTo>
                  <a:pt x="82436" y="161685"/>
                  <a:pt x="87937" y="162169"/>
                  <a:pt x="92988" y="162169"/>
                </a:cubicBezTo>
                <a:cubicBezTo>
                  <a:pt x="139599" y="162169"/>
                  <a:pt x="147936" y="120919"/>
                  <a:pt x="168220" y="102259"/>
                </a:cubicBezTo>
                <a:cubicBezTo>
                  <a:pt x="190703" y="81578"/>
                  <a:pt x="188135" y="58361"/>
                  <a:pt x="169188" y="41716"/>
                </a:cubicBezTo>
                <a:cubicBezTo>
                  <a:pt x="150241" y="25104"/>
                  <a:pt x="127358" y="31709"/>
                  <a:pt x="96035" y="10360"/>
                </a:cubicBezTo>
                <a:cubicBezTo>
                  <a:pt x="85438" y="3137"/>
                  <a:pt x="74578" y="0"/>
                  <a:pt x="64243"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5;p30">
            <a:extLst>
              <a:ext uri="{FF2B5EF4-FFF2-40B4-BE49-F238E27FC236}">
                <a16:creationId xmlns:a16="http://schemas.microsoft.com/office/drawing/2014/main" id="{CF48D518-5506-EC1F-2739-FD4404EF43F0}"/>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ID" sz="4400" b="1"/>
              <a:t>Implemented Linear Equations in computer science – Cont.</a:t>
            </a:r>
          </a:p>
        </p:txBody>
      </p:sp>
      <p:sp>
        <p:nvSpPr>
          <p:cNvPr id="3" name="TextBox 2">
            <a:extLst>
              <a:ext uri="{FF2B5EF4-FFF2-40B4-BE49-F238E27FC236}">
                <a16:creationId xmlns:a16="http://schemas.microsoft.com/office/drawing/2014/main" id="{A6FCBE8F-F755-E50D-BE54-66F031D174DD}"/>
              </a:ext>
            </a:extLst>
          </p:cNvPr>
          <p:cNvSpPr txBox="1"/>
          <p:nvPr/>
        </p:nvSpPr>
        <p:spPr>
          <a:xfrm>
            <a:off x="1579126" y="2576739"/>
            <a:ext cx="15054821" cy="6986528"/>
          </a:xfrm>
          <a:prstGeom prst="rect">
            <a:avLst/>
          </a:prstGeom>
          <a:noFill/>
        </p:spPr>
        <p:txBody>
          <a:bodyPr wrap="square">
            <a:spAutoFit/>
          </a:bodyPr>
          <a:lstStyle/>
          <a:p>
            <a:pPr algn="l"/>
            <a:r>
              <a:rPr lang="en-ID" sz="3200" b="1" i="0">
                <a:solidFill>
                  <a:srgbClr val="1F1F1F"/>
                </a:solidFill>
                <a:effectLst/>
                <a:latin typeface="Google Sans"/>
              </a:rPr>
              <a:t>Bagaimana persamaan linear digunakan?</a:t>
            </a:r>
            <a:br>
              <a:rPr lang="en-ID" sz="3200" b="1" i="0">
                <a:solidFill>
                  <a:srgbClr val="1F1F1F"/>
                </a:solidFill>
                <a:effectLst/>
                <a:latin typeface="Google Sans"/>
              </a:rPr>
            </a:br>
            <a:endParaRPr lang="en-ID" sz="3200" b="0" i="0">
              <a:solidFill>
                <a:srgbClr val="1F1F1F"/>
              </a:solidFill>
              <a:effectLst/>
              <a:latin typeface="Google Sans"/>
            </a:endParaRPr>
          </a:p>
          <a:p>
            <a:pPr algn="l">
              <a:buFont typeface="+mj-lt"/>
              <a:buAutoNum type="arabicPeriod"/>
            </a:pPr>
            <a:r>
              <a:rPr lang="en-ID" sz="3200" b="1" i="0">
                <a:solidFill>
                  <a:srgbClr val="1F1F1F"/>
                </a:solidFill>
                <a:effectLst/>
                <a:latin typeface="Google Sans"/>
              </a:rPr>
              <a:t>Menentukan hiperplan</a:t>
            </a:r>
            <a:r>
              <a:rPr lang="en-ID" sz="3200" b="0" i="0">
                <a:solidFill>
                  <a:srgbClr val="1F1F1F"/>
                </a:solidFill>
                <a:effectLst/>
                <a:latin typeface="Google Sans"/>
              </a:rPr>
              <a:t>: SVM mencari persamaan linear yang memisahkan data "kucing" dan "anjing" dengan jarak </a:t>
            </a:r>
            <a:r>
              <a:rPr lang="en-ID" sz="3200" b="1" i="0">
                <a:solidFill>
                  <a:srgbClr val="1F1F1F"/>
                </a:solidFill>
                <a:effectLst/>
                <a:latin typeface="Google Sans"/>
              </a:rPr>
              <a:t>semaksimal mungkin</a:t>
            </a:r>
            <a:r>
              <a:rPr lang="en-ID" sz="3200" b="0" i="0">
                <a:solidFill>
                  <a:srgbClr val="1F1F1F"/>
                </a:solidFill>
                <a:effectLst/>
                <a:latin typeface="Google Sans"/>
              </a:rPr>
              <a:t>. Ini dilakukan dengan </a:t>
            </a:r>
            <a:r>
              <a:rPr lang="en-ID" sz="3200" b="1" i="0">
                <a:solidFill>
                  <a:srgbClr val="1F1F1F"/>
                </a:solidFill>
                <a:effectLst/>
                <a:latin typeface="Google Sans"/>
              </a:rPr>
              <a:t>meminimalkan margin</a:t>
            </a:r>
            <a:r>
              <a:rPr lang="en-ID" sz="3200" b="0" i="0">
                <a:solidFill>
                  <a:srgbClr val="1F1F1F"/>
                </a:solidFill>
                <a:effectLst/>
                <a:latin typeface="Google Sans"/>
              </a:rPr>
              <a:t>, yaitu jarak antara hiperplan dan data terdekat dari kedua kelompok.</a:t>
            </a:r>
            <a:br>
              <a:rPr lang="en-ID" sz="3200" b="0" i="0">
                <a:solidFill>
                  <a:srgbClr val="1F1F1F"/>
                </a:solidFill>
                <a:effectLst/>
                <a:latin typeface="Google Sans"/>
              </a:rPr>
            </a:br>
            <a:endParaRPr lang="en-ID" sz="3200" b="0" i="0">
              <a:solidFill>
                <a:srgbClr val="1F1F1F"/>
              </a:solidFill>
              <a:effectLst/>
              <a:latin typeface="Google Sans"/>
            </a:endParaRPr>
          </a:p>
          <a:p>
            <a:pPr algn="l">
              <a:buFont typeface="+mj-lt"/>
              <a:buAutoNum type="arabicPeriod"/>
            </a:pPr>
            <a:r>
              <a:rPr lang="en-ID" sz="3200" b="1" i="0">
                <a:solidFill>
                  <a:srgbClr val="1F1F1F"/>
                </a:solidFill>
                <a:effectLst/>
                <a:latin typeface="Google Sans"/>
              </a:rPr>
              <a:t>Menemukan data penting</a:t>
            </a:r>
            <a:r>
              <a:rPr lang="en-ID" sz="3200" b="0" i="0">
                <a:solidFill>
                  <a:srgbClr val="1F1F1F"/>
                </a:solidFill>
                <a:effectLst/>
                <a:latin typeface="Google Sans"/>
              </a:rPr>
              <a:t>: SVM hanya fokus pada data yang paling dekat dengan hiperplan, yaitu </a:t>
            </a:r>
            <a:r>
              <a:rPr lang="en-ID" sz="3200" b="1" i="0">
                <a:solidFill>
                  <a:srgbClr val="1F1F1F"/>
                </a:solidFill>
                <a:effectLst/>
                <a:latin typeface="Google Sans"/>
              </a:rPr>
              <a:t>vektor support</a:t>
            </a:r>
            <a:r>
              <a:rPr lang="en-ID" sz="3200" b="0" i="0">
                <a:solidFill>
                  <a:srgbClr val="1F1F1F"/>
                </a:solidFill>
                <a:effectLst/>
                <a:latin typeface="Google Sans"/>
              </a:rPr>
              <a:t>. Vektor support ini menentukan posisi dan kemiringan hiperplan.</a:t>
            </a:r>
            <a:br>
              <a:rPr lang="en-ID" sz="3200" b="0" i="0">
                <a:solidFill>
                  <a:srgbClr val="1F1F1F"/>
                </a:solidFill>
                <a:effectLst/>
                <a:latin typeface="Google Sans"/>
              </a:rPr>
            </a:br>
            <a:endParaRPr lang="en-ID" sz="3200" b="0" i="0">
              <a:solidFill>
                <a:srgbClr val="1F1F1F"/>
              </a:solidFill>
              <a:effectLst/>
              <a:latin typeface="Google Sans"/>
            </a:endParaRPr>
          </a:p>
          <a:p>
            <a:pPr algn="l">
              <a:buFont typeface="+mj-lt"/>
              <a:buAutoNum type="arabicPeriod"/>
            </a:pPr>
            <a:r>
              <a:rPr lang="en-ID" sz="3200" b="1" i="0">
                <a:solidFill>
                  <a:srgbClr val="1F1F1F"/>
                </a:solidFill>
                <a:effectLst/>
                <a:latin typeface="Google Sans"/>
              </a:rPr>
              <a:t>Klasifikasi data baru</a:t>
            </a:r>
            <a:r>
              <a:rPr lang="en-ID" sz="3200" b="0" i="0">
                <a:solidFill>
                  <a:srgbClr val="1F1F1F"/>
                </a:solidFill>
                <a:effectLst/>
                <a:latin typeface="Google Sans"/>
              </a:rPr>
              <a:t>: Data baru diklasifikasikan berdasarkan posisinya terhadap hiperplan. Data yang berada di atas hiperplan dikategorikan sebagai "kucing", dan data di bawah hiperplan dikategorikan sebagai "anjing".</a:t>
            </a:r>
          </a:p>
        </p:txBody>
      </p:sp>
    </p:spTree>
    <p:extLst>
      <p:ext uri="{BB962C8B-B14F-4D97-AF65-F5344CB8AC3E}">
        <p14:creationId xmlns:p14="http://schemas.microsoft.com/office/powerpoint/2010/main" val="33787878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Google Shape;215;p30">
            <a:extLst>
              <a:ext uri="{FF2B5EF4-FFF2-40B4-BE49-F238E27FC236}">
                <a16:creationId xmlns:a16="http://schemas.microsoft.com/office/drawing/2014/main" id="{07D94826-3857-C58F-AD93-C50C58DBE817}"/>
              </a:ext>
            </a:extLst>
          </p:cNvPr>
          <p:cNvSpPr txBox="1">
            <a:spLocks/>
          </p:cNvSpPr>
          <p:nvPr/>
        </p:nvSpPr>
        <p:spPr>
          <a:xfrm>
            <a:off x="648172" y="919373"/>
            <a:ext cx="4142610"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ID" sz="4400" b="1"/>
              <a:t>Referensi</a:t>
            </a:r>
          </a:p>
        </p:txBody>
      </p:sp>
      <p:pic>
        <p:nvPicPr>
          <p:cNvPr id="3" name="Google Shape;425;p48">
            <a:extLst>
              <a:ext uri="{FF2B5EF4-FFF2-40B4-BE49-F238E27FC236}">
                <a16:creationId xmlns:a16="http://schemas.microsoft.com/office/drawing/2014/main" id="{0D50E5C6-8FDE-A909-DE0E-9442BC19D398}"/>
              </a:ext>
            </a:extLst>
          </p:cNvPr>
          <p:cNvPicPr preferRelativeResize="0"/>
          <p:nvPr/>
        </p:nvPicPr>
        <p:blipFill>
          <a:blip r:embed="rId3">
            <a:alphaModFix/>
          </a:blip>
          <a:stretch>
            <a:fillRect/>
          </a:stretch>
        </p:blipFill>
        <p:spPr>
          <a:xfrm>
            <a:off x="-503956" y="8227020"/>
            <a:ext cx="20018224" cy="3264860"/>
          </a:xfrm>
          <a:prstGeom prst="rect">
            <a:avLst/>
          </a:prstGeom>
          <a:noFill/>
          <a:ln>
            <a:noFill/>
          </a:ln>
        </p:spPr>
      </p:pic>
      <p:sp>
        <p:nvSpPr>
          <p:cNvPr id="7" name="TextBox 6">
            <a:extLst>
              <a:ext uri="{FF2B5EF4-FFF2-40B4-BE49-F238E27FC236}">
                <a16:creationId xmlns:a16="http://schemas.microsoft.com/office/drawing/2014/main" id="{DD345190-FEB6-595B-05A0-C1C55FA77A6F}"/>
              </a:ext>
            </a:extLst>
          </p:cNvPr>
          <p:cNvSpPr txBox="1"/>
          <p:nvPr/>
        </p:nvSpPr>
        <p:spPr>
          <a:xfrm>
            <a:off x="1424648" y="2346181"/>
            <a:ext cx="10005060" cy="369332"/>
          </a:xfrm>
          <a:prstGeom prst="rect">
            <a:avLst/>
          </a:prstGeom>
          <a:noFill/>
        </p:spPr>
        <p:txBody>
          <a:bodyPr wrap="square">
            <a:spAutoFit/>
          </a:bodyPr>
          <a:lstStyle/>
          <a:p>
            <a:r>
              <a:rPr lang="en-ID"/>
              <a:t>2. </a:t>
            </a:r>
            <a:r>
              <a:rPr lang="en-ID">
                <a:hlinkClick r:id="rId4"/>
              </a:rPr>
              <a:t>https://www.dictio.id/t/apa-yang-dimaksud-dengan-ordinat-atau-ordinate/155951</a:t>
            </a:r>
            <a:r>
              <a:rPr lang="en-ID"/>
              <a:t> </a:t>
            </a:r>
          </a:p>
        </p:txBody>
      </p:sp>
      <p:sp>
        <p:nvSpPr>
          <p:cNvPr id="9" name="TextBox 8">
            <a:extLst>
              <a:ext uri="{FF2B5EF4-FFF2-40B4-BE49-F238E27FC236}">
                <a16:creationId xmlns:a16="http://schemas.microsoft.com/office/drawing/2014/main" id="{531205CF-813A-5B5B-D641-A5E5BA9AB84E}"/>
              </a:ext>
            </a:extLst>
          </p:cNvPr>
          <p:cNvSpPr txBox="1"/>
          <p:nvPr/>
        </p:nvSpPr>
        <p:spPr>
          <a:xfrm>
            <a:off x="1440260" y="2946056"/>
            <a:ext cx="15481720" cy="369332"/>
          </a:xfrm>
          <a:prstGeom prst="rect">
            <a:avLst/>
          </a:prstGeom>
          <a:noFill/>
        </p:spPr>
        <p:txBody>
          <a:bodyPr wrap="square">
            <a:spAutoFit/>
          </a:bodyPr>
          <a:lstStyle/>
          <a:p>
            <a:r>
              <a:rPr lang="en-ID"/>
              <a:t>3. </a:t>
            </a:r>
            <a:r>
              <a:rPr lang="en-ID">
                <a:hlinkClick r:id="rId5"/>
              </a:rPr>
              <a:t>https://www.yaclass.in/p/mathematics-state-board/class-9/algebra-3105/linear-equation-in-two-variables-15576/re-02892aa9-91c8-4f22-98f8-6d257e6e3800</a:t>
            </a:r>
            <a:r>
              <a:rPr lang="en-ID"/>
              <a:t> </a:t>
            </a:r>
          </a:p>
        </p:txBody>
      </p:sp>
      <p:sp>
        <p:nvSpPr>
          <p:cNvPr id="11" name="TextBox 10">
            <a:extLst>
              <a:ext uri="{FF2B5EF4-FFF2-40B4-BE49-F238E27FC236}">
                <a16:creationId xmlns:a16="http://schemas.microsoft.com/office/drawing/2014/main" id="{5312640F-99BF-64EB-E45C-8EC6724A4D9C}"/>
              </a:ext>
            </a:extLst>
          </p:cNvPr>
          <p:cNvSpPr txBox="1"/>
          <p:nvPr/>
        </p:nvSpPr>
        <p:spPr>
          <a:xfrm>
            <a:off x="1424648" y="3504109"/>
            <a:ext cx="10008524" cy="369332"/>
          </a:xfrm>
          <a:prstGeom prst="rect">
            <a:avLst/>
          </a:prstGeom>
          <a:noFill/>
        </p:spPr>
        <p:txBody>
          <a:bodyPr wrap="square">
            <a:spAutoFit/>
          </a:bodyPr>
          <a:lstStyle/>
          <a:p>
            <a:r>
              <a:rPr lang="en-ID"/>
              <a:t>4. </a:t>
            </a:r>
            <a:r>
              <a:rPr lang="en-ID">
                <a:hlinkClick r:id="rId6"/>
              </a:rPr>
              <a:t>https://www.cuemath.com/algebra/linear-equations/</a:t>
            </a:r>
            <a:r>
              <a:rPr lang="en-ID"/>
              <a:t> </a:t>
            </a:r>
          </a:p>
        </p:txBody>
      </p:sp>
      <p:sp>
        <p:nvSpPr>
          <p:cNvPr id="13" name="TextBox 12">
            <a:extLst>
              <a:ext uri="{FF2B5EF4-FFF2-40B4-BE49-F238E27FC236}">
                <a16:creationId xmlns:a16="http://schemas.microsoft.com/office/drawing/2014/main" id="{59ADB099-4E0E-220F-322A-453845B045BB}"/>
              </a:ext>
            </a:extLst>
          </p:cNvPr>
          <p:cNvSpPr txBox="1"/>
          <p:nvPr/>
        </p:nvSpPr>
        <p:spPr>
          <a:xfrm>
            <a:off x="1440260" y="4081684"/>
            <a:ext cx="10008524" cy="369332"/>
          </a:xfrm>
          <a:prstGeom prst="rect">
            <a:avLst/>
          </a:prstGeom>
          <a:noFill/>
        </p:spPr>
        <p:txBody>
          <a:bodyPr wrap="square">
            <a:spAutoFit/>
          </a:bodyPr>
          <a:lstStyle/>
          <a:p>
            <a:r>
              <a:rPr lang="en-ID"/>
              <a:t>5. </a:t>
            </a:r>
            <a:r>
              <a:rPr lang="en-ID">
                <a:hlinkClick r:id="rId7"/>
              </a:rPr>
              <a:t>https://www.cuemath.com/algebra/exponents/</a:t>
            </a:r>
            <a:r>
              <a:rPr lang="en-ID"/>
              <a:t> </a:t>
            </a:r>
          </a:p>
        </p:txBody>
      </p:sp>
      <p:sp>
        <p:nvSpPr>
          <p:cNvPr id="15" name="TextBox 14">
            <a:extLst>
              <a:ext uri="{FF2B5EF4-FFF2-40B4-BE49-F238E27FC236}">
                <a16:creationId xmlns:a16="http://schemas.microsoft.com/office/drawing/2014/main" id="{86528905-07DE-AF70-4987-000262CF8BCC}"/>
              </a:ext>
            </a:extLst>
          </p:cNvPr>
          <p:cNvSpPr txBox="1"/>
          <p:nvPr/>
        </p:nvSpPr>
        <p:spPr>
          <a:xfrm>
            <a:off x="1446455" y="4578429"/>
            <a:ext cx="10008524" cy="369332"/>
          </a:xfrm>
          <a:prstGeom prst="rect">
            <a:avLst/>
          </a:prstGeom>
          <a:noFill/>
        </p:spPr>
        <p:txBody>
          <a:bodyPr wrap="square">
            <a:spAutoFit/>
          </a:bodyPr>
          <a:lstStyle/>
          <a:p>
            <a:r>
              <a:rPr lang="en-ID"/>
              <a:t>6. </a:t>
            </a:r>
            <a:r>
              <a:rPr lang="en-ID">
                <a:hlinkClick r:id="rId8"/>
              </a:rPr>
              <a:t>https://www.desmos.com/calculator</a:t>
            </a:r>
            <a:r>
              <a:rPr lang="en-ID"/>
              <a:t> </a:t>
            </a:r>
          </a:p>
        </p:txBody>
      </p:sp>
      <p:sp>
        <p:nvSpPr>
          <p:cNvPr id="17" name="TextBox 16">
            <a:extLst>
              <a:ext uri="{FF2B5EF4-FFF2-40B4-BE49-F238E27FC236}">
                <a16:creationId xmlns:a16="http://schemas.microsoft.com/office/drawing/2014/main" id="{3EA79816-D35F-9F29-C4CD-68EFE3CEB262}"/>
              </a:ext>
            </a:extLst>
          </p:cNvPr>
          <p:cNvSpPr txBox="1"/>
          <p:nvPr/>
        </p:nvSpPr>
        <p:spPr>
          <a:xfrm>
            <a:off x="1440260" y="1746300"/>
            <a:ext cx="10008524" cy="369332"/>
          </a:xfrm>
          <a:prstGeom prst="rect">
            <a:avLst/>
          </a:prstGeom>
          <a:noFill/>
        </p:spPr>
        <p:txBody>
          <a:bodyPr wrap="square">
            <a:spAutoFit/>
          </a:bodyPr>
          <a:lstStyle/>
          <a:p>
            <a:r>
              <a:rPr lang="en-ID"/>
              <a:t>1. </a:t>
            </a:r>
            <a:r>
              <a:rPr lang="en-ID">
                <a:hlinkClick r:id="rId9"/>
              </a:rPr>
              <a:t>https://www.sampoernaacademy.sch.id/id/persamaan-linear/</a:t>
            </a:r>
            <a:r>
              <a:rPr lang="en-ID"/>
              <a:t> </a:t>
            </a:r>
          </a:p>
        </p:txBody>
      </p:sp>
      <p:sp>
        <p:nvSpPr>
          <p:cNvPr id="4" name="TextBox 3">
            <a:extLst>
              <a:ext uri="{FF2B5EF4-FFF2-40B4-BE49-F238E27FC236}">
                <a16:creationId xmlns:a16="http://schemas.microsoft.com/office/drawing/2014/main" id="{7530A2D0-7F1A-C19C-753E-2904F1551944}"/>
              </a:ext>
            </a:extLst>
          </p:cNvPr>
          <p:cNvSpPr txBox="1"/>
          <p:nvPr/>
        </p:nvSpPr>
        <p:spPr>
          <a:xfrm>
            <a:off x="1443724" y="5153553"/>
            <a:ext cx="10005060" cy="369332"/>
          </a:xfrm>
          <a:prstGeom prst="rect">
            <a:avLst/>
          </a:prstGeom>
          <a:noFill/>
        </p:spPr>
        <p:txBody>
          <a:bodyPr wrap="square">
            <a:spAutoFit/>
          </a:bodyPr>
          <a:lstStyle/>
          <a:p>
            <a:r>
              <a:rPr lang="en-ID"/>
              <a:t>7. </a:t>
            </a:r>
            <a:r>
              <a:rPr lang="en-ID">
                <a:hlinkClick r:id="rId10"/>
              </a:rPr>
              <a:t>https://www.zenius.net/blog/persamaan-linear-2-substitusi-eliminasi</a:t>
            </a:r>
            <a:r>
              <a:rPr lang="en-ID"/>
              <a:t> </a:t>
            </a:r>
          </a:p>
        </p:txBody>
      </p:sp>
      <p:sp>
        <p:nvSpPr>
          <p:cNvPr id="6" name="TextBox 5">
            <a:extLst>
              <a:ext uri="{FF2B5EF4-FFF2-40B4-BE49-F238E27FC236}">
                <a16:creationId xmlns:a16="http://schemas.microsoft.com/office/drawing/2014/main" id="{CA1C59BB-A617-7E87-398E-59F11D53FFEA}"/>
              </a:ext>
            </a:extLst>
          </p:cNvPr>
          <p:cNvSpPr txBox="1"/>
          <p:nvPr/>
        </p:nvSpPr>
        <p:spPr>
          <a:xfrm>
            <a:off x="1440260" y="5649257"/>
            <a:ext cx="13969552" cy="369332"/>
          </a:xfrm>
          <a:prstGeom prst="rect">
            <a:avLst/>
          </a:prstGeom>
          <a:noFill/>
        </p:spPr>
        <p:txBody>
          <a:bodyPr wrap="square">
            <a:spAutoFit/>
          </a:bodyPr>
          <a:lstStyle/>
          <a:p>
            <a:r>
              <a:rPr lang="en-ID"/>
              <a:t>8. </a:t>
            </a:r>
            <a:r>
              <a:rPr lang="en-ID">
                <a:hlinkClick r:id="rId11"/>
              </a:rPr>
              <a:t>https://www.ruangguru.com/blog/matematika-kelas-8-cara-menyelesaikan-sistem-persamaan-linear-dua-variabel-spldv</a:t>
            </a:r>
            <a:r>
              <a:rPr lang="en-ID"/>
              <a:t> </a:t>
            </a:r>
          </a:p>
        </p:txBody>
      </p:sp>
      <p:sp>
        <p:nvSpPr>
          <p:cNvPr id="10" name="TextBox 9">
            <a:extLst>
              <a:ext uri="{FF2B5EF4-FFF2-40B4-BE49-F238E27FC236}">
                <a16:creationId xmlns:a16="http://schemas.microsoft.com/office/drawing/2014/main" id="{ED426804-4D5D-02E9-27AC-1B0D39E33ED1}"/>
              </a:ext>
            </a:extLst>
          </p:cNvPr>
          <p:cNvSpPr txBox="1"/>
          <p:nvPr/>
        </p:nvSpPr>
        <p:spPr>
          <a:xfrm>
            <a:off x="1443724" y="6207310"/>
            <a:ext cx="10005060" cy="369332"/>
          </a:xfrm>
          <a:prstGeom prst="rect">
            <a:avLst/>
          </a:prstGeom>
          <a:noFill/>
        </p:spPr>
        <p:txBody>
          <a:bodyPr wrap="square">
            <a:spAutoFit/>
          </a:bodyPr>
          <a:lstStyle/>
          <a:p>
            <a:r>
              <a:rPr lang="en-ID"/>
              <a:t>9. </a:t>
            </a:r>
            <a:r>
              <a:rPr lang="en-ID">
                <a:hlinkClick r:id="rId12"/>
              </a:rPr>
              <a:t>https://www.zenius.net/blog/persamaan-linear-2-gabungan-grafik</a:t>
            </a:r>
            <a:r>
              <a:rPr lang="en-ID"/>
              <a:t> </a:t>
            </a:r>
          </a:p>
        </p:txBody>
      </p:sp>
      <p:sp>
        <p:nvSpPr>
          <p:cNvPr id="5" name="TextBox 4">
            <a:extLst>
              <a:ext uri="{FF2B5EF4-FFF2-40B4-BE49-F238E27FC236}">
                <a16:creationId xmlns:a16="http://schemas.microsoft.com/office/drawing/2014/main" id="{6F460EF1-A457-B01A-77BE-50AF843EACA6}"/>
              </a:ext>
            </a:extLst>
          </p:cNvPr>
          <p:cNvSpPr txBox="1"/>
          <p:nvPr/>
        </p:nvSpPr>
        <p:spPr>
          <a:xfrm>
            <a:off x="1440260" y="6783368"/>
            <a:ext cx="12385376" cy="369332"/>
          </a:xfrm>
          <a:prstGeom prst="rect">
            <a:avLst/>
          </a:prstGeom>
          <a:noFill/>
        </p:spPr>
        <p:txBody>
          <a:bodyPr wrap="square">
            <a:spAutoFit/>
          </a:bodyPr>
          <a:lstStyle/>
          <a:p>
            <a:r>
              <a:rPr lang="en-ID"/>
              <a:t>10 </a:t>
            </a:r>
            <a:r>
              <a:rPr lang="en-ID">
                <a:hlinkClick r:id="rId13"/>
              </a:rPr>
              <a:t>https://math.stackexchange.com/questions/344879/how-does-linear-algebra-help-with-computer-science</a:t>
            </a:r>
            <a:r>
              <a:rPr lang="en-ID"/>
              <a:t> </a:t>
            </a:r>
          </a:p>
        </p:txBody>
      </p:sp>
    </p:spTree>
    <p:extLst>
      <p:ext uri="{BB962C8B-B14F-4D97-AF65-F5344CB8AC3E}">
        <p14:creationId xmlns:p14="http://schemas.microsoft.com/office/powerpoint/2010/main" val="3881857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32B0CE-D4AA-69B2-025B-C61CB51526A2}"/>
              </a:ext>
            </a:extLst>
          </p:cNvPr>
          <p:cNvSpPr/>
          <p:nvPr/>
        </p:nvSpPr>
        <p:spPr>
          <a:xfrm>
            <a:off x="-28178" y="8447103"/>
            <a:ext cx="19038492" cy="62452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5183C6BC-9326-5AE3-E198-731D915BF4ED}"/>
              </a:ext>
            </a:extLst>
          </p:cNvPr>
          <p:cNvSpPr/>
          <p:nvPr/>
        </p:nvSpPr>
        <p:spPr>
          <a:xfrm>
            <a:off x="-35955" y="9055425"/>
            <a:ext cx="19082221" cy="1707786"/>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 name="Google Shape;403;p47">
            <a:extLst>
              <a:ext uri="{FF2B5EF4-FFF2-40B4-BE49-F238E27FC236}">
                <a16:creationId xmlns:a16="http://schemas.microsoft.com/office/drawing/2014/main" id="{03267A40-9500-3B66-D123-4A20A3700BD2}"/>
              </a:ext>
            </a:extLst>
          </p:cNvPr>
          <p:cNvPicPr preferRelativeResize="0"/>
          <p:nvPr/>
        </p:nvPicPr>
        <p:blipFill>
          <a:blip r:embed="rId3">
            <a:alphaModFix/>
          </a:blip>
          <a:stretch>
            <a:fillRect/>
          </a:stretch>
        </p:blipFill>
        <p:spPr>
          <a:xfrm rot="-9591128" flipH="1">
            <a:off x="8011556" y="502821"/>
            <a:ext cx="14775397" cy="9840668"/>
          </a:xfrm>
          <a:prstGeom prst="rect">
            <a:avLst/>
          </a:prstGeom>
          <a:noFill/>
          <a:ln>
            <a:noFill/>
          </a:ln>
        </p:spPr>
      </p:pic>
      <p:sp>
        <p:nvSpPr>
          <p:cNvPr id="4" name="Google Shape;404;p47">
            <a:extLst>
              <a:ext uri="{FF2B5EF4-FFF2-40B4-BE49-F238E27FC236}">
                <a16:creationId xmlns:a16="http://schemas.microsoft.com/office/drawing/2014/main" id="{1A2765CF-532E-CF34-2BEC-74935D040E9B}"/>
              </a:ext>
            </a:extLst>
          </p:cNvPr>
          <p:cNvSpPr txBox="1">
            <a:spLocks/>
          </p:cNvSpPr>
          <p:nvPr/>
        </p:nvSpPr>
        <p:spPr>
          <a:xfrm>
            <a:off x="576164" y="1602284"/>
            <a:ext cx="9247569" cy="2201030"/>
          </a:xfrm>
          <a:prstGeom prst="rect">
            <a:avLst/>
          </a:prstGeom>
        </p:spPr>
        <p:txBody>
          <a:bodyPr spcFirstLastPara="1" vert="horz" wrap="square" lIns="190072" tIns="190072" rIns="190072" bIns="190072" rtlCol="0" anchor="t" anchorCtr="0">
            <a:noAutofit/>
          </a:bodyPr>
          <a:lst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a:lstStyle>
          <a:p>
            <a:r>
              <a:rPr lang="en-ID" sz="12400"/>
              <a:t>Thanks!</a:t>
            </a:r>
          </a:p>
        </p:txBody>
      </p:sp>
      <p:sp>
        <p:nvSpPr>
          <p:cNvPr id="6" name="TextBox 5">
            <a:extLst>
              <a:ext uri="{FF2B5EF4-FFF2-40B4-BE49-F238E27FC236}">
                <a16:creationId xmlns:a16="http://schemas.microsoft.com/office/drawing/2014/main" id="{370CA723-4376-C5C8-2B07-2DAC2315F7EE}"/>
              </a:ext>
            </a:extLst>
          </p:cNvPr>
          <p:cNvSpPr txBox="1"/>
          <p:nvPr/>
        </p:nvSpPr>
        <p:spPr>
          <a:xfrm>
            <a:off x="936204" y="3791646"/>
            <a:ext cx="12070080" cy="584775"/>
          </a:xfrm>
          <a:prstGeom prst="rect">
            <a:avLst/>
          </a:prstGeom>
          <a:noFill/>
        </p:spPr>
        <p:txBody>
          <a:bodyPr wrap="square">
            <a:spAutoFit/>
          </a:bodyPr>
          <a:lstStyle/>
          <a:p>
            <a:pPr marL="0" indent="0"/>
            <a:r>
              <a:rPr lang="en-US" sz="3200" b="1"/>
              <a:t>Do you have any questions?</a:t>
            </a:r>
          </a:p>
        </p:txBody>
      </p:sp>
      <p:pic>
        <p:nvPicPr>
          <p:cNvPr id="12" name="Picture 2" descr="Universitas Pamulang Logo PNG Vector (CDR) Free Download">
            <a:extLst>
              <a:ext uri="{FF2B5EF4-FFF2-40B4-BE49-F238E27FC236}">
                <a16:creationId xmlns:a16="http://schemas.microsoft.com/office/drawing/2014/main" id="{854C6C44-13D6-3D51-85DF-EA736F2FE17E}"/>
              </a:ext>
            </a:extLst>
          </p:cNvPr>
          <p:cNvPicPr>
            <a:picLocks noChangeAspect="1" noChangeArrowheads="1"/>
          </p:cNvPicPr>
          <p:nvPr/>
        </p:nvPicPr>
        <p:blipFill>
          <a:blip r:embed="rId4">
            <a:alphaModFix amt="40000"/>
            <a:extLst>
              <a:ext uri="{28A0092B-C50C-407E-A947-70E740481C1C}">
                <a14:useLocalDpi xmlns:a14="http://schemas.microsoft.com/office/drawing/2010/main" val="0"/>
              </a:ext>
            </a:extLst>
          </a:blip>
          <a:srcRect/>
          <a:stretch>
            <a:fillRect/>
          </a:stretch>
        </p:blipFill>
        <p:spPr bwMode="auto">
          <a:xfrm>
            <a:off x="197017" y="9124152"/>
            <a:ext cx="1430710" cy="1430710"/>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201;p29">
            <a:extLst>
              <a:ext uri="{FF2B5EF4-FFF2-40B4-BE49-F238E27FC236}">
                <a16:creationId xmlns:a16="http://schemas.microsoft.com/office/drawing/2014/main" id="{18F3ECA6-7939-AE63-2F91-F58016859082}"/>
              </a:ext>
            </a:extLst>
          </p:cNvPr>
          <p:cNvSpPr txBox="1"/>
          <p:nvPr/>
        </p:nvSpPr>
        <p:spPr>
          <a:xfrm>
            <a:off x="1728292" y="9091116"/>
            <a:ext cx="8472500" cy="143071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chemeClr val="dk1"/>
                </a:solidFill>
                <a:latin typeface="Albert Sans"/>
                <a:ea typeface="Albert Sans"/>
                <a:cs typeface="Albert Sans"/>
                <a:sym typeface="Albert Sans"/>
              </a:rPr>
              <a:t>Pamulang University</a:t>
            </a:r>
            <a:br>
              <a:rPr lang="en" sz="2000" b="1">
                <a:solidFill>
                  <a:schemeClr val="dk1"/>
                </a:solidFill>
                <a:latin typeface="Albert Sans"/>
                <a:ea typeface="Albert Sans"/>
                <a:cs typeface="Albert Sans"/>
                <a:sym typeface="Albert Sans"/>
              </a:rPr>
            </a:br>
            <a:br>
              <a:rPr lang="en" sz="2000" b="1">
                <a:solidFill>
                  <a:schemeClr val="dk1"/>
                </a:solidFill>
                <a:latin typeface="Albert Sans"/>
                <a:ea typeface="Albert Sans"/>
                <a:cs typeface="Albert Sans"/>
                <a:sym typeface="Albert Sans"/>
              </a:rPr>
            </a:br>
            <a:r>
              <a:rPr lang="en-ID" sz="2000" u="sng">
                <a:solidFill>
                  <a:schemeClr val="dk1"/>
                </a:solidFill>
                <a:latin typeface="Albert Sans"/>
                <a:ea typeface="Albert Sans"/>
                <a:cs typeface="Albert Sans"/>
                <a:sym typeface="Albert Sans"/>
              </a:rPr>
              <a:t>Jl. Raya Puspitek, Buaran, Kec. Pamulang, Kota Tangerang Selatan, Banten 15310</a:t>
            </a:r>
            <a:endParaRPr sz="2000">
              <a:solidFill>
                <a:schemeClr val="dk1"/>
              </a:solidFill>
              <a:latin typeface="Albert Sans"/>
              <a:ea typeface="Albert Sans"/>
              <a:cs typeface="Albert Sans"/>
              <a:sym typeface="Albert Sans"/>
            </a:endParaRPr>
          </a:p>
        </p:txBody>
      </p:sp>
      <p:sp>
        <p:nvSpPr>
          <p:cNvPr id="37" name="TextBox 36">
            <a:extLst>
              <a:ext uri="{FF2B5EF4-FFF2-40B4-BE49-F238E27FC236}">
                <a16:creationId xmlns:a16="http://schemas.microsoft.com/office/drawing/2014/main" id="{76E70348-F881-A383-9DDB-5FEEDD6953C1}"/>
              </a:ext>
            </a:extLst>
          </p:cNvPr>
          <p:cNvSpPr txBox="1"/>
          <p:nvPr/>
        </p:nvSpPr>
        <p:spPr>
          <a:xfrm>
            <a:off x="2187604" y="4961492"/>
            <a:ext cx="12070080" cy="461665"/>
          </a:xfrm>
          <a:prstGeom prst="rect">
            <a:avLst/>
          </a:prstGeom>
          <a:noFill/>
        </p:spPr>
        <p:txBody>
          <a:bodyPr wrap="square">
            <a:spAutoFit/>
          </a:bodyPr>
          <a:lstStyle/>
          <a:p>
            <a:pPr marL="0" indent="0"/>
            <a:r>
              <a:rPr lang="en-ID" sz="2400" u="sng">
                <a:solidFill>
                  <a:schemeClr val="accent1"/>
                </a:solidFill>
                <a:hlinkClick r:id="rId5">
                  <a:extLst>
                    <a:ext uri="{A12FA001-AC4F-418D-AE19-62706E023703}">
                      <ahyp:hlinkClr xmlns:ahyp="http://schemas.microsoft.com/office/drawing/2018/hyperlinkcolor" val="tx"/>
                    </a:ext>
                  </a:extLst>
                </a:hlinkClick>
              </a:rPr>
              <a:t>Riko Adrianto Tarigan - Clearing &amp; Settlement Senior developer</a:t>
            </a:r>
            <a:endParaRPr lang="en-US" sz="2400" u="sng">
              <a:solidFill>
                <a:schemeClr val="accent1"/>
              </a:solidFill>
            </a:endParaRPr>
          </a:p>
        </p:txBody>
      </p:sp>
      <p:pic>
        <p:nvPicPr>
          <p:cNvPr id="5" name="Picture 4">
            <a:extLst>
              <a:ext uri="{FF2B5EF4-FFF2-40B4-BE49-F238E27FC236}">
                <a16:creationId xmlns:a16="http://schemas.microsoft.com/office/drawing/2014/main" id="{B1F82B7D-C846-3778-9E48-6416E062CD4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259" b="88889" l="7237" r="89474">
                        <a14:foregroundMark x1="63816" y1="46296" x2="63816" y2="46296"/>
                        <a14:foregroundMark x1="51974" y1="53704" x2="51974" y2="53704"/>
                        <a14:foregroundMark x1="40132" y1="50000" x2="40132" y2="50000"/>
                        <a14:foregroundMark x1="28947" y1="48148" x2="28947" y2="48148"/>
                        <a14:foregroundMark x1="17763" y1="51852" x2="17763" y2="51852"/>
                        <a14:foregroundMark x1="17763" y1="31481" x2="17763" y2="31481"/>
                        <a14:foregroundMark x1="7237" y1="53704" x2="7237" y2="53704"/>
                      </a14:backgroundRemoval>
                    </a14:imgEffect>
                  </a14:imgLayer>
                </a14:imgProps>
              </a:ext>
            </a:extLst>
          </a:blip>
          <a:stretch>
            <a:fillRect/>
          </a:stretch>
        </p:blipFill>
        <p:spPr>
          <a:xfrm>
            <a:off x="739804" y="4914652"/>
            <a:ext cx="1447800" cy="514350"/>
          </a:xfrm>
          <a:prstGeom prst="rect">
            <a:avLst/>
          </a:prstGeom>
        </p:spPr>
      </p:pic>
      <p:pic>
        <p:nvPicPr>
          <p:cNvPr id="3" name="Picture 2">
            <a:extLst>
              <a:ext uri="{FF2B5EF4-FFF2-40B4-BE49-F238E27FC236}">
                <a16:creationId xmlns:a16="http://schemas.microsoft.com/office/drawing/2014/main" id="{F28ACA65-140D-4E60-2386-6F4CB7C310FB}"/>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259" b="88889" l="7237" r="89474">
                        <a14:foregroundMark x1="63816" y1="46296" x2="63816" y2="46296"/>
                        <a14:foregroundMark x1="51974" y1="53704" x2="51974" y2="53704"/>
                        <a14:foregroundMark x1="40132" y1="50000" x2="40132" y2="50000"/>
                        <a14:foregroundMark x1="28947" y1="48148" x2="28947" y2="48148"/>
                        <a14:foregroundMark x1="17763" y1="51852" x2="17763" y2="51852"/>
                        <a14:foregroundMark x1="17763" y1="31481" x2="17763" y2="31481"/>
                        <a14:foregroundMark x1="7237" y1="53704" x2="7237" y2="53704"/>
                      </a14:backgroundRemoval>
                    </a14:imgEffect>
                  </a14:imgLayer>
                </a14:imgProps>
              </a:ext>
            </a:extLst>
          </a:blip>
          <a:stretch>
            <a:fillRect/>
          </a:stretch>
        </p:blipFill>
        <p:spPr>
          <a:xfrm>
            <a:off x="752832" y="5656493"/>
            <a:ext cx="1447800" cy="514350"/>
          </a:xfrm>
          <a:prstGeom prst="rect">
            <a:avLst/>
          </a:prstGeom>
        </p:spPr>
      </p:pic>
      <p:sp>
        <p:nvSpPr>
          <p:cNvPr id="7" name="TextBox 6">
            <a:extLst>
              <a:ext uri="{FF2B5EF4-FFF2-40B4-BE49-F238E27FC236}">
                <a16:creationId xmlns:a16="http://schemas.microsoft.com/office/drawing/2014/main" id="{F64F9465-1F70-8E71-07F8-143F41503150}"/>
              </a:ext>
            </a:extLst>
          </p:cNvPr>
          <p:cNvSpPr txBox="1"/>
          <p:nvPr/>
        </p:nvSpPr>
        <p:spPr>
          <a:xfrm>
            <a:off x="2186136" y="5650648"/>
            <a:ext cx="12070080" cy="461665"/>
          </a:xfrm>
          <a:prstGeom prst="rect">
            <a:avLst/>
          </a:prstGeom>
          <a:noFill/>
        </p:spPr>
        <p:txBody>
          <a:bodyPr wrap="square">
            <a:spAutoFit/>
          </a:bodyPr>
          <a:lstStyle/>
          <a:p>
            <a:pPr marL="0" indent="0"/>
            <a:r>
              <a:rPr lang="en-US" sz="2400" u="sng">
                <a:solidFill>
                  <a:schemeClr val="accent1"/>
                </a:solidFill>
                <a:hlinkClick r:id="rId8"/>
              </a:rPr>
              <a:t>Anre Franciscus</a:t>
            </a:r>
            <a:r>
              <a:rPr lang="en-ID" sz="2400" u="sng">
                <a:solidFill>
                  <a:srgbClr val="954F72"/>
                </a:solidFill>
                <a:hlinkClick r:id="rId8"/>
              </a:rPr>
              <a:t> – Front End </a:t>
            </a:r>
            <a:r>
              <a:rPr lang="en-ID" sz="2400" u="sng">
                <a:solidFill>
                  <a:schemeClr val="accent1"/>
                </a:solidFill>
                <a:hlinkClick r:id="rId8"/>
              </a:rPr>
              <a:t>developer</a:t>
            </a:r>
            <a:endParaRPr lang="en-US" sz="2400" u="sng">
              <a:solidFill>
                <a:schemeClr val="accent1"/>
              </a:solidFill>
            </a:endParaRPr>
          </a:p>
        </p:txBody>
      </p:sp>
      <p:pic>
        <p:nvPicPr>
          <p:cNvPr id="11" name="Picture 10">
            <a:extLst>
              <a:ext uri="{FF2B5EF4-FFF2-40B4-BE49-F238E27FC236}">
                <a16:creationId xmlns:a16="http://schemas.microsoft.com/office/drawing/2014/main" id="{92161461-18F0-0E91-EF00-D8AD56C8C645}"/>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259" b="88889" l="7237" r="89474">
                        <a14:foregroundMark x1="63816" y1="46296" x2="63816" y2="46296"/>
                        <a14:foregroundMark x1="51974" y1="53704" x2="51974" y2="53704"/>
                        <a14:foregroundMark x1="40132" y1="50000" x2="40132" y2="50000"/>
                        <a14:foregroundMark x1="28947" y1="48148" x2="28947" y2="48148"/>
                        <a14:foregroundMark x1="17763" y1="51852" x2="17763" y2="51852"/>
                        <a14:foregroundMark x1="17763" y1="31481" x2="17763" y2="31481"/>
                        <a14:foregroundMark x1="7237" y1="53704" x2="7237" y2="53704"/>
                      </a14:backgroundRemoval>
                    </a14:imgEffect>
                  </a14:imgLayer>
                </a14:imgProps>
              </a:ext>
            </a:extLst>
          </a:blip>
          <a:stretch>
            <a:fillRect/>
          </a:stretch>
        </p:blipFill>
        <p:spPr>
          <a:xfrm>
            <a:off x="752832" y="6404179"/>
            <a:ext cx="1447800" cy="514350"/>
          </a:xfrm>
          <a:prstGeom prst="rect">
            <a:avLst/>
          </a:prstGeom>
        </p:spPr>
      </p:pic>
      <p:sp>
        <p:nvSpPr>
          <p:cNvPr id="13" name="TextBox 12">
            <a:extLst>
              <a:ext uri="{FF2B5EF4-FFF2-40B4-BE49-F238E27FC236}">
                <a16:creationId xmlns:a16="http://schemas.microsoft.com/office/drawing/2014/main" id="{D03E1DB3-CAD4-59F4-D4CA-0CFAE7CF27B7}"/>
              </a:ext>
            </a:extLst>
          </p:cNvPr>
          <p:cNvSpPr txBox="1"/>
          <p:nvPr/>
        </p:nvSpPr>
        <p:spPr>
          <a:xfrm>
            <a:off x="2186136" y="6398334"/>
            <a:ext cx="12070080" cy="461665"/>
          </a:xfrm>
          <a:prstGeom prst="rect">
            <a:avLst/>
          </a:prstGeom>
          <a:noFill/>
        </p:spPr>
        <p:txBody>
          <a:bodyPr wrap="square">
            <a:spAutoFit/>
          </a:bodyPr>
          <a:lstStyle/>
          <a:p>
            <a:pPr marL="0" indent="0"/>
            <a:r>
              <a:rPr lang="en-US" sz="2400" u="sng">
                <a:solidFill>
                  <a:schemeClr val="accent1"/>
                </a:solidFill>
              </a:rPr>
              <a:t>Ridwan Solomasi Daeli – IT Support Developer</a:t>
            </a:r>
          </a:p>
        </p:txBody>
      </p:sp>
    </p:spTree>
    <p:extLst>
      <p:ext uri="{BB962C8B-B14F-4D97-AF65-F5344CB8AC3E}">
        <p14:creationId xmlns:p14="http://schemas.microsoft.com/office/powerpoint/2010/main" val="37486476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Google Shape;215;p30">
            <a:extLst>
              <a:ext uri="{FF2B5EF4-FFF2-40B4-BE49-F238E27FC236}">
                <a16:creationId xmlns:a16="http://schemas.microsoft.com/office/drawing/2014/main" id="{07D94826-3857-C58F-AD93-C50C58DBE817}"/>
              </a:ext>
            </a:extLst>
          </p:cNvPr>
          <p:cNvSpPr txBox="1">
            <a:spLocks/>
          </p:cNvSpPr>
          <p:nvPr/>
        </p:nvSpPr>
        <p:spPr>
          <a:xfrm>
            <a:off x="1594818" y="845384"/>
            <a:ext cx="5822105"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ID" sz="4400" b="1"/>
              <a:t>Definition – Cont.</a:t>
            </a:r>
          </a:p>
        </p:txBody>
      </p:sp>
      <p:sp>
        <p:nvSpPr>
          <p:cNvPr id="182" name="TextBox 181">
            <a:extLst>
              <a:ext uri="{FF2B5EF4-FFF2-40B4-BE49-F238E27FC236}">
                <a16:creationId xmlns:a16="http://schemas.microsoft.com/office/drawing/2014/main" id="{FD518F7F-355D-41E9-72B8-1144376EFD1B}"/>
              </a:ext>
            </a:extLst>
          </p:cNvPr>
          <p:cNvSpPr txBox="1"/>
          <p:nvPr/>
        </p:nvSpPr>
        <p:spPr>
          <a:xfrm>
            <a:off x="769290" y="738795"/>
            <a:ext cx="809837" cy="830997"/>
          </a:xfrm>
          <a:prstGeom prst="rect">
            <a:avLst/>
          </a:prstGeom>
          <a:noFill/>
        </p:spPr>
        <p:txBody>
          <a:bodyPr wrap="none" rtlCol="0">
            <a:spAutoFit/>
          </a:bodyPr>
          <a:lstStyle/>
          <a:p>
            <a:r>
              <a:rPr lang="en-US" sz="4800" b="1"/>
              <a:t>01</a:t>
            </a:r>
            <a:endParaRPr lang="en-ID" sz="4800" b="1"/>
          </a:p>
        </p:txBody>
      </p:sp>
      <p:pic>
        <p:nvPicPr>
          <p:cNvPr id="28" name="Google Shape;426;p48">
            <a:extLst>
              <a:ext uri="{FF2B5EF4-FFF2-40B4-BE49-F238E27FC236}">
                <a16:creationId xmlns:a16="http://schemas.microsoft.com/office/drawing/2014/main" id="{70BBA979-1515-45B0-BD98-96529797C46E}"/>
              </a:ext>
            </a:extLst>
          </p:cNvPr>
          <p:cNvPicPr preferRelativeResize="0"/>
          <p:nvPr/>
        </p:nvPicPr>
        <p:blipFill>
          <a:blip r:embed="rId3">
            <a:alphaModFix/>
          </a:blip>
          <a:stretch>
            <a:fillRect/>
          </a:stretch>
        </p:blipFill>
        <p:spPr>
          <a:xfrm>
            <a:off x="-377044" y="9117925"/>
            <a:ext cx="17731072" cy="1575475"/>
          </a:xfrm>
          <a:prstGeom prst="rect">
            <a:avLst/>
          </a:prstGeom>
          <a:noFill/>
          <a:ln>
            <a:noFill/>
          </a:ln>
        </p:spPr>
      </p:pic>
      <p:sp>
        <p:nvSpPr>
          <p:cNvPr id="24" name="Rectangle 23">
            <a:extLst>
              <a:ext uri="{FF2B5EF4-FFF2-40B4-BE49-F238E27FC236}">
                <a16:creationId xmlns:a16="http://schemas.microsoft.com/office/drawing/2014/main" id="{914FC8C6-8689-4BCB-689A-A559AF69AA26}"/>
              </a:ext>
            </a:extLst>
          </p:cNvPr>
          <p:cNvSpPr/>
          <p:nvPr/>
        </p:nvSpPr>
        <p:spPr>
          <a:xfrm rot="5400000">
            <a:off x="16864827" y="9195031"/>
            <a:ext cx="3469951" cy="2891061"/>
          </a:xfrm>
          <a:custGeom>
            <a:avLst/>
            <a:gdLst>
              <a:gd name="connsiteX0" fmla="*/ 0 w 3763321"/>
              <a:gd name="connsiteY0" fmla="*/ 0 h 1707786"/>
              <a:gd name="connsiteX1" fmla="*/ 3763321 w 3763321"/>
              <a:gd name="connsiteY1" fmla="*/ 0 h 1707786"/>
              <a:gd name="connsiteX2" fmla="*/ 3763321 w 3763321"/>
              <a:gd name="connsiteY2" fmla="*/ 1707786 h 1707786"/>
              <a:gd name="connsiteX3" fmla="*/ 0 w 3763321"/>
              <a:gd name="connsiteY3" fmla="*/ 1707786 h 1707786"/>
              <a:gd name="connsiteX4" fmla="*/ 0 w 3763321"/>
              <a:gd name="connsiteY4" fmla="*/ 0 h 1707786"/>
              <a:gd name="connsiteX0" fmla="*/ 0 w 3763321"/>
              <a:gd name="connsiteY0" fmla="*/ 0 h 1707786"/>
              <a:gd name="connsiteX1" fmla="*/ 3763321 w 3763321"/>
              <a:gd name="connsiteY1" fmla="*/ 0 h 1707786"/>
              <a:gd name="connsiteX2" fmla="*/ 3763321 w 3763321"/>
              <a:gd name="connsiteY2" fmla="*/ 1707786 h 1707786"/>
              <a:gd name="connsiteX3" fmla="*/ 152403 w 3763321"/>
              <a:gd name="connsiteY3" fmla="*/ 1616346 h 1707786"/>
              <a:gd name="connsiteX4" fmla="*/ 0 w 3763321"/>
              <a:gd name="connsiteY4" fmla="*/ 0 h 1707786"/>
              <a:gd name="connsiteX0" fmla="*/ 0 w 3763321"/>
              <a:gd name="connsiteY0" fmla="*/ 0 h 1707786"/>
              <a:gd name="connsiteX1" fmla="*/ 3763321 w 3763321"/>
              <a:gd name="connsiteY1" fmla="*/ 0 h 1707786"/>
              <a:gd name="connsiteX2" fmla="*/ 3763321 w 3763321"/>
              <a:gd name="connsiteY2" fmla="*/ 1707786 h 1707786"/>
              <a:gd name="connsiteX3" fmla="*/ 152403 w 3763321"/>
              <a:gd name="connsiteY3" fmla="*/ 1616346 h 1707786"/>
              <a:gd name="connsiteX4" fmla="*/ 0 w 3763321"/>
              <a:gd name="connsiteY4" fmla="*/ 0 h 1707786"/>
              <a:gd name="connsiteX0" fmla="*/ 0 w 3763321"/>
              <a:gd name="connsiteY0" fmla="*/ 0 h 1616346"/>
              <a:gd name="connsiteX1" fmla="*/ 3763321 w 3763321"/>
              <a:gd name="connsiteY1" fmla="*/ 0 h 1616346"/>
              <a:gd name="connsiteX2" fmla="*/ 3382323 w 3763321"/>
              <a:gd name="connsiteY2" fmla="*/ 1387746 h 1616346"/>
              <a:gd name="connsiteX3" fmla="*/ 152403 w 3763321"/>
              <a:gd name="connsiteY3" fmla="*/ 1616346 h 1616346"/>
              <a:gd name="connsiteX4" fmla="*/ 0 w 3763321"/>
              <a:gd name="connsiteY4" fmla="*/ 0 h 1616346"/>
              <a:gd name="connsiteX0" fmla="*/ 123062 w 3610918"/>
              <a:gd name="connsiteY0" fmla="*/ 160020 h 1616346"/>
              <a:gd name="connsiteX1" fmla="*/ 3610918 w 3610918"/>
              <a:gd name="connsiteY1" fmla="*/ 0 h 1616346"/>
              <a:gd name="connsiteX2" fmla="*/ 3229920 w 3610918"/>
              <a:gd name="connsiteY2" fmla="*/ 1387746 h 1616346"/>
              <a:gd name="connsiteX3" fmla="*/ 0 w 3610918"/>
              <a:gd name="connsiteY3" fmla="*/ 1616346 h 1616346"/>
              <a:gd name="connsiteX4" fmla="*/ 123062 w 3610918"/>
              <a:gd name="connsiteY4" fmla="*/ 160020 h 1616346"/>
              <a:gd name="connsiteX0" fmla="*/ 123062 w 3610918"/>
              <a:gd name="connsiteY0" fmla="*/ 160020 h 1616346"/>
              <a:gd name="connsiteX1" fmla="*/ 3610918 w 3610918"/>
              <a:gd name="connsiteY1" fmla="*/ 0 h 1616346"/>
              <a:gd name="connsiteX2" fmla="*/ 3229920 w 3610918"/>
              <a:gd name="connsiteY2" fmla="*/ 1387746 h 1616346"/>
              <a:gd name="connsiteX3" fmla="*/ 0 w 3610918"/>
              <a:gd name="connsiteY3" fmla="*/ 1616346 h 1616346"/>
              <a:gd name="connsiteX4" fmla="*/ 123062 w 3610918"/>
              <a:gd name="connsiteY4" fmla="*/ 160020 h 1616346"/>
              <a:gd name="connsiteX0" fmla="*/ 0 w 3832187"/>
              <a:gd name="connsiteY0" fmla="*/ 0 h 1814466"/>
              <a:gd name="connsiteX1" fmla="*/ 3832187 w 3832187"/>
              <a:gd name="connsiteY1" fmla="*/ 198120 h 1814466"/>
              <a:gd name="connsiteX2" fmla="*/ 3451189 w 3832187"/>
              <a:gd name="connsiteY2" fmla="*/ 1585866 h 1814466"/>
              <a:gd name="connsiteX3" fmla="*/ 221269 w 3832187"/>
              <a:gd name="connsiteY3" fmla="*/ 1814466 h 1814466"/>
              <a:gd name="connsiteX4" fmla="*/ 0 w 3832187"/>
              <a:gd name="connsiteY4" fmla="*/ 0 h 1814466"/>
              <a:gd name="connsiteX0" fmla="*/ 0 w 3832187"/>
              <a:gd name="connsiteY0" fmla="*/ 0 h 1814466"/>
              <a:gd name="connsiteX1" fmla="*/ 3832187 w 3832187"/>
              <a:gd name="connsiteY1" fmla="*/ 198120 h 1814466"/>
              <a:gd name="connsiteX2" fmla="*/ 3451189 w 3832187"/>
              <a:gd name="connsiteY2" fmla="*/ 1585866 h 1814466"/>
              <a:gd name="connsiteX3" fmla="*/ 221269 w 3832187"/>
              <a:gd name="connsiteY3" fmla="*/ 1814466 h 1814466"/>
              <a:gd name="connsiteX4" fmla="*/ 0 w 3832187"/>
              <a:gd name="connsiteY4" fmla="*/ 0 h 1814466"/>
              <a:gd name="connsiteX0" fmla="*/ 299555 w 4131742"/>
              <a:gd name="connsiteY0" fmla="*/ 0 h 1876692"/>
              <a:gd name="connsiteX1" fmla="*/ 4131742 w 4131742"/>
              <a:gd name="connsiteY1" fmla="*/ 198120 h 1876692"/>
              <a:gd name="connsiteX2" fmla="*/ 3750744 w 4131742"/>
              <a:gd name="connsiteY2" fmla="*/ 1585866 h 1876692"/>
              <a:gd name="connsiteX3" fmla="*/ 3843 w 4131742"/>
              <a:gd name="connsiteY3" fmla="*/ 1876692 h 1876692"/>
              <a:gd name="connsiteX4" fmla="*/ 299555 w 4131742"/>
              <a:gd name="connsiteY4" fmla="*/ 0 h 1876692"/>
              <a:gd name="connsiteX0" fmla="*/ 299555 w 4131742"/>
              <a:gd name="connsiteY0" fmla="*/ 0 h 2584224"/>
              <a:gd name="connsiteX1" fmla="*/ 4131742 w 4131742"/>
              <a:gd name="connsiteY1" fmla="*/ 198120 h 2584224"/>
              <a:gd name="connsiteX2" fmla="*/ 3750744 w 4131742"/>
              <a:gd name="connsiteY2" fmla="*/ 1585866 h 2584224"/>
              <a:gd name="connsiteX3" fmla="*/ 3843 w 4131742"/>
              <a:gd name="connsiteY3" fmla="*/ 1876692 h 2584224"/>
              <a:gd name="connsiteX4" fmla="*/ 299555 w 4131742"/>
              <a:gd name="connsiteY4" fmla="*/ 0 h 2584224"/>
              <a:gd name="connsiteX0" fmla="*/ 295712 w 4127899"/>
              <a:gd name="connsiteY0" fmla="*/ 0 h 2584224"/>
              <a:gd name="connsiteX1" fmla="*/ 4127899 w 4127899"/>
              <a:gd name="connsiteY1" fmla="*/ 198120 h 2584224"/>
              <a:gd name="connsiteX2" fmla="*/ 3746901 w 4127899"/>
              <a:gd name="connsiteY2" fmla="*/ 1585866 h 2584224"/>
              <a:gd name="connsiteX3" fmla="*/ 0 w 4127899"/>
              <a:gd name="connsiteY3" fmla="*/ 1876692 h 2584224"/>
              <a:gd name="connsiteX4" fmla="*/ 295712 w 4127899"/>
              <a:gd name="connsiteY4" fmla="*/ 0 h 2584224"/>
              <a:gd name="connsiteX0" fmla="*/ 295712 w 4127899"/>
              <a:gd name="connsiteY0" fmla="*/ 0 h 2584224"/>
              <a:gd name="connsiteX1" fmla="*/ 4127899 w 4127899"/>
              <a:gd name="connsiteY1" fmla="*/ 198120 h 2584224"/>
              <a:gd name="connsiteX2" fmla="*/ 3746901 w 4127899"/>
              <a:gd name="connsiteY2" fmla="*/ 1585866 h 2584224"/>
              <a:gd name="connsiteX3" fmla="*/ 0 w 4127899"/>
              <a:gd name="connsiteY3" fmla="*/ 1876692 h 2584224"/>
              <a:gd name="connsiteX4" fmla="*/ 295712 w 4127899"/>
              <a:gd name="connsiteY4" fmla="*/ 0 h 2584224"/>
              <a:gd name="connsiteX0" fmla="*/ 67633 w 3899820"/>
              <a:gd name="connsiteY0" fmla="*/ 0 h 2516179"/>
              <a:gd name="connsiteX1" fmla="*/ 3899820 w 3899820"/>
              <a:gd name="connsiteY1" fmla="*/ 198120 h 2516179"/>
              <a:gd name="connsiteX2" fmla="*/ 3518822 w 3899820"/>
              <a:gd name="connsiteY2" fmla="*/ 1585866 h 2516179"/>
              <a:gd name="connsiteX3" fmla="*/ 0 w 3899820"/>
              <a:gd name="connsiteY3" fmla="*/ 1789575 h 2516179"/>
              <a:gd name="connsiteX4" fmla="*/ 67633 w 3899820"/>
              <a:gd name="connsiteY4" fmla="*/ 0 h 2516179"/>
              <a:gd name="connsiteX0" fmla="*/ 175091 w 4007278"/>
              <a:gd name="connsiteY0" fmla="*/ 0 h 2516179"/>
              <a:gd name="connsiteX1" fmla="*/ 4007278 w 4007278"/>
              <a:gd name="connsiteY1" fmla="*/ 198120 h 2516179"/>
              <a:gd name="connsiteX2" fmla="*/ 3626280 w 4007278"/>
              <a:gd name="connsiteY2" fmla="*/ 1585866 h 2516179"/>
              <a:gd name="connsiteX3" fmla="*/ 107458 w 4007278"/>
              <a:gd name="connsiteY3" fmla="*/ 1789575 h 2516179"/>
              <a:gd name="connsiteX4" fmla="*/ 175091 w 4007278"/>
              <a:gd name="connsiteY4" fmla="*/ 0 h 2516179"/>
              <a:gd name="connsiteX0" fmla="*/ 853598 w 3971135"/>
              <a:gd name="connsiteY0" fmla="*/ 349472 h 2318059"/>
              <a:gd name="connsiteX1" fmla="*/ 3971135 w 3971135"/>
              <a:gd name="connsiteY1" fmla="*/ 0 h 2318059"/>
              <a:gd name="connsiteX2" fmla="*/ 3590137 w 3971135"/>
              <a:gd name="connsiteY2" fmla="*/ 1387746 h 2318059"/>
              <a:gd name="connsiteX3" fmla="*/ 71315 w 3971135"/>
              <a:gd name="connsiteY3" fmla="*/ 1591455 h 2318059"/>
              <a:gd name="connsiteX4" fmla="*/ 853598 w 3971135"/>
              <a:gd name="connsiteY4" fmla="*/ 349472 h 2318059"/>
              <a:gd name="connsiteX0" fmla="*/ 1093714 w 4211251"/>
              <a:gd name="connsiteY0" fmla="*/ 349472 h 2318059"/>
              <a:gd name="connsiteX1" fmla="*/ 4211251 w 4211251"/>
              <a:gd name="connsiteY1" fmla="*/ 0 h 2318059"/>
              <a:gd name="connsiteX2" fmla="*/ 3830253 w 4211251"/>
              <a:gd name="connsiteY2" fmla="*/ 1387746 h 2318059"/>
              <a:gd name="connsiteX3" fmla="*/ 311431 w 4211251"/>
              <a:gd name="connsiteY3" fmla="*/ 1591455 h 2318059"/>
              <a:gd name="connsiteX4" fmla="*/ 1093714 w 4211251"/>
              <a:gd name="connsiteY4" fmla="*/ 349472 h 2318059"/>
              <a:gd name="connsiteX0" fmla="*/ 1093714 w 4211251"/>
              <a:gd name="connsiteY0" fmla="*/ 349472 h 2318059"/>
              <a:gd name="connsiteX1" fmla="*/ 4211251 w 4211251"/>
              <a:gd name="connsiteY1" fmla="*/ 0 h 2318059"/>
              <a:gd name="connsiteX2" fmla="*/ 3830253 w 4211251"/>
              <a:gd name="connsiteY2" fmla="*/ 1387746 h 2318059"/>
              <a:gd name="connsiteX3" fmla="*/ 311431 w 4211251"/>
              <a:gd name="connsiteY3" fmla="*/ 1591455 h 2318059"/>
              <a:gd name="connsiteX4" fmla="*/ 1093714 w 4211251"/>
              <a:gd name="connsiteY4" fmla="*/ 349472 h 2318059"/>
              <a:gd name="connsiteX0" fmla="*/ 898620 w 4016157"/>
              <a:gd name="connsiteY0" fmla="*/ 349472 h 2318059"/>
              <a:gd name="connsiteX1" fmla="*/ 4016157 w 4016157"/>
              <a:gd name="connsiteY1" fmla="*/ 0 h 2318059"/>
              <a:gd name="connsiteX2" fmla="*/ 3635159 w 4016157"/>
              <a:gd name="connsiteY2" fmla="*/ 1387746 h 2318059"/>
              <a:gd name="connsiteX3" fmla="*/ 116337 w 4016157"/>
              <a:gd name="connsiteY3" fmla="*/ 1591455 h 2318059"/>
              <a:gd name="connsiteX4" fmla="*/ 898620 w 4016157"/>
              <a:gd name="connsiteY4" fmla="*/ 349472 h 2318059"/>
              <a:gd name="connsiteX0" fmla="*/ 898620 w 3635159"/>
              <a:gd name="connsiteY0" fmla="*/ 162838 h 2131425"/>
              <a:gd name="connsiteX1" fmla="*/ 3255894 w 3635159"/>
              <a:gd name="connsiteY1" fmla="*/ 248950 h 2131425"/>
              <a:gd name="connsiteX2" fmla="*/ 3635159 w 3635159"/>
              <a:gd name="connsiteY2" fmla="*/ 1201112 h 2131425"/>
              <a:gd name="connsiteX3" fmla="*/ 116337 w 3635159"/>
              <a:gd name="connsiteY3" fmla="*/ 1404821 h 2131425"/>
              <a:gd name="connsiteX4" fmla="*/ 898620 w 3635159"/>
              <a:gd name="connsiteY4" fmla="*/ 162838 h 2131425"/>
              <a:gd name="connsiteX0" fmla="*/ 898620 w 3635159"/>
              <a:gd name="connsiteY0" fmla="*/ 384650 h 2353237"/>
              <a:gd name="connsiteX1" fmla="*/ 3255894 w 3635159"/>
              <a:gd name="connsiteY1" fmla="*/ 470762 h 2353237"/>
              <a:gd name="connsiteX2" fmla="*/ 3635159 w 3635159"/>
              <a:gd name="connsiteY2" fmla="*/ 1422924 h 2353237"/>
              <a:gd name="connsiteX3" fmla="*/ 116337 w 3635159"/>
              <a:gd name="connsiteY3" fmla="*/ 1626633 h 2353237"/>
              <a:gd name="connsiteX4" fmla="*/ 898620 w 3635159"/>
              <a:gd name="connsiteY4" fmla="*/ 384650 h 2353237"/>
              <a:gd name="connsiteX0" fmla="*/ 898620 w 3639416"/>
              <a:gd name="connsiteY0" fmla="*/ 384650 h 2353237"/>
              <a:gd name="connsiteX1" fmla="*/ 3255894 w 3639416"/>
              <a:gd name="connsiteY1" fmla="*/ 470762 h 2353237"/>
              <a:gd name="connsiteX2" fmla="*/ 3635159 w 3639416"/>
              <a:gd name="connsiteY2" fmla="*/ 1422924 h 2353237"/>
              <a:gd name="connsiteX3" fmla="*/ 116337 w 3639416"/>
              <a:gd name="connsiteY3" fmla="*/ 1626633 h 2353237"/>
              <a:gd name="connsiteX4" fmla="*/ 898620 w 3639416"/>
              <a:gd name="connsiteY4" fmla="*/ 384650 h 2353237"/>
              <a:gd name="connsiteX0" fmla="*/ 898620 w 3635159"/>
              <a:gd name="connsiteY0" fmla="*/ 384650 h 2353237"/>
              <a:gd name="connsiteX1" fmla="*/ 3255894 w 3635159"/>
              <a:gd name="connsiteY1" fmla="*/ 470762 h 2353237"/>
              <a:gd name="connsiteX2" fmla="*/ 3635159 w 3635159"/>
              <a:gd name="connsiteY2" fmla="*/ 1422924 h 2353237"/>
              <a:gd name="connsiteX3" fmla="*/ 116337 w 3635159"/>
              <a:gd name="connsiteY3" fmla="*/ 1626633 h 2353237"/>
              <a:gd name="connsiteX4" fmla="*/ 898620 w 3635159"/>
              <a:gd name="connsiteY4" fmla="*/ 384650 h 2353237"/>
              <a:gd name="connsiteX0" fmla="*/ 898620 w 3635159"/>
              <a:gd name="connsiteY0" fmla="*/ 384650 h 2458600"/>
              <a:gd name="connsiteX1" fmla="*/ 3255894 w 3635159"/>
              <a:gd name="connsiteY1" fmla="*/ 470762 h 2458600"/>
              <a:gd name="connsiteX2" fmla="*/ 3635159 w 3635159"/>
              <a:gd name="connsiteY2" fmla="*/ 1422924 h 2458600"/>
              <a:gd name="connsiteX3" fmla="*/ 116337 w 3635159"/>
              <a:gd name="connsiteY3" fmla="*/ 1626633 h 2458600"/>
              <a:gd name="connsiteX4" fmla="*/ 898620 w 3635159"/>
              <a:gd name="connsiteY4" fmla="*/ 384650 h 2458600"/>
              <a:gd name="connsiteX0" fmla="*/ 898620 w 3635159"/>
              <a:gd name="connsiteY0" fmla="*/ 404987 h 2478937"/>
              <a:gd name="connsiteX1" fmla="*/ 3286306 w 3635159"/>
              <a:gd name="connsiteY1" fmla="*/ 453764 h 2478937"/>
              <a:gd name="connsiteX2" fmla="*/ 3635159 w 3635159"/>
              <a:gd name="connsiteY2" fmla="*/ 1443261 h 2478937"/>
              <a:gd name="connsiteX3" fmla="*/ 116337 w 3635159"/>
              <a:gd name="connsiteY3" fmla="*/ 1646970 h 2478937"/>
              <a:gd name="connsiteX4" fmla="*/ 898620 w 3635159"/>
              <a:gd name="connsiteY4" fmla="*/ 404987 h 247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159" h="2478937">
                <a:moveTo>
                  <a:pt x="898620" y="404987"/>
                </a:moveTo>
                <a:cubicBezTo>
                  <a:pt x="1935576" y="-27518"/>
                  <a:pt x="2777515" y="-252056"/>
                  <a:pt x="3286306" y="453764"/>
                </a:cubicBezTo>
                <a:cubicBezTo>
                  <a:pt x="3929709" y="995166"/>
                  <a:pt x="2870113" y="914305"/>
                  <a:pt x="3635159" y="1443261"/>
                </a:cubicBezTo>
                <a:cubicBezTo>
                  <a:pt x="3252607" y="1898146"/>
                  <a:pt x="1145308" y="3406793"/>
                  <a:pt x="116337" y="1646970"/>
                </a:cubicBezTo>
                <a:cubicBezTo>
                  <a:pt x="-337552" y="494557"/>
                  <a:pt x="667223" y="751014"/>
                  <a:pt x="898620" y="404987"/>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TextBox 29">
            <a:extLst>
              <a:ext uri="{FF2B5EF4-FFF2-40B4-BE49-F238E27FC236}">
                <a16:creationId xmlns:a16="http://schemas.microsoft.com/office/drawing/2014/main" id="{2F7E21ED-BE86-A677-A93E-8793F9447206}"/>
              </a:ext>
            </a:extLst>
          </p:cNvPr>
          <p:cNvSpPr txBox="1"/>
          <p:nvPr/>
        </p:nvSpPr>
        <p:spPr>
          <a:xfrm>
            <a:off x="1663421" y="2447724"/>
            <a:ext cx="15575145" cy="1077218"/>
          </a:xfrm>
          <a:prstGeom prst="rect">
            <a:avLst/>
          </a:prstGeom>
          <a:noFill/>
        </p:spPr>
        <p:txBody>
          <a:bodyPr wrap="square">
            <a:spAutoFit/>
          </a:bodyPr>
          <a:lstStyle/>
          <a:p>
            <a:r>
              <a:rPr lang="en-ID" sz="3200" b="0"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Titik-titik pada koordinat Kartesius merupakan pasangan berurutan titik (x, y) pada sumbu-X dan sumbu-Y. Di mana x disebut </a:t>
            </a:r>
            <a:r>
              <a:rPr lang="en-ID" sz="3200" b="1" i="0">
                <a:solidFill>
                  <a:srgbClr val="040C28"/>
                </a:solidFill>
                <a:effectLst/>
                <a:latin typeface="Open Sans" panose="020B0606030504020204" pitchFamily="34" charset="0"/>
                <a:ea typeface="Open Sans" panose="020B0606030504020204" pitchFamily="34" charset="0"/>
                <a:cs typeface="Open Sans" panose="020B0606030504020204" pitchFamily="34" charset="0"/>
              </a:rPr>
              <a:t>absis</a:t>
            </a:r>
            <a:r>
              <a:rPr lang="en-ID" sz="3200" b="0"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 dan y disebut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ordinat</a:t>
            </a:r>
            <a:r>
              <a:rPr lang="en-ID" sz="3200" b="0"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32" name="TextBox 31">
            <a:extLst>
              <a:ext uri="{FF2B5EF4-FFF2-40B4-BE49-F238E27FC236}">
                <a16:creationId xmlns:a16="http://schemas.microsoft.com/office/drawing/2014/main" id="{4DB695F9-539C-A04A-9AFB-3A5A74C88427}"/>
              </a:ext>
            </a:extLst>
          </p:cNvPr>
          <p:cNvSpPr txBox="1"/>
          <p:nvPr/>
        </p:nvSpPr>
        <p:spPr>
          <a:xfrm>
            <a:off x="1661707" y="4345088"/>
            <a:ext cx="16271389" cy="1569660"/>
          </a:xfrm>
          <a:prstGeom prst="rect">
            <a:avLst/>
          </a:prstGeom>
          <a:noFill/>
        </p:spPr>
        <p:txBody>
          <a:bodyPr wrap="square">
            <a:spAutoFit/>
          </a:bodyPr>
          <a:lstStyle/>
          <a:p>
            <a:r>
              <a:rPr lang="en-ID" sz="3200" b="0" i="0">
                <a:solidFill>
                  <a:srgbClr val="4D4D4D"/>
                </a:solidFill>
                <a:effectLst/>
                <a:latin typeface="Open Sans" panose="020B0606030504020204" pitchFamily="34" charset="0"/>
              </a:rPr>
              <a:t>Ciri utama koordinat Cartesius adalah adanya dua garis tegak lurus yang saling berpotongan di suatu titik. Kedua garis tersebut dinamakan sebagai sumbu koordinat.</a:t>
            </a:r>
            <a:endParaRPr lang="en-ID" sz="3200"/>
          </a:p>
        </p:txBody>
      </p:sp>
      <p:grpSp>
        <p:nvGrpSpPr>
          <p:cNvPr id="2" name="Google Shape;598;p49">
            <a:extLst>
              <a:ext uri="{FF2B5EF4-FFF2-40B4-BE49-F238E27FC236}">
                <a16:creationId xmlns:a16="http://schemas.microsoft.com/office/drawing/2014/main" id="{DDFA7BAA-C50F-79FD-9AFF-FFD6A05A7A7A}"/>
              </a:ext>
            </a:extLst>
          </p:cNvPr>
          <p:cNvGrpSpPr/>
          <p:nvPr/>
        </p:nvGrpSpPr>
        <p:grpSpPr>
          <a:xfrm>
            <a:off x="0" y="8110440"/>
            <a:ext cx="2891061" cy="2209308"/>
            <a:chOff x="7920100" y="2906600"/>
            <a:chExt cx="1499925" cy="1317000"/>
          </a:xfrm>
        </p:grpSpPr>
        <p:sp>
          <p:nvSpPr>
            <p:cNvPr id="9" name="Google Shape;599;p49">
              <a:extLst>
                <a:ext uri="{FF2B5EF4-FFF2-40B4-BE49-F238E27FC236}">
                  <a16:creationId xmlns:a16="http://schemas.microsoft.com/office/drawing/2014/main" id="{18160F8A-D6B7-F428-8688-4C762517C9FB}"/>
                </a:ext>
              </a:extLst>
            </p:cNvPr>
            <p:cNvSpPr/>
            <p:nvPr/>
          </p:nvSpPr>
          <p:spPr>
            <a:xfrm>
              <a:off x="7920100" y="2906600"/>
              <a:ext cx="1499925" cy="1317000"/>
            </a:xfrm>
            <a:custGeom>
              <a:avLst/>
              <a:gdLst/>
              <a:ahLst/>
              <a:cxnLst/>
              <a:rect l="l" t="t" r="r" b="b"/>
              <a:pathLst>
                <a:path w="59997" h="52680" extrusionOk="0">
                  <a:moveTo>
                    <a:pt x="22484" y="11942"/>
                  </a:moveTo>
                  <a:lnTo>
                    <a:pt x="25919" y="23150"/>
                  </a:lnTo>
                  <a:lnTo>
                    <a:pt x="24452" y="23550"/>
                  </a:lnTo>
                  <a:cubicBezTo>
                    <a:pt x="24352" y="23584"/>
                    <a:pt x="24285" y="23717"/>
                    <a:pt x="24318" y="23817"/>
                  </a:cubicBezTo>
                  <a:cubicBezTo>
                    <a:pt x="24352" y="23917"/>
                    <a:pt x="24418" y="23984"/>
                    <a:pt x="24518" y="23984"/>
                  </a:cubicBezTo>
                  <a:lnTo>
                    <a:pt x="24585" y="23984"/>
                  </a:lnTo>
                  <a:lnTo>
                    <a:pt x="26053" y="23550"/>
                  </a:lnTo>
                  <a:lnTo>
                    <a:pt x="30523" y="38161"/>
                  </a:lnTo>
                  <a:lnTo>
                    <a:pt x="30456" y="38127"/>
                  </a:lnTo>
                  <a:lnTo>
                    <a:pt x="29555" y="37193"/>
                  </a:lnTo>
                  <a:cubicBezTo>
                    <a:pt x="29509" y="37147"/>
                    <a:pt x="29457" y="37127"/>
                    <a:pt x="29407" y="37127"/>
                  </a:cubicBezTo>
                  <a:cubicBezTo>
                    <a:pt x="29243" y="37127"/>
                    <a:pt x="29102" y="37340"/>
                    <a:pt x="29255" y="37494"/>
                  </a:cubicBezTo>
                  <a:lnTo>
                    <a:pt x="29622" y="37860"/>
                  </a:lnTo>
                  <a:lnTo>
                    <a:pt x="29622" y="37860"/>
                  </a:lnTo>
                  <a:lnTo>
                    <a:pt x="15812" y="33991"/>
                  </a:lnTo>
                  <a:lnTo>
                    <a:pt x="16246" y="32557"/>
                  </a:lnTo>
                  <a:cubicBezTo>
                    <a:pt x="16287" y="32392"/>
                    <a:pt x="16150" y="32278"/>
                    <a:pt x="16016" y="32278"/>
                  </a:cubicBezTo>
                  <a:cubicBezTo>
                    <a:pt x="15932" y="32278"/>
                    <a:pt x="15850" y="32321"/>
                    <a:pt x="15812" y="32423"/>
                  </a:cubicBezTo>
                  <a:lnTo>
                    <a:pt x="15379" y="33891"/>
                  </a:lnTo>
                  <a:lnTo>
                    <a:pt x="2870" y="30388"/>
                  </a:lnTo>
                  <a:lnTo>
                    <a:pt x="4271" y="29955"/>
                  </a:lnTo>
                  <a:cubicBezTo>
                    <a:pt x="4371" y="29921"/>
                    <a:pt x="4471" y="29821"/>
                    <a:pt x="4437" y="29688"/>
                  </a:cubicBezTo>
                  <a:cubicBezTo>
                    <a:pt x="4383" y="29606"/>
                    <a:pt x="4305" y="29546"/>
                    <a:pt x="4205" y="29546"/>
                  </a:cubicBezTo>
                  <a:cubicBezTo>
                    <a:pt x="4183" y="29546"/>
                    <a:pt x="4161" y="29549"/>
                    <a:pt x="4137" y="29555"/>
                  </a:cubicBezTo>
                  <a:lnTo>
                    <a:pt x="3470" y="29755"/>
                  </a:lnTo>
                  <a:lnTo>
                    <a:pt x="13177" y="20648"/>
                  </a:lnTo>
                  <a:lnTo>
                    <a:pt x="14011" y="21515"/>
                  </a:lnTo>
                  <a:cubicBezTo>
                    <a:pt x="14078" y="21549"/>
                    <a:pt x="14111" y="21582"/>
                    <a:pt x="14178" y="21582"/>
                  </a:cubicBezTo>
                  <a:cubicBezTo>
                    <a:pt x="14244" y="21582"/>
                    <a:pt x="14278" y="21549"/>
                    <a:pt x="14344" y="21515"/>
                  </a:cubicBezTo>
                  <a:cubicBezTo>
                    <a:pt x="14411" y="21415"/>
                    <a:pt x="14411" y="21282"/>
                    <a:pt x="14344" y="21215"/>
                  </a:cubicBezTo>
                  <a:lnTo>
                    <a:pt x="13511" y="20348"/>
                  </a:lnTo>
                  <a:lnTo>
                    <a:pt x="21850" y="12542"/>
                  </a:lnTo>
                  <a:lnTo>
                    <a:pt x="21650" y="13109"/>
                  </a:lnTo>
                  <a:cubicBezTo>
                    <a:pt x="21616" y="13243"/>
                    <a:pt x="21683" y="13343"/>
                    <a:pt x="21816" y="13376"/>
                  </a:cubicBezTo>
                  <a:lnTo>
                    <a:pt x="21883" y="13376"/>
                  </a:lnTo>
                  <a:cubicBezTo>
                    <a:pt x="21950" y="13376"/>
                    <a:pt x="22050" y="13343"/>
                    <a:pt x="22083" y="13243"/>
                  </a:cubicBezTo>
                  <a:lnTo>
                    <a:pt x="22450" y="11942"/>
                  </a:lnTo>
                  <a:close/>
                  <a:moveTo>
                    <a:pt x="39396" y="11875"/>
                  </a:moveTo>
                  <a:lnTo>
                    <a:pt x="48102" y="20114"/>
                  </a:lnTo>
                  <a:lnTo>
                    <a:pt x="46101" y="22249"/>
                  </a:lnTo>
                  <a:cubicBezTo>
                    <a:pt x="46034" y="22316"/>
                    <a:pt x="46034" y="22449"/>
                    <a:pt x="46101" y="22550"/>
                  </a:cubicBezTo>
                  <a:cubicBezTo>
                    <a:pt x="46134" y="22583"/>
                    <a:pt x="46201" y="22583"/>
                    <a:pt x="46267" y="22583"/>
                  </a:cubicBezTo>
                  <a:cubicBezTo>
                    <a:pt x="46301" y="22583"/>
                    <a:pt x="46367" y="22583"/>
                    <a:pt x="46401" y="22516"/>
                  </a:cubicBezTo>
                  <a:lnTo>
                    <a:pt x="48402" y="20415"/>
                  </a:lnTo>
                  <a:lnTo>
                    <a:pt x="58343" y="29721"/>
                  </a:lnTo>
                  <a:lnTo>
                    <a:pt x="31590" y="38327"/>
                  </a:lnTo>
                  <a:lnTo>
                    <a:pt x="31924" y="37994"/>
                  </a:lnTo>
                  <a:cubicBezTo>
                    <a:pt x="32074" y="37818"/>
                    <a:pt x="31941" y="37623"/>
                    <a:pt x="31781" y="37623"/>
                  </a:cubicBezTo>
                  <a:cubicBezTo>
                    <a:pt x="31728" y="37623"/>
                    <a:pt x="31673" y="37644"/>
                    <a:pt x="31623" y="37694"/>
                  </a:cubicBezTo>
                  <a:lnTo>
                    <a:pt x="31323" y="38027"/>
                  </a:lnTo>
                  <a:lnTo>
                    <a:pt x="35826" y="23484"/>
                  </a:lnTo>
                  <a:lnTo>
                    <a:pt x="38662" y="24317"/>
                  </a:lnTo>
                  <a:lnTo>
                    <a:pt x="38729" y="24317"/>
                  </a:lnTo>
                  <a:cubicBezTo>
                    <a:pt x="38829" y="24284"/>
                    <a:pt x="38895" y="24251"/>
                    <a:pt x="38929" y="24151"/>
                  </a:cubicBezTo>
                  <a:cubicBezTo>
                    <a:pt x="38962" y="24017"/>
                    <a:pt x="38895" y="23917"/>
                    <a:pt x="38795" y="23884"/>
                  </a:cubicBezTo>
                  <a:lnTo>
                    <a:pt x="35927" y="23083"/>
                  </a:lnTo>
                  <a:lnTo>
                    <a:pt x="39196" y="12542"/>
                  </a:lnTo>
                  <a:lnTo>
                    <a:pt x="39963" y="15044"/>
                  </a:lnTo>
                  <a:cubicBezTo>
                    <a:pt x="39996" y="15144"/>
                    <a:pt x="40063" y="15211"/>
                    <a:pt x="40163" y="15211"/>
                  </a:cubicBezTo>
                  <a:lnTo>
                    <a:pt x="40230" y="15211"/>
                  </a:lnTo>
                  <a:cubicBezTo>
                    <a:pt x="40363" y="15178"/>
                    <a:pt x="40430" y="15044"/>
                    <a:pt x="40363" y="14944"/>
                  </a:cubicBezTo>
                  <a:lnTo>
                    <a:pt x="39496" y="12042"/>
                  </a:lnTo>
                  <a:cubicBezTo>
                    <a:pt x="39462" y="11975"/>
                    <a:pt x="39429" y="11942"/>
                    <a:pt x="39396" y="11909"/>
                  </a:cubicBezTo>
                  <a:lnTo>
                    <a:pt x="39396" y="11875"/>
                  </a:lnTo>
                  <a:close/>
                  <a:moveTo>
                    <a:pt x="30806" y="0"/>
                  </a:moveTo>
                  <a:cubicBezTo>
                    <a:pt x="30681" y="0"/>
                    <a:pt x="30556" y="67"/>
                    <a:pt x="30589" y="200"/>
                  </a:cubicBezTo>
                  <a:lnTo>
                    <a:pt x="30589" y="36826"/>
                  </a:lnTo>
                  <a:lnTo>
                    <a:pt x="22817" y="11508"/>
                  </a:lnTo>
                  <a:cubicBezTo>
                    <a:pt x="22784" y="11408"/>
                    <a:pt x="22750" y="11375"/>
                    <a:pt x="22684" y="11341"/>
                  </a:cubicBezTo>
                  <a:cubicBezTo>
                    <a:pt x="22584" y="11341"/>
                    <a:pt x="22517" y="11341"/>
                    <a:pt x="22484" y="11408"/>
                  </a:cubicBezTo>
                  <a:lnTo>
                    <a:pt x="22317" y="11542"/>
                  </a:lnTo>
                  <a:cubicBezTo>
                    <a:pt x="22250" y="11542"/>
                    <a:pt x="22150" y="11608"/>
                    <a:pt x="22117" y="11675"/>
                  </a:cubicBezTo>
                  <a:lnTo>
                    <a:pt x="22117" y="11742"/>
                  </a:lnTo>
                  <a:lnTo>
                    <a:pt x="13210" y="20081"/>
                  </a:lnTo>
                  <a:cubicBezTo>
                    <a:pt x="13191" y="20071"/>
                    <a:pt x="13171" y="20067"/>
                    <a:pt x="13152" y="20067"/>
                  </a:cubicBezTo>
                  <a:cubicBezTo>
                    <a:pt x="13105" y="20067"/>
                    <a:pt x="13057" y="20091"/>
                    <a:pt x="13010" y="20114"/>
                  </a:cubicBezTo>
                  <a:cubicBezTo>
                    <a:pt x="12977" y="20181"/>
                    <a:pt x="12943" y="20248"/>
                    <a:pt x="12977" y="20315"/>
                  </a:cubicBezTo>
                  <a:lnTo>
                    <a:pt x="2269" y="30322"/>
                  </a:lnTo>
                  <a:cubicBezTo>
                    <a:pt x="2202" y="30388"/>
                    <a:pt x="2169" y="30455"/>
                    <a:pt x="2202" y="30522"/>
                  </a:cubicBezTo>
                  <a:cubicBezTo>
                    <a:pt x="2202" y="30622"/>
                    <a:pt x="2269" y="30655"/>
                    <a:pt x="2336" y="30689"/>
                  </a:cubicBezTo>
                  <a:lnTo>
                    <a:pt x="30256" y="38494"/>
                  </a:lnTo>
                  <a:lnTo>
                    <a:pt x="30356" y="38594"/>
                  </a:lnTo>
                  <a:cubicBezTo>
                    <a:pt x="30389" y="38628"/>
                    <a:pt x="30456" y="38661"/>
                    <a:pt x="30489" y="38661"/>
                  </a:cubicBezTo>
                  <a:cubicBezTo>
                    <a:pt x="30523" y="38661"/>
                    <a:pt x="30589" y="38661"/>
                    <a:pt x="30623" y="38628"/>
                  </a:cubicBezTo>
                  <a:lnTo>
                    <a:pt x="30623" y="39829"/>
                  </a:lnTo>
                  <a:lnTo>
                    <a:pt x="201" y="39829"/>
                  </a:lnTo>
                  <a:cubicBezTo>
                    <a:pt x="1" y="39862"/>
                    <a:pt x="1" y="40162"/>
                    <a:pt x="201" y="40229"/>
                  </a:cubicBezTo>
                  <a:lnTo>
                    <a:pt x="30556" y="40229"/>
                  </a:lnTo>
                  <a:lnTo>
                    <a:pt x="30556" y="52504"/>
                  </a:lnTo>
                  <a:cubicBezTo>
                    <a:pt x="30523" y="52621"/>
                    <a:pt x="30648" y="52679"/>
                    <a:pt x="30773" y="52679"/>
                  </a:cubicBezTo>
                  <a:cubicBezTo>
                    <a:pt x="30898" y="52679"/>
                    <a:pt x="31023" y="52621"/>
                    <a:pt x="30990" y="52504"/>
                  </a:cubicBezTo>
                  <a:lnTo>
                    <a:pt x="30990" y="40229"/>
                  </a:lnTo>
                  <a:lnTo>
                    <a:pt x="59744" y="40229"/>
                  </a:lnTo>
                  <a:cubicBezTo>
                    <a:pt x="59758" y="40233"/>
                    <a:pt x="59773" y="40234"/>
                    <a:pt x="59786" y="40234"/>
                  </a:cubicBezTo>
                  <a:cubicBezTo>
                    <a:pt x="59990" y="40234"/>
                    <a:pt x="59996" y="39817"/>
                    <a:pt x="59803" y="39817"/>
                  </a:cubicBezTo>
                  <a:cubicBezTo>
                    <a:pt x="59785" y="39817"/>
                    <a:pt x="59765" y="39820"/>
                    <a:pt x="59744" y="39829"/>
                  </a:cubicBezTo>
                  <a:lnTo>
                    <a:pt x="31023" y="39829"/>
                  </a:lnTo>
                  <a:lnTo>
                    <a:pt x="31023" y="38995"/>
                  </a:lnTo>
                  <a:lnTo>
                    <a:pt x="58843" y="30022"/>
                  </a:lnTo>
                  <a:cubicBezTo>
                    <a:pt x="58910" y="29988"/>
                    <a:pt x="58943" y="29921"/>
                    <a:pt x="58976" y="29855"/>
                  </a:cubicBezTo>
                  <a:cubicBezTo>
                    <a:pt x="58976" y="29788"/>
                    <a:pt x="58976" y="29688"/>
                    <a:pt x="58910" y="29655"/>
                  </a:cubicBezTo>
                  <a:lnTo>
                    <a:pt x="39429" y="11308"/>
                  </a:lnTo>
                  <a:cubicBezTo>
                    <a:pt x="39396" y="11241"/>
                    <a:pt x="39329" y="11241"/>
                    <a:pt x="39229" y="11241"/>
                  </a:cubicBezTo>
                  <a:cubicBezTo>
                    <a:pt x="39162" y="11275"/>
                    <a:pt x="39095" y="11308"/>
                    <a:pt x="39095" y="11408"/>
                  </a:cubicBezTo>
                  <a:lnTo>
                    <a:pt x="31023" y="37527"/>
                  </a:lnTo>
                  <a:lnTo>
                    <a:pt x="31023" y="200"/>
                  </a:lnTo>
                  <a:cubicBezTo>
                    <a:pt x="31056" y="67"/>
                    <a:pt x="30931" y="0"/>
                    <a:pt x="30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00;p49">
              <a:extLst>
                <a:ext uri="{FF2B5EF4-FFF2-40B4-BE49-F238E27FC236}">
                  <a16:creationId xmlns:a16="http://schemas.microsoft.com/office/drawing/2014/main" id="{A3BB4C15-F957-A3E0-7EF9-B88B2FABECD7}"/>
                </a:ext>
              </a:extLst>
            </p:cNvPr>
            <p:cNvSpPr/>
            <p:nvPr/>
          </p:nvSpPr>
          <p:spPr>
            <a:xfrm>
              <a:off x="8418800" y="3299300"/>
              <a:ext cx="33550" cy="80150"/>
            </a:xfrm>
            <a:custGeom>
              <a:avLst/>
              <a:gdLst/>
              <a:ahLst/>
              <a:cxnLst/>
              <a:rect l="l" t="t" r="r" b="b"/>
              <a:pathLst>
                <a:path w="1342" h="3206" extrusionOk="0">
                  <a:moveTo>
                    <a:pt x="1079" y="1"/>
                  </a:moveTo>
                  <a:cubicBezTo>
                    <a:pt x="993" y="1"/>
                    <a:pt x="907" y="52"/>
                    <a:pt x="868" y="170"/>
                  </a:cubicBezTo>
                  <a:lnTo>
                    <a:pt x="34" y="2939"/>
                  </a:lnTo>
                  <a:cubicBezTo>
                    <a:pt x="0" y="3039"/>
                    <a:pt x="67" y="3172"/>
                    <a:pt x="201" y="3206"/>
                  </a:cubicBezTo>
                  <a:lnTo>
                    <a:pt x="234" y="3206"/>
                  </a:lnTo>
                  <a:cubicBezTo>
                    <a:pt x="334" y="3206"/>
                    <a:pt x="434" y="3139"/>
                    <a:pt x="467" y="3039"/>
                  </a:cubicBezTo>
                  <a:lnTo>
                    <a:pt x="1301" y="303"/>
                  </a:lnTo>
                  <a:cubicBezTo>
                    <a:pt x="1342" y="122"/>
                    <a:pt x="1211" y="1"/>
                    <a:pt x="10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01;p49">
              <a:extLst>
                <a:ext uri="{FF2B5EF4-FFF2-40B4-BE49-F238E27FC236}">
                  <a16:creationId xmlns:a16="http://schemas.microsoft.com/office/drawing/2014/main" id="{07ECBC3B-4F30-7AD2-BA44-F11D045D8F89}"/>
                </a:ext>
              </a:extLst>
            </p:cNvPr>
            <p:cNvSpPr/>
            <p:nvPr/>
          </p:nvSpPr>
          <p:spPr>
            <a:xfrm>
              <a:off x="8335400" y="3575575"/>
              <a:ext cx="32550" cy="79900"/>
            </a:xfrm>
            <a:custGeom>
              <a:avLst/>
              <a:gdLst/>
              <a:ahLst/>
              <a:cxnLst/>
              <a:rect l="l" t="t" r="r" b="b"/>
              <a:pathLst>
                <a:path w="1302" h="3196" extrusionOk="0">
                  <a:moveTo>
                    <a:pt x="1035" y="1"/>
                  </a:moveTo>
                  <a:cubicBezTo>
                    <a:pt x="953" y="1"/>
                    <a:pt x="892" y="63"/>
                    <a:pt x="868" y="160"/>
                  </a:cubicBezTo>
                  <a:lnTo>
                    <a:pt x="34" y="2929"/>
                  </a:lnTo>
                  <a:cubicBezTo>
                    <a:pt x="1" y="3029"/>
                    <a:pt x="67" y="3162"/>
                    <a:pt x="168" y="3196"/>
                  </a:cubicBezTo>
                  <a:lnTo>
                    <a:pt x="234" y="3196"/>
                  </a:lnTo>
                  <a:cubicBezTo>
                    <a:pt x="334" y="3196"/>
                    <a:pt x="401" y="3129"/>
                    <a:pt x="434" y="3029"/>
                  </a:cubicBezTo>
                  <a:lnTo>
                    <a:pt x="1268" y="260"/>
                  </a:lnTo>
                  <a:cubicBezTo>
                    <a:pt x="1302" y="160"/>
                    <a:pt x="1235" y="60"/>
                    <a:pt x="1135" y="27"/>
                  </a:cubicBezTo>
                  <a:cubicBezTo>
                    <a:pt x="1099" y="9"/>
                    <a:pt x="1066" y="1"/>
                    <a:pt x="1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02;p49">
              <a:extLst>
                <a:ext uri="{FF2B5EF4-FFF2-40B4-BE49-F238E27FC236}">
                  <a16:creationId xmlns:a16="http://schemas.microsoft.com/office/drawing/2014/main" id="{CF593A72-CE53-F851-7E1C-961C33275977}"/>
                </a:ext>
              </a:extLst>
            </p:cNvPr>
            <p:cNvSpPr/>
            <p:nvPr/>
          </p:nvSpPr>
          <p:spPr>
            <a:xfrm>
              <a:off x="8377100" y="3437575"/>
              <a:ext cx="32550" cy="79475"/>
            </a:xfrm>
            <a:custGeom>
              <a:avLst/>
              <a:gdLst/>
              <a:ahLst/>
              <a:cxnLst/>
              <a:rect l="l" t="t" r="r" b="b"/>
              <a:pathLst>
                <a:path w="1302" h="3179" extrusionOk="0">
                  <a:moveTo>
                    <a:pt x="1079" y="1"/>
                  </a:moveTo>
                  <a:cubicBezTo>
                    <a:pt x="991" y="1"/>
                    <a:pt x="895" y="61"/>
                    <a:pt x="868" y="143"/>
                  </a:cubicBezTo>
                  <a:lnTo>
                    <a:pt x="34" y="2912"/>
                  </a:lnTo>
                  <a:cubicBezTo>
                    <a:pt x="1" y="3012"/>
                    <a:pt x="67" y="3145"/>
                    <a:pt x="167" y="3179"/>
                  </a:cubicBezTo>
                  <a:lnTo>
                    <a:pt x="234" y="3179"/>
                  </a:lnTo>
                  <a:cubicBezTo>
                    <a:pt x="334" y="3179"/>
                    <a:pt x="434" y="3112"/>
                    <a:pt x="434" y="3045"/>
                  </a:cubicBezTo>
                  <a:lnTo>
                    <a:pt x="1268" y="276"/>
                  </a:lnTo>
                  <a:cubicBezTo>
                    <a:pt x="1302" y="176"/>
                    <a:pt x="1235" y="43"/>
                    <a:pt x="1135" y="10"/>
                  </a:cubicBezTo>
                  <a:cubicBezTo>
                    <a:pt x="1117" y="4"/>
                    <a:pt x="1098" y="1"/>
                    <a:pt x="10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3;p49">
              <a:extLst>
                <a:ext uri="{FF2B5EF4-FFF2-40B4-BE49-F238E27FC236}">
                  <a16:creationId xmlns:a16="http://schemas.microsoft.com/office/drawing/2014/main" id="{E1B9E00F-539D-E906-512F-AF7EC8A60EC5}"/>
                </a:ext>
              </a:extLst>
            </p:cNvPr>
            <p:cNvSpPr/>
            <p:nvPr/>
          </p:nvSpPr>
          <p:spPr>
            <a:xfrm>
              <a:off x="8091075" y="3602725"/>
              <a:ext cx="87000" cy="31900"/>
            </a:xfrm>
            <a:custGeom>
              <a:avLst/>
              <a:gdLst/>
              <a:ahLst/>
              <a:cxnLst/>
              <a:rect l="l" t="t" r="r" b="b"/>
              <a:pathLst>
                <a:path w="3480" h="1276" extrusionOk="0">
                  <a:moveTo>
                    <a:pt x="3161" y="1"/>
                  </a:moveTo>
                  <a:cubicBezTo>
                    <a:pt x="3142" y="1"/>
                    <a:pt x="3123" y="3"/>
                    <a:pt x="3102" y="8"/>
                  </a:cubicBezTo>
                  <a:lnTo>
                    <a:pt x="167" y="876"/>
                  </a:lnTo>
                  <a:cubicBezTo>
                    <a:pt x="67" y="909"/>
                    <a:pt x="0" y="1009"/>
                    <a:pt x="33" y="1142"/>
                  </a:cubicBezTo>
                  <a:cubicBezTo>
                    <a:pt x="67" y="1209"/>
                    <a:pt x="134" y="1276"/>
                    <a:pt x="234" y="1276"/>
                  </a:cubicBezTo>
                  <a:lnTo>
                    <a:pt x="300" y="1276"/>
                  </a:lnTo>
                  <a:lnTo>
                    <a:pt x="3202" y="442"/>
                  </a:lnTo>
                  <a:cubicBezTo>
                    <a:pt x="3480" y="350"/>
                    <a:pt x="3387" y="1"/>
                    <a:pt x="3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04;p49">
              <a:extLst>
                <a:ext uri="{FF2B5EF4-FFF2-40B4-BE49-F238E27FC236}">
                  <a16:creationId xmlns:a16="http://schemas.microsoft.com/office/drawing/2014/main" id="{58A48DF4-2083-0793-7A5E-4663D47F04CA}"/>
                </a:ext>
              </a:extLst>
            </p:cNvPr>
            <p:cNvSpPr/>
            <p:nvPr/>
          </p:nvSpPr>
          <p:spPr>
            <a:xfrm>
              <a:off x="8235325" y="3560025"/>
              <a:ext cx="87750" cy="32075"/>
            </a:xfrm>
            <a:custGeom>
              <a:avLst/>
              <a:gdLst/>
              <a:ahLst/>
              <a:cxnLst/>
              <a:rect l="l" t="t" r="r" b="b"/>
              <a:pathLst>
                <a:path w="3510" h="1283" extrusionOk="0">
                  <a:moveTo>
                    <a:pt x="3214" y="0"/>
                  </a:moveTo>
                  <a:cubicBezTo>
                    <a:pt x="3190" y="0"/>
                    <a:pt x="3164" y="5"/>
                    <a:pt x="3136" y="15"/>
                  </a:cubicBezTo>
                  <a:lnTo>
                    <a:pt x="201" y="849"/>
                  </a:lnTo>
                  <a:cubicBezTo>
                    <a:pt x="1" y="949"/>
                    <a:pt x="34" y="1249"/>
                    <a:pt x="268" y="1283"/>
                  </a:cubicBezTo>
                  <a:lnTo>
                    <a:pt x="334" y="1283"/>
                  </a:lnTo>
                  <a:lnTo>
                    <a:pt x="3270" y="415"/>
                  </a:lnTo>
                  <a:cubicBezTo>
                    <a:pt x="3509" y="356"/>
                    <a:pt x="3427" y="0"/>
                    <a:pt x="3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05;p49">
              <a:extLst>
                <a:ext uri="{FF2B5EF4-FFF2-40B4-BE49-F238E27FC236}">
                  <a16:creationId xmlns:a16="http://schemas.microsoft.com/office/drawing/2014/main" id="{A6FCCBEF-0C9C-6B45-9B6F-D63285ACF2D1}"/>
                </a:ext>
              </a:extLst>
            </p:cNvPr>
            <p:cNvSpPr/>
            <p:nvPr/>
          </p:nvSpPr>
          <p:spPr>
            <a:xfrm>
              <a:off x="8322900" y="3492425"/>
              <a:ext cx="145450" cy="68000"/>
            </a:xfrm>
            <a:custGeom>
              <a:avLst/>
              <a:gdLst/>
              <a:ahLst/>
              <a:cxnLst/>
              <a:rect l="l" t="t" r="r" b="b"/>
              <a:pathLst>
                <a:path w="5818" h="2720" extrusionOk="0">
                  <a:moveTo>
                    <a:pt x="238" y="0"/>
                  </a:moveTo>
                  <a:cubicBezTo>
                    <a:pt x="184" y="0"/>
                    <a:pt x="134" y="17"/>
                    <a:pt x="100" y="51"/>
                  </a:cubicBezTo>
                  <a:cubicBezTo>
                    <a:pt x="0" y="151"/>
                    <a:pt x="0" y="284"/>
                    <a:pt x="100" y="351"/>
                  </a:cubicBezTo>
                  <a:lnTo>
                    <a:pt x="2269" y="2652"/>
                  </a:lnTo>
                  <a:cubicBezTo>
                    <a:pt x="2302" y="2686"/>
                    <a:pt x="2369" y="2719"/>
                    <a:pt x="2435" y="2719"/>
                  </a:cubicBezTo>
                  <a:cubicBezTo>
                    <a:pt x="2469" y="2719"/>
                    <a:pt x="2536" y="2686"/>
                    <a:pt x="2569" y="2652"/>
                  </a:cubicBezTo>
                  <a:cubicBezTo>
                    <a:pt x="2669" y="2552"/>
                    <a:pt x="2669" y="2419"/>
                    <a:pt x="2569" y="2352"/>
                  </a:cubicBezTo>
                  <a:lnTo>
                    <a:pt x="2469" y="2252"/>
                  </a:lnTo>
                  <a:cubicBezTo>
                    <a:pt x="2502" y="2252"/>
                    <a:pt x="2536" y="2285"/>
                    <a:pt x="2602" y="2285"/>
                  </a:cubicBezTo>
                  <a:lnTo>
                    <a:pt x="2669" y="2285"/>
                  </a:lnTo>
                  <a:lnTo>
                    <a:pt x="5571" y="1418"/>
                  </a:lnTo>
                  <a:cubicBezTo>
                    <a:pt x="5818" y="1326"/>
                    <a:pt x="5751" y="977"/>
                    <a:pt x="5503" y="977"/>
                  </a:cubicBezTo>
                  <a:cubicBezTo>
                    <a:pt x="5482" y="977"/>
                    <a:pt x="5461" y="979"/>
                    <a:pt x="5438" y="985"/>
                  </a:cubicBezTo>
                  <a:lnTo>
                    <a:pt x="2536" y="1852"/>
                  </a:lnTo>
                  <a:cubicBezTo>
                    <a:pt x="2402" y="1885"/>
                    <a:pt x="2335" y="2019"/>
                    <a:pt x="2369" y="2119"/>
                  </a:cubicBezTo>
                  <a:cubicBezTo>
                    <a:pt x="2400" y="2150"/>
                    <a:pt x="2402" y="2181"/>
                    <a:pt x="2429" y="2212"/>
                  </a:cubicBezTo>
                  <a:lnTo>
                    <a:pt x="2429" y="2212"/>
                  </a:lnTo>
                  <a:lnTo>
                    <a:pt x="401" y="51"/>
                  </a:lnTo>
                  <a:cubicBezTo>
                    <a:pt x="351" y="17"/>
                    <a:pt x="292" y="0"/>
                    <a:pt x="2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06;p49">
              <a:extLst>
                <a:ext uri="{FF2B5EF4-FFF2-40B4-BE49-F238E27FC236}">
                  <a16:creationId xmlns:a16="http://schemas.microsoft.com/office/drawing/2014/main" id="{36B90E99-F075-3638-8D7C-44B3024397E4}"/>
                </a:ext>
              </a:extLst>
            </p:cNvPr>
            <p:cNvSpPr/>
            <p:nvPr/>
          </p:nvSpPr>
          <p:spPr>
            <a:xfrm>
              <a:off x="8539225" y="3720525"/>
              <a:ext cx="67225" cy="68375"/>
            </a:xfrm>
            <a:custGeom>
              <a:avLst/>
              <a:gdLst/>
              <a:ahLst/>
              <a:cxnLst/>
              <a:rect l="l" t="t" r="r" b="b"/>
              <a:pathLst>
                <a:path w="2689" h="2735" extrusionOk="0">
                  <a:moveTo>
                    <a:pt x="306" y="0"/>
                  </a:moveTo>
                  <a:cubicBezTo>
                    <a:pt x="141" y="0"/>
                    <a:pt x="0" y="213"/>
                    <a:pt x="154" y="367"/>
                  </a:cubicBezTo>
                  <a:lnTo>
                    <a:pt x="2322" y="2635"/>
                  </a:lnTo>
                  <a:cubicBezTo>
                    <a:pt x="2355" y="2702"/>
                    <a:pt x="2422" y="2702"/>
                    <a:pt x="2489" y="2735"/>
                  </a:cubicBezTo>
                  <a:cubicBezTo>
                    <a:pt x="2522" y="2702"/>
                    <a:pt x="2589" y="2702"/>
                    <a:pt x="2622" y="2668"/>
                  </a:cubicBezTo>
                  <a:cubicBezTo>
                    <a:pt x="2689" y="2568"/>
                    <a:pt x="2689" y="2435"/>
                    <a:pt x="2622" y="2368"/>
                  </a:cubicBezTo>
                  <a:lnTo>
                    <a:pt x="454" y="66"/>
                  </a:lnTo>
                  <a:cubicBezTo>
                    <a:pt x="407" y="20"/>
                    <a:pt x="355"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7;p49">
              <a:extLst>
                <a:ext uri="{FF2B5EF4-FFF2-40B4-BE49-F238E27FC236}">
                  <a16:creationId xmlns:a16="http://schemas.microsoft.com/office/drawing/2014/main" id="{12A1FE81-672E-5527-4393-E95EC303C91D}"/>
                </a:ext>
              </a:extLst>
            </p:cNvPr>
            <p:cNvSpPr/>
            <p:nvPr/>
          </p:nvSpPr>
          <p:spPr>
            <a:xfrm>
              <a:off x="8432150" y="3606675"/>
              <a:ext cx="65900" cy="68000"/>
            </a:xfrm>
            <a:custGeom>
              <a:avLst/>
              <a:gdLst/>
              <a:ahLst/>
              <a:cxnLst/>
              <a:rect l="l" t="t" r="r" b="b"/>
              <a:pathLst>
                <a:path w="2636" h="2720" extrusionOk="0">
                  <a:moveTo>
                    <a:pt x="230" y="0"/>
                  </a:moveTo>
                  <a:cubicBezTo>
                    <a:pt x="175" y="0"/>
                    <a:pt x="117" y="17"/>
                    <a:pt x="67" y="50"/>
                  </a:cubicBezTo>
                  <a:cubicBezTo>
                    <a:pt x="0" y="151"/>
                    <a:pt x="0" y="284"/>
                    <a:pt x="67" y="351"/>
                  </a:cubicBezTo>
                  <a:lnTo>
                    <a:pt x="2268" y="2652"/>
                  </a:lnTo>
                  <a:cubicBezTo>
                    <a:pt x="2302" y="2686"/>
                    <a:pt x="2335" y="2719"/>
                    <a:pt x="2402" y="2719"/>
                  </a:cubicBezTo>
                  <a:cubicBezTo>
                    <a:pt x="2469" y="2719"/>
                    <a:pt x="2535" y="2686"/>
                    <a:pt x="2569" y="2652"/>
                  </a:cubicBezTo>
                  <a:cubicBezTo>
                    <a:pt x="2635" y="2552"/>
                    <a:pt x="2635" y="2419"/>
                    <a:pt x="2569" y="2352"/>
                  </a:cubicBezTo>
                  <a:lnTo>
                    <a:pt x="367" y="50"/>
                  </a:lnTo>
                  <a:cubicBezTo>
                    <a:pt x="334" y="17"/>
                    <a:pt x="284" y="0"/>
                    <a:pt x="2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08;p49">
              <a:extLst>
                <a:ext uri="{FF2B5EF4-FFF2-40B4-BE49-F238E27FC236}">
                  <a16:creationId xmlns:a16="http://schemas.microsoft.com/office/drawing/2014/main" id="{0300CE4B-0E5A-FB1C-95BB-F0030C87DAEE}"/>
                </a:ext>
              </a:extLst>
            </p:cNvPr>
            <p:cNvSpPr/>
            <p:nvPr/>
          </p:nvSpPr>
          <p:spPr>
            <a:xfrm>
              <a:off x="8939800" y="3349100"/>
              <a:ext cx="35250" cy="82900"/>
            </a:xfrm>
            <a:custGeom>
              <a:avLst/>
              <a:gdLst/>
              <a:ahLst/>
              <a:cxnLst/>
              <a:rect l="l" t="t" r="r" b="b"/>
              <a:pathLst>
                <a:path w="1410" h="3316" extrusionOk="0">
                  <a:moveTo>
                    <a:pt x="272" y="1"/>
                  </a:moveTo>
                  <a:cubicBezTo>
                    <a:pt x="138" y="1"/>
                    <a:pt x="1" y="115"/>
                    <a:pt x="42" y="280"/>
                  </a:cubicBezTo>
                  <a:lnTo>
                    <a:pt x="943" y="3148"/>
                  </a:lnTo>
                  <a:cubicBezTo>
                    <a:pt x="976" y="3248"/>
                    <a:pt x="1076" y="3315"/>
                    <a:pt x="1176" y="3315"/>
                  </a:cubicBezTo>
                  <a:lnTo>
                    <a:pt x="1210" y="3315"/>
                  </a:lnTo>
                  <a:cubicBezTo>
                    <a:pt x="1343" y="3282"/>
                    <a:pt x="1410" y="3148"/>
                    <a:pt x="1376" y="3048"/>
                  </a:cubicBezTo>
                  <a:lnTo>
                    <a:pt x="476" y="146"/>
                  </a:lnTo>
                  <a:cubicBezTo>
                    <a:pt x="437" y="44"/>
                    <a:pt x="355" y="1"/>
                    <a:pt x="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09;p49">
              <a:extLst>
                <a:ext uri="{FF2B5EF4-FFF2-40B4-BE49-F238E27FC236}">
                  <a16:creationId xmlns:a16="http://schemas.microsoft.com/office/drawing/2014/main" id="{AF84FD01-FD82-F4C2-EFF2-560BF2368E5D}"/>
                </a:ext>
              </a:extLst>
            </p:cNvPr>
            <p:cNvSpPr/>
            <p:nvPr/>
          </p:nvSpPr>
          <p:spPr>
            <a:xfrm>
              <a:off x="9030075" y="3638250"/>
              <a:ext cx="34200" cy="83125"/>
            </a:xfrm>
            <a:custGeom>
              <a:avLst/>
              <a:gdLst/>
              <a:ahLst/>
              <a:cxnLst/>
              <a:rect l="l" t="t" r="r" b="b"/>
              <a:pathLst>
                <a:path w="1368" h="3325" extrusionOk="0">
                  <a:moveTo>
                    <a:pt x="252" y="0"/>
                  </a:moveTo>
                  <a:cubicBezTo>
                    <a:pt x="226" y="0"/>
                    <a:pt x="197" y="7"/>
                    <a:pt x="167" y="22"/>
                  </a:cubicBezTo>
                  <a:cubicBezTo>
                    <a:pt x="67" y="55"/>
                    <a:pt x="0" y="155"/>
                    <a:pt x="34" y="289"/>
                  </a:cubicBezTo>
                  <a:lnTo>
                    <a:pt x="934" y="3157"/>
                  </a:lnTo>
                  <a:cubicBezTo>
                    <a:pt x="934" y="3257"/>
                    <a:pt x="1034" y="3324"/>
                    <a:pt x="1134" y="3324"/>
                  </a:cubicBezTo>
                  <a:lnTo>
                    <a:pt x="1201" y="3324"/>
                  </a:lnTo>
                  <a:cubicBezTo>
                    <a:pt x="1301" y="3291"/>
                    <a:pt x="1368" y="3157"/>
                    <a:pt x="1335" y="3057"/>
                  </a:cubicBezTo>
                  <a:lnTo>
                    <a:pt x="434" y="155"/>
                  </a:lnTo>
                  <a:cubicBezTo>
                    <a:pt x="408" y="78"/>
                    <a:pt x="342" y="0"/>
                    <a:pt x="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10;p49">
              <a:extLst>
                <a:ext uri="{FF2B5EF4-FFF2-40B4-BE49-F238E27FC236}">
                  <a16:creationId xmlns:a16="http://schemas.microsoft.com/office/drawing/2014/main" id="{0422DAEB-F6FF-AF58-E510-503CFCCBB755}"/>
                </a:ext>
              </a:extLst>
            </p:cNvPr>
            <p:cNvSpPr/>
            <p:nvPr/>
          </p:nvSpPr>
          <p:spPr>
            <a:xfrm>
              <a:off x="8955025" y="3493375"/>
              <a:ext cx="85075" cy="88725"/>
            </a:xfrm>
            <a:custGeom>
              <a:avLst/>
              <a:gdLst/>
              <a:ahLst/>
              <a:cxnLst/>
              <a:rect l="l" t="t" r="r" b="b"/>
              <a:pathLst>
                <a:path w="3403" h="3549" extrusionOk="0">
                  <a:moveTo>
                    <a:pt x="1448" y="0"/>
                  </a:moveTo>
                  <a:cubicBezTo>
                    <a:pt x="1315" y="0"/>
                    <a:pt x="1173" y="114"/>
                    <a:pt x="1234" y="279"/>
                  </a:cubicBezTo>
                  <a:lnTo>
                    <a:pt x="1668" y="1647"/>
                  </a:lnTo>
                  <a:lnTo>
                    <a:pt x="300" y="1247"/>
                  </a:lnTo>
                  <a:cubicBezTo>
                    <a:pt x="277" y="1241"/>
                    <a:pt x="254" y="1238"/>
                    <a:pt x="233" y="1238"/>
                  </a:cubicBezTo>
                  <a:cubicBezTo>
                    <a:pt x="134" y="1238"/>
                    <a:pt x="61" y="1298"/>
                    <a:pt x="33" y="1380"/>
                  </a:cubicBezTo>
                  <a:cubicBezTo>
                    <a:pt x="0" y="1514"/>
                    <a:pt x="67" y="1614"/>
                    <a:pt x="167" y="1647"/>
                  </a:cubicBezTo>
                  <a:lnTo>
                    <a:pt x="1601" y="2081"/>
                  </a:lnTo>
                  <a:lnTo>
                    <a:pt x="567" y="3181"/>
                  </a:lnTo>
                  <a:cubicBezTo>
                    <a:pt x="500" y="3282"/>
                    <a:pt x="500" y="3415"/>
                    <a:pt x="567" y="3482"/>
                  </a:cubicBezTo>
                  <a:cubicBezTo>
                    <a:pt x="601" y="3515"/>
                    <a:pt x="667" y="3548"/>
                    <a:pt x="734" y="3548"/>
                  </a:cubicBezTo>
                  <a:cubicBezTo>
                    <a:pt x="767" y="3548"/>
                    <a:pt x="834" y="3515"/>
                    <a:pt x="867" y="3482"/>
                  </a:cubicBezTo>
                  <a:lnTo>
                    <a:pt x="1868" y="2414"/>
                  </a:lnTo>
                  <a:lnTo>
                    <a:pt x="2135" y="3181"/>
                  </a:lnTo>
                  <a:cubicBezTo>
                    <a:pt x="2135" y="3282"/>
                    <a:pt x="2235" y="3348"/>
                    <a:pt x="2335" y="3348"/>
                  </a:cubicBezTo>
                  <a:lnTo>
                    <a:pt x="2402" y="3348"/>
                  </a:lnTo>
                  <a:cubicBezTo>
                    <a:pt x="2502" y="3315"/>
                    <a:pt x="2569" y="3181"/>
                    <a:pt x="2535" y="3081"/>
                  </a:cubicBezTo>
                  <a:lnTo>
                    <a:pt x="2302" y="2281"/>
                  </a:lnTo>
                  <a:lnTo>
                    <a:pt x="3069" y="2514"/>
                  </a:lnTo>
                  <a:lnTo>
                    <a:pt x="3136" y="2514"/>
                  </a:lnTo>
                  <a:cubicBezTo>
                    <a:pt x="3369" y="2481"/>
                    <a:pt x="3403" y="2181"/>
                    <a:pt x="3202" y="2081"/>
                  </a:cubicBezTo>
                  <a:lnTo>
                    <a:pt x="2402" y="1881"/>
                  </a:lnTo>
                  <a:lnTo>
                    <a:pt x="2969" y="1280"/>
                  </a:lnTo>
                  <a:cubicBezTo>
                    <a:pt x="3036" y="1180"/>
                    <a:pt x="3036" y="1047"/>
                    <a:pt x="2969" y="980"/>
                  </a:cubicBezTo>
                  <a:cubicBezTo>
                    <a:pt x="2919" y="930"/>
                    <a:pt x="2861" y="905"/>
                    <a:pt x="2802" y="905"/>
                  </a:cubicBezTo>
                  <a:cubicBezTo>
                    <a:pt x="2744" y="905"/>
                    <a:pt x="2685" y="930"/>
                    <a:pt x="2635" y="980"/>
                  </a:cubicBezTo>
                  <a:lnTo>
                    <a:pt x="2102" y="1580"/>
                  </a:lnTo>
                  <a:lnTo>
                    <a:pt x="1635" y="146"/>
                  </a:lnTo>
                  <a:cubicBezTo>
                    <a:pt x="1609" y="44"/>
                    <a:pt x="1530" y="0"/>
                    <a:pt x="14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11;p49">
              <a:extLst>
                <a:ext uri="{FF2B5EF4-FFF2-40B4-BE49-F238E27FC236}">
                  <a16:creationId xmlns:a16="http://schemas.microsoft.com/office/drawing/2014/main" id="{3F7ACD7A-974F-A428-AA54-B9365472FF84}"/>
                </a:ext>
              </a:extLst>
            </p:cNvPr>
            <p:cNvSpPr/>
            <p:nvPr/>
          </p:nvSpPr>
          <p:spPr>
            <a:xfrm>
              <a:off x="8759875" y="3736850"/>
              <a:ext cx="64250" cy="66250"/>
            </a:xfrm>
            <a:custGeom>
              <a:avLst/>
              <a:gdLst/>
              <a:ahLst/>
              <a:cxnLst/>
              <a:rect l="l" t="t" r="r" b="b"/>
              <a:pathLst>
                <a:path w="2570" h="2650" extrusionOk="0">
                  <a:moveTo>
                    <a:pt x="2337" y="1"/>
                  </a:moveTo>
                  <a:cubicBezTo>
                    <a:pt x="2273" y="1"/>
                    <a:pt x="2206" y="25"/>
                    <a:pt x="2169" y="81"/>
                  </a:cubicBezTo>
                  <a:lnTo>
                    <a:pt x="67" y="2282"/>
                  </a:lnTo>
                  <a:cubicBezTo>
                    <a:pt x="1" y="2349"/>
                    <a:pt x="1" y="2482"/>
                    <a:pt x="67" y="2582"/>
                  </a:cubicBezTo>
                  <a:cubicBezTo>
                    <a:pt x="134" y="2616"/>
                    <a:pt x="167" y="2649"/>
                    <a:pt x="234" y="2649"/>
                  </a:cubicBezTo>
                  <a:cubicBezTo>
                    <a:pt x="301" y="2649"/>
                    <a:pt x="334" y="2616"/>
                    <a:pt x="401" y="2582"/>
                  </a:cubicBezTo>
                  <a:lnTo>
                    <a:pt x="2469" y="347"/>
                  </a:lnTo>
                  <a:cubicBezTo>
                    <a:pt x="2569" y="281"/>
                    <a:pt x="2569" y="147"/>
                    <a:pt x="2469" y="47"/>
                  </a:cubicBezTo>
                  <a:cubicBezTo>
                    <a:pt x="2439" y="17"/>
                    <a:pt x="2389" y="1"/>
                    <a:pt x="2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12;p49">
              <a:extLst>
                <a:ext uri="{FF2B5EF4-FFF2-40B4-BE49-F238E27FC236}">
                  <a16:creationId xmlns:a16="http://schemas.microsoft.com/office/drawing/2014/main" id="{099450F1-3AB3-9C06-A78F-1C7C0D947D58}"/>
                </a:ext>
              </a:extLst>
            </p:cNvPr>
            <p:cNvSpPr/>
            <p:nvPr/>
          </p:nvSpPr>
          <p:spPr>
            <a:xfrm>
              <a:off x="8862450" y="3626050"/>
              <a:ext cx="65075" cy="66125"/>
            </a:xfrm>
            <a:custGeom>
              <a:avLst/>
              <a:gdLst/>
              <a:ahLst/>
              <a:cxnLst/>
              <a:rect l="l" t="t" r="r" b="b"/>
              <a:pathLst>
                <a:path w="2603" h="2645" extrusionOk="0">
                  <a:moveTo>
                    <a:pt x="2369" y="1"/>
                  </a:moveTo>
                  <a:cubicBezTo>
                    <a:pt x="2310" y="1"/>
                    <a:pt x="2252" y="26"/>
                    <a:pt x="2202" y="76"/>
                  </a:cubicBezTo>
                  <a:lnTo>
                    <a:pt x="134" y="2278"/>
                  </a:lnTo>
                  <a:cubicBezTo>
                    <a:pt x="0" y="2411"/>
                    <a:pt x="101" y="2645"/>
                    <a:pt x="267" y="2645"/>
                  </a:cubicBezTo>
                  <a:cubicBezTo>
                    <a:pt x="334" y="2645"/>
                    <a:pt x="401" y="2611"/>
                    <a:pt x="434" y="2578"/>
                  </a:cubicBezTo>
                  <a:lnTo>
                    <a:pt x="2536" y="376"/>
                  </a:lnTo>
                  <a:cubicBezTo>
                    <a:pt x="2602" y="276"/>
                    <a:pt x="2602" y="143"/>
                    <a:pt x="2536" y="76"/>
                  </a:cubicBezTo>
                  <a:cubicBezTo>
                    <a:pt x="2486" y="26"/>
                    <a:pt x="2427" y="1"/>
                    <a:pt x="2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13;p49">
              <a:extLst>
                <a:ext uri="{FF2B5EF4-FFF2-40B4-BE49-F238E27FC236}">
                  <a16:creationId xmlns:a16="http://schemas.microsoft.com/office/drawing/2014/main" id="{8C30F0A8-030A-96AB-B76B-2578A9555212}"/>
                </a:ext>
              </a:extLst>
            </p:cNvPr>
            <p:cNvSpPr/>
            <p:nvPr/>
          </p:nvSpPr>
          <p:spPr>
            <a:xfrm>
              <a:off x="9246050" y="3606875"/>
              <a:ext cx="85100" cy="31925"/>
            </a:xfrm>
            <a:custGeom>
              <a:avLst/>
              <a:gdLst/>
              <a:ahLst/>
              <a:cxnLst/>
              <a:rect l="l" t="t" r="r" b="b"/>
              <a:pathLst>
                <a:path w="3404" h="1277" extrusionOk="0">
                  <a:moveTo>
                    <a:pt x="235" y="1"/>
                  </a:moveTo>
                  <a:cubicBezTo>
                    <a:pt x="135" y="1"/>
                    <a:pt x="62" y="65"/>
                    <a:pt x="34" y="176"/>
                  </a:cubicBezTo>
                  <a:cubicBezTo>
                    <a:pt x="1" y="276"/>
                    <a:pt x="68" y="409"/>
                    <a:pt x="168" y="443"/>
                  </a:cubicBezTo>
                  <a:lnTo>
                    <a:pt x="3103" y="1277"/>
                  </a:lnTo>
                  <a:lnTo>
                    <a:pt x="3170" y="1277"/>
                  </a:lnTo>
                  <a:cubicBezTo>
                    <a:pt x="3236" y="1277"/>
                    <a:pt x="3337" y="1210"/>
                    <a:pt x="3370" y="1143"/>
                  </a:cubicBezTo>
                  <a:cubicBezTo>
                    <a:pt x="3403" y="1010"/>
                    <a:pt x="3337" y="876"/>
                    <a:pt x="3203" y="843"/>
                  </a:cubicBezTo>
                  <a:lnTo>
                    <a:pt x="301" y="9"/>
                  </a:lnTo>
                  <a:cubicBezTo>
                    <a:pt x="278" y="3"/>
                    <a:pt x="256"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14;p49">
              <a:extLst>
                <a:ext uri="{FF2B5EF4-FFF2-40B4-BE49-F238E27FC236}">
                  <a16:creationId xmlns:a16="http://schemas.microsoft.com/office/drawing/2014/main" id="{31CB6C1F-4E31-1A20-9BC4-19C8546F7ACB}"/>
                </a:ext>
              </a:extLst>
            </p:cNvPr>
            <p:cNvSpPr/>
            <p:nvPr/>
          </p:nvSpPr>
          <p:spPr>
            <a:xfrm>
              <a:off x="9100125" y="3566000"/>
              <a:ext cx="85075" cy="31100"/>
            </a:xfrm>
            <a:custGeom>
              <a:avLst/>
              <a:gdLst/>
              <a:ahLst/>
              <a:cxnLst/>
              <a:rect l="l" t="t" r="r" b="b"/>
              <a:pathLst>
                <a:path w="3403" h="1244" extrusionOk="0">
                  <a:moveTo>
                    <a:pt x="245" y="1"/>
                  </a:moveTo>
                  <a:cubicBezTo>
                    <a:pt x="156" y="1"/>
                    <a:pt x="61" y="61"/>
                    <a:pt x="34" y="143"/>
                  </a:cubicBezTo>
                  <a:cubicBezTo>
                    <a:pt x="0" y="276"/>
                    <a:pt x="67" y="377"/>
                    <a:pt x="200" y="410"/>
                  </a:cubicBezTo>
                  <a:lnTo>
                    <a:pt x="3103" y="1244"/>
                  </a:lnTo>
                  <a:lnTo>
                    <a:pt x="3169" y="1244"/>
                  </a:lnTo>
                  <a:cubicBezTo>
                    <a:pt x="3269" y="1244"/>
                    <a:pt x="3336" y="1177"/>
                    <a:pt x="3369" y="1110"/>
                  </a:cubicBezTo>
                  <a:cubicBezTo>
                    <a:pt x="3403" y="977"/>
                    <a:pt x="3336" y="844"/>
                    <a:pt x="3236" y="844"/>
                  </a:cubicBezTo>
                  <a:lnTo>
                    <a:pt x="301" y="10"/>
                  </a:lnTo>
                  <a:cubicBezTo>
                    <a:pt x="283" y="4"/>
                    <a:pt x="264"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15;p49">
              <a:extLst>
                <a:ext uri="{FF2B5EF4-FFF2-40B4-BE49-F238E27FC236}">
                  <a16:creationId xmlns:a16="http://schemas.microsoft.com/office/drawing/2014/main" id="{E4F263E2-0A1F-16B4-6311-6F57642F333F}"/>
                </a:ext>
              </a:extLst>
            </p:cNvPr>
            <p:cNvSpPr/>
            <p:nvPr/>
          </p:nvSpPr>
          <p:spPr>
            <a:xfrm>
              <a:off x="8548900" y="3927200"/>
              <a:ext cx="68400" cy="67700"/>
            </a:xfrm>
            <a:custGeom>
              <a:avLst/>
              <a:gdLst/>
              <a:ahLst/>
              <a:cxnLst/>
              <a:rect l="l" t="t" r="r" b="b"/>
              <a:pathLst>
                <a:path w="2736" h="2708" extrusionOk="0">
                  <a:moveTo>
                    <a:pt x="2008" y="0"/>
                  </a:moveTo>
                  <a:cubicBezTo>
                    <a:pt x="1983" y="0"/>
                    <a:pt x="1959" y="2"/>
                    <a:pt x="1935" y="5"/>
                  </a:cubicBezTo>
                  <a:cubicBezTo>
                    <a:pt x="1168" y="5"/>
                    <a:pt x="334" y="839"/>
                    <a:pt x="134" y="1540"/>
                  </a:cubicBezTo>
                  <a:cubicBezTo>
                    <a:pt x="0" y="1873"/>
                    <a:pt x="100" y="2274"/>
                    <a:pt x="434" y="2474"/>
                  </a:cubicBezTo>
                  <a:cubicBezTo>
                    <a:pt x="634" y="2640"/>
                    <a:pt x="901" y="2707"/>
                    <a:pt x="1168" y="2707"/>
                  </a:cubicBezTo>
                  <a:cubicBezTo>
                    <a:pt x="1435" y="2707"/>
                    <a:pt x="1701" y="2640"/>
                    <a:pt x="1902" y="2440"/>
                  </a:cubicBezTo>
                  <a:cubicBezTo>
                    <a:pt x="1968" y="2374"/>
                    <a:pt x="1968" y="2240"/>
                    <a:pt x="1902" y="2140"/>
                  </a:cubicBezTo>
                  <a:cubicBezTo>
                    <a:pt x="1852" y="2107"/>
                    <a:pt x="1793" y="2090"/>
                    <a:pt x="1739" y="2090"/>
                  </a:cubicBezTo>
                  <a:cubicBezTo>
                    <a:pt x="1685" y="2090"/>
                    <a:pt x="1635" y="2107"/>
                    <a:pt x="1601" y="2140"/>
                  </a:cubicBezTo>
                  <a:cubicBezTo>
                    <a:pt x="1580" y="2161"/>
                    <a:pt x="1428" y="2287"/>
                    <a:pt x="1177" y="2287"/>
                  </a:cubicBezTo>
                  <a:cubicBezTo>
                    <a:pt x="1028" y="2287"/>
                    <a:pt x="845" y="2243"/>
                    <a:pt x="634" y="2107"/>
                  </a:cubicBezTo>
                  <a:cubicBezTo>
                    <a:pt x="601" y="2073"/>
                    <a:pt x="467" y="2007"/>
                    <a:pt x="534" y="1673"/>
                  </a:cubicBezTo>
                  <a:cubicBezTo>
                    <a:pt x="701" y="1139"/>
                    <a:pt x="1401" y="472"/>
                    <a:pt x="1935" y="472"/>
                  </a:cubicBezTo>
                  <a:cubicBezTo>
                    <a:pt x="2102" y="472"/>
                    <a:pt x="2135" y="506"/>
                    <a:pt x="2168" y="506"/>
                  </a:cubicBezTo>
                  <a:cubicBezTo>
                    <a:pt x="2202" y="606"/>
                    <a:pt x="2035" y="906"/>
                    <a:pt x="1868" y="1139"/>
                  </a:cubicBezTo>
                  <a:cubicBezTo>
                    <a:pt x="1768" y="1239"/>
                    <a:pt x="1801" y="1373"/>
                    <a:pt x="1902" y="1440"/>
                  </a:cubicBezTo>
                  <a:cubicBezTo>
                    <a:pt x="1947" y="1470"/>
                    <a:pt x="1998" y="1486"/>
                    <a:pt x="2048" y="1486"/>
                  </a:cubicBezTo>
                  <a:cubicBezTo>
                    <a:pt x="2108" y="1486"/>
                    <a:pt x="2165" y="1461"/>
                    <a:pt x="2202" y="1406"/>
                  </a:cubicBezTo>
                  <a:cubicBezTo>
                    <a:pt x="2302" y="1306"/>
                    <a:pt x="2735" y="706"/>
                    <a:pt x="2535" y="305"/>
                  </a:cubicBezTo>
                  <a:cubicBezTo>
                    <a:pt x="2446" y="126"/>
                    <a:pt x="2222" y="0"/>
                    <a:pt x="20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16;p49">
              <a:extLst>
                <a:ext uri="{FF2B5EF4-FFF2-40B4-BE49-F238E27FC236}">
                  <a16:creationId xmlns:a16="http://schemas.microsoft.com/office/drawing/2014/main" id="{2FEC9CC9-CD09-D801-DA30-9704B5AE20E0}"/>
                </a:ext>
              </a:extLst>
            </p:cNvPr>
            <p:cNvSpPr/>
            <p:nvPr/>
          </p:nvSpPr>
          <p:spPr>
            <a:xfrm>
              <a:off x="8613100" y="3949000"/>
              <a:ext cx="48400" cy="85075"/>
            </a:xfrm>
            <a:custGeom>
              <a:avLst/>
              <a:gdLst/>
              <a:ahLst/>
              <a:cxnLst/>
              <a:rect l="l" t="t" r="r" b="b"/>
              <a:pathLst>
                <a:path w="1936" h="3403" extrusionOk="0">
                  <a:moveTo>
                    <a:pt x="1335" y="1"/>
                  </a:moveTo>
                  <a:cubicBezTo>
                    <a:pt x="1235" y="1"/>
                    <a:pt x="1135" y="67"/>
                    <a:pt x="1135" y="167"/>
                  </a:cubicBezTo>
                  <a:cubicBezTo>
                    <a:pt x="1001" y="701"/>
                    <a:pt x="735" y="1368"/>
                    <a:pt x="568" y="1402"/>
                  </a:cubicBezTo>
                  <a:cubicBezTo>
                    <a:pt x="468" y="1035"/>
                    <a:pt x="434" y="634"/>
                    <a:pt x="534" y="234"/>
                  </a:cubicBezTo>
                  <a:cubicBezTo>
                    <a:pt x="516" y="104"/>
                    <a:pt x="404" y="36"/>
                    <a:pt x="297" y="36"/>
                  </a:cubicBezTo>
                  <a:cubicBezTo>
                    <a:pt x="212" y="36"/>
                    <a:pt x="130" y="79"/>
                    <a:pt x="101" y="167"/>
                  </a:cubicBezTo>
                  <a:cubicBezTo>
                    <a:pt x="67" y="534"/>
                    <a:pt x="1" y="1435"/>
                    <a:pt x="301" y="1735"/>
                  </a:cubicBezTo>
                  <a:cubicBezTo>
                    <a:pt x="401" y="1802"/>
                    <a:pt x="501" y="1835"/>
                    <a:pt x="634" y="1835"/>
                  </a:cubicBezTo>
                  <a:cubicBezTo>
                    <a:pt x="901" y="1735"/>
                    <a:pt x="1101" y="1535"/>
                    <a:pt x="1202" y="1301"/>
                  </a:cubicBezTo>
                  <a:lnTo>
                    <a:pt x="1202" y="1301"/>
                  </a:lnTo>
                  <a:cubicBezTo>
                    <a:pt x="1202" y="2102"/>
                    <a:pt x="1068" y="2869"/>
                    <a:pt x="634" y="3003"/>
                  </a:cubicBezTo>
                  <a:cubicBezTo>
                    <a:pt x="434" y="3069"/>
                    <a:pt x="468" y="3403"/>
                    <a:pt x="701" y="3403"/>
                  </a:cubicBezTo>
                  <a:lnTo>
                    <a:pt x="735" y="3403"/>
                  </a:lnTo>
                  <a:cubicBezTo>
                    <a:pt x="1935" y="3103"/>
                    <a:pt x="1602" y="468"/>
                    <a:pt x="1568" y="167"/>
                  </a:cubicBezTo>
                  <a:cubicBezTo>
                    <a:pt x="1535" y="67"/>
                    <a:pt x="1468" y="1"/>
                    <a:pt x="1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17;p49">
              <a:extLst>
                <a:ext uri="{FF2B5EF4-FFF2-40B4-BE49-F238E27FC236}">
                  <a16:creationId xmlns:a16="http://schemas.microsoft.com/office/drawing/2014/main" id="{677D99C4-6B80-D23B-CE53-3D11F6D53EAE}"/>
                </a:ext>
              </a:extLst>
            </p:cNvPr>
            <p:cNvSpPr/>
            <p:nvPr/>
          </p:nvSpPr>
          <p:spPr>
            <a:xfrm>
              <a:off x="8706500" y="3922975"/>
              <a:ext cx="45900" cy="36050"/>
            </a:xfrm>
            <a:custGeom>
              <a:avLst/>
              <a:gdLst/>
              <a:ahLst/>
              <a:cxnLst/>
              <a:rect l="l" t="t" r="r" b="b"/>
              <a:pathLst>
                <a:path w="1836" h="1442" extrusionOk="0">
                  <a:moveTo>
                    <a:pt x="1335" y="441"/>
                  </a:moveTo>
                  <a:cubicBezTo>
                    <a:pt x="1335" y="741"/>
                    <a:pt x="1268" y="941"/>
                    <a:pt x="1202" y="975"/>
                  </a:cubicBezTo>
                  <a:cubicBezTo>
                    <a:pt x="1177" y="992"/>
                    <a:pt x="1145" y="1000"/>
                    <a:pt x="1108" y="1000"/>
                  </a:cubicBezTo>
                  <a:cubicBezTo>
                    <a:pt x="997" y="1000"/>
                    <a:pt x="835" y="925"/>
                    <a:pt x="634" y="775"/>
                  </a:cubicBezTo>
                  <a:cubicBezTo>
                    <a:pt x="534" y="708"/>
                    <a:pt x="501" y="675"/>
                    <a:pt x="468" y="641"/>
                  </a:cubicBezTo>
                  <a:cubicBezTo>
                    <a:pt x="735" y="508"/>
                    <a:pt x="1035" y="441"/>
                    <a:pt x="1335" y="441"/>
                  </a:cubicBezTo>
                  <a:close/>
                  <a:moveTo>
                    <a:pt x="1575" y="1"/>
                  </a:moveTo>
                  <a:cubicBezTo>
                    <a:pt x="1562" y="1"/>
                    <a:pt x="1549" y="3"/>
                    <a:pt x="1535" y="7"/>
                  </a:cubicBezTo>
                  <a:cubicBezTo>
                    <a:pt x="1035" y="7"/>
                    <a:pt x="167" y="108"/>
                    <a:pt x="34" y="541"/>
                  </a:cubicBezTo>
                  <a:cubicBezTo>
                    <a:pt x="1" y="741"/>
                    <a:pt x="101" y="941"/>
                    <a:pt x="368" y="1142"/>
                  </a:cubicBezTo>
                  <a:cubicBezTo>
                    <a:pt x="601" y="1308"/>
                    <a:pt x="835" y="1408"/>
                    <a:pt x="1101" y="1442"/>
                  </a:cubicBezTo>
                  <a:cubicBezTo>
                    <a:pt x="1235" y="1442"/>
                    <a:pt x="1335" y="1408"/>
                    <a:pt x="1435" y="1342"/>
                  </a:cubicBezTo>
                  <a:cubicBezTo>
                    <a:pt x="1835" y="1108"/>
                    <a:pt x="1802" y="441"/>
                    <a:pt x="1735" y="174"/>
                  </a:cubicBezTo>
                  <a:cubicBezTo>
                    <a:pt x="1735" y="88"/>
                    <a:pt x="1660" y="1"/>
                    <a:pt x="1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18;p49">
              <a:extLst>
                <a:ext uri="{FF2B5EF4-FFF2-40B4-BE49-F238E27FC236}">
                  <a16:creationId xmlns:a16="http://schemas.microsoft.com/office/drawing/2014/main" id="{31763EBB-91DE-FBCB-2FCF-36906DA7EBCC}"/>
                </a:ext>
              </a:extLst>
            </p:cNvPr>
            <p:cNvSpPr/>
            <p:nvPr/>
          </p:nvSpPr>
          <p:spPr>
            <a:xfrm>
              <a:off x="8771550" y="3917725"/>
              <a:ext cx="58400" cy="74675"/>
            </a:xfrm>
            <a:custGeom>
              <a:avLst/>
              <a:gdLst/>
              <a:ahLst/>
              <a:cxnLst/>
              <a:rect l="l" t="t" r="r" b="b"/>
              <a:pathLst>
                <a:path w="2336" h="2987" extrusionOk="0">
                  <a:moveTo>
                    <a:pt x="1623" y="1"/>
                  </a:moveTo>
                  <a:cubicBezTo>
                    <a:pt x="1468" y="1"/>
                    <a:pt x="1285" y="51"/>
                    <a:pt x="1068" y="151"/>
                  </a:cubicBezTo>
                  <a:cubicBezTo>
                    <a:pt x="468" y="384"/>
                    <a:pt x="67" y="951"/>
                    <a:pt x="67" y="1585"/>
                  </a:cubicBezTo>
                  <a:cubicBezTo>
                    <a:pt x="1" y="2085"/>
                    <a:pt x="267" y="2586"/>
                    <a:pt x="701" y="2886"/>
                  </a:cubicBezTo>
                  <a:cubicBezTo>
                    <a:pt x="801" y="2953"/>
                    <a:pt x="935" y="2986"/>
                    <a:pt x="1068" y="2986"/>
                  </a:cubicBezTo>
                  <a:cubicBezTo>
                    <a:pt x="1502" y="2919"/>
                    <a:pt x="1902" y="2686"/>
                    <a:pt x="2169" y="2352"/>
                  </a:cubicBezTo>
                  <a:cubicBezTo>
                    <a:pt x="2235" y="2252"/>
                    <a:pt x="2235" y="2119"/>
                    <a:pt x="2135" y="2052"/>
                  </a:cubicBezTo>
                  <a:cubicBezTo>
                    <a:pt x="2105" y="2007"/>
                    <a:pt x="2062" y="1989"/>
                    <a:pt x="2013" y="1989"/>
                  </a:cubicBezTo>
                  <a:cubicBezTo>
                    <a:pt x="1955" y="1989"/>
                    <a:pt x="1890" y="2016"/>
                    <a:pt x="1835" y="2052"/>
                  </a:cubicBezTo>
                  <a:cubicBezTo>
                    <a:pt x="1723" y="2193"/>
                    <a:pt x="1373" y="2523"/>
                    <a:pt x="1046" y="2523"/>
                  </a:cubicBezTo>
                  <a:cubicBezTo>
                    <a:pt x="985" y="2523"/>
                    <a:pt x="925" y="2512"/>
                    <a:pt x="868" y="2486"/>
                  </a:cubicBezTo>
                  <a:cubicBezTo>
                    <a:pt x="601" y="2252"/>
                    <a:pt x="468" y="1919"/>
                    <a:pt x="501" y="1585"/>
                  </a:cubicBezTo>
                  <a:cubicBezTo>
                    <a:pt x="501" y="1118"/>
                    <a:pt x="801" y="684"/>
                    <a:pt x="1235" y="518"/>
                  </a:cubicBezTo>
                  <a:cubicBezTo>
                    <a:pt x="1425" y="454"/>
                    <a:pt x="1548" y="431"/>
                    <a:pt x="1622" y="431"/>
                  </a:cubicBezTo>
                  <a:cubicBezTo>
                    <a:pt x="1664" y="431"/>
                    <a:pt x="1690" y="439"/>
                    <a:pt x="1702" y="451"/>
                  </a:cubicBezTo>
                  <a:cubicBezTo>
                    <a:pt x="1702" y="484"/>
                    <a:pt x="1702" y="985"/>
                    <a:pt x="1535" y="1352"/>
                  </a:cubicBezTo>
                  <a:cubicBezTo>
                    <a:pt x="1468" y="1485"/>
                    <a:pt x="1535" y="1618"/>
                    <a:pt x="1635" y="1652"/>
                  </a:cubicBezTo>
                  <a:cubicBezTo>
                    <a:pt x="1660" y="1660"/>
                    <a:pt x="1687" y="1664"/>
                    <a:pt x="1715" y="1664"/>
                  </a:cubicBezTo>
                  <a:cubicBezTo>
                    <a:pt x="1798" y="1664"/>
                    <a:pt x="1885" y="1627"/>
                    <a:pt x="1935" y="1552"/>
                  </a:cubicBezTo>
                  <a:cubicBezTo>
                    <a:pt x="2035" y="1318"/>
                    <a:pt x="2336" y="518"/>
                    <a:pt x="2002" y="151"/>
                  </a:cubicBezTo>
                  <a:cubicBezTo>
                    <a:pt x="1902" y="51"/>
                    <a:pt x="1777" y="1"/>
                    <a:pt x="16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19;p49">
              <a:extLst>
                <a:ext uri="{FF2B5EF4-FFF2-40B4-BE49-F238E27FC236}">
                  <a16:creationId xmlns:a16="http://schemas.microsoft.com/office/drawing/2014/main" id="{71AE32C5-F15B-98B4-D4E6-245835BB3B58}"/>
                </a:ext>
              </a:extLst>
            </p:cNvPr>
            <p:cNvSpPr/>
            <p:nvPr/>
          </p:nvSpPr>
          <p:spPr>
            <a:xfrm>
              <a:off x="8833875" y="3929825"/>
              <a:ext cx="69450" cy="64225"/>
            </a:xfrm>
            <a:custGeom>
              <a:avLst/>
              <a:gdLst/>
              <a:ahLst/>
              <a:cxnLst/>
              <a:rect l="l" t="t" r="r" b="b"/>
              <a:pathLst>
                <a:path w="2778" h="2569" extrusionOk="0">
                  <a:moveTo>
                    <a:pt x="1110" y="0"/>
                  </a:moveTo>
                  <a:cubicBezTo>
                    <a:pt x="1010" y="0"/>
                    <a:pt x="877" y="67"/>
                    <a:pt x="877" y="200"/>
                  </a:cubicBezTo>
                  <a:cubicBezTo>
                    <a:pt x="810" y="734"/>
                    <a:pt x="843" y="1301"/>
                    <a:pt x="1010" y="1802"/>
                  </a:cubicBezTo>
                  <a:cubicBezTo>
                    <a:pt x="864" y="1976"/>
                    <a:pt x="643" y="2075"/>
                    <a:pt x="433" y="2075"/>
                  </a:cubicBezTo>
                  <a:cubicBezTo>
                    <a:pt x="403" y="2075"/>
                    <a:pt x="373" y="2073"/>
                    <a:pt x="343" y="2068"/>
                  </a:cubicBezTo>
                  <a:cubicBezTo>
                    <a:pt x="322" y="2059"/>
                    <a:pt x="301" y="2055"/>
                    <a:pt x="282" y="2055"/>
                  </a:cubicBezTo>
                  <a:cubicBezTo>
                    <a:pt x="89" y="2055"/>
                    <a:pt x="0" y="2472"/>
                    <a:pt x="243" y="2502"/>
                  </a:cubicBezTo>
                  <a:cubicBezTo>
                    <a:pt x="310" y="2502"/>
                    <a:pt x="376" y="2535"/>
                    <a:pt x="476" y="2535"/>
                  </a:cubicBezTo>
                  <a:cubicBezTo>
                    <a:pt x="777" y="2502"/>
                    <a:pt x="1043" y="2402"/>
                    <a:pt x="1277" y="2202"/>
                  </a:cubicBezTo>
                  <a:cubicBezTo>
                    <a:pt x="1310" y="2235"/>
                    <a:pt x="1344" y="2269"/>
                    <a:pt x="1377" y="2302"/>
                  </a:cubicBezTo>
                  <a:cubicBezTo>
                    <a:pt x="1577" y="2469"/>
                    <a:pt x="1844" y="2569"/>
                    <a:pt x="2111" y="2569"/>
                  </a:cubicBezTo>
                  <a:cubicBezTo>
                    <a:pt x="2278" y="2569"/>
                    <a:pt x="2444" y="2535"/>
                    <a:pt x="2578" y="2502"/>
                  </a:cubicBezTo>
                  <a:cubicBezTo>
                    <a:pt x="2711" y="2469"/>
                    <a:pt x="2778" y="2335"/>
                    <a:pt x="2745" y="2235"/>
                  </a:cubicBezTo>
                  <a:cubicBezTo>
                    <a:pt x="2717" y="2125"/>
                    <a:pt x="2621" y="2060"/>
                    <a:pt x="2532" y="2060"/>
                  </a:cubicBezTo>
                  <a:cubicBezTo>
                    <a:pt x="2513" y="2060"/>
                    <a:pt x="2495" y="2063"/>
                    <a:pt x="2478" y="2068"/>
                  </a:cubicBezTo>
                  <a:cubicBezTo>
                    <a:pt x="2378" y="2106"/>
                    <a:pt x="2273" y="2125"/>
                    <a:pt x="2169" y="2125"/>
                  </a:cubicBezTo>
                  <a:cubicBezTo>
                    <a:pt x="1995" y="2125"/>
                    <a:pt x="1823" y="2073"/>
                    <a:pt x="1677" y="1968"/>
                  </a:cubicBezTo>
                  <a:cubicBezTo>
                    <a:pt x="1644" y="1935"/>
                    <a:pt x="1610" y="1902"/>
                    <a:pt x="1610" y="1868"/>
                  </a:cubicBezTo>
                  <a:cubicBezTo>
                    <a:pt x="1944" y="1435"/>
                    <a:pt x="2211" y="934"/>
                    <a:pt x="2444" y="401"/>
                  </a:cubicBezTo>
                  <a:cubicBezTo>
                    <a:pt x="2486" y="213"/>
                    <a:pt x="2345" y="90"/>
                    <a:pt x="2209" y="90"/>
                  </a:cubicBezTo>
                  <a:cubicBezTo>
                    <a:pt x="2128" y="90"/>
                    <a:pt x="2048" y="134"/>
                    <a:pt x="2011" y="234"/>
                  </a:cubicBezTo>
                  <a:cubicBezTo>
                    <a:pt x="1844" y="667"/>
                    <a:pt x="1610" y="1068"/>
                    <a:pt x="1344" y="1435"/>
                  </a:cubicBezTo>
                  <a:cubicBezTo>
                    <a:pt x="1277" y="1068"/>
                    <a:pt x="1244" y="634"/>
                    <a:pt x="1310" y="234"/>
                  </a:cubicBezTo>
                  <a:cubicBezTo>
                    <a:pt x="1310" y="134"/>
                    <a:pt x="1244" y="34"/>
                    <a:pt x="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20;p49">
              <a:extLst>
                <a:ext uri="{FF2B5EF4-FFF2-40B4-BE49-F238E27FC236}">
                  <a16:creationId xmlns:a16="http://schemas.microsoft.com/office/drawing/2014/main" id="{29416979-76E0-8EEC-EC2D-8EAD0F28B2CB}"/>
                </a:ext>
              </a:extLst>
            </p:cNvPr>
            <p:cNvSpPr/>
            <p:nvPr/>
          </p:nvSpPr>
          <p:spPr>
            <a:xfrm>
              <a:off x="8903300" y="3005750"/>
              <a:ext cx="69250" cy="116025"/>
            </a:xfrm>
            <a:custGeom>
              <a:avLst/>
              <a:gdLst/>
              <a:ahLst/>
              <a:cxnLst/>
              <a:rect l="l" t="t" r="r" b="b"/>
              <a:pathLst>
                <a:path w="2770" h="4641" extrusionOk="0">
                  <a:moveTo>
                    <a:pt x="783" y="0"/>
                  </a:moveTo>
                  <a:cubicBezTo>
                    <a:pt x="681" y="0"/>
                    <a:pt x="587" y="53"/>
                    <a:pt x="601" y="170"/>
                  </a:cubicBezTo>
                  <a:lnTo>
                    <a:pt x="34" y="4006"/>
                  </a:lnTo>
                  <a:cubicBezTo>
                    <a:pt x="1" y="4106"/>
                    <a:pt x="68" y="4207"/>
                    <a:pt x="201" y="4240"/>
                  </a:cubicBezTo>
                  <a:lnTo>
                    <a:pt x="234" y="4240"/>
                  </a:lnTo>
                  <a:cubicBezTo>
                    <a:pt x="335" y="4240"/>
                    <a:pt x="435" y="4173"/>
                    <a:pt x="435" y="4073"/>
                  </a:cubicBezTo>
                  <a:lnTo>
                    <a:pt x="835" y="1438"/>
                  </a:lnTo>
                  <a:cubicBezTo>
                    <a:pt x="868" y="1438"/>
                    <a:pt x="868" y="1405"/>
                    <a:pt x="902" y="1405"/>
                  </a:cubicBezTo>
                  <a:cubicBezTo>
                    <a:pt x="1202" y="1204"/>
                    <a:pt x="1569" y="1071"/>
                    <a:pt x="1936" y="1038"/>
                  </a:cubicBezTo>
                  <a:lnTo>
                    <a:pt x="1936" y="1038"/>
                  </a:lnTo>
                  <a:cubicBezTo>
                    <a:pt x="1936" y="1104"/>
                    <a:pt x="1936" y="1204"/>
                    <a:pt x="1902" y="1238"/>
                  </a:cubicBezTo>
                  <a:cubicBezTo>
                    <a:pt x="1836" y="1638"/>
                    <a:pt x="1635" y="2005"/>
                    <a:pt x="1402" y="2305"/>
                  </a:cubicBezTo>
                  <a:lnTo>
                    <a:pt x="1335" y="2372"/>
                  </a:lnTo>
                  <a:cubicBezTo>
                    <a:pt x="1170" y="2510"/>
                    <a:pt x="1278" y="2739"/>
                    <a:pt x="1433" y="2739"/>
                  </a:cubicBezTo>
                  <a:cubicBezTo>
                    <a:pt x="1466" y="2739"/>
                    <a:pt x="1501" y="2729"/>
                    <a:pt x="1535" y="2705"/>
                  </a:cubicBezTo>
                  <a:cubicBezTo>
                    <a:pt x="1602" y="2705"/>
                    <a:pt x="1635" y="2672"/>
                    <a:pt x="1669" y="2639"/>
                  </a:cubicBezTo>
                  <a:cubicBezTo>
                    <a:pt x="1836" y="2505"/>
                    <a:pt x="2036" y="2405"/>
                    <a:pt x="2269" y="2339"/>
                  </a:cubicBezTo>
                  <a:cubicBezTo>
                    <a:pt x="2269" y="2339"/>
                    <a:pt x="2303" y="2405"/>
                    <a:pt x="2269" y="2572"/>
                  </a:cubicBezTo>
                  <a:cubicBezTo>
                    <a:pt x="2102" y="3473"/>
                    <a:pt x="1836" y="4073"/>
                    <a:pt x="1502" y="4207"/>
                  </a:cubicBezTo>
                  <a:cubicBezTo>
                    <a:pt x="1457" y="4214"/>
                    <a:pt x="1410" y="4218"/>
                    <a:pt x="1364" y="4218"/>
                  </a:cubicBezTo>
                  <a:cubicBezTo>
                    <a:pt x="1202" y="4218"/>
                    <a:pt x="1038" y="4169"/>
                    <a:pt x="935" y="4040"/>
                  </a:cubicBezTo>
                  <a:cubicBezTo>
                    <a:pt x="890" y="4010"/>
                    <a:pt x="838" y="3993"/>
                    <a:pt x="789" y="3993"/>
                  </a:cubicBezTo>
                  <a:cubicBezTo>
                    <a:pt x="728" y="3993"/>
                    <a:pt x="672" y="4018"/>
                    <a:pt x="635" y="4073"/>
                  </a:cubicBezTo>
                  <a:cubicBezTo>
                    <a:pt x="568" y="4173"/>
                    <a:pt x="568" y="4307"/>
                    <a:pt x="668" y="4407"/>
                  </a:cubicBezTo>
                  <a:cubicBezTo>
                    <a:pt x="868" y="4540"/>
                    <a:pt x="1102" y="4640"/>
                    <a:pt x="1369" y="4640"/>
                  </a:cubicBezTo>
                  <a:cubicBezTo>
                    <a:pt x="1469" y="4640"/>
                    <a:pt x="1569" y="4640"/>
                    <a:pt x="1669" y="4607"/>
                  </a:cubicBezTo>
                  <a:cubicBezTo>
                    <a:pt x="2269" y="4340"/>
                    <a:pt x="2569" y="3406"/>
                    <a:pt x="2703" y="2672"/>
                  </a:cubicBezTo>
                  <a:cubicBezTo>
                    <a:pt x="2770" y="2339"/>
                    <a:pt x="2703" y="2105"/>
                    <a:pt x="2503" y="1972"/>
                  </a:cubicBezTo>
                  <a:cubicBezTo>
                    <a:pt x="2432" y="1948"/>
                    <a:pt x="2345" y="1924"/>
                    <a:pt x="2252" y="1924"/>
                  </a:cubicBezTo>
                  <a:cubicBezTo>
                    <a:pt x="2214" y="1924"/>
                    <a:pt x="2175" y="1928"/>
                    <a:pt x="2136" y="1938"/>
                  </a:cubicBezTo>
                  <a:cubicBezTo>
                    <a:pt x="2203" y="1738"/>
                    <a:pt x="2269" y="1571"/>
                    <a:pt x="2336" y="1371"/>
                  </a:cubicBezTo>
                  <a:cubicBezTo>
                    <a:pt x="2436" y="1138"/>
                    <a:pt x="2369" y="871"/>
                    <a:pt x="2203" y="704"/>
                  </a:cubicBezTo>
                  <a:cubicBezTo>
                    <a:pt x="2103" y="635"/>
                    <a:pt x="1984" y="606"/>
                    <a:pt x="1854" y="606"/>
                  </a:cubicBezTo>
                  <a:cubicBezTo>
                    <a:pt x="1546" y="606"/>
                    <a:pt x="1183" y="764"/>
                    <a:pt x="902" y="904"/>
                  </a:cubicBezTo>
                  <a:lnTo>
                    <a:pt x="1002" y="237"/>
                  </a:lnTo>
                  <a:cubicBezTo>
                    <a:pt x="1058" y="87"/>
                    <a:pt x="914" y="0"/>
                    <a:pt x="7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21;p49">
              <a:extLst>
                <a:ext uri="{FF2B5EF4-FFF2-40B4-BE49-F238E27FC236}">
                  <a16:creationId xmlns:a16="http://schemas.microsoft.com/office/drawing/2014/main" id="{817F1163-F367-584A-3AF1-ED50CAFAFFEF}"/>
                </a:ext>
              </a:extLst>
            </p:cNvPr>
            <p:cNvSpPr/>
            <p:nvPr/>
          </p:nvSpPr>
          <p:spPr>
            <a:xfrm>
              <a:off x="8959175" y="3084050"/>
              <a:ext cx="77600" cy="66900"/>
            </a:xfrm>
            <a:custGeom>
              <a:avLst/>
              <a:gdLst/>
              <a:ahLst/>
              <a:cxnLst/>
              <a:rect l="l" t="t" r="r" b="b"/>
              <a:pathLst>
                <a:path w="3104" h="2676" extrusionOk="0">
                  <a:moveTo>
                    <a:pt x="2027" y="1"/>
                  </a:moveTo>
                  <a:cubicBezTo>
                    <a:pt x="1935" y="1"/>
                    <a:pt x="1831" y="87"/>
                    <a:pt x="1802" y="174"/>
                  </a:cubicBezTo>
                  <a:cubicBezTo>
                    <a:pt x="1735" y="474"/>
                    <a:pt x="1635" y="774"/>
                    <a:pt x="1469" y="1075"/>
                  </a:cubicBezTo>
                  <a:cubicBezTo>
                    <a:pt x="1402" y="808"/>
                    <a:pt x="1335" y="541"/>
                    <a:pt x="1302" y="307"/>
                  </a:cubicBezTo>
                  <a:cubicBezTo>
                    <a:pt x="1302" y="174"/>
                    <a:pt x="1202" y="107"/>
                    <a:pt x="1068" y="107"/>
                  </a:cubicBezTo>
                  <a:cubicBezTo>
                    <a:pt x="935" y="107"/>
                    <a:pt x="868" y="207"/>
                    <a:pt x="868" y="341"/>
                  </a:cubicBezTo>
                  <a:cubicBezTo>
                    <a:pt x="935" y="741"/>
                    <a:pt x="1002" y="1108"/>
                    <a:pt x="1135" y="1475"/>
                  </a:cubicBezTo>
                  <a:cubicBezTo>
                    <a:pt x="1068" y="1508"/>
                    <a:pt x="1035" y="1542"/>
                    <a:pt x="968" y="1575"/>
                  </a:cubicBezTo>
                  <a:cubicBezTo>
                    <a:pt x="851" y="1653"/>
                    <a:pt x="722" y="1685"/>
                    <a:pt x="589" y="1685"/>
                  </a:cubicBezTo>
                  <a:cubicBezTo>
                    <a:pt x="495" y="1685"/>
                    <a:pt x="398" y="1669"/>
                    <a:pt x="301" y="1642"/>
                  </a:cubicBezTo>
                  <a:cubicBezTo>
                    <a:pt x="274" y="1624"/>
                    <a:pt x="245" y="1615"/>
                    <a:pt x="216" y="1615"/>
                  </a:cubicBezTo>
                  <a:cubicBezTo>
                    <a:pt x="137" y="1615"/>
                    <a:pt x="59" y="1677"/>
                    <a:pt x="34" y="1775"/>
                  </a:cubicBezTo>
                  <a:cubicBezTo>
                    <a:pt x="1" y="1875"/>
                    <a:pt x="34" y="2009"/>
                    <a:pt x="168" y="2042"/>
                  </a:cubicBezTo>
                  <a:cubicBezTo>
                    <a:pt x="301" y="2075"/>
                    <a:pt x="468" y="2109"/>
                    <a:pt x="601" y="2109"/>
                  </a:cubicBezTo>
                  <a:cubicBezTo>
                    <a:pt x="801" y="2109"/>
                    <a:pt x="1002" y="2075"/>
                    <a:pt x="1168" y="1975"/>
                  </a:cubicBezTo>
                  <a:lnTo>
                    <a:pt x="1268" y="1908"/>
                  </a:lnTo>
                  <a:cubicBezTo>
                    <a:pt x="1369" y="2242"/>
                    <a:pt x="1635" y="2509"/>
                    <a:pt x="1936" y="2642"/>
                  </a:cubicBezTo>
                  <a:cubicBezTo>
                    <a:pt x="2002" y="2676"/>
                    <a:pt x="2069" y="2676"/>
                    <a:pt x="2136" y="2676"/>
                  </a:cubicBezTo>
                  <a:cubicBezTo>
                    <a:pt x="2503" y="2642"/>
                    <a:pt x="2803" y="2442"/>
                    <a:pt x="3003" y="2175"/>
                  </a:cubicBezTo>
                  <a:cubicBezTo>
                    <a:pt x="3103" y="2075"/>
                    <a:pt x="3103" y="1942"/>
                    <a:pt x="3003" y="1842"/>
                  </a:cubicBezTo>
                  <a:cubicBezTo>
                    <a:pt x="2970" y="1808"/>
                    <a:pt x="2920" y="1792"/>
                    <a:pt x="2865" y="1792"/>
                  </a:cubicBezTo>
                  <a:cubicBezTo>
                    <a:pt x="2811" y="1792"/>
                    <a:pt x="2753" y="1808"/>
                    <a:pt x="2703" y="1842"/>
                  </a:cubicBezTo>
                  <a:cubicBezTo>
                    <a:pt x="2556" y="2018"/>
                    <a:pt x="2357" y="2220"/>
                    <a:pt x="2152" y="2220"/>
                  </a:cubicBezTo>
                  <a:cubicBezTo>
                    <a:pt x="2125" y="2220"/>
                    <a:pt x="2097" y="2217"/>
                    <a:pt x="2069" y="2209"/>
                  </a:cubicBezTo>
                  <a:cubicBezTo>
                    <a:pt x="1869" y="2142"/>
                    <a:pt x="1735" y="1908"/>
                    <a:pt x="1635" y="1575"/>
                  </a:cubicBezTo>
                  <a:cubicBezTo>
                    <a:pt x="1902" y="1175"/>
                    <a:pt x="2136" y="741"/>
                    <a:pt x="2236" y="274"/>
                  </a:cubicBezTo>
                  <a:cubicBezTo>
                    <a:pt x="2269" y="141"/>
                    <a:pt x="2202" y="40"/>
                    <a:pt x="2069" y="7"/>
                  </a:cubicBezTo>
                  <a:cubicBezTo>
                    <a:pt x="2056" y="3"/>
                    <a:pt x="2042" y="1"/>
                    <a:pt x="20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22;p49">
              <a:extLst>
                <a:ext uri="{FF2B5EF4-FFF2-40B4-BE49-F238E27FC236}">
                  <a16:creationId xmlns:a16="http://schemas.microsoft.com/office/drawing/2014/main" id="{CCB50029-7595-5939-208E-808312A7E698}"/>
                </a:ext>
              </a:extLst>
            </p:cNvPr>
            <p:cNvSpPr/>
            <p:nvPr/>
          </p:nvSpPr>
          <p:spPr>
            <a:xfrm>
              <a:off x="8479675" y="3044850"/>
              <a:ext cx="73400" cy="94425"/>
            </a:xfrm>
            <a:custGeom>
              <a:avLst/>
              <a:gdLst/>
              <a:ahLst/>
              <a:cxnLst/>
              <a:rect l="l" t="t" r="r" b="b"/>
              <a:pathLst>
                <a:path w="2936" h="3777" extrusionOk="0">
                  <a:moveTo>
                    <a:pt x="860" y="1"/>
                  </a:moveTo>
                  <a:cubicBezTo>
                    <a:pt x="767" y="1"/>
                    <a:pt x="663" y="87"/>
                    <a:pt x="634" y="174"/>
                  </a:cubicBezTo>
                  <a:lnTo>
                    <a:pt x="468" y="975"/>
                  </a:lnTo>
                  <a:cubicBezTo>
                    <a:pt x="468" y="1008"/>
                    <a:pt x="468" y="1041"/>
                    <a:pt x="468" y="1075"/>
                  </a:cubicBezTo>
                  <a:lnTo>
                    <a:pt x="1" y="3276"/>
                  </a:lnTo>
                  <a:cubicBezTo>
                    <a:pt x="1" y="3376"/>
                    <a:pt x="67" y="3476"/>
                    <a:pt x="167" y="3510"/>
                  </a:cubicBezTo>
                  <a:lnTo>
                    <a:pt x="201" y="3510"/>
                  </a:lnTo>
                  <a:cubicBezTo>
                    <a:pt x="301" y="3510"/>
                    <a:pt x="401" y="3443"/>
                    <a:pt x="434" y="3343"/>
                  </a:cubicBezTo>
                  <a:lnTo>
                    <a:pt x="868" y="1175"/>
                  </a:lnTo>
                  <a:cubicBezTo>
                    <a:pt x="1135" y="1008"/>
                    <a:pt x="1468" y="908"/>
                    <a:pt x="1768" y="841"/>
                  </a:cubicBezTo>
                  <a:lnTo>
                    <a:pt x="1768" y="841"/>
                  </a:lnTo>
                  <a:cubicBezTo>
                    <a:pt x="1702" y="1175"/>
                    <a:pt x="1535" y="1508"/>
                    <a:pt x="1268" y="1709"/>
                  </a:cubicBezTo>
                  <a:cubicBezTo>
                    <a:pt x="1201" y="1775"/>
                    <a:pt x="1168" y="1909"/>
                    <a:pt x="1235" y="2009"/>
                  </a:cubicBezTo>
                  <a:cubicBezTo>
                    <a:pt x="1285" y="2084"/>
                    <a:pt x="1354" y="2121"/>
                    <a:pt x="1427" y="2121"/>
                  </a:cubicBezTo>
                  <a:cubicBezTo>
                    <a:pt x="1452" y="2121"/>
                    <a:pt x="1477" y="2117"/>
                    <a:pt x="1502" y="2109"/>
                  </a:cubicBezTo>
                  <a:cubicBezTo>
                    <a:pt x="1680" y="2020"/>
                    <a:pt x="1946" y="1961"/>
                    <a:pt x="2144" y="1961"/>
                  </a:cubicBezTo>
                  <a:cubicBezTo>
                    <a:pt x="2243" y="1961"/>
                    <a:pt x="2324" y="1975"/>
                    <a:pt x="2369" y="2009"/>
                  </a:cubicBezTo>
                  <a:cubicBezTo>
                    <a:pt x="2469" y="2075"/>
                    <a:pt x="2436" y="2209"/>
                    <a:pt x="2436" y="2309"/>
                  </a:cubicBezTo>
                  <a:cubicBezTo>
                    <a:pt x="2369" y="2776"/>
                    <a:pt x="2069" y="3176"/>
                    <a:pt x="1602" y="3343"/>
                  </a:cubicBezTo>
                  <a:cubicBezTo>
                    <a:pt x="1468" y="3343"/>
                    <a:pt x="1301" y="3276"/>
                    <a:pt x="1235" y="3110"/>
                  </a:cubicBezTo>
                  <a:cubicBezTo>
                    <a:pt x="1190" y="3021"/>
                    <a:pt x="1120" y="2984"/>
                    <a:pt x="1051" y="2984"/>
                  </a:cubicBezTo>
                  <a:cubicBezTo>
                    <a:pt x="912" y="2984"/>
                    <a:pt x="779" y="3132"/>
                    <a:pt x="868" y="3310"/>
                  </a:cubicBezTo>
                  <a:cubicBezTo>
                    <a:pt x="968" y="3577"/>
                    <a:pt x="1235" y="3777"/>
                    <a:pt x="1568" y="3777"/>
                  </a:cubicBezTo>
                  <a:lnTo>
                    <a:pt x="1668" y="3777"/>
                  </a:lnTo>
                  <a:cubicBezTo>
                    <a:pt x="2302" y="3577"/>
                    <a:pt x="2769" y="3043"/>
                    <a:pt x="2869" y="2409"/>
                  </a:cubicBezTo>
                  <a:cubicBezTo>
                    <a:pt x="2936" y="2142"/>
                    <a:pt x="2869" y="1875"/>
                    <a:pt x="2669" y="1675"/>
                  </a:cubicBezTo>
                  <a:cubicBezTo>
                    <a:pt x="2516" y="1573"/>
                    <a:pt x="2324" y="1530"/>
                    <a:pt x="2138" y="1530"/>
                  </a:cubicBezTo>
                  <a:cubicBezTo>
                    <a:pt x="2081" y="1530"/>
                    <a:pt x="2024" y="1534"/>
                    <a:pt x="1969" y="1542"/>
                  </a:cubicBezTo>
                  <a:cubicBezTo>
                    <a:pt x="2102" y="1342"/>
                    <a:pt x="2169" y="1141"/>
                    <a:pt x="2202" y="908"/>
                  </a:cubicBezTo>
                  <a:cubicBezTo>
                    <a:pt x="2235" y="741"/>
                    <a:pt x="2169" y="574"/>
                    <a:pt x="2035" y="474"/>
                  </a:cubicBezTo>
                  <a:cubicBezTo>
                    <a:pt x="1969" y="436"/>
                    <a:pt x="1886" y="420"/>
                    <a:pt x="1792" y="420"/>
                  </a:cubicBezTo>
                  <a:cubicBezTo>
                    <a:pt x="1560" y="420"/>
                    <a:pt x="1263" y="522"/>
                    <a:pt x="1001" y="641"/>
                  </a:cubicBezTo>
                  <a:lnTo>
                    <a:pt x="1068" y="274"/>
                  </a:lnTo>
                  <a:cubicBezTo>
                    <a:pt x="1101" y="141"/>
                    <a:pt x="1035" y="41"/>
                    <a:pt x="901" y="7"/>
                  </a:cubicBezTo>
                  <a:cubicBezTo>
                    <a:pt x="888" y="3"/>
                    <a:pt x="874" y="1"/>
                    <a:pt x="8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23;p49">
              <a:extLst>
                <a:ext uri="{FF2B5EF4-FFF2-40B4-BE49-F238E27FC236}">
                  <a16:creationId xmlns:a16="http://schemas.microsoft.com/office/drawing/2014/main" id="{75E3F0D4-212D-B13B-C9B4-58C644B5CB59}"/>
                </a:ext>
              </a:extLst>
            </p:cNvPr>
            <p:cNvSpPr/>
            <p:nvPr/>
          </p:nvSpPr>
          <p:spPr>
            <a:xfrm>
              <a:off x="8534725" y="3105225"/>
              <a:ext cx="68400" cy="76575"/>
            </a:xfrm>
            <a:custGeom>
              <a:avLst/>
              <a:gdLst/>
              <a:ahLst/>
              <a:cxnLst/>
              <a:rect l="l" t="t" r="r" b="b"/>
              <a:pathLst>
                <a:path w="2736" h="3063" extrusionOk="0">
                  <a:moveTo>
                    <a:pt x="1468" y="1"/>
                  </a:moveTo>
                  <a:cubicBezTo>
                    <a:pt x="1386" y="1"/>
                    <a:pt x="1305" y="48"/>
                    <a:pt x="1268" y="161"/>
                  </a:cubicBezTo>
                  <a:cubicBezTo>
                    <a:pt x="1134" y="528"/>
                    <a:pt x="1101" y="928"/>
                    <a:pt x="1234" y="1328"/>
                  </a:cubicBezTo>
                  <a:cubicBezTo>
                    <a:pt x="1301" y="1462"/>
                    <a:pt x="1434" y="1595"/>
                    <a:pt x="1601" y="1629"/>
                  </a:cubicBezTo>
                  <a:cubicBezTo>
                    <a:pt x="1668" y="1662"/>
                    <a:pt x="1751" y="1679"/>
                    <a:pt x="1835" y="1679"/>
                  </a:cubicBezTo>
                  <a:cubicBezTo>
                    <a:pt x="1918" y="1679"/>
                    <a:pt x="2002" y="1662"/>
                    <a:pt x="2068" y="1629"/>
                  </a:cubicBezTo>
                  <a:lnTo>
                    <a:pt x="2068" y="1629"/>
                  </a:lnTo>
                  <a:cubicBezTo>
                    <a:pt x="1901" y="2162"/>
                    <a:pt x="1668" y="2629"/>
                    <a:pt x="1368" y="2629"/>
                  </a:cubicBezTo>
                  <a:cubicBezTo>
                    <a:pt x="967" y="2629"/>
                    <a:pt x="601" y="2329"/>
                    <a:pt x="467" y="1962"/>
                  </a:cubicBezTo>
                  <a:cubicBezTo>
                    <a:pt x="443" y="1864"/>
                    <a:pt x="365" y="1803"/>
                    <a:pt x="285" y="1803"/>
                  </a:cubicBezTo>
                  <a:cubicBezTo>
                    <a:pt x="256" y="1803"/>
                    <a:pt x="227" y="1811"/>
                    <a:pt x="200" y="1829"/>
                  </a:cubicBezTo>
                  <a:cubicBezTo>
                    <a:pt x="67" y="1862"/>
                    <a:pt x="0" y="1962"/>
                    <a:pt x="67" y="2096"/>
                  </a:cubicBezTo>
                  <a:cubicBezTo>
                    <a:pt x="234" y="2663"/>
                    <a:pt x="767" y="3063"/>
                    <a:pt x="1368" y="3063"/>
                  </a:cubicBezTo>
                  <a:cubicBezTo>
                    <a:pt x="2368" y="3063"/>
                    <a:pt x="2669" y="1128"/>
                    <a:pt x="2735" y="728"/>
                  </a:cubicBezTo>
                  <a:cubicBezTo>
                    <a:pt x="2735" y="589"/>
                    <a:pt x="2618" y="509"/>
                    <a:pt x="2501" y="509"/>
                  </a:cubicBezTo>
                  <a:cubicBezTo>
                    <a:pt x="2421" y="509"/>
                    <a:pt x="2342" y="547"/>
                    <a:pt x="2302" y="628"/>
                  </a:cubicBezTo>
                  <a:cubicBezTo>
                    <a:pt x="2235" y="861"/>
                    <a:pt x="2102" y="1095"/>
                    <a:pt x="1901" y="1228"/>
                  </a:cubicBezTo>
                  <a:cubicBezTo>
                    <a:pt x="1885" y="1245"/>
                    <a:pt x="1860" y="1253"/>
                    <a:pt x="1831" y="1253"/>
                  </a:cubicBezTo>
                  <a:cubicBezTo>
                    <a:pt x="1801" y="1253"/>
                    <a:pt x="1768" y="1245"/>
                    <a:pt x="1735" y="1228"/>
                  </a:cubicBezTo>
                  <a:cubicBezTo>
                    <a:pt x="1668" y="1228"/>
                    <a:pt x="1635" y="1195"/>
                    <a:pt x="1635" y="1128"/>
                  </a:cubicBezTo>
                  <a:cubicBezTo>
                    <a:pt x="1535" y="861"/>
                    <a:pt x="1568" y="561"/>
                    <a:pt x="1701" y="294"/>
                  </a:cubicBezTo>
                  <a:cubicBezTo>
                    <a:pt x="1743" y="128"/>
                    <a:pt x="1603" y="1"/>
                    <a:pt x="1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24;p49">
              <a:extLst>
                <a:ext uri="{FF2B5EF4-FFF2-40B4-BE49-F238E27FC236}">
                  <a16:creationId xmlns:a16="http://schemas.microsoft.com/office/drawing/2014/main" id="{39E96712-9B29-58CC-360B-AA9FBA8456BF}"/>
                </a:ext>
              </a:extLst>
            </p:cNvPr>
            <p:cNvSpPr/>
            <p:nvPr/>
          </p:nvSpPr>
          <p:spPr>
            <a:xfrm>
              <a:off x="8069175" y="3983825"/>
              <a:ext cx="87800" cy="107800"/>
            </a:xfrm>
            <a:custGeom>
              <a:avLst/>
              <a:gdLst/>
              <a:ahLst/>
              <a:cxnLst/>
              <a:rect l="l" t="t" r="r" b="b"/>
              <a:pathLst>
                <a:path w="3512" h="4312" extrusionOk="0">
                  <a:moveTo>
                    <a:pt x="1127" y="0"/>
                  </a:moveTo>
                  <a:cubicBezTo>
                    <a:pt x="1111" y="0"/>
                    <a:pt x="1093" y="3"/>
                    <a:pt x="1076" y="9"/>
                  </a:cubicBezTo>
                  <a:cubicBezTo>
                    <a:pt x="943" y="9"/>
                    <a:pt x="876" y="142"/>
                    <a:pt x="909" y="242"/>
                  </a:cubicBezTo>
                  <a:cubicBezTo>
                    <a:pt x="1143" y="1343"/>
                    <a:pt x="1343" y="2110"/>
                    <a:pt x="1510" y="2644"/>
                  </a:cubicBezTo>
                  <a:cubicBezTo>
                    <a:pt x="976" y="3778"/>
                    <a:pt x="743" y="3911"/>
                    <a:pt x="676" y="3911"/>
                  </a:cubicBezTo>
                  <a:cubicBezTo>
                    <a:pt x="676" y="3911"/>
                    <a:pt x="576" y="3878"/>
                    <a:pt x="476" y="3478"/>
                  </a:cubicBezTo>
                  <a:cubicBezTo>
                    <a:pt x="438" y="3376"/>
                    <a:pt x="356" y="3332"/>
                    <a:pt x="273" y="3332"/>
                  </a:cubicBezTo>
                  <a:cubicBezTo>
                    <a:pt x="138" y="3332"/>
                    <a:pt x="1" y="3446"/>
                    <a:pt x="42" y="3611"/>
                  </a:cubicBezTo>
                  <a:cubicBezTo>
                    <a:pt x="109" y="3778"/>
                    <a:pt x="276" y="4312"/>
                    <a:pt x="676" y="4312"/>
                  </a:cubicBezTo>
                  <a:cubicBezTo>
                    <a:pt x="1010" y="4312"/>
                    <a:pt x="1343" y="3911"/>
                    <a:pt x="1710" y="3177"/>
                  </a:cubicBezTo>
                  <a:cubicBezTo>
                    <a:pt x="2010" y="3878"/>
                    <a:pt x="2177" y="3878"/>
                    <a:pt x="2277" y="3878"/>
                  </a:cubicBezTo>
                  <a:cubicBezTo>
                    <a:pt x="2711" y="3811"/>
                    <a:pt x="3111" y="3578"/>
                    <a:pt x="3411" y="3278"/>
                  </a:cubicBezTo>
                  <a:cubicBezTo>
                    <a:pt x="3511" y="3177"/>
                    <a:pt x="3511" y="3044"/>
                    <a:pt x="3411" y="2944"/>
                  </a:cubicBezTo>
                  <a:cubicBezTo>
                    <a:pt x="3361" y="2911"/>
                    <a:pt x="3303" y="2894"/>
                    <a:pt x="3249" y="2894"/>
                  </a:cubicBezTo>
                  <a:cubicBezTo>
                    <a:pt x="3194" y="2894"/>
                    <a:pt x="3144" y="2911"/>
                    <a:pt x="3111" y="2944"/>
                  </a:cubicBezTo>
                  <a:cubicBezTo>
                    <a:pt x="2878" y="3177"/>
                    <a:pt x="2611" y="3344"/>
                    <a:pt x="2310" y="3444"/>
                  </a:cubicBezTo>
                  <a:cubicBezTo>
                    <a:pt x="2177" y="3177"/>
                    <a:pt x="2044" y="2944"/>
                    <a:pt x="1977" y="2644"/>
                  </a:cubicBezTo>
                  <a:cubicBezTo>
                    <a:pt x="2077" y="2444"/>
                    <a:pt x="2177" y="2243"/>
                    <a:pt x="2277" y="2010"/>
                  </a:cubicBezTo>
                  <a:cubicBezTo>
                    <a:pt x="2663" y="1128"/>
                    <a:pt x="2844" y="998"/>
                    <a:pt x="2970" y="998"/>
                  </a:cubicBezTo>
                  <a:cubicBezTo>
                    <a:pt x="2997" y="998"/>
                    <a:pt x="3021" y="1003"/>
                    <a:pt x="3044" y="1009"/>
                  </a:cubicBezTo>
                  <a:cubicBezTo>
                    <a:pt x="3111" y="1043"/>
                    <a:pt x="3178" y="1043"/>
                    <a:pt x="3278" y="1043"/>
                  </a:cubicBezTo>
                  <a:cubicBezTo>
                    <a:pt x="3378" y="1043"/>
                    <a:pt x="3478" y="943"/>
                    <a:pt x="3478" y="842"/>
                  </a:cubicBezTo>
                  <a:cubicBezTo>
                    <a:pt x="3478" y="709"/>
                    <a:pt x="3378" y="609"/>
                    <a:pt x="3278" y="609"/>
                  </a:cubicBezTo>
                  <a:lnTo>
                    <a:pt x="3144" y="609"/>
                  </a:lnTo>
                  <a:cubicBezTo>
                    <a:pt x="3066" y="585"/>
                    <a:pt x="2991" y="570"/>
                    <a:pt x="2919" y="570"/>
                  </a:cubicBezTo>
                  <a:cubicBezTo>
                    <a:pt x="2594" y="570"/>
                    <a:pt x="2314" y="861"/>
                    <a:pt x="1877" y="1843"/>
                  </a:cubicBezTo>
                  <a:cubicBezTo>
                    <a:pt x="1843" y="1910"/>
                    <a:pt x="1810" y="1977"/>
                    <a:pt x="1810" y="2043"/>
                  </a:cubicBezTo>
                  <a:cubicBezTo>
                    <a:pt x="1643" y="1476"/>
                    <a:pt x="1443" y="809"/>
                    <a:pt x="1310" y="175"/>
                  </a:cubicBezTo>
                  <a:cubicBezTo>
                    <a:pt x="1282" y="65"/>
                    <a:pt x="1209" y="0"/>
                    <a:pt x="1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25;p49">
              <a:extLst>
                <a:ext uri="{FF2B5EF4-FFF2-40B4-BE49-F238E27FC236}">
                  <a16:creationId xmlns:a16="http://schemas.microsoft.com/office/drawing/2014/main" id="{3F6B53E5-D5E0-5614-5F78-40F02DDEED84}"/>
                </a:ext>
              </a:extLst>
            </p:cNvPr>
            <p:cNvSpPr/>
            <p:nvPr/>
          </p:nvSpPr>
          <p:spPr>
            <a:xfrm>
              <a:off x="8160375" y="4072200"/>
              <a:ext cx="74150" cy="71375"/>
            </a:xfrm>
            <a:custGeom>
              <a:avLst/>
              <a:gdLst/>
              <a:ahLst/>
              <a:cxnLst/>
              <a:rect l="l" t="t" r="r" b="b"/>
              <a:pathLst>
                <a:path w="2966" h="2855" extrusionOk="0">
                  <a:moveTo>
                    <a:pt x="798" y="1"/>
                  </a:moveTo>
                  <a:cubicBezTo>
                    <a:pt x="698" y="1"/>
                    <a:pt x="625" y="66"/>
                    <a:pt x="597" y="176"/>
                  </a:cubicBezTo>
                  <a:lnTo>
                    <a:pt x="63" y="2545"/>
                  </a:lnTo>
                  <a:cubicBezTo>
                    <a:pt x="1" y="2732"/>
                    <a:pt x="134" y="2855"/>
                    <a:pt x="267" y="2855"/>
                  </a:cubicBezTo>
                  <a:cubicBezTo>
                    <a:pt x="347" y="2855"/>
                    <a:pt x="426" y="2811"/>
                    <a:pt x="464" y="2711"/>
                  </a:cubicBezTo>
                  <a:cubicBezTo>
                    <a:pt x="831" y="2044"/>
                    <a:pt x="1231" y="1377"/>
                    <a:pt x="1731" y="810"/>
                  </a:cubicBezTo>
                  <a:cubicBezTo>
                    <a:pt x="1731" y="977"/>
                    <a:pt x="1731" y="1177"/>
                    <a:pt x="1765" y="1377"/>
                  </a:cubicBezTo>
                  <a:cubicBezTo>
                    <a:pt x="1765" y="2144"/>
                    <a:pt x="1798" y="2745"/>
                    <a:pt x="2165" y="2845"/>
                  </a:cubicBezTo>
                  <a:lnTo>
                    <a:pt x="2265" y="2845"/>
                  </a:lnTo>
                  <a:cubicBezTo>
                    <a:pt x="2499" y="2845"/>
                    <a:pt x="2732" y="2611"/>
                    <a:pt x="2865" y="2378"/>
                  </a:cubicBezTo>
                  <a:cubicBezTo>
                    <a:pt x="2966" y="2311"/>
                    <a:pt x="2932" y="2144"/>
                    <a:pt x="2832" y="2078"/>
                  </a:cubicBezTo>
                  <a:cubicBezTo>
                    <a:pt x="2793" y="2038"/>
                    <a:pt x="2738" y="2019"/>
                    <a:pt x="2681" y="2019"/>
                  </a:cubicBezTo>
                  <a:cubicBezTo>
                    <a:pt x="2595" y="2019"/>
                    <a:pt x="2506" y="2063"/>
                    <a:pt x="2465" y="2144"/>
                  </a:cubicBezTo>
                  <a:cubicBezTo>
                    <a:pt x="2398" y="2244"/>
                    <a:pt x="2332" y="2344"/>
                    <a:pt x="2232" y="2411"/>
                  </a:cubicBezTo>
                  <a:cubicBezTo>
                    <a:pt x="2165" y="2078"/>
                    <a:pt x="2132" y="1711"/>
                    <a:pt x="2165" y="1377"/>
                  </a:cubicBezTo>
                  <a:cubicBezTo>
                    <a:pt x="2165" y="1110"/>
                    <a:pt x="2165" y="843"/>
                    <a:pt x="2098" y="643"/>
                  </a:cubicBezTo>
                  <a:cubicBezTo>
                    <a:pt x="2065" y="410"/>
                    <a:pt x="1931" y="310"/>
                    <a:pt x="1831" y="276"/>
                  </a:cubicBezTo>
                  <a:cubicBezTo>
                    <a:pt x="1824" y="276"/>
                    <a:pt x="1814" y="275"/>
                    <a:pt x="1801" y="275"/>
                  </a:cubicBezTo>
                  <a:cubicBezTo>
                    <a:pt x="1700" y="275"/>
                    <a:pt x="1420" y="328"/>
                    <a:pt x="797" y="1277"/>
                  </a:cubicBezTo>
                  <a:lnTo>
                    <a:pt x="1031" y="276"/>
                  </a:lnTo>
                  <a:cubicBezTo>
                    <a:pt x="1064" y="143"/>
                    <a:pt x="964" y="43"/>
                    <a:pt x="864" y="9"/>
                  </a:cubicBezTo>
                  <a:cubicBezTo>
                    <a:pt x="841" y="4"/>
                    <a:pt x="819" y="1"/>
                    <a:pt x="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26;p49">
              <a:extLst>
                <a:ext uri="{FF2B5EF4-FFF2-40B4-BE49-F238E27FC236}">
                  <a16:creationId xmlns:a16="http://schemas.microsoft.com/office/drawing/2014/main" id="{81B6F4D7-4A7C-BDA9-A792-5D06BA570396}"/>
                </a:ext>
              </a:extLst>
            </p:cNvPr>
            <p:cNvSpPr/>
            <p:nvPr/>
          </p:nvSpPr>
          <p:spPr>
            <a:xfrm>
              <a:off x="8248675" y="4023850"/>
              <a:ext cx="67575" cy="51100"/>
            </a:xfrm>
            <a:custGeom>
              <a:avLst/>
              <a:gdLst/>
              <a:ahLst/>
              <a:cxnLst/>
              <a:rect l="l" t="t" r="r" b="b"/>
              <a:pathLst>
                <a:path w="2703" h="2044" extrusionOk="0">
                  <a:moveTo>
                    <a:pt x="1369" y="0"/>
                  </a:moveTo>
                  <a:cubicBezTo>
                    <a:pt x="1269" y="0"/>
                    <a:pt x="1196" y="65"/>
                    <a:pt x="1168" y="175"/>
                  </a:cubicBezTo>
                  <a:lnTo>
                    <a:pt x="1035" y="876"/>
                  </a:lnTo>
                  <a:lnTo>
                    <a:pt x="201" y="876"/>
                  </a:lnTo>
                  <a:cubicBezTo>
                    <a:pt x="101" y="876"/>
                    <a:pt x="1" y="943"/>
                    <a:pt x="1" y="1076"/>
                  </a:cubicBezTo>
                  <a:cubicBezTo>
                    <a:pt x="1" y="1210"/>
                    <a:pt x="101" y="1276"/>
                    <a:pt x="201" y="1276"/>
                  </a:cubicBezTo>
                  <a:lnTo>
                    <a:pt x="968" y="1276"/>
                  </a:lnTo>
                  <a:lnTo>
                    <a:pt x="868" y="1777"/>
                  </a:lnTo>
                  <a:cubicBezTo>
                    <a:pt x="835" y="1910"/>
                    <a:pt x="901" y="2010"/>
                    <a:pt x="1035" y="2043"/>
                  </a:cubicBezTo>
                  <a:lnTo>
                    <a:pt x="1068" y="2043"/>
                  </a:lnTo>
                  <a:cubicBezTo>
                    <a:pt x="1168" y="2043"/>
                    <a:pt x="1268" y="1977"/>
                    <a:pt x="1268" y="1877"/>
                  </a:cubicBezTo>
                  <a:lnTo>
                    <a:pt x="1402" y="1276"/>
                  </a:lnTo>
                  <a:lnTo>
                    <a:pt x="2469" y="1276"/>
                  </a:lnTo>
                  <a:cubicBezTo>
                    <a:pt x="2602" y="1276"/>
                    <a:pt x="2703" y="1176"/>
                    <a:pt x="2703" y="1076"/>
                  </a:cubicBezTo>
                  <a:cubicBezTo>
                    <a:pt x="2703" y="960"/>
                    <a:pt x="2627" y="870"/>
                    <a:pt x="2520" y="870"/>
                  </a:cubicBezTo>
                  <a:cubicBezTo>
                    <a:pt x="2504" y="870"/>
                    <a:pt x="2487" y="872"/>
                    <a:pt x="2469" y="876"/>
                  </a:cubicBezTo>
                  <a:lnTo>
                    <a:pt x="1468" y="876"/>
                  </a:lnTo>
                  <a:lnTo>
                    <a:pt x="1602" y="242"/>
                  </a:lnTo>
                  <a:cubicBezTo>
                    <a:pt x="1635" y="142"/>
                    <a:pt x="1535" y="42"/>
                    <a:pt x="1435" y="9"/>
                  </a:cubicBezTo>
                  <a:cubicBezTo>
                    <a:pt x="1412" y="3"/>
                    <a:pt x="1390" y="0"/>
                    <a:pt x="1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27;p49">
              <a:extLst>
                <a:ext uri="{FF2B5EF4-FFF2-40B4-BE49-F238E27FC236}">
                  <a16:creationId xmlns:a16="http://schemas.microsoft.com/office/drawing/2014/main" id="{561E71F6-52B2-9CAE-5AA8-73EEF50764FA}"/>
                </a:ext>
              </a:extLst>
            </p:cNvPr>
            <p:cNvSpPr/>
            <p:nvPr/>
          </p:nvSpPr>
          <p:spPr>
            <a:xfrm>
              <a:off x="8316225" y="3997375"/>
              <a:ext cx="64250" cy="120100"/>
            </a:xfrm>
            <a:custGeom>
              <a:avLst/>
              <a:gdLst/>
              <a:ahLst/>
              <a:cxnLst/>
              <a:rect l="l" t="t" r="r" b="b"/>
              <a:pathLst>
                <a:path w="2570" h="4804" extrusionOk="0">
                  <a:moveTo>
                    <a:pt x="512" y="1"/>
                  </a:moveTo>
                  <a:cubicBezTo>
                    <a:pt x="435" y="1"/>
                    <a:pt x="361" y="41"/>
                    <a:pt x="334" y="134"/>
                  </a:cubicBezTo>
                  <a:cubicBezTo>
                    <a:pt x="267" y="401"/>
                    <a:pt x="1" y="1701"/>
                    <a:pt x="367" y="2235"/>
                  </a:cubicBezTo>
                  <a:cubicBezTo>
                    <a:pt x="434" y="2369"/>
                    <a:pt x="568" y="2435"/>
                    <a:pt x="701" y="2469"/>
                  </a:cubicBezTo>
                  <a:cubicBezTo>
                    <a:pt x="730" y="2473"/>
                    <a:pt x="758" y="2474"/>
                    <a:pt x="787" y="2474"/>
                  </a:cubicBezTo>
                  <a:cubicBezTo>
                    <a:pt x="1254" y="2474"/>
                    <a:pt x="1686" y="1973"/>
                    <a:pt x="1969" y="1501"/>
                  </a:cubicBezTo>
                  <a:lnTo>
                    <a:pt x="1969" y="1501"/>
                  </a:lnTo>
                  <a:cubicBezTo>
                    <a:pt x="1969" y="2235"/>
                    <a:pt x="1935" y="3303"/>
                    <a:pt x="1635" y="3870"/>
                  </a:cubicBezTo>
                  <a:cubicBezTo>
                    <a:pt x="1452" y="4206"/>
                    <a:pt x="1240" y="4374"/>
                    <a:pt x="1026" y="4374"/>
                  </a:cubicBezTo>
                  <a:cubicBezTo>
                    <a:pt x="1007" y="4374"/>
                    <a:pt x="987" y="4373"/>
                    <a:pt x="968" y="4370"/>
                  </a:cubicBezTo>
                  <a:cubicBezTo>
                    <a:pt x="734" y="4337"/>
                    <a:pt x="568" y="4137"/>
                    <a:pt x="501" y="3903"/>
                  </a:cubicBezTo>
                  <a:cubicBezTo>
                    <a:pt x="473" y="3821"/>
                    <a:pt x="378" y="3761"/>
                    <a:pt x="290" y="3761"/>
                  </a:cubicBezTo>
                  <a:cubicBezTo>
                    <a:pt x="271" y="3761"/>
                    <a:pt x="252" y="3764"/>
                    <a:pt x="234" y="3770"/>
                  </a:cubicBezTo>
                  <a:cubicBezTo>
                    <a:pt x="134" y="3803"/>
                    <a:pt x="67" y="3936"/>
                    <a:pt x="101" y="4036"/>
                  </a:cubicBezTo>
                  <a:cubicBezTo>
                    <a:pt x="201" y="4437"/>
                    <a:pt x="534" y="4737"/>
                    <a:pt x="935" y="4804"/>
                  </a:cubicBezTo>
                  <a:lnTo>
                    <a:pt x="1001" y="4804"/>
                  </a:lnTo>
                  <a:cubicBezTo>
                    <a:pt x="1235" y="4804"/>
                    <a:pt x="1635" y="4704"/>
                    <a:pt x="2002" y="4070"/>
                  </a:cubicBezTo>
                  <a:cubicBezTo>
                    <a:pt x="2569" y="3069"/>
                    <a:pt x="2336" y="801"/>
                    <a:pt x="2336" y="701"/>
                  </a:cubicBezTo>
                  <a:cubicBezTo>
                    <a:pt x="2336" y="634"/>
                    <a:pt x="2269" y="534"/>
                    <a:pt x="2202" y="534"/>
                  </a:cubicBezTo>
                  <a:cubicBezTo>
                    <a:pt x="2177" y="526"/>
                    <a:pt x="2152" y="521"/>
                    <a:pt x="2128" y="521"/>
                  </a:cubicBezTo>
                  <a:cubicBezTo>
                    <a:pt x="2056" y="521"/>
                    <a:pt x="1994" y="559"/>
                    <a:pt x="1969" y="634"/>
                  </a:cubicBezTo>
                  <a:cubicBezTo>
                    <a:pt x="1680" y="1244"/>
                    <a:pt x="1144" y="2039"/>
                    <a:pt x="807" y="2039"/>
                  </a:cubicBezTo>
                  <a:cubicBezTo>
                    <a:pt x="793" y="2039"/>
                    <a:pt x="780" y="2038"/>
                    <a:pt x="768" y="2035"/>
                  </a:cubicBezTo>
                  <a:cubicBezTo>
                    <a:pt x="768" y="2035"/>
                    <a:pt x="734" y="2035"/>
                    <a:pt x="701" y="1968"/>
                  </a:cubicBezTo>
                  <a:cubicBezTo>
                    <a:pt x="501" y="1701"/>
                    <a:pt x="634" y="767"/>
                    <a:pt x="734" y="234"/>
                  </a:cubicBezTo>
                  <a:cubicBezTo>
                    <a:pt x="755" y="93"/>
                    <a:pt x="629" y="1"/>
                    <a:pt x="5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28;p49">
              <a:extLst>
                <a:ext uri="{FF2B5EF4-FFF2-40B4-BE49-F238E27FC236}">
                  <a16:creationId xmlns:a16="http://schemas.microsoft.com/office/drawing/2014/main" id="{02EB56CC-4EA6-4012-DF2E-49354DA2B3C0}"/>
                </a:ext>
              </a:extLst>
            </p:cNvPr>
            <p:cNvSpPr/>
            <p:nvPr/>
          </p:nvSpPr>
          <p:spPr>
            <a:xfrm>
              <a:off x="8392950" y="4068250"/>
              <a:ext cx="71750" cy="71750"/>
            </a:xfrm>
            <a:custGeom>
              <a:avLst/>
              <a:gdLst/>
              <a:ahLst/>
              <a:cxnLst/>
              <a:rect l="l" t="t" r="r" b="b"/>
              <a:pathLst>
                <a:path w="2870" h="2870" extrusionOk="0">
                  <a:moveTo>
                    <a:pt x="1268" y="1"/>
                  </a:moveTo>
                  <a:cubicBezTo>
                    <a:pt x="1135" y="1"/>
                    <a:pt x="868" y="1"/>
                    <a:pt x="467" y="1135"/>
                  </a:cubicBezTo>
                  <a:lnTo>
                    <a:pt x="467" y="267"/>
                  </a:lnTo>
                  <a:cubicBezTo>
                    <a:pt x="501" y="151"/>
                    <a:pt x="376" y="92"/>
                    <a:pt x="251" y="92"/>
                  </a:cubicBezTo>
                  <a:cubicBezTo>
                    <a:pt x="126" y="92"/>
                    <a:pt x="0" y="151"/>
                    <a:pt x="34" y="267"/>
                  </a:cubicBezTo>
                  <a:lnTo>
                    <a:pt x="34" y="2669"/>
                  </a:lnTo>
                  <a:cubicBezTo>
                    <a:pt x="34" y="2769"/>
                    <a:pt x="134" y="2869"/>
                    <a:pt x="234" y="2869"/>
                  </a:cubicBezTo>
                  <a:lnTo>
                    <a:pt x="267" y="2869"/>
                  </a:lnTo>
                  <a:cubicBezTo>
                    <a:pt x="367" y="2869"/>
                    <a:pt x="434" y="2803"/>
                    <a:pt x="467" y="2703"/>
                  </a:cubicBezTo>
                  <a:cubicBezTo>
                    <a:pt x="634" y="1935"/>
                    <a:pt x="901" y="1201"/>
                    <a:pt x="1235" y="501"/>
                  </a:cubicBezTo>
                  <a:cubicBezTo>
                    <a:pt x="1235" y="501"/>
                    <a:pt x="1235" y="534"/>
                    <a:pt x="1235" y="534"/>
                  </a:cubicBezTo>
                  <a:cubicBezTo>
                    <a:pt x="1301" y="801"/>
                    <a:pt x="1335" y="1035"/>
                    <a:pt x="1401" y="1268"/>
                  </a:cubicBezTo>
                  <a:cubicBezTo>
                    <a:pt x="1535" y="2002"/>
                    <a:pt x="1635" y="2502"/>
                    <a:pt x="2002" y="2536"/>
                  </a:cubicBezTo>
                  <a:cubicBezTo>
                    <a:pt x="2028" y="2543"/>
                    <a:pt x="2054" y="2547"/>
                    <a:pt x="2080" y="2547"/>
                  </a:cubicBezTo>
                  <a:cubicBezTo>
                    <a:pt x="2295" y="2547"/>
                    <a:pt x="2539" y="2306"/>
                    <a:pt x="2836" y="1802"/>
                  </a:cubicBezTo>
                  <a:cubicBezTo>
                    <a:pt x="2869" y="1702"/>
                    <a:pt x="2869" y="1568"/>
                    <a:pt x="2769" y="1502"/>
                  </a:cubicBezTo>
                  <a:cubicBezTo>
                    <a:pt x="2734" y="1478"/>
                    <a:pt x="2694" y="1467"/>
                    <a:pt x="2655" y="1467"/>
                  </a:cubicBezTo>
                  <a:cubicBezTo>
                    <a:pt x="2583" y="1467"/>
                    <a:pt x="2512" y="1504"/>
                    <a:pt x="2469" y="1568"/>
                  </a:cubicBezTo>
                  <a:cubicBezTo>
                    <a:pt x="2369" y="1769"/>
                    <a:pt x="2235" y="1969"/>
                    <a:pt x="2069" y="2102"/>
                  </a:cubicBezTo>
                  <a:cubicBezTo>
                    <a:pt x="1968" y="1802"/>
                    <a:pt x="1868" y="1502"/>
                    <a:pt x="1835" y="1201"/>
                  </a:cubicBezTo>
                  <a:cubicBezTo>
                    <a:pt x="1802" y="968"/>
                    <a:pt x="1735" y="701"/>
                    <a:pt x="1668" y="434"/>
                  </a:cubicBezTo>
                  <a:cubicBezTo>
                    <a:pt x="1635" y="334"/>
                    <a:pt x="1568" y="1"/>
                    <a:pt x="1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29;p49">
              <a:extLst>
                <a:ext uri="{FF2B5EF4-FFF2-40B4-BE49-F238E27FC236}">
                  <a16:creationId xmlns:a16="http://schemas.microsoft.com/office/drawing/2014/main" id="{74F917F5-C535-BD97-DADF-84C87B89C052}"/>
                </a:ext>
              </a:extLst>
            </p:cNvPr>
            <p:cNvSpPr/>
            <p:nvPr/>
          </p:nvSpPr>
          <p:spPr>
            <a:xfrm>
              <a:off x="8802400" y="4037175"/>
              <a:ext cx="128450" cy="143675"/>
            </a:xfrm>
            <a:custGeom>
              <a:avLst/>
              <a:gdLst/>
              <a:ahLst/>
              <a:cxnLst/>
              <a:rect l="l" t="t" r="r" b="b"/>
              <a:pathLst>
                <a:path w="5138" h="5747" extrusionOk="0">
                  <a:moveTo>
                    <a:pt x="4882" y="1"/>
                  </a:moveTo>
                  <a:cubicBezTo>
                    <a:pt x="4793" y="1"/>
                    <a:pt x="4698" y="60"/>
                    <a:pt x="4671" y="143"/>
                  </a:cubicBezTo>
                  <a:cubicBezTo>
                    <a:pt x="4304" y="1344"/>
                    <a:pt x="3203" y="3979"/>
                    <a:pt x="2769" y="5013"/>
                  </a:cubicBezTo>
                  <a:cubicBezTo>
                    <a:pt x="2736" y="4813"/>
                    <a:pt x="2669" y="4613"/>
                    <a:pt x="2569" y="4446"/>
                  </a:cubicBezTo>
                  <a:cubicBezTo>
                    <a:pt x="2469" y="4179"/>
                    <a:pt x="2402" y="2278"/>
                    <a:pt x="2402" y="543"/>
                  </a:cubicBezTo>
                  <a:cubicBezTo>
                    <a:pt x="2384" y="413"/>
                    <a:pt x="2282" y="345"/>
                    <a:pt x="2179" y="345"/>
                  </a:cubicBezTo>
                  <a:cubicBezTo>
                    <a:pt x="2097" y="345"/>
                    <a:pt x="2013" y="388"/>
                    <a:pt x="1969" y="476"/>
                  </a:cubicBezTo>
                  <a:cubicBezTo>
                    <a:pt x="1969" y="476"/>
                    <a:pt x="1335" y="2545"/>
                    <a:pt x="1001" y="3612"/>
                  </a:cubicBezTo>
                  <a:cubicBezTo>
                    <a:pt x="735" y="4546"/>
                    <a:pt x="234" y="4646"/>
                    <a:pt x="201" y="4646"/>
                  </a:cubicBezTo>
                  <a:cubicBezTo>
                    <a:pt x="67" y="4679"/>
                    <a:pt x="1" y="4779"/>
                    <a:pt x="34" y="4913"/>
                  </a:cubicBezTo>
                  <a:cubicBezTo>
                    <a:pt x="34" y="5000"/>
                    <a:pt x="109" y="5086"/>
                    <a:pt x="216" y="5086"/>
                  </a:cubicBezTo>
                  <a:cubicBezTo>
                    <a:pt x="232" y="5086"/>
                    <a:pt x="250" y="5084"/>
                    <a:pt x="268" y="5080"/>
                  </a:cubicBezTo>
                  <a:cubicBezTo>
                    <a:pt x="301" y="5080"/>
                    <a:pt x="1068" y="4946"/>
                    <a:pt x="1402" y="3745"/>
                  </a:cubicBezTo>
                  <a:cubicBezTo>
                    <a:pt x="1569" y="3245"/>
                    <a:pt x="1802" y="2545"/>
                    <a:pt x="1969" y="1911"/>
                  </a:cubicBezTo>
                  <a:cubicBezTo>
                    <a:pt x="1969" y="3078"/>
                    <a:pt x="2069" y="4413"/>
                    <a:pt x="2236" y="4679"/>
                  </a:cubicBezTo>
                  <a:cubicBezTo>
                    <a:pt x="2302" y="4813"/>
                    <a:pt x="2336" y="4980"/>
                    <a:pt x="2369" y="5180"/>
                  </a:cubicBezTo>
                  <a:cubicBezTo>
                    <a:pt x="2436" y="5480"/>
                    <a:pt x="2503" y="5713"/>
                    <a:pt x="2703" y="5747"/>
                  </a:cubicBezTo>
                  <a:lnTo>
                    <a:pt x="2736" y="5747"/>
                  </a:lnTo>
                  <a:cubicBezTo>
                    <a:pt x="2836" y="5747"/>
                    <a:pt x="2936" y="5647"/>
                    <a:pt x="3036" y="5513"/>
                  </a:cubicBezTo>
                  <a:cubicBezTo>
                    <a:pt x="3236" y="5080"/>
                    <a:pt x="4671" y="1711"/>
                    <a:pt x="5104" y="276"/>
                  </a:cubicBezTo>
                  <a:cubicBezTo>
                    <a:pt x="5138" y="143"/>
                    <a:pt x="5071" y="43"/>
                    <a:pt x="4938" y="9"/>
                  </a:cubicBezTo>
                  <a:cubicBezTo>
                    <a:pt x="4920" y="4"/>
                    <a:pt x="4901" y="1"/>
                    <a:pt x="48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30;p49">
              <a:extLst>
                <a:ext uri="{FF2B5EF4-FFF2-40B4-BE49-F238E27FC236}">
                  <a16:creationId xmlns:a16="http://schemas.microsoft.com/office/drawing/2014/main" id="{ECBCE935-0032-1146-0107-02B62628B976}"/>
                </a:ext>
              </a:extLst>
            </p:cNvPr>
            <p:cNvSpPr/>
            <p:nvPr/>
          </p:nvSpPr>
          <p:spPr>
            <a:xfrm>
              <a:off x="8935000" y="4091300"/>
              <a:ext cx="140950" cy="73725"/>
            </a:xfrm>
            <a:custGeom>
              <a:avLst/>
              <a:gdLst/>
              <a:ahLst/>
              <a:cxnLst/>
              <a:rect l="l" t="t" r="r" b="b"/>
              <a:pathLst>
                <a:path w="5638" h="2949" extrusionOk="0">
                  <a:moveTo>
                    <a:pt x="3042" y="0"/>
                  </a:moveTo>
                  <a:cubicBezTo>
                    <a:pt x="2955" y="0"/>
                    <a:pt x="2886" y="38"/>
                    <a:pt x="2836" y="113"/>
                  </a:cubicBezTo>
                  <a:cubicBezTo>
                    <a:pt x="2803" y="246"/>
                    <a:pt x="2836" y="380"/>
                    <a:pt x="2936" y="413"/>
                  </a:cubicBezTo>
                  <a:lnTo>
                    <a:pt x="3970" y="880"/>
                  </a:lnTo>
                  <a:lnTo>
                    <a:pt x="201" y="1180"/>
                  </a:lnTo>
                  <a:cubicBezTo>
                    <a:pt x="101" y="1213"/>
                    <a:pt x="1" y="1314"/>
                    <a:pt x="1" y="1414"/>
                  </a:cubicBezTo>
                  <a:cubicBezTo>
                    <a:pt x="34" y="1547"/>
                    <a:pt x="101" y="1614"/>
                    <a:pt x="234" y="1614"/>
                  </a:cubicBezTo>
                  <a:lnTo>
                    <a:pt x="4137" y="1314"/>
                  </a:lnTo>
                  <a:cubicBezTo>
                    <a:pt x="4237" y="1280"/>
                    <a:pt x="4337" y="1180"/>
                    <a:pt x="4337" y="1080"/>
                  </a:cubicBezTo>
                  <a:cubicBezTo>
                    <a:pt x="4337" y="1080"/>
                    <a:pt x="4337" y="1047"/>
                    <a:pt x="4337" y="1047"/>
                  </a:cubicBezTo>
                  <a:lnTo>
                    <a:pt x="4904" y="1314"/>
                  </a:lnTo>
                  <a:lnTo>
                    <a:pt x="2402" y="2514"/>
                  </a:lnTo>
                  <a:cubicBezTo>
                    <a:pt x="2169" y="2614"/>
                    <a:pt x="2269" y="2948"/>
                    <a:pt x="2502" y="2948"/>
                  </a:cubicBezTo>
                  <a:cubicBezTo>
                    <a:pt x="2536" y="2915"/>
                    <a:pt x="2569" y="2915"/>
                    <a:pt x="2602" y="2915"/>
                  </a:cubicBezTo>
                  <a:lnTo>
                    <a:pt x="5505" y="1514"/>
                  </a:lnTo>
                  <a:cubicBezTo>
                    <a:pt x="5571" y="1480"/>
                    <a:pt x="5638" y="1380"/>
                    <a:pt x="5638" y="1314"/>
                  </a:cubicBezTo>
                  <a:cubicBezTo>
                    <a:pt x="5638" y="1213"/>
                    <a:pt x="5571" y="1147"/>
                    <a:pt x="5505" y="1113"/>
                  </a:cubicBezTo>
                  <a:lnTo>
                    <a:pt x="3136" y="13"/>
                  </a:lnTo>
                  <a:cubicBezTo>
                    <a:pt x="3103" y="4"/>
                    <a:pt x="3072" y="0"/>
                    <a:pt x="3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31;p49">
              <a:extLst>
                <a:ext uri="{FF2B5EF4-FFF2-40B4-BE49-F238E27FC236}">
                  <a16:creationId xmlns:a16="http://schemas.microsoft.com/office/drawing/2014/main" id="{5CB456F3-4C6A-F8D1-A894-390FE3D6557E}"/>
                </a:ext>
              </a:extLst>
            </p:cNvPr>
            <p:cNvSpPr/>
            <p:nvPr/>
          </p:nvSpPr>
          <p:spPr>
            <a:xfrm>
              <a:off x="9070100" y="4047725"/>
              <a:ext cx="109275" cy="133125"/>
            </a:xfrm>
            <a:custGeom>
              <a:avLst/>
              <a:gdLst/>
              <a:ahLst/>
              <a:cxnLst/>
              <a:rect l="l" t="t" r="r" b="b"/>
              <a:pathLst>
                <a:path w="4371" h="5325" extrusionOk="0">
                  <a:moveTo>
                    <a:pt x="2335" y="455"/>
                  </a:moveTo>
                  <a:cubicBezTo>
                    <a:pt x="2436" y="455"/>
                    <a:pt x="2502" y="621"/>
                    <a:pt x="2502" y="855"/>
                  </a:cubicBezTo>
                  <a:cubicBezTo>
                    <a:pt x="2536" y="1455"/>
                    <a:pt x="2202" y="2323"/>
                    <a:pt x="1768" y="2523"/>
                  </a:cubicBezTo>
                  <a:lnTo>
                    <a:pt x="1335" y="2723"/>
                  </a:lnTo>
                  <a:cubicBezTo>
                    <a:pt x="1335" y="2523"/>
                    <a:pt x="1368" y="2356"/>
                    <a:pt x="1368" y="2156"/>
                  </a:cubicBezTo>
                  <a:cubicBezTo>
                    <a:pt x="1802" y="1088"/>
                    <a:pt x="2202" y="488"/>
                    <a:pt x="2335" y="455"/>
                  </a:cubicBezTo>
                  <a:close/>
                  <a:moveTo>
                    <a:pt x="768" y="4057"/>
                  </a:moveTo>
                  <a:lnTo>
                    <a:pt x="768" y="4057"/>
                  </a:lnTo>
                  <a:cubicBezTo>
                    <a:pt x="752" y="4154"/>
                    <a:pt x="736" y="4242"/>
                    <a:pt x="719" y="4323"/>
                  </a:cubicBezTo>
                  <a:lnTo>
                    <a:pt x="719" y="4323"/>
                  </a:lnTo>
                  <a:cubicBezTo>
                    <a:pt x="732" y="4234"/>
                    <a:pt x="750" y="4146"/>
                    <a:pt x="768" y="4057"/>
                  </a:cubicBezTo>
                  <a:close/>
                  <a:moveTo>
                    <a:pt x="2348" y="1"/>
                  </a:moveTo>
                  <a:cubicBezTo>
                    <a:pt x="2086" y="1"/>
                    <a:pt x="1815" y="286"/>
                    <a:pt x="1468" y="922"/>
                  </a:cubicBezTo>
                  <a:lnTo>
                    <a:pt x="1435" y="1022"/>
                  </a:lnTo>
                  <a:lnTo>
                    <a:pt x="1435" y="655"/>
                  </a:lnTo>
                  <a:cubicBezTo>
                    <a:pt x="1435" y="555"/>
                    <a:pt x="1335" y="455"/>
                    <a:pt x="1201" y="455"/>
                  </a:cubicBezTo>
                  <a:cubicBezTo>
                    <a:pt x="1188" y="450"/>
                    <a:pt x="1175" y="448"/>
                    <a:pt x="1162" y="448"/>
                  </a:cubicBezTo>
                  <a:cubicBezTo>
                    <a:pt x="1077" y="448"/>
                    <a:pt x="1001" y="539"/>
                    <a:pt x="1001" y="655"/>
                  </a:cubicBezTo>
                  <a:cubicBezTo>
                    <a:pt x="1001" y="1122"/>
                    <a:pt x="968" y="1622"/>
                    <a:pt x="934" y="2089"/>
                  </a:cubicBezTo>
                  <a:cubicBezTo>
                    <a:pt x="434" y="3323"/>
                    <a:pt x="0" y="4925"/>
                    <a:pt x="434" y="5258"/>
                  </a:cubicBezTo>
                  <a:cubicBezTo>
                    <a:pt x="467" y="5325"/>
                    <a:pt x="534" y="5325"/>
                    <a:pt x="634" y="5325"/>
                  </a:cubicBezTo>
                  <a:lnTo>
                    <a:pt x="734" y="5325"/>
                  </a:lnTo>
                  <a:cubicBezTo>
                    <a:pt x="968" y="5191"/>
                    <a:pt x="1135" y="4624"/>
                    <a:pt x="1235" y="3824"/>
                  </a:cubicBezTo>
                  <a:cubicBezTo>
                    <a:pt x="1502" y="4257"/>
                    <a:pt x="1868" y="4591"/>
                    <a:pt x="2302" y="4858"/>
                  </a:cubicBezTo>
                  <a:cubicBezTo>
                    <a:pt x="2555" y="5004"/>
                    <a:pt x="2834" y="5076"/>
                    <a:pt x="3112" y="5076"/>
                  </a:cubicBezTo>
                  <a:cubicBezTo>
                    <a:pt x="3532" y="5076"/>
                    <a:pt x="3949" y="4912"/>
                    <a:pt x="4270" y="4591"/>
                  </a:cubicBezTo>
                  <a:cubicBezTo>
                    <a:pt x="4370" y="4524"/>
                    <a:pt x="4370" y="4391"/>
                    <a:pt x="4270" y="4291"/>
                  </a:cubicBezTo>
                  <a:cubicBezTo>
                    <a:pt x="4237" y="4257"/>
                    <a:pt x="4187" y="4241"/>
                    <a:pt x="4137" y="4241"/>
                  </a:cubicBezTo>
                  <a:cubicBezTo>
                    <a:pt x="4087" y="4241"/>
                    <a:pt x="4037" y="4257"/>
                    <a:pt x="4003" y="4291"/>
                  </a:cubicBezTo>
                  <a:cubicBezTo>
                    <a:pt x="3757" y="4517"/>
                    <a:pt x="3434" y="4642"/>
                    <a:pt x="3105" y="4642"/>
                  </a:cubicBezTo>
                  <a:cubicBezTo>
                    <a:pt x="2901" y="4642"/>
                    <a:pt x="2694" y="4593"/>
                    <a:pt x="2502" y="4491"/>
                  </a:cubicBezTo>
                  <a:cubicBezTo>
                    <a:pt x="2002" y="4157"/>
                    <a:pt x="1602" y="3724"/>
                    <a:pt x="1401" y="3157"/>
                  </a:cubicBezTo>
                  <a:lnTo>
                    <a:pt x="1969" y="2923"/>
                  </a:lnTo>
                  <a:cubicBezTo>
                    <a:pt x="2602" y="2656"/>
                    <a:pt x="2969" y="1522"/>
                    <a:pt x="2936" y="822"/>
                  </a:cubicBezTo>
                  <a:cubicBezTo>
                    <a:pt x="2903" y="255"/>
                    <a:pt x="2636" y="88"/>
                    <a:pt x="2469" y="21"/>
                  </a:cubicBezTo>
                  <a:cubicBezTo>
                    <a:pt x="2429" y="8"/>
                    <a:pt x="2388" y="1"/>
                    <a:pt x="2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Rectangle 59">
            <a:extLst>
              <a:ext uri="{FF2B5EF4-FFF2-40B4-BE49-F238E27FC236}">
                <a16:creationId xmlns:a16="http://schemas.microsoft.com/office/drawing/2014/main" id="{97EB7D12-411E-795D-DFD2-14807FC1A929}"/>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5</a:t>
            </a:r>
            <a:endParaRPr lang="en-ID" sz="3200"/>
          </a:p>
        </p:txBody>
      </p:sp>
      <p:pic>
        <p:nvPicPr>
          <p:cNvPr id="4098" name="Picture 2" descr="Apa yang dimaksud dengan ordinat atau ordinate? - Akuntansi - Dictio  Community">
            <a:extLst>
              <a:ext uri="{FF2B5EF4-FFF2-40B4-BE49-F238E27FC236}">
                <a16:creationId xmlns:a16="http://schemas.microsoft.com/office/drawing/2014/main" id="{C1AF5075-D9F2-F3B2-B3A4-15720BD0F5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8812" y="6225028"/>
            <a:ext cx="65722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4195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Google Shape;215;p30">
            <a:extLst>
              <a:ext uri="{FF2B5EF4-FFF2-40B4-BE49-F238E27FC236}">
                <a16:creationId xmlns:a16="http://schemas.microsoft.com/office/drawing/2014/main" id="{07D94826-3857-C58F-AD93-C50C58DBE817}"/>
              </a:ext>
            </a:extLst>
          </p:cNvPr>
          <p:cNvSpPr txBox="1">
            <a:spLocks/>
          </p:cNvSpPr>
          <p:nvPr/>
        </p:nvSpPr>
        <p:spPr>
          <a:xfrm>
            <a:off x="1594818" y="845384"/>
            <a:ext cx="5174033"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ID" sz="4400" b="1"/>
              <a:t>Definition – Cont.</a:t>
            </a:r>
          </a:p>
        </p:txBody>
      </p:sp>
      <p:sp>
        <p:nvSpPr>
          <p:cNvPr id="182" name="TextBox 181">
            <a:extLst>
              <a:ext uri="{FF2B5EF4-FFF2-40B4-BE49-F238E27FC236}">
                <a16:creationId xmlns:a16="http://schemas.microsoft.com/office/drawing/2014/main" id="{FD518F7F-355D-41E9-72B8-1144376EFD1B}"/>
              </a:ext>
            </a:extLst>
          </p:cNvPr>
          <p:cNvSpPr txBox="1"/>
          <p:nvPr/>
        </p:nvSpPr>
        <p:spPr>
          <a:xfrm>
            <a:off x="769290" y="738795"/>
            <a:ext cx="809837" cy="830997"/>
          </a:xfrm>
          <a:prstGeom prst="rect">
            <a:avLst/>
          </a:prstGeom>
          <a:noFill/>
        </p:spPr>
        <p:txBody>
          <a:bodyPr wrap="none" rtlCol="0">
            <a:spAutoFit/>
          </a:bodyPr>
          <a:lstStyle/>
          <a:p>
            <a:r>
              <a:rPr lang="en-US" sz="4800" b="1"/>
              <a:t>01</a:t>
            </a:r>
            <a:endParaRPr lang="en-ID" sz="4800" b="1"/>
          </a:p>
        </p:txBody>
      </p:sp>
      <p:sp>
        <p:nvSpPr>
          <p:cNvPr id="60" name="Rectangle 59">
            <a:extLst>
              <a:ext uri="{FF2B5EF4-FFF2-40B4-BE49-F238E27FC236}">
                <a16:creationId xmlns:a16="http://schemas.microsoft.com/office/drawing/2014/main" id="{97EB7D12-411E-795D-DFD2-14807FC1A929}"/>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6</a:t>
            </a:r>
            <a:endParaRPr lang="en-ID" sz="3200"/>
          </a:p>
        </p:txBody>
      </p:sp>
      <p:pic>
        <p:nvPicPr>
          <p:cNvPr id="3" name="Google Shape;425;p48">
            <a:extLst>
              <a:ext uri="{FF2B5EF4-FFF2-40B4-BE49-F238E27FC236}">
                <a16:creationId xmlns:a16="http://schemas.microsoft.com/office/drawing/2014/main" id="{0D50E5C6-8FDE-A909-DE0E-9442BC19D398}"/>
              </a:ext>
            </a:extLst>
          </p:cNvPr>
          <p:cNvPicPr preferRelativeResize="0"/>
          <p:nvPr/>
        </p:nvPicPr>
        <p:blipFill>
          <a:blip r:embed="rId3">
            <a:alphaModFix/>
          </a:blip>
          <a:stretch>
            <a:fillRect/>
          </a:stretch>
        </p:blipFill>
        <p:spPr>
          <a:xfrm>
            <a:off x="-503956" y="8322175"/>
            <a:ext cx="20018224" cy="3264860"/>
          </a:xfrm>
          <a:prstGeom prst="rect">
            <a:avLst/>
          </a:prstGeom>
          <a:noFill/>
          <a:ln>
            <a:noFill/>
          </a:ln>
        </p:spPr>
      </p:pic>
      <p:sp>
        <p:nvSpPr>
          <p:cNvPr id="5" name="TextBox 4">
            <a:extLst>
              <a:ext uri="{FF2B5EF4-FFF2-40B4-BE49-F238E27FC236}">
                <a16:creationId xmlns:a16="http://schemas.microsoft.com/office/drawing/2014/main" id="{0D938885-287F-8F8E-E2C7-C2A4EEE8861D}"/>
              </a:ext>
            </a:extLst>
          </p:cNvPr>
          <p:cNvSpPr txBox="1"/>
          <p:nvPr/>
        </p:nvSpPr>
        <p:spPr>
          <a:xfrm>
            <a:off x="1440260" y="1890316"/>
            <a:ext cx="13897544" cy="1569660"/>
          </a:xfrm>
          <a:prstGeom prst="rect">
            <a:avLst/>
          </a:prstGeom>
          <a:noFill/>
        </p:spPr>
        <p:txBody>
          <a:bodyPr wrap="square">
            <a:spAutoFit/>
          </a:bodyPr>
          <a:lstStyle/>
          <a:p>
            <a:r>
              <a:rPr lang="en-ID" sz="3200" b="0" i="0">
                <a:solidFill>
                  <a:srgbClr val="282828"/>
                </a:solidFill>
                <a:effectLst/>
                <a:latin typeface="Open Sans" panose="020B0606030504020204" pitchFamily="34" charset="0"/>
              </a:rPr>
              <a:t>Persamaan linear memiliki lawan, yaitu </a:t>
            </a:r>
            <a:r>
              <a:rPr lang="en-ID" sz="3200" b="1" i="0">
                <a:solidFill>
                  <a:srgbClr val="282828"/>
                </a:solidFill>
                <a:effectLst/>
                <a:latin typeface="Open Sans" panose="020B0606030504020204" pitchFamily="34" charset="0"/>
              </a:rPr>
              <a:t>pertidaksamaan linear</a:t>
            </a:r>
            <a:r>
              <a:rPr lang="en-ID" sz="3200" b="0" i="0">
                <a:solidFill>
                  <a:srgbClr val="282828"/>
                </a:solidFill>
                <a:effectLst/>
                <a:latin typeface="Open Sans" panose="020B0606030504020204" pitchFamily="34" charset="0"/>
              </a:rPr>
              <a:t>. Namun, pada kesempatan ini kita akan membahas soal persamaan linear.</a:t>
            </a:r>
            <a:endParaRPr lang="en-ID" sz="3200"/>
          </a:p>
        </p:txBody>
      </p:sp>
      <p:pic>
        <p:nvPicPr>
          <p:cNvPr id="5122" name="Picture 2" descr="Belajar Pintar Materi SMP, SMA, SMK">
            <a:extLst>
              <a:ext uri="{FF2B5EF4-FFF2-40B4-BE49-F238E27FC236}">
                <a16:creationId xmlns:a16="http://schemas.microsoft.com/office/drawing/2014/main" id="{6CAA1CDE-476E-AA8E-8807-023A28E2E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2930" y="3748008"/>
            <a:ext cx="6484452" cy="45741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BAE9A20-27A8-8B2A-F221-4B03352980DE}"/>
              </a:ext>
            </a:extLst>
          </p:cNvPr>
          <p:cNvSpPr/>
          <p:nvPr/>
        </p:nvSpPr>
        <p:spPr>
          <a:xfrm>
            <a:off x="1443728" y="5195934"/>
            <a:ext cx="4464496" cy="3096344"/>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2800" b="1" i="0">
                <a:solidFill>
                  <a:srgbClr val="1F1F1F"/>
                </a:solidFill>
                <a:effectLst/>
                <a:latin typeface="Google Sans"/>
              </a:rPr>
              <a:t>Persamaan linear:</a:t>
            </a:r>
            <a:r>
              <a:rPr lang="en-ID" sz="2800" b="0" i="0">
                <a:solidFill>
                  <a:srgbClr val="1F1F1F"/>
                </a:solidFill>
                <a:effectLst/>
                <a:latin typeface="Google Sans"/>
              </a:rPr>
              <a:t> Menggunakan tanda sama dengan (=). Ini menyatakan bahwa dua sisi persamaan memiliki nilai yang sama persis.</a:t>
            </a:r>
          </a:p>
          <a:p>
            <a:pPr algn="ctr"/>
            <a:endParaRPr lang="en-ID" sz="2800"/>
          </a:p>
        </p:txBody>
      </p:sp>
      <p:sp>
        <p:nvSpPr>
          <p:cNvPr id="7" name="Rectangle 6">
            <a:extLst>
              <a:ext uri="{FF2B5EF4-FFF2-40B4-BE49-F238E27FC236}">
                <a16:creationId xmlns:a16="http://schemas.microsoft.com/office/drawing/2014/main" id="{26465F08-2DED-2806-09BA-BCC975C307DA}"/>
              </a:ext>
            </a:extLst>
          </p:cNvPr>
          <p:cNvSpPr/>
          <p:nvPr/>
        </p:nvSpPr>
        <p:spPr>
          <a:xfrm>
            <a:off x="13105556" y="4194572"/>
            <a:ext cx="5184576" cy="4127603"/>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D" sz="2800" b="1" i="0">
                <a:solidFill>
                  <a:srgbClr val="1F1F1F"/>
                </a:solidFill>
                <a:effectLst/>
                <a:latin typeface="Google Sans"/>
              </a:rPr>
              <a:t>Pertidaksamaan linear:</a:t>
            </a:r>
            <a:r>
              <a:rPr lang="en-ID" sz="2800" b="0" i="0">
                <a:solidFill>
                  <a:srgbClr val="1F1F1F"/>
                </a:solidFill>
                <a:effectLst/>
                <a:latin typeface="Google Sans"/>
              </a:rPr>
              <a:t> Menggunakan tanda pertidaksamaan seperti kurang dari (&lt;), lebih dari (&gt;), kurang dari atau sama dengan (≤), atau lebih dari atau sama dengan (≥). Ini menyatakan hubungan perbandingan antara dua sisi, bukan persamaan nilai.</a:t>
            </a:r>
          </a:p>
        </p:txBody>
      </p:sp>
      <p:sp>
        <p:nvSpPr>
          <p:cNvPr id="8" name="Rectangle 7">
            <a:extLst>
              <a:ext uri="{FF2B5EF4-FFF2-40B4-BE49-F238E27FC236}">
                <a16:creationId xmlns:a16="http://schemas.microsoft.com/office/drawing/2014/main" id="{DD94E4F4-4094-E8AE-6A2E-EB51BBEC067F}"/>
              </a:ext>
            </a:extLst>
          </p:cNvPr>
          <p:cNvSpPr/>
          <p:nvPr/>
        </p:nvSpPr>
        <p:spPr>
          <a:xfrm>
            <a:off x="7776964" y="4770636"/>
            <a:ext cx="360040" cy="57606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10" name="Rectangle 9">
            <a:extLst>
              <a:ext uri="{FF2B5EF4-FFF2-40B4-BE49-F238E27FC236}">
                <a16:creationId xmlns:a16="http://schemas.microsoft.com/office/drawing/2014/main" id="{496EA7C7-ED6E-BE14-1EB1-D03E31A1BF17}"/>
              </a:ext>
            </a:extLst>
          </p:cNvPr>
          <p:cNvSpPr/>
          <p:nvPr/>
        </p:nvSpPr>
        <p:spPr>
          <a:xfrm>
            <a:off x="7980766" y="5579138"/>
            <a:ext cx="360040" cy="57606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11" name="Rectangle 10">
            <a:extLst>
              <a:ext uri="{FF2B5EF4-FFF2-40B4-BE49-F238E27FC236}">
                <a16:creationId xmlns:a16="http://schemas.microsoft.com/office/drawing/2014/main" id="{9D4F021D-24D8-7F86-7F24-7ECA116DC75F}"/>
              </a:ext>
            </a:extLst>
          </p:cNvPr>
          <p:cNvSpPr/>
          <p:nvPr/>
        </p:nvSpPr>
        <p:spPr>
          <a:xfrm>
            <a:off x="7488932" y="6354812"/>
            <a:ext cx="360040" cy="57606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12" name="Rectangle 11">
            <a:extLst>
              <a:ext uri="{FF2B5EF4-FFF2-40B4-BE49-F238E27FC236}">
                <a16:creationId xmlns:a16="http://schemas.microsoft.com/office/drawing/2014/main" id="{9F2A4E35-84FA-826A-DE2A-AFF3D1EA4345}"/>
              </a:ext>
            </a:extLst>
          </p:cNvPr>
          <p:cNvSpPr/>
          <p:nvPr/>
        </p:nvSpPr>
        <p:spPr>
          <a:xfrm>
            <a:off x="8064996" y="7362924"/>
            <a:ext cx="360040" cy="57606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13" name="Rectangle 12">
            <a:extLst>
              <a:ext uri="{FF2B5EF4-FFF2-40B4-BE49-F238E27FC236}">
                <a16:creationId xmlns:a16="http://schemas.microsoft.com/office/drawing/2014/main" id="{E721FEC0-6FB0-2FFD-3FA1-37EB1928DA14}"/>
              </a:ext>
            </a:extLst>
          </p:cNvPr>
          <p:cNvSpPr/>
          <p:nvPr/>
        </p:nvSpPr>
        <p:spPr>
          <a:xfrm>
            <a:off x="10945316" y="4770636"/>
            <a:ext cx="360040" cy="57606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13">
            <a:extLst>
              <a:ext uri="{FF2B5EF4-FFF2-40B4-BE49-F238E27FC236}">
                <a16:creationId xmlns:a16="http://schemas.microsoft.com/office/drawing/2014/main" id="{9258963D-4151-7B25-7495-CF424A669447}"/>
              </a:ext>
            </a:extLst>
          </p:cNvPr>
          <p:cNvSpPr/>
          <p:nvPr/>
        </p:nvSpPr>
        <p:spPr>
          <a:xfrm>
            <a:off x="11161340" y="5562724"/>
            <a:ext cx="360040" cy="57606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14">
            <a:extLst>
              <a:ext uri="{FF2B5EF4-FFF2-40B4-BE49-F238E27FC236}">
                <a16:creationId xmlns:a16="http://schemas.microsoft.com/office/drawing/2014/main" id="{EA772139-C10E-A345-5715-0AAC656BD502}"/>
              </a:ext>
            </a:extLst>
          </p:cNvPr>
          <p:cNvSpPr/>
          <p:nvPr/>
        </p:nvSpPr>
        <p:spPr>
          <a:xfrm>
            <a:off x="10729292" y="6426820"/>
            <a:ext cx="360040" cy="57606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Rectangle 15">
            <a:extLst>
              <a:ext uri="{FF2B5EF4-FFF2-40B4-BE49-F238E27FC236}">
                <a16:creationId xmlns:a16="http://schemas.microsoft.com/office/drawing/2014/main" id="{05B0EB85-6284-FB2D-1EC2-250B067EBCDC}"/>
              </a:ext>
            </a:extLst>
          </p:cNvPr>
          <p:cNvSpPr/>
          <p:nvPr/>
        </p:nvSpPr>
        <p:spPr>
          <a:xfrm>
            <a:off x="11233348" y="7362924"/>
            <a:ext cx="360040" cy="57606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7536078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Google Shape;215;p30">
            <a:extLst>
              <a:ext uri="{FF2B5EF4-FFF2-40B4-BE49-F238E27FC236}">
                <a16:creationId xmlns:a16="http://schemas.microsoft.com/office/drawing/2014/main" id="{07D94826-3857-C58F-AD93-C50C58DBE817}"/>
              </a:ext>
            </a:extLst>
          </p:cNvPr>
          <p:cNvSpPr txBox="1">
            <a:spLocks/>
          </p:cNvSpPr>
          <p:nvPr/>
        </p:nvSpPr>
        <p:spPr>
          <a:xfrm>
            <a:off x="1594818" y="845384"/>
            <a:ext cx="5822105"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ID" sz="4400" b="1"/>
              <a:t>Definition – Cont.</a:t>
            </a:r>
          </a:p>
        </p:txBody>
      </p:sp>
      <p:sp>
        <p:nvSpPr>
          <p:cNvPr id="182" name="TextBox 181">
            <a:extLst>
              <a:ext uri="{FF2B5EF4-FFF2-40B4-BE49-F238E27FC236}">
                <a16:creationId xmlns:a16="http://schemas.microsoft.com/office/drawing/2014/main" id="{FD518F7F-355D-41E9-72B8-1144376EFD1B}"/>
              </a:ext>
            </a:extLst>
          </p:cNvPr>
          <p:cNvSpPr txBox="1"/>
          <p:nvPr/>
        </p:nvSpPr>
        <p:spPr>
          <a:xfrm>
            <a:off x="769290" y="738795"/>
            <a:ext cx="809837" cy="830997"/>
          </a:xfrm>
          <a:prstGeom prst="rect">
            <a:avLst/>
          </a:prstGeom>
          <a:noFill/>
        </p:spPr>
        <p:txBody>
          <a:bodyPr wrap="none" rtlCol="0">
            <a:spAutoFit/>
          </a:bodyPr>
          <a:lstStyle/>
          <a:p>
            <a:r>
              <a:rPr lang="en-US" sz="4800" b="1"/>
              <a:t>01</a:t>
            </a:r>
            <a:endParaRPr lang="en-ID" sz="4800" b="1"/>
          </a:p>
        </p:txBody>
      </p:sp>
      <p:sp>
        <p:nvSpPr>
          <p:cNvPr id="30" name="TextBox 29">
            <a:extLst>
              <a:ext uri="{FF2B5EF4-FFF2-40B4-BE49-F238E27FC236}">
                <a16:creationId xmlns:a16="http://schemas.microsoft.com/office/drawing/2014/main" id="{2F7E21ED-BE86-A677-A93E-8793F9447206}"/>
              </a:ext>
            </a:extLst>
          </p:cNvPr>
          <p:cNvSpPr txBox="1"/>
          <p:nvPr/>
        </p:nvSpPr>
        <p:spPr>
          <a:xfrm>
            <a:off x="1468368" y="2062366"/>
            <a:ext cx="15575145" cy="3539430"/>
          </a:xfrm>
          <a:prstGeom prst="rect">
            <a:avLst/>
          </a:prstGeom>
          <a:noFill/>
        </p:spPr>
        <p:txBody>
          <a:bodyPr wrap="square">
            <a:spAutoFit/>
          </a:bodyPr>
          <a:lstStyle/>
          <a:p>
            <a:r>
              <a:rPr lang="en-ID" sz="3200">
                <a:latin typeface="Open Sans" panose="020B0606030504020204" pitchFamily="34" charset="0"/>
                <a:ea typeface="Open Sans" panose="020B0606030504020204" pitchFamily="34" charset="0"/>
                <a:cs typeface="Open Sans" panose="020B0606030504020204" pitchFamily="34" charset="0"/>
              </a:rPr>
              <a:t>Bentuk baku atau bentuk umum persamaan linier suatu variabel dituliskan sebagai, </a:t>
            </a:r>
            <a:r>
              <a:rPr lang="en-ID" sz="3200" b="1">
                <a:latin typeface="Open Sans" panose="020B0606030504020204" pitchFamily="34" charset="0"/>
                <a:ea typeface="Open Sans" panose="020B0606030504020204" pitchFamily="34" charset="0"/>
                <a:cs typeface="Open Sans" panose="020B0606030504020204" pitchFamily="34" charset="0"/>
              </a:rPr>
              <a:t>Ax + B = 0</a:t>
            </a:r>
            <a:r>
              <a:rPr lang="en-ID" sz="3200">
                <a:latin typeface="Open Sans" panose="020B0606030504020204" pitchFamily="34" charset="0"/>
                <a:ea typeface="Open Sans" panose="020B0606030504020204" pitchFamily="34" charset="0"/>
                <a:cs typeface="Open Sans" panose="020B0606030504020204" pitchFamily="34" charset="0"/>
              </a:rPr>
              <a:t>; dimana A dan B adalah bilangan </a:t>
            </a:r>
            <a:r>
              <a:rPr lang="en-ID" sz="3200" b="1">
                <a:latin typeface="Open Sans" panose="020B0606030504020204" pitchFamily="34" charset="0"/>
                <a:ea typeface="Open Sans" panose="020B0606030504020204" pitchFamily="34" charset="0"/>
                <a:cs typeface="Open Sans" panose="020B0606030504020204" pitchFamily="34" charset="0"/>
              </a:rPr>
              <a:t>real</a:t>
            </a:r>
            <a:r>
              <a:rPr lang="en-ID" sz="3200">
                <a:latin typeface="Open Sans" panose="020B0606030504020204" pitchFamily="34" charset="0"/>
                <a:ea typeface="Open Sans" panose="020B0606030504020204" pitchFamily="34" charset="0"/>
                <a:cs typeface="Open Sans" panose="020B0606030504020204" pitchFamily="34" charset="0"/>
              </a:rPr>
              <a:t> , dan x adalah variabel tunggal. </a:t>
            </a:r>
          </a:p>
          <a:p>
            <a:endParaRPr lang="en-ID" sz="3200">
              <a:latin typeface="Open Sans" panose="020B0606030504020204" pitchFamily="34" charset="0"/>
              <a:ea typeface="Open Sans" panose="020B0606030504020204" pitchFamily="34" charset="0"/>
              <a:cs typeface="Open Sans" panose="020B0606030504020204" pitchFamily="34" charset="0"/>
            </a:endParaRPr>
          </a:p>
          <a:p>
            <a:r>
              <a:rPr lang="en-ID" sz="3200">
                <a:latin typeface="Open Sans" panose="020B0606030504020204" pitchFamily="34" charset="0"/>
                <a:ea typeface="Open Sans" panose="020B0606030504020204" pitchFamily="34" charset="0"/>
                <a:cs typeface="Open Sans" panose="020B0606030504020204" pitchFamily="34" charset="0"/>
              </a:rPr>
              <a:t>Bentuk standar persamaan linear </a:t>
            </a:r>
            <a:r>
              <a:rPr lang="en-ID" sz="3200" b="1">
                <a:latin typeface="Open Sans" panose="020B0606030504020204" pitchFamily="34" charset="0"/>
                <a:ea typeface="Open Sans" panose="020B0606030504020204" pitchFamily="34" charset="0"/>
                <a:cs typeface="Open Sans" panose="020B0606030504020204" pitchFamily="34" charset="0"/>
              </a:rPr>
              <a:t>dua variabel </a:t>
            </a:r>
            <a:r>
              <a:rPr lang="en-ID" sz="3200">
                <a:latin typeface="Open Sans" panose="020B0606030504020204" pitchFamily="34" charset="0"/>
                <a:ea typeface="Open Sans" panose="020B0606030504020204" pitchFamily="34" charset="0"/>
                <a:cs typeface="Open Sans" panose="020B0606030504020204" pitchFamily="34" charset="0"/>
              </a:rPr>
              <a:t>dinyatakan sebagai, Ax + By = C; dimana A, B dan C adalah sembarang bilangan </a:t>
            </a:r>
            <a:r>
              <a:rPr lang="en-ID" sz="3200" b="1">
                <a:latin typeface="Open Sans" panose="020B0606030504020204" pitchFamily="34" charset="0"/>
                <a:ea typeface="Open Sans" panose="020B0606030504020204" pitchFamily="34" charset="0"/>
                <a:cs typeface="Open Sans" panose="020B0606030504020204" pitchFamily="34" charset="0"/>
              </a:rPr>
              <a:t>real</a:t>
            </a:r>
            <a:r>
              <a:rPr lang="en-ID" sz="3200">
                <a:latin typeface="Open Sans" panose="020B0606030504020204" pitchFamily="34" charset="0"/>
                <a:ea typeface="Open Sans" panose="020B0606030504020204" pitchFamily="34" charset="0"/>
                <a:cs typeface="Open Sans" panose="020B0606030504020204" pitchFamily="34" charset="0"/>
              </a:rPr>
              <a:t>, dan x dan y adalah variabelnya.</a:t>
            </a:r>
          </a:p>
        </p:txBody>
      </p:sp>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7</a:t>
            </a:r>
            <a:endParaRPr lang="en-ID" sz="3200"/>
          </a:p>
        </p:txBody>
      </p:sp>
      <p:pic>
        <p:nvPicPr>
          <p:cNvPr id="2" name="Google Shape;424;p48">
            <a:extLst>
              <a:ext uri="{FF2B5EF4-FFF2-40B4-BE49-F238E27FC236}">
                <a16:creationId xmlns:a16="http://schemas.microsoft.com/office/drawing/2014/main" id="{B1DCC945-1C7E-2E9F-4C84-66A3F9653233}"/>
              </a:ext>
            </a:extLst>
          </p:cNvPr>
          <p:cNvPicPr preferRelativeResize="0"/>
          <p:nvPr/>
        </p:nvPicPr>
        <p:blipFill>
          <a:blip r:embed="rId3">
            <a:alphaModFix/>
          </a:blip>
          <a:stretch>
            <a:fillRect/>
          </a:stretch>
        </p:blipFill>
        <p:spPr>
          <a:xfrm rot="20669566">
            <a:off x="13201481" y="7678822"/>
            <a:ext cx="7047424" cy="2754455"/>
          </a:xfrm>
          <a:prstGeom prst="rect">
            <a:avLst/>
          </a:prstGeom>
          <a:noFill/>
          <a:ln>
            <a:noFill/>
          </a:ln>
        </p:spPr>
      </p:pic>
      <p:pic>
        <p:nvPicPr>
          <p:cNvPr id="6146" name="Picture 2" descr="Bentuk baku atau bentuk umum persamaan linier adalah ax ditambah sama dengan c">
            <a:extLst>
              <a:ext uri="{FF2B5EF4-FFF2-40B4-BE49-F238E27FC236}">
                <a16:creationId xmlns:a16="http://schemas.microsoft.com/office/drawing/2014/main" id="{E2D38403-8D16-43CC-9E8E-54F8EEAF13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1352" y="6061878"/>
            <a:ext cx="6162675" cy="3400425"/>
          </a:xfrm>
          <a:prstGeom prst="rect">
            <a:avLst/>
          </a:prstGeom>
          <a:noFill/>
          <a:ln>
            <a:solidFill>
              <a:srgbClr val="009EF3"/>
            </a:solidFill>
          </a:ln>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DBC4A2B3-E144-F9CD-9533-A24FCBA071B3}"/>
              </a:ext>
            </a:extLst>
          </p:cNvPr>
          <p:cNvSpPr txBox="1"/>
          <p:nvPr/>
        </p:nvSpPr>
        <p:spPr>
          <a:xfrm>
            <a:off x="7836744" y="6570836"/>
            <a:ext cx="10249592" cy="2677656"/>
          </a:xfrm>
          <a:prstGeom prst="rect">
            <a:avLst/>
          </a:prstGeom>
          <a:noFill/>
        </p:spPr>
        <p:txBody>
          <a:bodyPr wrap="square">
            <a:spAutoFit/>
          </a:bodyPr>
          <a:lstStyle/>
          <a:p>
            <a:pPr fontAlgn="base">
              <a:buFont typeface="Arial" panose="020B0604020202020204" pitchFamily="34" charset="0"/>
              <a:buChar char="•"/>
            </a:pPr>
            <a:r>
              <a:rPr lang="en-ID" sz="2400" b="1" i="0">
                <a:solidFill>
                  <a:srgbClr val="282828"/>
                </a:solidFill>
                <a:effectLst/>
                <a:latin typeface="inherit"/>
              </a:rPr>
              <a:t>Koefisien:</a:t>
            </a:r>
            <a:r>
              <a:rPr lang="en-ID" sz="2400" b="0" i="0">
                <a:solidFill>
                  <a:srgbClr val="282828"/>
                </a:solidFill>
                <a:effectLst/>
                <a:latin typeface="inherit"/>
              </a:rPr>
              <a:t> bilangan yang menjabarkan jumlah variabel yang sejenis. Koefisien ini terletak di depan variabel.</a:t>
            </a:r>
            <a:br>
              <a:rPr lang="en-ID" sz="2400" b="0" i="0">
                <a:solidFill>
                  <a:srgbClr val="282828"/>
                </a:solidFill>
                <a:effectLst/>
                <a:latin typeface="inherit"/>
              </a:rPr>
            </a:br>
            <a:endParaRPr lang="en-ID" sz="2400" b="0" i="0">
              <a:solidFill>
                <a:srgbClr val="282828"/>
              </a:solidFill>
              <a:effectLst/>
              <a:latin typeface="Open Sans" panose="020B0606030504020204" pitchFamily="34" charset="0"/>
            </a:endParaRPr>
          </a:p>
          <a:p>
            <a:pPr fontAlgn="base">
              <a:buFont typeface="Arial" panose="020B0604020202020204" pitchFamily="34" charset="0"/>
              <a:buChar char="•"/>
            </a:pPr>
            <a:r>
              <a:rPr lang="en-ID" sz="2400" b="1" i="0">
                <a:solidFill>
                  <a:srgbClr val="282828"/>
                </a:solidFill>
                <a:effectLst/>
                <a:latin typeface="inherit"/>
              </a:rPr>
              <a:t>Variabel:</a:t>
            </a:r>
            <a:r>
              <a:rPr lang="en-ID" sz="2400" b="0" i="0">
                <a:solidFill>
                  <a:srgbClr val="282828"/>
                </a:solidFill>
                <a:effectLst/>
                <a:latin typeface="inherit"/>
              </a:rPr>
              <a:t> Pengganti bilangan yang belum diketahui nilainya. Variabel biasanya dilambangkan dengan huruf-huruf seperti a,b,c dan yang lain sebagainya.</a:t>
            </a:r>
            <a:br>
              <a:rPr lang="en-ID" sz="2400" b="0" i="0">
                <a:solidFill>
                  <a:srgbClr val="282828"/>
                </a:solidFill>
                <a:effectLst/>
                <a:latin typeface="inherit"/>
              </a:rPr>
            </a:br>
            <a:endParaRPr lang="en-ID" sz="2400" b="0" i="0">
              <a:solidFill>
                <a:srgbClr val="282828"/>
              </a:solidFill>
              <a:effectLst/>
              <a:latin typeface="Open Sans" panose="020B0606030504020204" pitchFamily="34" charset="0"/>
            </a:endParaRPr>
          </a:p>
          <a:p>
            <a:pPr fontAlgn="base">
              <a:buFont typeface="Arial" panose="020B0604020202020204" pitchFamily="34" charset="0"/>
              <a:buChar char="•"/>
            </a:pPr>
            <a:r>
              <a:rPr lang="en-ID" sz="2400" b="1" i="0">
                <a:solidFill>
                  <a:srgbClr val="282828"/>
                </a:solidFill>
                <a:effectLst/>
                <a:latin typeface="inherit"/>
              </a:rPr>
              <a:t>Konstanta:</a:t>
            </a:r>
            <a:r>
              <a:rPr lang="en-ID" sz="2400" b="0" i="0">
                <a:solidFill>
                  <a:srgbClr val="282828"/>
                </a:solidFill>
                <a:effectLst/>
                <a:latin typeface="inherit"/>
              </a:rPr>
              <a:t> Nilai bilangan konstan yang tidak diikuti variabel di belakangnya.</a:t>
            </a:r>
            <a:endParaRPr lang="en-ID" sz="2400" b="0" i="0">
              <a:solidFill>
                <a:srgbClr val="282828"/>
              </a:solidFill>
              <a:effectLst/>
              <a:latin typeface="Open Sans" panose="020B0606030504020204" pitchFamily="34" charset="0"/>
            </a:endParaRPr>
          </a:p>
        </p:txBody>
      </p:sp>
    </p:spTree>
    <p:extLst>
      <p:ext uri="{BB962C8B-B14F-4D97-AF65-F5344CB8AC3E}">
        <p14:creationId xmlns:p14="http://schemas.microsoft.com/office/powerpoint/2010/main" val="8197878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34B38A-4A18-03EE-7801-8482F950FB4B}"/>
              </a:ext>
            </a:extLst>
          </p:cNvPr>
          <p:cNvSpPr/>
          <p:nvPr/>
        </p:nvSpPr>
        <p:spPr>
          <a:xfrm rot="5400000">
            <a:off x="11809630" y="4187679"/>
            <a:ext cx="12707606" cy="1707786"/>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1EB63901-E1CF-569C-675C-5E7DE5B51F62}"/>
              </a:ext>
            </a:extLst>
          </p:cNvPr>
          <p:cNvSpPr/>
          <p:nvPr/>
        </p:nvSpPr>
        <p:spPr>
          <a:xfrm rot="5400000">
            <a:off x="10666421" y="4794847"/>
            <a:ext cx="12838686" cy="62452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 name="Google Shape;189;p28">
            <a:extLst>
              <a:ext uri="{FF2B5EF4-FFF2-40B4-BE49-F238E27FC236}">
                <a16:creationId xmlns:a16="http://schemas.microsoft.com/office/drawing/2014/main" id="{30DCFED2-20CA-F7A3-B90E-7BBE6EF99B09}"/>
              </a:ext>
            </a:extLst>
          </p:cNvPr>
          <p:cNvPicPr preferRelativeResize="0"/>
          <p:nvPr/>
        </p:nvPicPr>
        <p:blipFill>
          <a:blip r:embed="rId3">
            <a:alphaModFix/>
          </a:blip>
          <a:stretch>
            <a:fillRect/>
          </a:stretch>
        </p:blipFill>
        <p:spPr>
          <a:xfrm rot="3239579">
            <a:off x="13683699" y="-2972691"/>
            <a:ext cx="9691789" cy="7613046"/>
          </a:xfrm>
          <a:prstGeom prst="rect">
            <a:avLst/>
          </a:prstGeom>
          <a:noFill/>
          <a:ln>
            <a:noFill/>
          </a:ln>
        </p:spPr>
      </p:pic>
      <p:sp>
        <p:nvSpPr>
          <p:cNvPr id="185" name="Google Shape;215;p30">
            <a:extLst>
              <a:ext uri="{FF2B5EF4-FFF2-40B4-BE49-F238E27FC236}">
                <a16:creationId xmlns:a16="http://schemas.microsoft.com/office/drawing/2014/main" id="{3415FF88-2842-5741-9E92-C273D725C0FF}"/>
              </a:ext>
            </a:extLst>
          </p:cNvPr>
          <p:cNvSpPr txBox="1">
            <a:spLocks/>
          </p:cNvSpPr>
          <p:nvPr/>
        </p:nvSpPr>
        <p:spPr>
          <a:xfrm>
            <a:off x="1008212" y="2538388"/>
            <a:ext cx="12886034" cy="1074429"/>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ID" sz="3200" b="0"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Berdasarkan jumlah variabelnya, persamaan linear dikategorikan menjadi tiga jenis:</a:t>
            </a:r>
            <a:endParaRPr lang="en-ID" sz="3200" b="1">
              <a:latin typeface="Open Sans" panose="020B0606030504020204" pitchFamily="34" charset="0"/>
              <a:ea typeface="Open Sans" panose="020B0606030504020204" pitchFamily="34" charset="0"/>
              <a:cs typeface="Open Sans" panose="020B0606030504020204" pitchFamily="34" charset="0"/>
            </a:endParaRPr>
          </a:p>
        </p:txBody>
      </p:sp>
      <p:sp>
        <p:nvSpPr>
          <p:cNvPr id="3" name="Google Shape;215;p30">
            <a:extLst>
              <a:ext uri="{FF2B5EF4-FFF2-40B4-BE49-F238E27FC236}">
                <a16:creationId xmlns:a16="http://schemas.microsoft.com/office/drawing/2014/main" id="{14ACC472-3FB3-E9B4-06DE-7E35C5279833}"/>
              </a:ext>
            </a:extLst>
          </p:cNvPr>
          <p:cNvSpPr txBox="1">
            <a:spLocks/>
          </p:cNvSpPr>
          <p:nvPr/>
        </p:nvSpPr>
        <p:spPr>
          <a:xfrm>
            <a:off x="1594819" y="845384"/>
            <a:ext cx="6600712"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ID" sz="4400" b="1"/>
              <a:t>List of Linear Equations</a:t>
            </a:r>
          </a:p>
        </p:txBody>
      </p:sp>
      <p:sp>
        <p:nvSpPr>
          <p:cNvPr id="4" name="TextBox 3">
            <a:extLst>
              <a:ext uri="{FF2B5EF4-FFF2-40B4-BE49-F238E27FC236}">
                <a16:creationId xmlns:a16="http://schemas.microsoft.com/office/drawing/2014/main" id="{9C4B3A4D-FA0F-9693-40A8-B24321A2BAA7}"/>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sp>
        <p:nvSpPr>
          <p:cNvPr id="6" name="TextBox 5">
            <a:extLst>
              <a:ext uri="{FF2B5EF4-FFF2-40B4-BE49-F238E27FC236}">
                <a16:creationId xmlns:a16="http://schemas.microsoft.com/office/drawing/2014/main" id="{BDBFF4A8-4802-F890-1C03-CBBCFB51EA84}"/>
              </a:ext>
            </a:extLst>
          </p:cNvPr>
          <p:cNvSpPr txBox="1"/>
          <p:nvPr/>
        </p:nvSpPr>
        <p:spPr>
          <a:xfrm>
            <a:off x="2573357" y="3917267"/>
            <a:ext cx="12236334" cy="584775"/>
          </a:xfrm>
          <a:prstGeom prst="rect">
            <a:avLst/>
          </a:prstGeom>
          <a:noFill/>
        </p:spPr>
        <p:txBody>
          <a:bodyPr wrap="square">
            <a:spAutoFit/>
          </a:bodyPr>
          <a:lstStyle/>
          <a:p>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1. Persamaan Linear Satu Variabel (PLSV)</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331005BA-5FC9-2FEF-9164-E4AC79AD0273}"/>
              </a:ext>
            </a:extLst>
          </p:cNvPr>
          <p:cNvSpPr txBox="1"/>
          <p:nvPr/>
        </p:nvSpPr>
        <p:spPr>
          <a:xfrm>
            <a:off x="2573357" y="4904799"/>
            <a:ext cx="12236334" cy="584775"/>
          </a:xfrm>
          <a:prstGeom prst="rect">
            <a:avLst/>
          </a:prstGeom>
          <a:noFill/>
        </p:spPr>
        <p:txBody>
          <a:bodyPr wrap="square">
            <a:spAutoFit/>
          </a:bodyPr>
          <a:lstStyle/>
          <a:p>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2. Persamaan Linear Dua Variabel (PLDV)</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751DCEF1-0C6A-ACB3-C1B1-D16E94C98746}"/>
              </a:ext>
            </a:extLst>
          </p:cNvPr>
          <p:cNvSpPr txBox="1"/>
          <p:nvPr/>
        </p:nvSpPr>
        <p:spPr>
          <a:xfrm>
            <a:off x="2573357" y="5957726"/>
            <a:ext cx="12236334" cy="584775"/>
          </a:xfrm>
          <a:prstGeom prst="rect">
            <a:avLst/>
          </a:prstGeom>
          <a:noFill/>
        </p:spPr>
        <p:txBody>
          <a:bodyPr wrap="square">
            <a:spAutoFit/>
          </a:bodyPr>
          <a:lstStyle/>
          <a:p>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3. Persamaan Linear Tiga Variabel (PLTV)</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a:extLst>
              <a:ext uri="{FF2B5EF4-FFF2-40B4-BE49-F238E27FC236}">
                <a16:creationId xmlns:a16="http://schemas.microsoft.com/office/drawing/2014/main" id="{693CD9EA-1012-84BE-197A-7C80ECCF3B1F}"/>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8</a:t>
            </a:r>
            <a:endParaRPr lang="en-ID" sz="3200"/>
          </a:p>
        </p:txBody>
      </p:sp>
    </p:spTree>
    <p:extLst>
      <p:ext uri="{BB962C8B-B14F-4D97-AF65-F5344CB8AC3E}">
        <p14:creationId xmlns:p14="http://schemas.microsoft.com/office/powerpoint/2010/main" val="841541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Google Shape;426;p48">
            <a:extLst>
              <a:ext uri="{FF2B5EF4-FFF2-40B4-BE49-F238E27FC236}">
                <a16:creationId xmlns:a16="http://schemas.microsoft.com/office/drawing/2014/main" id="{70BBA979-1515-45B0-BD98-96529797C46E}"/>
              </a:ext>
            </a:extLst>
          </p:cNvPr>
          <p:cNvPicPr preferRelativeResize="0"/>
          <p:nvPr/>
        </p:nvPicPr>
        <p:blipFill>
          <a:blip r:embed="rId3">
            <a:alphaModFix/>
          </a:blip>
          <a:stretch>
            <a:fillRect/>
          </a:stretch>
        </p:blipFill>
        <p:spPr>
          <a:xfrm rot="15941895">
            <a:off x="8999813" y="6505001"/>
            <a:ext cx="17731072" cy="3551579"/>
          </a:xfrm>
          <a:prstGeom prst="rect">
            <a:avLst/>
          </a:prstGeom>
          <a:noFill/>
          <a:ln>
            <a:noFill/>
          </a:ln>
        </p:spPr>
      </p:pic>
      <p:sp>
        <p:nvSpPr>
          <p:cNvPr id="9" name="Rectangle 8">
            <a:extLst>
              <a:ext uri="{FF2B5EF4-FFF2-40B4-BE49-F238E27FC236}">
                <a16:creationId xmlns:a16="http://schemas.microsoft.com/office/drawing/2014/main" id="{4AE172DA-DEAF-7314-20A6-F336831B54C7}"/>
              </a:ext>
            </a:extLst>
          </p:cNvPr>
          <p:cNvSpPr/>
          <p:nvPr/>
        </p:nvSpPr>
        <p:spPr>
          <a:xfrm>
            <a:off x="17933096" y="-31470"/>
            <a:ext cx="1077217" cy="98456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9</a:t>
            </a:r>
            <a:endParaRPr lang="en-ID" sz="3200"/>
          </a:p>
        </p:txBody>
      </p:sp>
      <p:sp>
        <p:nvSpPr>
          <p:cNvPr id="2" name="Google Shape;215;p30">
            <a:extLst>
              <a:ext uri="{FF2B5EF4-FFF2-40B4-BE49-F238E27FC236}">
                <a16:creationId xmlns:a16="http://schemas.microsoft.com/office/drawing/2014/main" id="{D27C6E1C-2DDD-26A6-77DF-6A18B68CE94E}"/>
              </a:ext>
            </a:extLst>
          </p:cNvPr>
          <p:cNvSpPr txBox="1">
            <a:spLocks/>
          </p:cNvSpPr>
          <p:nvPr/>
        </p:nvSpPr>
        <p:spPr>
          <a:xfrm>
            <a:off x="1594818" y="845384"/>
            <a:ext cx="15759209" cy="756900"/>
          </a:xfrm>
          <a:prstGeom prst="rect">
            <a:avLst/>
          </a:prstGeom>
        </p:spPr>
        <p:txBody>
          <a:bodyPr spcFirstLastPara="1" wrap="square" lIns="91425" tIns="91425" rIns="91425" bIns="91425" anchor="b" anchorCtr="0">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marL="0" indent="0">
              <a:spcBef>
                <a:spcPts val="0"/>
              </a:spcBef>
              <a:buNone/>
            </a:pPr>
            <a:r>
              <a:rPr lang="en-ID" sz="4400" b="1"/>
              <a:t>List of Linear Equations - </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Persamaan Linear Satu Variabel (</a:t>
            </a:r>
            <a:r>
              <a:rPr lang="en-ID" sz="3200" b="1" i="0">
                <a:solidFill>
                  <a:srgbClr val="1F1F1F"/>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PLSV</a:t>
            </a:r>
            <a:r>
              <a:rPr lang="en-ID" sz="3200" b="1" i="0">
                <a:solidFill>
                  <a:srgbClr val="1F1F1F"/>
                </a:solidFill>
                <a:effectLst/>
                <a:latin typeface="Open Sans" panose="020B0606030504020204" pitchFamily="34" charset="0"/>
                <a:ea typeface="Open Sans" panose="020B0606030504020204" pitchFamily="34" charset="0"/>
                <a:cs typeface="Open Sans" panose="020B0606030504020204" pitchFamily="34" charset="0"/>
              </a:rPr>
              <a:t>)</a:t>
            </a:r>
            <a:endParaRPr lang="en-ID" sz="3200">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92401331-FBE6-0FAA-5826-0D619AD42AFD}"/>
              </a:ext>
            </a:extLst>
          </p:cNvPr>
          <p:cNvSpPr txBox="1"/>
          <p:nvPr/>
        </p:nvSpPr>
        <p:spPr>
          <a:xfrm>
            <a:off x="769290" y="738795"/>
            <a:ext cx="809837" cy="830997"/>
          </a:xfrm>
          <a:prstGeom prst="rect">
            <a:avLst/>
          </a:prstGeom>
          <a:noFill/>
        </p:spPr>
        <p:txBody>
          <a:bodyPr wrap="none" rtlCol="0">
            <a:spAutoFit/>
          </a:bodyPr>
          <a:lstStyle/>
          <a:p>
            <a:r>
              <a:rPr lang="en-US" sz="4800" b="1"/>
              <a:t>02</a:t>
            </a:r>
            <a:endParaRPr lang="en-ID" sz="4800" b="1"/>
          </a:p>
        </p:txBody>
      </p:sp>
      <p:sp>
        <p:nvSpPr>
          <p:cNvPr id="25" name="TextBox 24">
            <a:extLst>
              <a:ext uri="{FF2B5EF4-FFF2-40B4-BE49-F238E27FC236}">
                <a16:creationId xmlns:a16="http://schemas.microsoft.com/office/drawing/2014/main" id="{96C13100-03D7-4660-D452-1348E03E09E9}"/>
              </a:ext>
            </a:extLst>
          </p:cNvPr>
          <p:cNvSpPr txBox="1"/>
          <p:nvPr/>
        </p:nvSpPr>
        <p:spPr>
          <a:xfrm>
            <a:off x="1192912" y="2691766"/>
            <a:ext cx="16310959" cy="1569660"/>
          </a:xfrm>
          <a:prstGeom prst="rect">
            <a:avLst/>
          </a:prstGeom>
          <a:noFill/>
        </p:spPr>
        <p:txBody>
          <a:bodyPr wrap="square">
            <a:spAutoFit/>
          </a:bodyPr>
          <a:lstStyle/>
          <a:p>
            <a:r>
              <a:rPr lang="en-ID" sz="3200" i="0">
                <a:solidFill>
                  <a:srgbClr val="282828"/>
                </a:solidFill>
                <a:effectLst/>
                <a:latin typeface="Open Sans" panose="020B0606030504020204" pitchFamily="34" charset="0"/>
              </a:rPr>
              <a:t>Sesuai dengan namanya, persamaan linear satu variabel hanya mengandung satu variabel berpangkat 1 (biasanya tidak ditulis) yang berbentuk </a:t>
            </a:r>
            <a:r>
              <a:rPr lang="en-ID" sz="3200" b="1" i="0">
                <a:solidFill>
                  <a:srgbClr val="282828"/>
                </a:solidFill>
                <a:effectLst/>
                <a:latin typeface="Open Sans" panose="020B0606030504020204" pitchFamily="34" charset="0"/>
              </a:rPr>
              <a:t>kalimat terbuka </a:t>
            </a:r>
            <a:r>
              <a:rPr lang="en-ID" sz="3200" i="0">
                <a:solidFill>
                  <a:srgbClr val="282828"/>
                </a:solidFill>
                <a:effectLst/>
                <a:latin typeface="Open Sans" panose="020B0606030504020204" pitchFamily="34" charset="0"/>
              </a:rPr>
              <a:t>dengan dihubungkan tanda </a:t>
            </a:r>
            <a:r>
              <a:rPr lang="en-ID" sz="3200" b="1" i="0">
                <a:solidFill>
                  <a:srgbClr val="282828"/>
                </a:solidFill>
                <a:effectLst/>
                <a:latin typeface="Open Sans" panose="020B0606030504020204" pitchFamily="34" charset="0"/>
              </a:rPr>
              <a:t>= (sama dengan)</a:t>
            </a:r>
            <a:endParaRPr lang="en-ID" sz="3200" b="1"/>
          </a:p>
        </p:txBody>
      </p:sp>
      <p:sp>
        <p:nvSpPr>
          <p:cNvPr id="27" name="TextBox 26">
            <a:extLst>
              <a:ext uri="{FF2B5EF4-FFF2-40B4-BE49-F238E27FC236}">
                <a16:creationId xmlns:a16="http://schemas.microsoft.com/office/drawing/2014/main" id="{95B34841-BBCE-05A8-681A-DD71175995A7}"/>
              </a:ext>
            </a:extLst>
          </p:cNvPr>
          <p:cNvSpPr txBox="1"/>
          <p:nvPr/>
        </p:nvSpPr>
        <p:spPr>
          <a:xfrm>
            <a:off x="1174208" y="5350909"/>
            <a:ext cx="16044631" cy="1077218"/>
          </a:xfrm>
          <a:prstGeom prst="rect">
            <a:avLst/>
          </a:prstGeom>
          <a:noFill/>
        </p:spPr>
        <p:txBody>
          <a:bodyPr wrap="square">
            <a:spAutoFit/>
          </a:bodyPr>
          <a:lstStyle/>
          <a:p>
            <a:r>
              <a:rPr lang="en-ID" sz="3200" b="0" i="0">
                <a:solidFill>
                  <a:srgbClr val="282828"/>
                </a:solidFill>
                <a:effectLst/>
                <a:latin typeface="Open Sans" panose="020B0606030504020204" pitchFamily="34" charset="0"/>
              </a:rPr>
              <a:t>Kalimat terbuka di sini berarti adalah kalimat yang belum tahu kebenaranya atau bisa jadi benar, bisa jadi juga salah.</a:t>
            </a:r>
            <a:endParaRPr lang="en-ID" sz="3200"/>
          </a:p>
        </p:txBody>
      </p:sp>
      <p:pic>
        <p:nvPicPr>
          <p:cNvPr id="8194" name="Picture 2" descr="Persamaan Linear Satu Variabel dan Pertidaksamaan">
            <a:extLst>
              <a:ext uri="{FF2B5EF4-FFF2-40B4-BE49-F238E27FC236}">
                <a16:creationId xmlns:a16="http://schemas.microsoft.com/office/drawing/2014/main" id="{C9FE3412-7412-683A-0196-8C7C6231CA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9235" y="7119187"/>
            <a:ext cx="6374576" cy="1846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950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gnetic Fields - by Lifeliqe autor Michael Carter.pptx" id="{1CD8B0ED-503E-4F9D-BE1F-EA91A594AAD6}" vid="{DDA4976A-1FAE-4427-8059-0A415774D0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Magnetism Magnetic Fields</Template>
  <TotalTime>3141</TotalTime>
  <Words>5209</Words>
  <Application>Microsoft Office PowerPoint</Application>
  <PresentationFormat>Custom</PresentationFormat>
  <Paragraphs>531</Paragraphs>
  <Slides>48</Slides>
  <Notes>48</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48</vt:i4>
      </vt:variant>
    </vt:vector>
  </HeadingPairs>
  <TitlesOfParts>
    <vt:vector size="67" baseType="lpstr">
      <vt:lpstr>Albert Sans</vt:lpstr>
      <vt:lpstr>Arial</vt:lpstr>
      <vt:lpstr>Arial</vt:lpstr>
      <vt:lpstr>Calibri</vt:lpstr>
      <vt:lpstr>Calibri Light</vt:lpstr>
      <vt:lpstr>Cambria Math</vt:lpstr>
      <vt:lpstr>Google Sans</vt:lpstr>
      <vt:lpstr>Heebo</vt:lpstr>
      <vt:lpstr>inherit</vt:lpstr>
      <vt:lpstr>Inter</vt:lpstr>
      <vt:lpstr>KaTeX_Main</vt:lpstr>
      <vt:lpstr>KaTeX_Math</vt:lpstr>
      <vt:lpstr>Open Sans</vt:lpstr>
      <vt:lpstr>PT Serif</vt:lpstr>
      <vt:lpstr>roboto</vt:lpstr>
      <vt:lpstr>Söhne</vt:lpstr>
      <vt:lpstr>Source Sans Pro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bccard-ap teams</dc:creator>
  <cp:lastModifiedBy>bccard-ap teams</cp:lastModifiedBy>
  <cp:revision>18</cp:revision>
  <dcterms:created xsi:type="dcterms:W3CDTF">2024-03-26T03:04:14Z</dcterms:created>
  <dcterms:modified xsi:type="dcterms:W3CDTF">2024-03-29T17:39:10Z</dcterms:modified>
</cp:coreProperties>
</file>