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8"/>
  </p:notesMasterIdLst>
  <p:sldIdLst>
    <p:sldId id="256" r:id="rId2"/>
    <p:sldId id="257" r:id="rId3"/>
    <p:sldId id="291" r:id="rId4"/>
    <p:sldId id="292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63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8" r:id="rId41"/>
    <p:sldId id="325" r:id="rId42"/>
    <p:sldId id="326" r:id="rId43"/>
    <p:sldId id="329" r:id="rId44"/>
    <p:sldId id="330" r:id="rId45"/>
    <p:sldId id="331" r:id="rId46"/>
    <p:sldId id="332" r:id="rId47"/>
    <p:sldId id="333" r:id="rId48"/>
    <p:sldId id="335" r:id="rId49"/>
    <p:sldId id="336" r:id="rId50"/>
    <p:sldId id="337" r:id="rId51"/>
    <p:sldId id="334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2" r:id="rId76"/>
    <p:sldId id="364" r:id="rId77"/>
  </p:sldIdLst>
  <p:sldSz cx="9144000" cy="5143500" type="screen16x9"/>
  <p:notesSz cx="6858000" cy="9144000"/>
  <p:embeddedFontLst>
    <p:embeddedFont>
      <p:font typeface="Be Vietnam Pro" panose="020B060402020202020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Nunito Light" pitchFamily="2" charset="0"/>
      <p:regular r:id="rId88"/>
      <p:italic r:id="rId89"/>
    </p:embeddedFont>
    <p:embeddedFont>
      <p:font typeface="Trebuchet MS" panose="020B0603020202020204" pitchFamily="34" charset="0"/>
      <p:regular r:id="rId90"/>
      <p:bold r:id="rId91"/>
      <p:italic r:id="rId92"/>
      <p:boldItalic r:id="rId93"/>
    </p:embeddedFont>
    <p:embeddedFont>
      <p:font typeface="Wingdings 3" panose="05040102010807070707" pitchFamily="18" charset="2"/>
      <p:regular r:id="rId9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1C05F-A0CD-4BB6-AA19-C8E7F88A172E}">
  <a:tblStyle styleId="{E971C05F-A0CD-4BB6-AA19-C8E7F88A1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5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6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6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2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8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8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5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76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35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10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1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71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0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14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76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3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9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75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58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82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93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12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09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49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34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849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09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493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77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911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7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28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221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48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16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358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15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72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195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034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5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80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88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54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428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46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75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63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2139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5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92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996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935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437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44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827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50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944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029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9275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8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1438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285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569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000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146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260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3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8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9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390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793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076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003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6252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41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8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989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36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569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085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227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68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89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30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3.xml"/><Relationship Id="rId7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image" Target="../media/image2.png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8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.gif"/><Relationship Id="rId7" Type="http://schemas.openxmlformats.org/officeDocument/2006/relationships/slide" Target="slide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slide" Target="slide23.xml"/><Relationship Id="rId4" Type="http://schemas.openxmlformats.org/officeDocument/2006/relationships/slide" Target="slide24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4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7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9.png"/><Relationship Id="rId5" Type="http://schemas.openxmlformats.org/officeDocument/2006/relationships/slide" Target="slide18.xml"/><Relationship Id="rId10" Type="http://schemas.openxmlformats.org/officeDocument/2006/relationships/image" Target="../media/image8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12.png"/><Relationship Id="rId5" Type="http://schemas.openxmlformats.org/officeDocument/2006/relationships/slide" Target="slide18.xml"/><Relationship Id="rId10" Type="http://schemas.openxmlformats.org/officeDocument/2006/relationships/image" Target="../media/image11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3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30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6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8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6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image" Target="../media/image17.png"/><Relationship Id="rId4" Type="http://schemas.openxmlformats.org/officeDocument/2006/relationships/slide" Target="slid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8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9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0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7.xml"/><Relationship Id="rId7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1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2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3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1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5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6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7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4A001-245F-CDE4-2EA3-E759B303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" y="0"/>
            <a:ext cx="9139932" cy="5143500"/>
          </a:xfrm>
          <a:prstGeom prst="rect">
            <a:avLst/>
          </a:prstGeom>
        </p:spPr>
      </p:pic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769590" y="69609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4206239" y="4384169"/>
            <a:ext cx="3429275" cy="529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accent3"/>
                </a:solidFill>
              </a:rPr>
              <a:t>#</a:t>
            </a:r>
            <a:r>
              <a:rPr lang="en" sz="1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Algoritma analis</a:t>
            </a:r>
            <a:endParaRPr sz="16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619850" y="232782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)</a:t>
            </a:r>
            <a:endParaRPr dirty="0"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7704231" y="4108705"/>
            <a:ext cx="1109472" cy="896124"/>
            <a:chOff x="940690" y="1478081"/>
            <a:chExt cx="2187337" cy="2187337"/>
          </a:xfrm>
        </p:grpSpPr>
        <p:grpSp>
          <p:nvGrpSpPr>
            <p:cNvPr id="134" name="Google Shape;134;p29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35" name="Google Shape;135;p29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32671" fill="none" extrusionOk="0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33" fill="none" extrusionOk="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9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8" name="Google Shape;138;p29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32672" fill="none" extrusionOk="0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57" fill="none" extrusionOk="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29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41" name="Google Shape;141;p29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avLst/>
                <a:gdLst/>
                <a:ahLst/>
                <a:cxnLst/>
                <a:rect l="l" t="t" r="r" b="b"/>
                <a:pathLst>
                  <a:path w="81689" h="114359" fill="none" extrusionOk="0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9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avLst/>
                <a:gdLst/>
                <a:ahLst/>
                <a:cxnLst/>
                <a:rect l="l" t="t" r="r" b="b"/>
                <a:pathLst>
                  <a:path w="28579" h="28578" fill="none" extrusionOk="0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1" h="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67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9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114383" fill="none" extrusionOk="0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avLst/>
                <a:gdLst/>
                <a:ahLst/>
                <a:cxnLst/>
                <a:rect l="l" t="t" r="r" b="b"/>
                <a:pathLst>
                  <a:path w="28578" h="28602" fill="none" extrusionOk="0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9"/>
          <p:cNvGrpSpPr/>
          <p:nvPr/>
        </p:nvGrpSpPr>
        <p:grpSpPr>
          <a:xfrm>
            <a:off x="177858" y="185700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8D5F14-36DA-D611-D735-340BCDF91273}"/>
              </a:ext>
            </a:extLst>
          </p:cNvPr>
          <p:cNvSpPr txBox="1"/>
          <p:nvPr/>
        </p:nvSpPr>
        <p:spPr>
          <a:xfrm>
            <a:off x="85060" y="712834"/>
            <a:ext cx="5718332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ALGORITMA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  <a:p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PENCARIAN</a:t>
            </a:r>
          </a:p>
          <a:p>
            <a:r>
              <a:rPr 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(SEARCHING ALGORITHM)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F7FB-355A-151B-63F1-AA185C64419A}"/>
              </a:ext>
            </a:extLst>
          </p:cNvPr>
          <p:cNvSpPr txBox="1"/>
          <p:nvPr/>
        </p:nvSpPr>
        <p:spPr>
          <a:xfrm>
            <a:off x="0" y="2869330"/>
            <a:ext cx="43406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KELOMPOK :</a:t>
            </a:r>
          </a:p>
          <a:p>
            <a:endParaRPr lang="en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Rizki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Satriawan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Sudarsono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Asep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Ridwan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Hidayat</a:t>
            </a: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Gavran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Sajidan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Ajda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Imam Satria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Hanggara</a:t>
            </a: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790431-3180-6F3C-8290-4422AADE338D}"/>
              </a:ext>
            </a:extLst>
          </p:cNvPr>
          <p:cNvGrpSpPr/>
          <p:nvPr/>
        </p:nvGrpSpPr>
        <p:grpSpPr>
          <a:xfrm>
            <a:off x="7515922" y="3211550"/>
            <a:ext cx="1710219" cy="1931949"/>
            <a:chOff x="1105009" y="665240"/>
            <a:chExt cx="3688534" cy="524411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99542BB-8F25-FD7E-AB54-9CA99B2A769C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77E2F2-30E9-E685-A3E0-2FEA04C22BE5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222877" y="1563850"/>
            <a:ext cx="7976467" cy="24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Untuk </a:t>
            </a:r>
            <a:r>
              <a:rPr lang="en-US" sz="2000" b="1" dirty="0" err="1"/>
              <a:t>menentukan</a:t>
            </a:r>
            <a:r>
              <a:rPr lang="en-US" sz="2000" b="1" dirty="0"/>
              <a:t> </a:t>
            </a:r>
            <a:r>
              <a:rPr lang="en-US" sz="2000" b="1" dirty="0" err="1"/>
              <a:t>ukuran</a:t>
            </a:r>
            <a:r>
              <a:rPr lang="en-US" sz="2000" b="1" dirty="0"/>
              <a:t> </a:t>
            </a:r>
            <a:r>
              <a:rPr lang="en-US" sz="2000" b="1" dirty="0" err="1"/>
              <a:t>tingkat</a:t>
            </a:r>
            <a:r>
              <a:rPr lang="en-US" sz="2000" b="1" dirty="0"/>
              <a:t> </a:t>
            </a:r>
            <a:r>
              <a:rPr lang="en-US" sz="2000" b="1" dirty="0" err="1"/>
              <a:t>kedekatan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perhitungan</a:t>
            </a:r>
            <a:r>
              <a:rPr lang="en-US" sz="2000" b="1" dirty="0"/>
              <a:t> dan </a:t>
            </a:r>
            <a:r>
              <a:rPr lang="en-US" sz="2000" b="1" dirty="0" err="1"/>
              <a:t>kenyataan</a:t>
            </a:r>
            <a:r>
              <a:rPr lang="en-US" sz="2000" b="1" dirty="0"/>
              <a:t> (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sebenarnya</a:t>
            </a:r>
            <a:r>
              <a:rPr lang="en-US" sz="2000" b="1" dirty="0"/>
              <a:t>). </a:t>
            </a:r>
            <a:r>
              <a:rPr lang="en-US" sz="2000" b="1" dirty="0" err="1"/>
              <a:t>Terdapat</a:t>
            </a:r>
            <a:r>
              <a:rPr lang="en-US" sz="2000" b="1" dirty="0"/>
              <a:t>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b="1" dirty="0"/>
              <a:t> </a:t>
            </a:r>
            <a:r>
              <a:rPr lang="en-US" sz="2000" b="1" dirty="0" err="1"/>
              <a:t>sebenarnya</a:t>
            </a:r>
            <a:r>
              <a:rPr lang="en-US" sz="2000" b="1" dirty="0"/>
              <a:t> (true error) dan </a:t>
            </a:r>
            <a:r>
              <a:rPr lang="en-US" sz="2000" b="1" dirty="0" err="1"/>
              <a:t>keselahan</a:t>
            </a:r>
            <a:r>
              <a:rPr lang="en-US" sz="2000" b="1" dirty="0"/>
              <a:t> </a:t>
            </a:r>
            <a:r>
              <a:rPr lang="en-US" sz="2000" b="1" dirty="0" err="1"/>
              <a:t>pendekatan</a:t>
            </a:r>
            <a:r>
              <a:rPr lang="en-US" sz="2000" b="1" dirty="0"/>
              <a:t>( approximation error), </a:t>
            </a:r>
            <a:r>
              <a:rPr lang="en-US" sz="2000" b="1" dirty="0" err="1"/>
              <a:t>keduanya</a:t>
            </a:r>
            <a:r>
              <a:rPr lang="en-US" sz="2000" b="1" dirty="0"/>
              <a:t> di </a:t>
            </a:r>
            <a:r>
              <a:rPr lang="en-US" sz="2000" b="1" dirty="0" err="1"/>
              <a:t>persentasikan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persamaan</a:t>
            </a:r>
            <a:r>
              <a:rPr lang="en-US" sz="2000" b="1" dirty="0"/>
              <a:t> – </a:t>
            </a:r>
            <a:r>
              <a:rPr lang="en-US" sz="2000" b="1" dirty="0" err="1"/>
              <a:t>persamaan</a:t>
            </a:r>
            <a:r>
              <a:rPr lang="en-US" sz="2000" b="1" dirty="0"/>
              <a:t>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solidFill>
                  <a:schemeClr val="accent3"/>
                </a:solidFill>
              </a:rPr>
              <a:t>Prosentase kesalahan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51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/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𝑠𝑒𝑏𝑒𝑛𝑎𝑟𝑛𝑦𝑎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𝑠𝑒𝑏𝑒𝑛𝑎𝑟𝑛𝑦𝑎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dirty="0" err="1"/>
              <a:t>Persamaan</a:t>
            </a:r>
            <a:r>
              <a:rPr lang="en-ID" dirty="0"/>
              <a:t> True Error</a:t>
            </a:r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410E6208-A0F3-87C0-D18F-31F7CB2444DC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/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𝑠𝑒𝑘𝑎𝑟𝑎𝑛𝑔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𝑠𝑒𝑏𝑒𝑙𝑢𝑚𝑛𝑦𝑎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𝑠𝑒𝑘𝑎𝑟𝑎𝑛𝑔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i="1" dirty="0"/>
              <a:t>approximation</a:t>
            </a:r>
            <a:r>
              <a:rPr lang="en-ID" dirty="0"/>
              <a:t> </a:t>
            </a:r>
            <a:r>
              <a:rPr lang="en-ID" i="1" dirty="0"/>
              <a:t>error</a:t>
            </a:r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0B92F79D-A766-62F3-9908-EF200D1132CC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564600" y="832026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SQUENTIAL SEARCH/LINEAR 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663" y="273603"/>
            <a:ext cx="5799087" cy="591300"/>
          </a:xfrm>
        </p:spPr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634350" y="1249353"/>
            <a:ext cx="6994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berurutan</a:t>
            </a:r>
            <a:r>
              <a:rPr lang="en-US" sz="1800" dirty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data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 yang di </a:t>
            </a:r>
            <a:r>
              <a:rPr lang="en-US" sz="1800" dirty="0" err="1"/>
              <a:t>cari</a:t>
            </a:r>
            <a:r>
              <a:rPr lang="en-US" sz="1800" dirty="0"/>
              <a:t> (data </a:t>
            </a:r>
            <a:r>
              <a:rPr lang="en-US" sz="1800" dirty="0" err="1"/>
              <a:t>kunci</a:t>
            </a:r>
            <a:r>
              <a:rPr lang="en-US" sz="1800" dirty="0"/>
              <a:t>) </a:t>
            </a:r>
            <a:r>
              <a:rPr lang="en-US" sz="1800" dirty="0" err="1"/>
              <a:t>didapatkan</a:t>
            </a:r>
            <a:r>
              <a:rPr lang="en-US" sz="1800" dirty="0"/>
              <a:t> atau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data sudah </a:t>
            </a:r>
            <a:r>
              <a:rPr lang="en-US" sz="1800" dirty="0" err="1"/>
              <a:t>dicari</a:t>
            </a:r>
            <a:r>
              <a:rPr lang="en-US" sz="1800" dirty="0"/>
              <a:t> dan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di </a:t>
            </a:r>
            <a:r>
              <a:rPr lang="en-US" sz="1800" dirty="0" err="1"/>
              <a:t>temukan</a:t>
            </a:r>
            <a:r>
              <a:rPr lang="en-US" sz="1800" dirty="0"/>
              <a:t>.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data </a:t>
            </a:r>
            <a:r>
              <a:rPr lang="en-US" sz="1800" dirty="0" err="1"/>
              <a:t>ku</a:t>
            </a:r>
            <a:r>
              <a:rPr lang="en-US" sz="1800" dirty="0"/>
              <a:t> </a:t>
            </a:r>
            <a:r>
              <a:rPr lang="en-US" sz="1800" dirty="0" err="1"/>
              <a:t>nci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data – data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array. </a:t>
            </a:r>
            <a:r>
              <a:rPr lang="en-US" sz="1800" dirty="0" err="1"/>
              <a:t>Metode</a:t>
            </a:r>
            <a:r>
              <a:rPr lang="en-US" sz="1800" dirty="0"/>
              <a:t> sequential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diterapkan</a:t>
            </a:r>
            <a:r>
              <a:rPr lang="en-US" sz="1800" dirty="0"/>
              <a:t> pada data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menebak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data yang </a:t>
            </a:r>
            <a:r>
              <a:rPr lang="en-US" sz="1800" dirty="0" err="1"/>
              <a:t>dicari</a:t>
            </a:r>
            <a:endParaRPr lang="en-ID" sz="1800" dirty="0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CC256E71-1A6F-E4E5-C6CA-E1D64833EE17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66FED-B513-D336-05DE-6E46AC736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56" y="3620429"/>
            <a:ext cx="2682841" cy="15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3" y="1640659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Kelebihan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355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Relatif</a:t>
            </a:r>
            <a:r>
              <a:rPr lang="en-US" sz="1800" dirty="0"/>
              <a:t> lebih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dirty="0" err="1"/>
              <a:t>efisien</a:t>
            </a:r>
            <a:r>
              <a:rPr lang="en-US" sz="1800" dirty="0"/>
              <a:t> untuk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ayang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endParaRPr lang="en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5BE5-38FB-41FB-A55C-599511C0FCD7}"/>
              </a:ext>
            </a:extLst>
          </p:cNvPr>
          <p:cNvSpPr txBox="1"/>
          <p:nvPr/>
        </p:nvSpPr>
        <p:spPr>
          <a:xfrm>
            <a:off x="4571007" y="1626545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Kekurangan</a:t>
            </a:r>
            <a:r>
              <a:rPr lang="en-US" sz="2000" i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4486940" y="2026655"/>
            <a:ext cx="355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Kurang </a:t>
            </a:r>
            <a:r>
              <a:rPr lang="en-US" sz="1800" dirty="0" err="1"/>
              <a:t>cepat</a:t>
            </a:r>
            <a:r>
              <a:rPr lang="en-US" sz="1800" dirty="0"/>
              <a:t> untuk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Beban </a:t>
            </a:r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cenderung</a:t>
            </a:r>
            <a:r>
              <a:rPr lang="en-US" sz="1800" dirty="0"/>
              <a:t> lebih </a:t>
            </a:r>
            <a:r>
              <a:rPr lang="en-US" sz="1800" dirty="0" err="1"/>
              <a:t>besar</a:t>
            </a:r>
            <a:endParaRPr lang="en-ID" sz="1800" dirty="0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A99E37FA-16AE-8200-3593-69D7502B4BFA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26296-9A4E-070F-700E-28DA6DF2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10" y="3823414"/>
            <a:ext cx="2253460" cy="1279308"/>
          </a:xfrm>
          <a:prstGeom prst="rect">
            <a:avLst/>
          </a:prstGeom>
        </p:spPr>
      </p:pic>
      <p:sp>
        <p:nvSpPr>
          <p:cNvPr id="178" name="Google Shape;178;p31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579CC2C0-A36A-3CB5-98DC-E1AB092663C8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361C2006-AF87-CF41-FB05-BC81722EC513}"/>
              </a:ext>
            </a:extLst>
          </p:cNvPr>
          <p:cNvSpPr txBox="1">
            <a:spLocks/>
          </p:cNvSpPr>
          <p:nvPr/>
        </p:nvSpPr>
        <p:spPr>
          <a:xfrm>
            <a:off x="947082" y="971725"/>
            <a:ext cx="7086600" cy="358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rabicPeriod"/>
              <a:defRPr sz="1600" b="1" kern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lpha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roman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rabi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lpha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roman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rabi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lpha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roman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Deteksi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daftar.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Bandingkan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dicari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dicari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(x[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Proses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berhenti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≠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daftar.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I = n-1 dan x[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≠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dicari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6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34" y="258875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20966" y="969338"/>
            <a:ext cx="734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: array, key: integer)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length(</a:t>
            </a:r>
            <a:r>
              <a:rPr lang="en-US" sz="1000" dirty="0" err="1"/>
              <a:t>arr</a:t>
            </a:r>
            <a:r>
              <a:rPr lang="en-US" sz="1000" dirty="0"/>
              <a:t>)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if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equals key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    return </a:t>
            </a:r>
            <a:r>
              <a:rPr lang="en-US" sz="1000" dirty="0" err="1"/>
              <a:t>i</a:t>
            </a: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return -1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main()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n = input("Masukkan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arr</a:t>
            </a:r>
            <a:r>
              <a:rPr lang="en-US" sz="1000" dirty="0"/>
              <a:t> = array of size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n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= input("Masukkan </a:t>
            </a:r>
            <a:r>
              <a:rPr lang="en-US" sz="1000" dirty="0" err="1"/>
              <a:t>elemen</a:t>
            </a:r>
            <a:r>
              <a:rPr lang="en-US" sz="1000" dirty="0"/>
              <a:t> ke-" + (</a:t>
            </a:r>
            <a:r>
              <a:rPr lang="en-US" sz="1000" dirty="0" err="1"/>
              <a:t>i</a:t>
            </a:r>
            <a:r>
              <a:rPr lang="en-US" sz="1000" dirty="0"/>
              <a:t> + 1) + ":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search_key</a:t>
            </a:r>
            <a:r>
              <a:rPr lang="en-US" sz="1000" dirty="0"/>
              <a:t> = input("Masukkan </a:t>
            </a:r>
            <a:r>
              <a:rPr lang="en-US" sz="1000" dirty="0" err="1"/>
              <a:t>bilangan</a:t>
            </a:r>
            <a:r>
              <a:rPr lang="en-US" sz="1000" dirty="0"/>
              <a:t> yang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: 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result =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, </a:t>
            </a:r>
            <a:r>
              <a:rPr lang="en-US" sz="1000" dirty="0" err="1"/>
              <a:t>search_key</a:t>
            </a:r>
            <a:r>
              <a:rPr lang="en-US" sz="10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if result not equals -1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Elemen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ditemukan</a:t>
            </a:r>
            <a:r>
              <a:rPr lang="en-US" sz="1000" dirty="0"/>
              <a:t> di </a:t>
            </a:r>
            <a:r>
              <a:rPr lang="en-US" sz="1000" dirty="0" err="1"/>
              <a:t>indeks</a:t>
            </a:r>
            <a:r>
              <a:rPr lang="en-US" sz="1000" dirty="0"/>
              <a:t> " + result)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Elemen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ditemukan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array.")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4182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Scrypt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93" y="867874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Python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F129-D983-41F0-885A-1779A0872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06" y="1563850"/>
            <a:ext cx="4856544" cy="3079587"/>
          </a:xfrm>
          <a:prstGeom prst="rect">
            <a:avLst/>
          </a:prstGeom>
        </p:spPr>
      </p:pic>
      <p:sp>
        <p:nvSpPr>
          <p:cNvPr id="2" name="Freeform: Shape 3">
            <a:extLst>
              <a:ext uri="{FF2B5EF4-FFF2-40B4-BE49-F238E27FC236}">
                <a16:creationId xmlns:a16="http://schemas.microsoft.com/office/drawing/2014/main" id="{4B4FFCA7-FC1B-6B55-178F-2D398649D7FB}"/>
              </a:ext>
            </a:extLst>
          </p:cNvPr>
          <p:cNvSpPr/>
          <p:nvPr/>
        </p:nvSpPr>
        <p:spPr>
          <a:xfrm flipH="1" flipV="1">
            <a:off x="7333020" y="30886"/>
            <a:ext cx="1810980" cy="123731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Output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716" y="709501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Hasil Python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F903E-2A08-431A-AE3C-1DD55A599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025" y="1563850"/>
            <a:ext cx="4857750" cy="3009900"/>
          </a:xfrm>
          <a:prstGeom prst="rect">
            <a:avLst/>
          </a:prstGeom>
        </p:spPr>
      </p:pic>
      <p:sp>
        <p:nvSpPr>
          <p:cNvPr id="2" name="Freeform: Shape 3">
            <a:extLst>
              <a:ext uri="{FF2B5EF4-FFF2-40B4-BE49-F238E27FC236}">
                <a16:creationId xmlns:a16="http://schemas.microsoft.com/office/drawing/2014/main" id="{7C599AD5-6F15-4804-6760-CB6ED0C383C8}"/>
              </a:ext>
            </a:extLst>
          </p:cNvPr>
          <p:cNvSpPr/>
          <p:nvPr/>
        </p:nvSpPr>
        <p:spPr>
          <a:xfrm flipH="1" flipV="1">
            <a:off x="5043575" y="30884"/>
            <a:ext cx="4100425" cy="3559807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00" y="850025"/>
            <a:ext cx="8305844" cy="591300"/>
          </a:xfrm>
        </p:spPr>
        <p:txBody>
          <a:bodyPr/>
          <a:lstStyle/>
          <a:p>
            <a:pPr algn="l"/>
            <a:r>
              <a:rPr lang="en-ID" sz="24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 (</a:t>
            </a:r>
            <a:r>
              <a:rPr lang="en-ID" sz="2800" i="1" dirty="0" err="1"/>
              <a:t>Hurup</a:t>
            </a:r>
            <a:r>
              <a:rPr lang="en-ID" sz="2800" i="1" dirty="0"/>
              <a:t>)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input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untuk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huruf-huruf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Sequential Search: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lanjutkan</a:t>
            </a:r>
            <a:r>
              <a:rPr lang="en-US" sz="1600" dirty="0"/>
              <a:t> ke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dan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E629554C-03D3-998F-82DE-4C0DF8398FD7}"/>
              </a:ext>
            </a:extLst>
          </p:cNvPr>
          <p:cNvSpPr/>
          <p:nvPr/>
        </p:nvSpPr>
        <p:spPr>
          <a:xfrm flipH="1" flipV="1">
            <a:off x="5043575" y="30884"/>
            <a:ext cx="4100425" cy="3559807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>
            <a:extLst>
              <a:ext uri="{FF2B5EF4-FFF2-40B4-BE49-F238E27FC236}">
                <a16:creationId xmlns:a16="http://schemas.microsoft.com/office/drawing/2014/main" id="{3F3230FF-467D-180F-E007-08C043F753BC}"/>
              </a:ext>
            </a:extLst>
          </p:cNvPr>
          <p:cNvGrpSpPr/>
          <p:nvPr/>
        </p:nvGrpSpPr>
        <p:grpSpPr>
          <a:xfrm flipH="1">
            <a:off x="-24701" y="2907321"/>
            <a:ext cx="2238276" cy="2246772"/>
            <a:chOff x="6957846" y="390184"/>
            <a:chExt cx="3835060" cy="3644618"/>
          </a:xfrm>
        </p:grpSpPr>
        <p:grpSp>
          <p:nvGrpSpPr>
            <p:cNvPr id="3" name="그룹 5">
              <a:extLst>
                <a:ext uri="{FF2B5EF4-FFF2-40B4-BE49-F238E27FC236}">
                  <a16:creationId xmlns:a16="http://schemas.microsoft.com/office/drawing/2014/main" id="{B124129F-F9F4-0FB9-C052-90C6E66A018E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0" name="자유형: 도형 12">
                <a:extLst>
                  <a:ext uri="{FF2B5EF4-FFF2-40B4-BE49-F238E27FC236}">
                    <a16:creationId xmlns:a16="http://schemas.microsoft.com/office/drawing/2014/main" id="{CA572E00-4F09-C29A-5B1D-7B774B70A14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3">
                <a:extLst>
                  <a:ext uri="{FF2B5EF4-FFF2-40B4-BE49-F238E27FC236}">
                    <a16:creationId xmlns:a16="http://schemas.microsoft.com/office/drawing/2014/main" id="{B2593058-ECC3-281F-8E5A-09CA5BE06FD5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4">
                <a:extLst>
                  <a:ext uri="{FF2B5EF4-FFF2-40B4-BE49-F238E27FC236}">
                    <a16:creationId xmlns:a16="http://schemas.microsoft.com/office/drawing/2014/main" id="{4190FC73-8670-9571-2A44-A7782B75F331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5">
                <a:extLst>
                  <a:ext uri="{FF2B5EF4-FFF2-40B4-BE49-F238E27FC236}">
                    <a16:creationId xmlns:a16="http://schemas.microsoft.com/office/drawing/2014/main" id="{93CC5C30-C91A-FA71-2AD8-98CCFA266E7A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6">
                <a:extLst>
                  <a:ext uri="{FF2B5EF4-FFF2-40B4-BE49-F238E27FC236}">
                    <a16:creationId xmlns:a16="http://schemas.microsoft.com/office/drawing/2014/main" id="{6EC647BB-ABF1-EED8-57E4-540D406BBD46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7">
                <a:extLst>
                  <a:ext uri="{FF2B5EF4-FFF2-40B4-BE49-F238E27FC236}">
                    <a16:creationId xmlns:a16="http://schemas.microsoft.com/office/drawing/2014/main" id="{48028921-BBE6-677D-8C1F-FAA5A8758A46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8">
                <a:extLst>
                  <a:ext uri="{FF2B5EF4-FFF2-40B4-BE49-F238E27FC236}">
                    <a16:creationId xmlns:a16="http://schemas.microsoft.com/office/drawing/2014/main" id="{9CB6A19C-7BB9-14EF-E7DE-2A97E9948D2F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9">
                <a:extLst>
                  <a:ext uri="{FF2B5EF4-FFF2-40B4-BE49-F238E27FC236}">
                    <a16:creationId xmlns:a16="http://schemas.microsoft.com/office/drawing/2014/main" id="{02104993-446D-3CE2-747C-3AA51A851BDF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20">
                <a:extLst>
                  <a:ext uri="{FF2B5EF4-FFF2-40B4-BE49-F238E27FC236}">
                    <a16:creationId xmlns:a16="http://schemas.microsoft.com/office/drawing/2014/main" id="{91B59510-6E13-B004-5112-66FFDC092804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21">
                <a:extLst>
                  <a:ext uri="{FF2B5EF4-FFF2-40B4-BE49-F238E27FC236}">
                    <a16:creationId xmlns:a16="http://schemas.microsoft.com/office/drawing/2014/main" id="{DFE147A5-C2A6-8BB6-9DF1-978ADCCBAEFA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그룹 6">
              <a:extLst>
                <a:ext uri="{FF2B5EF4-FFF2-40B4-BE49-F238E27FC236}">
                  <a16:creationId xmlns:a16="http://schemas.microsoft.com/office/drawing/2014/main" id="{B20A66C6-4ADF-24F3-5351-A41682523CE0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6" name="자유형: 도형 8">
                <a:extLst>
                  <a:ext uri="{FF2B5EF4-FFF2-40B4-BE49-F238E27FC236}">
                    <a16:creationId xmlns:a16="http://schemas.microsoft.com/office/drawing/2014/main" id="{CA744921-C2F3-5A70-11F9-B59AABEEB582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9">
                <a:extLst>
                  <a:ext uri="{FF2B5EF4-FFF2-40B4-BE49-F238E27FC236}">
                    <a16:creationId xmlns:a16="http://schemas.microsoft.com/office/drawing/2014/main" id="{86C6C453-C8A9-4015-AA8E-E5DF04892B2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10">
                <a:extLst>
                  <a:ext uri="{FF2B5EF4-FFF2-40B4-BE49-F238E27FC236}">
                    <a16:creationId xmlns:a16="http://schemas.microsoft.com/office/drawing/2014/main" id="{D31B37F1-0F77-C133-79B3-3AF61DDB6F6D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11">
                <a:extLst>
                  <a:ext uri="{FF2B5EF4-FFF2-40B4-BE49-F238E27FC236}">
                    <a16:creationId xmlns:a16="http://schemas.microsoft.com/office/drawing/2014/main" id="{9D546DF2-61F2-1CB2-898A-E38378A0AFFB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" name="자유형: 도형 7">
              <a:extLst>
                <a:ext uri="{FF2B5EF4-FFF2-40B4-BE49-F238E27FC236}">
                  <a16:creationId xmlns:a16="http://schemas.microsoft.com/office/drawing/2014/main" id="{D9D36BF9-1A98-9B7F-B4A7-A5574290C611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581054" y="1544637"/>
            <a:ext cx="7976467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Algoritma</a:t>
            </a:r>
            <a:r>
              <a:rPr lang="en-US" sz="2000" b="1" dirty="0"/>
              <a:t> Searching </a:t>
            </a:r>
            <a:r>
              <a:rPr lang="en-US" sz="2000" b="1" dirty="0" err="1"/>
              <a:t>adalah</a:t>
            </a:r>
            <a:r>
              <a:rPr lang="en-US" sz="2000" b="1" dirty="0"/>
              <a:t> Teknik </a:t>
            </a:r>
            <a:r>
              <a:rPr lang="en-US" sz="2000" b="1" dirty="0" err="1"/>
              <a:t>pencarian</a:t>
            </a:r>
            <a:r>
              <a:rPr lang="en-US" sz="2000" b="1" dirty="0"/>
              <a:t> data/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data </a:t>
            </a:r>
            <a:r>
              <a:rPr lang="en-US" sz="2000" b="1" dirty="0" err="1"/>
              <a:t>kunci</a:t>
            </a:r>
            <a:r>
              <a:rPr lang="en-US" sz="2000" b="1" dirty="0"/>
              <a:t> (key) </a:t>
            </a:r>
            <a:r>
              <a:rPr lang="en-US" sz="2000" b="1" dirty="0" err="1"/>
              <a:t>didalam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kumpulan</a:t>
            </a:r>
            <a:r>
              <a:rPr lang="en-US" sz="2000" b="1" dirty="0"/>
              <a:t> data yang sudah </a:t>
            </a:r>
            <a:r>
              <a:rPr lang="en-US" sz="2000" b="1" dirty="0" err="1"/>
              <a:t>terurut</a:t>
            </a:r>
            <a:r>
              <a:rPr lang="en-US" sz="2000" b="1" dirty="0"/>
              <a:t> atau </a:t>
            </a:r>
            <a:r>
              <a:rPr lang="en-US" sz="2000" b="1" dirty="0" err="1"/>
              <a:t>belum</a:t>
            </a:r>
            <a:r>
              <a:rPr lang="en-US" sz="2000" b="1" dirty="0"/>
              <a:t> </a:t>
            </a:r>
            <a:r>
              <a:rPr lang="en-US" sz="2000" b="1" dirty="0" err="1"/>
              <a:t>terurut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solidFill>
                  <a:schemeClr val="accent3"/>
                </a:solidFill>
              </a:rPr>
              <a:t>Searching algorithm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Pseudocode </a:t>
            </a:r>
            <a:r>
              <a:rPr lang="en-ID" sz="2800" i="1" dirty="0"/>
              <a:t>Sequential search HURUF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: array of character, key: character)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length(</a:t>
            </a:r>
            <a:r>
              <a:rPr lang="en-US" sz="1000" dirty="0" err="1"/>
              <a:t>arr</a:t>
            </a:r>
            <a:r>
              <a:rPr lang="en-US" sz="1000" dirty="0"/>
              <a:t>)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if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equals key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    return </a:t>
            </a:r>
            <a:r>
              <a:rPr lang="en-US" sz="1000" dirty="0" err="1"/>
              <a:t>i</a:t>
            </a: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return -1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main()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n = input("Masukkan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arr</a:t>
            </a:r>
            <a:r>
              <a:rPr lang="en-US" sz="1000" dirty="0"/>
              <a:t> = array of size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n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= input("Masukkan </a:t>
            </a:r>
            <a:r>
              <a:rPr lang="en-US" sz="1000" dirty="0" err="1"/>
              <a:t>elemen</a:t>
            </a:r>
            <a:r>
              <a:rPr lang="en-US" sz="1000" dirty="0"/>
              <a:t> ke-" + (</a:t>
            </a:r>
            <a:r>
              <a:rPr lang="en-US" sz="1000" dirty="0" err="1"/>
              <a:t>i</a:t>
            </a:r>
            <a:r>
              <a:rPr lang="en-US" sz="1000" dirty="0"/>
              <a:t> + 1) + ":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search_key</a:t>
            </a:r>
            <a:r>
              <a:rPr lang="en-US" sz="1000" dirty="0"/>
              <a:t> = input("Masukkan </a:t>
            </a:r>
            <a:r>
              <a:rPr lang="en-US" sz="1000" dirty="0" err="1"/>
              <a:t>huruf</a:t>
            </a:r>
            <a:r>
              <a:rPr lang="en-US" sz="1000" dirty="0"/>
              <a:t> yang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: 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result =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, </a:t>
            </a:r>
            <a:r>
              <a:rPr lang="en-US" sz="1000" dirty="0" err="1"/>
              <a:t>search_key</a:t>
            </a:r>
            <a:r>
              <a:rPr lang="en-US" sz="10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if result not equals -1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Huruf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ditemukan</a:t>
            </a:r>
            <a:r>
              <a:rPr lang="en-US" sz="1000" dirty="0"/>
              <a:t> di </a:t>
            </a:r>
            <a:r>
              <a:rPr lang="en-US" sz="1000" dirty="0" err="1"/>
              <a:t>indeks</a:t>
            </a:r>
            <a:r>
              <a:rPr lang="en-US" sz="1000" dirty="0"/>
              <a:t> " + result)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Huruf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ditemukan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array.")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8795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5BCD-21D5-4648-9830-4732B1ADB9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0306" y="1352032"/>
            <a:ext cx="4267404" cy="3258473"/>
          </a:xfrm>
          <a:prstGeom prst="rect">
            <a:avLst/>
          </a:prstGeom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1052DA7D-5258-34B2-D390-69F78600C272}"/>
              </a:ext>
            </a:extLst>
          </p:cNvPr>
          <p:cNvGrpSpPr/>
          <p:nvPr/>
        </p:nvGrpSpPr>
        <p:grpSpPr>
          <a:xfrm flipH="1">
            <a:off x="-104675" y="2378956"/>
            <a:ext cx="2909001" cy="2764544"/>
            <a:chOff x="6957846" y="390184"/>
            <a:chExt cx="3835060" cy="3644618"/>
          </a:xfrm>
        </p:grpSpPr>
        <p:grpSp>
          <p:nvGrpSpPr>
            <p:cNvPr id="3" name="그룹 5">
              <a:extLst>
                <a:ext uri="{FF2B5EF4-FFF2-40B4-BE49-F238E27FC236}">
                  <a16:creationId xmlns:a16="http://schemas.microsoft.com/office/drawing/2014/main" id="{D2AEC3A9-FEDE-5263-B35F-4B3BA24EC49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2" name="자유형: 도형 12">
                <a:extLst>
                  <a:ext uri="{FF2B5EF4-FFF2-40B4-BE49-F238E27FC236}">
                    <a16:creationId xmlns:a16="http://schemas.microsoft.com/office/drawing/2014/main" id="{961499CE-DDBA-4011-A37F-4E9342146D5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3">
                <a:extLst>
                  <a:ext uri="{FF2B5EF4-FFF2-40B4-BE49-F238E27FC236}">
                    <a16:creationId xmlns:a16="http://schemas.microsoft.com/office/drawing/2014/main" id="{5643CD64-314E-36D5-9C94-F2715F5354F2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4">
                <a:extLst>
                  <a:ext uri="{FF2B5EF4-FFF2-40B4-BE49-F238E27FC236}">
                    <a16:creationId xmlns:a16="http://schemas.microsoft.com/office/drawing/2014/main" id="{CB3A96F1-56D7-1F9C-CCB1-E6F0BA6DA996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id="{F4D5E882-1B69-5C53-9D8A-4E2B1BF8085B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6">
                <a:extLst>
                  <a:ext uri="{FF2B5EF4-FFF2-40B4-BE49-F238E27FC236}">
                    <a16:creationId xmlns:a16="http://schemas.microsoft.com/office/drawing/2014/main" id="{CC0D0BCC-45AD-A2F8-9DDA-35A2F8707322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7">
                <a:extLst>
                  <a:ext uri="{FF2B5EF4-FFF2-40B4-BE49-F238E27FC236}">
                    <a16:creationId xmlns:a16="http://schemas.microsoft.com/office/drawing/2014/main" id="{5DA78106-A45F-0C65-B85B-561608EC0145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8">
                <a:extLst>
                  <a:ext uri="{FF2B5EF4-FFF2-40B4-BE49-F238E27FC236}">
                    <a16:creationId xmlns:a16="http://schemas.microsoft.com/office/drawing/2014/main" id="{EDA75C91-BCFF-0E2A-899C-7A05500C9AAF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9">
                <a:extLst>
                  <a:ext uri="{FF2B5EF4-FFF2-40B4-BE49-F238E27FC236}">
                    <a16:creationId xmlns:a16="http://schemas.microsoft.com/office/drawing/2014/main" id="{79737653-5E02-5B44-372A-601ABE3AB5F5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20">
                <a:extLst>
                  <a:ext uri="{FF2B5EF4-FFF2-40B4-BE49-F238E27FC236}">
                    <a16:creationId xmlns:a16="http://schemas.microsoft.com/office/drawing/2014/main" id="{E9A76340-ED5E-3373-AF8B-4113624A5811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1">
                <a:extLst>
                  <a:ext uri="{FF2B5EF4-FFF2-40B4-BE49-F238E27FC236}">
                    <a16:creationId xmlns:a16="http://schemas.microsoft.com/office/drawing/2014/main" id="{F315FB57-F80A-C97C-CAB6-53F39556397B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6">
              <a:extLst>
                <a:ext uri="{FF2B5EF4-FFF2-40B4-BE49-F238E27FC236}">
                  <a16:creationId xmlns:a16="http://schemas.microsoft.com/office/drawing/2014/main" id="{8FF6ED8B-9578-6F7D-528C-75B0C98D7A91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8" name="자유형: 도형 8">
                <a:extLst>
                  <a:ext uri="{FF2B5EF4-FFF2-40B4-BE49-F238E27FC236}">
                    <a16:creationId xmlns:a16="http://schemas.microsoft.com/office/drawing/2014/main" id="{F3B1533F-6569-17A8-8B8E-79B503E10486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9">
                <a:extLst>
                  <a:ext uri="{FF2B5EF4-FFF2-40B4-BE49-F238E27FC236}">
                    <a16:creationId xmlns:a16="http://schemas.microsoft.com/office/drawing/2014/main" id="{E6E1902C-723D-92B0-8C3F-123823131DD9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10">
                <a:extLst>
                  <a:ext uri="{FF2B5EF4-FFF2-40B4-BE49-F238E27FC236}">
                    <a16:creationId xmlns:a16="http://schemas.microsoft.com/office/drawing/2014/main" id="{90CB0F65-28A9-8C85-1507-BD8C02F84DD3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1">
                <a:extLst>
                  <a:ext uri="{FF2B5EF4-FFF2-40B4-BE49-F238E27FC236}">
                    <a16:creationId xmlns:a16="http://schemas.microsoft.com/office/drawing/2014/main" id="{0E9CE1F6-19EA-B6B7-C8FA-4D8ADC5E9C1B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자유형: 도형 7">
              <a:extLst>
                <a:ext uri="{FF2B5EF4-FFF2-40B4-BE49-F238E27FC236}">
                  <a16:creationId xmlns:a16="http://schemas.microsoft.com/office/drawing/2014/main" id="{B1B08E97-DBAE-E1BC-4AB0-6B9A79D1EABE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38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00" y="850025"/>
            <a:ext cx="8305844" cy="591300"/>
          </a:xfrm>
        </p:spPr>
        <p:txBody>
          <a:bodyPr/>
          <a:lstStyle/>
          <a:p>
            <a:pPr algn="l"/>
            <a:r>
              <a:rPr lang="en-ID" sz="24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 (</a:t>
            </a:r>
            <a:r>
              <a:rPr lang="en-ID" sz="2800" i="1" dirty="0" err="1"/>
              <a:t>Hurup</a:t>
            </a:r>
            <a:r>
              <a:rPr lang="en-ID" sz="2800" i="1" dirty="0"/>
              <a:t>)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input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untuk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huruf-huruf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Sequential Search: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lanjutkan</a:t>
            </a:r>
            <a:r>
              <a:rPr lang="en-US" sz="1600" dirty="0"/>
              <a:t> ke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dan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E629554C-03D3-998F-82DE-4C0DF8398FD7}"/>
              </a:ext>
            </a:extLst>
          </p:cNvPr>
          <p:cNvSpPr/>
          <p:nvPr/>
        </p:nvSpPr>
        <p:spPr>
          <a:xfrm flipH="1" flipV="1">
            <a:off x="5043575" y="30884"/>
            <a:ext cx="4100425" cy="3559807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>
            <a:extLst>
              <a:ext uri="{FF2B5EF4-FFF2-40B4-BE49-F238E27FC236}">
                <a16:creationId xmlns:a16="http://schemas.microsoft.com/office/drawing/2014/main" id="{ACB73863-4A83-863F-2ED6-7420228E7D53}"/>
              </a:ext>
            </a:extLst>
          </p:cNvPr>
          <p:cNvGrpSpPr/>
          <p:nvPr/>
        </p:nvGrpSpPr>
        <p:grpSpPr>
          <a:xfrm flipH="1">
            <a:off x="0" y="2326374"/>
            <a:ext cx="2909001" cy="2764544"/>
            <a:chOff x="6957846" y="390184"/>
            <a:chExt cx="3835060" cy="3644618"/>
          </a:xfrm>
        </p:grpSpPr>
        <p:grpSp>
          <p:nvGrpSpPr>
            <p:cNvPr id="4" name="그룹 5">
              <a:extLst>
                <a:ext uri="{FF2B5EF4-FFF2-40B4-BE49-F238E27FC236}">
                  <a16:creationId xmlns:a16="http://schemas.microsoft.com/office/drawing/2014/main" id="{0F484ACD-68D9-A90D-4509-33358D70D13F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2" name="자유형: 도형 12">
                <a:extLst>
                  <a:ext uri="{FF2B5EF4-FFF2-40B4-BE49-F238E27FC236}">
                    <a16:creationId xmlns:a16="http://schemas.microsoft.com/office/drawing/2014/main" id="{43FED88D-7FAA-1D3F-6B5A-A5734703D6C7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3">
                <a:extLst>
                  <a:ext uri="{FF2B5EF4-FFF2-40B4-BE49-F238E27FC236}">
                    <a16:creationId xmlns:a16="http://schemas.microsoft.com/office/drawing/2014/main" id="{5E100DC5-273E-AADF-720F-34D7CC1554B8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4">
                <a:extLst>
                  <a:ext uri="{FF2B5EF4-FFF2-40B4-BE49-F238E27FC236}">
                    <a16:creationId xmlns:a16="http://schemas.microsoft.com/office/drawing/2014/main" id="{50F61632-5953-42ED-90AD-D80A8AEB88F0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id="{4167064E-ED3E-E4F9-F0A2-F30809D34D2D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6">
                <a:extLst>
                  <a:ext uri="{FF2B5EF4-FFF2-40B4-BE49-F238E27FC236}">
                    <a16:creationId xmlns:a16="http://schemas.microsoft.com/office/drawing/2014/main" id="{9F9FD348-F5FB-CB6B-6A9D-1A2448D4920A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7">
                <a:extLst>
                  <a:ext uri="{FF2B5EF4-FFF2-40B4-BE49-F238E27FC236}">
                    <a16:creationId xmlns:a16="http://schemas.microsoft.com/office/drawing/2014/main" id="{149564FC-622A-A5EB-9C4D-E9018738AAE3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8">
                <a:extLst>
                  <a:ext uri="{FF2B5EF4-FFF2-40B4-BE49-F238E27FC236}">
                    <a16:creationId xmlns:a16="http://schemas.microsoft.com/office/drawing/2014/main" id="{BE49ACDE-E5F9-D027-307F-4FB457D626C7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9">
                <a:extLst>
                  <a:ext uri="{FF2B5EF4-FFF2-40B4-BE49-F238E27FC236}">
                    <a16:creationId xmlns:a16="http://schemas.microsoft.com/office/drawing/2014/main" id="{50826CEC-2345-A024-3218-CFC82DE39999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20">
                <a:extLst>
                  <a:ext uri="{FF2B5EF4-FFF2-40B4-BE49-F238E27FC236}">
                    <a16:creationId xmlns:a16="http://schemas.microsoft.com/office/drawing/2014/main" id="{3788B7E8-AE5E-646B-6CA9-6A2021A1F8BF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1">
                <a:extLst>
                  <a:ext uri="{FF2B5EF4-FFF2-40B4-BE49-F238E27FC236}">
                    <a16:creationId xmlns:a16="http://schemas.microsoft.com/office/drawing/2014/main" id="{5E9280A6-ED69-BF04-FEEC-9072FFB37BB4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6">
              <a:extLst>
                <a:ext uri="{FF2B5EF4-FFF2-40B4-BE49-F238E27FC236}">
                  <a16:creationId xmlns:a16="http://schemas.microsoft.com/office/drawing/2014/main" id="{960C3694-0A1A-EF05-BE88-CFB0C8F7B81A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8" name="자유형: 도형 8">
                <a:extLst>
                  <a:ext uri="{FF2B5EF4-FFF2-40B4-BE49-F238E27FC236}">
                    <a16:creationId xmlns:a16="http://schemas.microsoft.com/office/drawing/2014/main" id="{8CD33308-992F-338A-4CFC-C264D8791ADE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9">
                <a:extLst>
                  <a:ext uri="{FF2B5EF4-FFF2-40B4-BE49-F238E27FC236}">
                    <a16:creationId xmlns:a16="http://schemas.microsoft.com/office/drawing/2014/main" id="{8DB09865-2A9B-75CB-7F6A-BD0ED7572A0F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10">
                <a:extLst>
                  <a:ext uri="{FF2B5EF4-FFF2-40B4-BE49-F238E27FC236}">
                    <a16:creationId xmlns:a16="http://schemas.microsoft.com/office/drawing/2014/main" id="{62E5948C-C443-13E1-7BAA-EA225BD11FC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1">
                <a:extLst>
                  <a:ext uri="{FF2B5EF4-FFF2-40B4-BE49-F238E27FC236}">
                    <a16:creationId xmlns:a16="http://schemas.microsoft.com/office/drawing/2014/main" id="{134C6C64-175C-A468-7EBF-8603D6A0181F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자유형: 도형 7">
              <a:extLst>
                <a:ext uri="{FF2B5EF4-FFF2-40B4-BE49-F238E27FC236}">
                  <a16:creationId xmlns:a16="http://schemas.microsoft.com/office/drawing/2014/main" id="{52846E12-072F-9C54-31BC-98E73FC093F2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Hasil Python </a:t>
            </a:r>
            <a:r>
              <a:rPr lang="en-ID" sz="2800" i="1" dirty="0"/>
              <a:t>Sequential search HURUF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EA4A8-CF40-46A5-A32D-AE2229079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1712" y="1504376"/>
            <a:ext cx="4867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dirty="0" err="1"/>
              <a:t>Simulasi</a:t>
            </a:r>
            <a:r>
              <a:rPr lang="en-ID" sz="2800" dirty="0"/>
              <a:t> 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079C5-D476-43A4-8E49-18435318107B}"/>
              </a:ext>
            </a:extLst>
          </p:cNvPr>
          <p:cNvSpPr txBox="1"/>
          <p:nvPr/>
        </p:nvSpPr>
        <p:spPr>
          <a:xfrm>
            <a:off x="3156900" y="2110085"/>
            <a:ext cx="248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PADA VS CODE</a:t>
            </a:r>
            <a:endParaRPr lang="en-ID" sz="2400" dirty="0"/>
          </a:p>
        </p:txBody>
      </p:sp>
      <p:sp>
        <p:nvSpPr>
          <p:cNvPr id="3" name="자유형: 도형 7">
            <a:extLst>
              <a:ext uri="{FF2B5EF4-FFF2-40B4-BE49-F238E27FC236}">
                <a16:creationId xmlns:a16="http://schemas.microsoft.com/office/drawing/2014/main" id="{24FF427E-5F08-5CCD-E0ED-045F01F159B7}"/>
              </a:ext>
            </a:extLst>
          </p:cNvPr>
          <p:cNvSpPr/>
          <p:nvPr/>
        </p:nvSpPr>
        <p:spPr>
          <a:xfrm>
            <a:off x="5696836" y="18497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7">
            <a:extLst>
              <a:ext uri="{FF2B5EF4-FFF2-40B4-BE49-F238E27FC236}">
                <a16:creationId xmlns:a16="http://schemas.microsoft.com/office/drawing/2014/main" id="{EB6A5582-1B28-32DC-7083-1B1B8E7A0662}"/>
              </a:ext>
            </a:extLst>
          </p:cNvPr>
          <p:cNvSpPr/>
          <p:nvPr/>
        </p:nvSpPr>
        <p:spPr>
          <a:xfrm flipH="1">
            <a:off x="1353015" y="1849757"/>
            <a:ext cx="1645745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BINARY 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didasarkan</a:t>
            </a:r>
            <a:r>
              <a:rPr lang="en-US" sz="1800" dirty="0"/>
              <a:t> pada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pertengahan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diurutkan</a:t>
            </a:r>
            <a:r>
              <a:rPr lang="en-US" sz="1800" dirty="0"/>
              <a:t>,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acuan</a:t>
            </a:r>
            <a:r>
              <a:rPr lang="en-US" sz="1800" dirty="0"/>
              <a:t> untuk </a:t>
            </a:r>
            <a:r>
              <a:rPr lang="en-US" sz="1800" dirty="0" err="1"/>
              <a:t>mengurutkan</a:t>
            </a:r>
            <a:r>
              <a:rPr lang="en-US" sz="1800" dirty="0"/>
              <a:t> data – data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atau data base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405948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3" y="1640659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Kelebihan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34" y="166865"/>
            <a:ext cx="7717500" cy="591300"/>
          </a:xfrm>
        </p:spPr>
        <p:txBody>
          <a:bodyPr/>
          <a:lstStyle/>
          <a:p>
            <a:r>
              <a:rPr lang="en-ID" sz="2800" dirty="0"/>
              <a:t>PENCARIAN DATA BINARY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355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, </a:t>
            </a:r>
            <a:r>
              <a:rPr lang="en-US" sz="1800" dirty="0" err="1"/>
              <a:t>waktu</a:t>
            </a:r>
            <a:r>
              <a:rPr lang="en-US" sz="1800" dirty="0"/>
              <a:t> searching lebih </a:t>
            </a:r>
            <a:r>
              <a:rPr lang="en-US" sz="1800" dirty="0" err="1"/>
              <a:t>cepat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Beban </a:t>
            </a:r>
            <a:r>
              <a:rPr lang="en-US" sz="1800" dirty="0" err="1"/>
              <a:t>komputasi</a:t>
            </a:r>
            <a:r>
              <a:rPr lang="en-US" sz="1800" dirty="0"/>
              <a:t> lebih </a:t>
            </a:r>
            <a:r>
              <a:rPr lang="en-US" sz="1800" dirty="0" err="1"/>
              <a:t>kecil</a:t>
            </a:r>
            <a:endParaRPr lang="en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5BE5-38FB-41FB-A55C-599511C0FCD7}"/>
              </a:ext>
            </a:extLst>
          </p:cNvPr>
          <p:cNvSpPr txBox="1"/>
          <p:nvPr/>
        </p:nvSpPr>
        <p:spPr>
          <a:xfrm>
            <a:off x="4571007" y="1626545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Kekurangan</a:t>
            </a:r>
            <a:r>
              <a:rPr lang="en-US" sz="2000" i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4868860" y="2026655"/>
            <a:ext cx="355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Data harus sudah di-sorting lebih dulu (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)</a:t>
            </a:r>
            <a:endParaRPr lang="en-ID" sz="1800" dirty="0"/>
          </a:p>
        </p:txBody>
      </p:sp>
      <p:sp>
        <p:nvSpPr>
          <p:cNvPr id="3" name="자유형: 도형 7">
            <a:extLst>
              <a:ext uri="{FF2B5EF4-FFF2-40B4-BE49-F238E27FC236}">
                <a16:creationId xmlns:a16="http://schemas.microsoft.com/office/drawing/2014/main" id="{68692491-0917-83B5-48E4-ABEF08E5C685}"/>
              </a:ext>
            </a:extLst>
          </p:cNvPr>
          <p:cNvSpPr/>
          <p:nvPr/>
        </p:nvSpPr>
        <p:spPr>
          <a:xfrm>
            <a:off x="210518" y="1470416"/>
            <a:ext cx="761865" cy="705325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7">
            <a:extLst>
              <a:ext uri="{FF2B5EF4-FFF2-40B4-BE49-F238E27FC236}">
                <a16:creationId xmlns:a16="http://schemas.microsoft.com/office/drawing/2014/main" id="{9158D588-8DCF-A62E-0749-E69BA04FBE83}"/>
              </a:ext>
            </a:extLst>
          </p:cNvPr>
          <p:cNvSpPr/>
          <p:nvPr/>
        </p:nvSpPr>
        <p:spPr>
          <a:xfrm>
            <a:off x="3628650" y="1543003"/>
            <a:ext cx="880987" cy="56015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00" y="175457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i="1" dirty="0"/>
              <a:t>Binary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90716" y="855368"/>
            <a:ext cx="734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yang </a:t>
            </a:r>
            <a:r>
              <a:rPr lang="en-US" sz="1600" dirty="0" err="1"/>
              <a:t>dimasukkan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Masukkan </a:t>
            </a:r>
            <a:r>
              <a:rPr lang="en-US" sz="1600" dirty="0" err="1"/>
              <a:t>elemen-elemen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Urutkan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low dan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high </a:t>
            </a:r>
            <a:r>
              <a:rPr lang="en-US" sz="1600" dirty="0" err="1"/>
              <a:t>dari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Selama</a:t>
            </a:r>
            <a:r>
              <a:rPr lang="en-US" sz="1600" dirty="0"/>
              <a:t> low </a:t>
            </a:r>
            <a:r>
              <a:rPr lang="en-US" sz="1600" dirty="0" err="1"/>
              <a:t>tidak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high,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array, mid, </a:t>
            </a:r>
            <a:r>
              <a:rPr lang="en-US" sz="1600" dirty="0" err="1"/>
              <a:t>sebagai</a:t>
            </a:r>
            <a:r>
              <a:rPr lang="en-US" sz="1600" dirty="0"/>
              <a:t> (low + high) // 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b.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sama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high = mid - 1.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lebih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low = mid + 1.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1933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6461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binary_search_manual</a:t>
            </a:r>
            <a:r>
              <a:rPr lang="en-US" sz="1200" dirty="0"/>
              <a:t>():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input </a:t>
            </a:r>
            <a:r>
              <a:rPr lang="en-US" sz="1200" dirty="0" err="1"/>
              <a:t>jumlah_elemen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array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= 1 to </a:t>
            </a:r>
            <a:r>
              <a:rPr lang="en-US" sz="1200" dirty="0" err="1"/>
              <a:t>jumlah_elemen</a:t>
            </a:r>
            <a:r>
              <a:rPr lang="en-US" sz="1200" dirty="0"/>
              <a:t>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input </a:t>
            </a:r>
            <a:r>
              <a:rPr lang="en-US" sz="1200" dirty="0" err="1"/>
              <a:t>nilai_elemen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tambahkan</a:t>
            </a:r>
            <a:r>
              <a:rPr lang="en-US" sz="1200" dirty="0"/>
              <a:t> </a:t>
            </a:r>
            <a:r>
              <a:rPr lang="en-US" sz="1200" dirty="0" err="1"/>
              <a:t>nilai_elemen</a:t>
            </a:r>
            <a:r>
              <a:rPr lang="en-US" sz="1200" dirty="0"/>
              <a:t> ke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urutkan</a:t>
            </a:r>
            <a:r>
              <a:rPr lang="en-US" sz="1200" dirty="0"/>
              <a:t>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input </a:t>
            </a:r>
            <a:r>
              <a:rPr lang="en-US" sz="1200" dirty="0" err="1"/>
              <a:t>nilai_cari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low =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high = </a:t>
            </a:r>
            <a:r>
              <a:rPr lang="en-US" sz="1200" dirty="0" err="1"/>
              <a:t>jumlah_elemen</a:t>
            </a:r>
            <a:r>
              <a:rPr lang="en-US" sz="1200" dirty="0"/>
              <a:t> - 1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low &lt;= high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mid = (low + high)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mid_val</a:t>
            </a:r>
            <a:r>
              <a:rPr lang="en-US" sz="1200" dirty="0"/>
              <a:t> = array[mid]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F77A6-5674-43FD-8087-100F00AEB44F}"/>
              </a:ext>
            </a:extLst>
          </p:cNvPr>
          <p:cNvSpPr txBox="1"/>
          <p:nvPr/>
        </p:nvSpPr>
        <p:spPr>
          <a:xfrm>
            <a:off x="4172700" y="1585454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if </a:t>
            </a:r>
            <a:r>
              <a:rPr lang="en-US" sz="1200" dirty="0" err="1"/>
              <a:t>mid_val</a:t>
            </a:r>
            <a:r>
              <a:rPr lang="en-US" sz="1200" dirty="0"/>
              <a:t> equals </a:t>
            </a:r>
            <a:r>
              <a:rPr lang="en-US" sz="1200" dirty="0" err="1"/>
              <a:t>nilai_cari</a:t>
            </a:r>
            <a:r>
              <a:rPr lang="en-US" sz="1200" dirty="0"/>
              <a:t>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return mid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else if </a:t>
            </a:r>
            <a:r>
              <a:rPr lang="en-US" sz="1200" dirty="0" err="1"/>
              <a:t>mid_val</a:t>
            </a:r>
            <a:r>
              <a:rPr lang="en-US" sz="1200" dirty="0"/>
              <a:t> &lt; </a:t>
            </a:r>
            <a:r>
              <a:rPr lang="en-US" sz="1200" dirty="0" err="1"/>
              <a:t>nilai_cari</a:t>
            </a:r>
            <a:r>
              <a:rPr lang="en-US" sz="1200" dirty="0"/>
              <a:t>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low = mid + 1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else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high = mid - 1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return -1</a:t>
            </a:r>
          </a:p>
          <a:p>
            <a:pPr marL="342900" indent="-342900" algn="just">
              <a:buFont typeface="+mj-lt"/>
              <a:buAutoNum type="arabicPeriod" startAt="17"/>
            </a:pPr>
            <a:endParaRPr lang="en-US" sz="1200" dirty="0"/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main():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result = </a:t>
            </a:r>
            <a:r>
              <a:rPr lang="en-US" sz="1200" dirty="0" err="1"/>
              <a:t>binary_search_manual</a:t>
            </a:r>
            <a:r>
              <a:rPr lang="en-US" sz="1200" dirty="0"/>
              <a:t>()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if result != -1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</a:t>
            </a:r>
            <a:r>
              <a:rPr lang="en-US" sz="1200" dirty="0" err="1"/>
              <a:t>cetak</a:t>
            </a:r>
            <a:r>
              <a:rPr lang="en-US" sz="1200" dirty="0"/>
              <a:t> "Nilai </a:t>
            </a:r>
            <a:r>
              <a:rPr lang="en-US" sz="1200" dirty="0" err="1"/>
              <a:t>ditemukan</a:t>
            </a:r>
            <a:r>
              <a:rPr lang="en-US" sz="1200" dirty="0"/>
              <a:t> di </a:t>
            </a:r>
            <a:r>
              <a:rPr lang="en-US" sz="1200" dirty="0" err="1"/>
              <a:t>indeks</a:t>
            </a:r>
            <a:r>
              <a:rPr lang="en-US" sz="1200" dirty="0"/>
              <a:t>", result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else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</a:t>
            </a:r>
            <a:r>
              <a:rPr lang="en-US" sz="1200" dirty="0" err="1"/>
              <a:t>cetak</a:t>
            </a:r>
            <a:r>
              <a:rPr lang="en-US" sz="1200" dirty="0"/>
              <a:t> "Nilai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array"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01524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DB2D7-B427-4334-BCEB-BF3F13BBD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50" y="1563850"/>
            <a:ext cx="4078500" cy="306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4CC3A-50A3-491F-AA02-29C032E42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4561" y="1563850"/>
            <a:ext cx="3935538" cy="2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46">
            <a:extLst>
              <a:ext uri="{FF2B5EF4-FFF2-40B4-BE49-F238E27FC236}">
                <a16:creationId xmlns:a16="http://schemas.microsoft.com/office/drawing/2014/main" id="{FEC53DBC-F237-3FB8-515E-AA1CA06760B4}"/>
              </a:ext>
            </a:extLst>
          </p:cNvPr>
          <p:cNvGrpSpPr/>
          <p:nvPr/>
        </p:nvGrpSpPr>
        <p:grpSpPr>
          <a:xfrm>
            <a:off x="5496114" y="832026"/>
            <a:ext cx="3851085" cy="4330121"/>
            <a:chOff x="2667000" y="0"/>
            <a:chExt cx="6858000" cy="6861753"/>
          </a:xfrm>
        </p:grpSpPr>
        <p:sp>
          <p:nvSpPr>
            <p:cNvPr id="21" name="자유형: 도형 47">
              <a:extLst>
                <a:ext uri="{FF2B5EF4-FFF2-40B4-BE49-F238E27FC236}">
                  <a16:creationId xmlns:a16="http://schemas.microsoft.com/office/drawing/2014/main" id="{5A45FBE8-35E8-857F-F80C-687C61BC5EC8}"/>
                </a:ext>
              </a:extLst>
            </p:cNvPr>
            <p:cNvSpPr/>
            <p:nvPr/>
          </p:nvSpPr>
          <p:spPr>
            <a:xfrm>
              <a:off x="2667000" y="0"/>
              <a:ext cx="6858000" cy="6858001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>
                <a:alpha val="41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48">
              <a:extLst>
                <a:ext uri="{FF2B5EF4-FFF2-40B4-BE49-F238E27FC236}">
                  <a16:creationId xmlns:a16="http://schemas.microsoft.com/office/drawing/2014/main" id="{A9D7C19B-0F9C-5E3F-6E25-69C8E7A1F470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49">
              <a:extLst>
                <a:ext uri="{FF2B5EF4-FFF2-40B4-BE49-F238E27FC236}">
                  <a16:creationId xmlns:a16="http://schemas.microsoft.com/office/drawing/2014/main" id="{F98BA20F-28C4-E1CC-CBD6-16B2EE7B09DC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50">
              <a:extLst>
                <a:ext uri="{FF2B5EF4-FFF2-40B4-BE49-F238E27FC236}">
                  <a16:creationId xmlns:a16="http://schemas.microsoft.com/office/drawing/2014/main" id="{3A2059B6-D1B9-348F-8CB7-B112CFD009F8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 dirty="0">
              <a:solidFill>
                <a:schemeClr val="bg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12016" y="1793652"/>
            <a:ext cx="4998413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Teknik </a:t>
            </a:r>
            <a:r>
              <a:rPr lang="en-US" sz="2000" b="1" dirty="0" err="1">
                <a:solidFill>
                  <a:schemeClr val="tx1"/>
                </a:solidFill>
              </a:rPr>
              <a:t>pencarian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memanfaatkan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kemajuan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komputer</a:t>
            </a:r>
            <a:r>
              <a:rPr lang="en-US" sz="2000" b="1" dirty="0">
                <a:solidFill>
                  <a:schemeClr val="tx1"/>
                </a:solidFill>
              </a:rPr>
              <a:t> untuk </a:t>
            </a:r>
            <a:r>
              <a:rPr lang="en-US" sz="2000" b="1" dirty="0" err="1">
                <a:solidFill>
                  <a:schemeClr val="tx1"/>
                </a:solidFill>
              </a:rPr>
              <a:t>mencari</a:t>
            </a:r>
            <a:r>
              <a:rPr lang="en-US" sz="2000" b="1" dirty="0">
                <a:solidFill>
                  <a:schemeClr val="tx1"/>
                </a:solidFill>
              </a:rPr>
              <a:t> data/</a:t>
            </a:r>
            <a:r>
              <a:rPr lang="en-US" sz="2000" b="1" dirty="0" err="1">
                <a:solidFill>
                  <a:schemeClr val="tx1"/>
                </a:solidFill>
              </a:rPr>
              <a:t>informasi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dalam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sebuah</a:t>
            </a:r>
            <a:r>
              <a:rPr lang="en-US" sz="2000" b="1" dirty="0">
                <a:solidFill>
                  <a:schemeClr val="tx1"/>
                </a:solidFill>
              </a:rPr>
              <a:t> array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251338" y="945348"/>
            <a:ext cx="7717500" cy="72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teknik menggunakan program komputer?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703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191318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9C561-502B-457D-8D34-7DCC38541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738" y="1171550"/>
            <a:ext cx="4848225" cy="2781300"/>
          </a:xfrm>
          <a:prstGeom prst="rect">
            <a:avLst/>
          </a:prstGeom>
        </p:spPr>
      </p:pic>
      <p:grpSp>
        <p:nvGrpSpPr>
          <p:cNvPr id="2" name="그룹 71">
            <a:extLst>
              <a:ext uri="{FF2B5EF4-FFF2-40B4-BE49-F238E27FC236}">
                <a16:creationId xmlns:a16="http://schemas.microsoft.com/office/drawing/2014/main" id="{4E7BA198-A044-4D7E-8C1F-BA38266799D2}"/>
              </a:ext>
            </a:extLst>
          </p:cNvPr>
          <p:cNvGrpSpPr/>
          <p:nvPr/>
        </p:nvGrpSpPr>
        <p:grpSpPr>
          <a:xfrm>
            <a:off x="5546730" y="2365457"/>
            <a:ext cx="3441153" cy="2778044"/>
            <a:chOff x="0" y="0"/>
            <a:chExt cx="7934952" cy="6857020"/>
          </a:xfrm>
        </p:grpSpPr>
        <p:grpSp>
          <p:nvGrpSpPr>
            <p:cNvPr id="4" name="그룹 72">
              <a:extLst>
                <a:ext uri="{FF2B5EF4-FFF2-40B4-BE49-F238E27FC236}">
                  <a16:creationId xmlns:a16="http://schemas.microsoft.com/office/drawing/2014/main" id="{2944CA2F-EE52-2DDC-853B-575DC7143A05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6" name="자유형: 도형 83">
                <a:extLst>
                  <a:ext uri="{FF2B5EF4-FFF2-40B4-BE49-F238E27FC236}">
                    <a16:creationId xmlns:a16="http://schemas.microsoft.com/office/drawing/2014/main" id="{DC2EF787-C469-CC45-C080-A906BB56C13D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84">
                <a:extLst>
                  <a:ext uri="{FF2B5EF4-FFF2-40B4-BE49-F238E27FC236}">
                    <a16:creationId xmlns:a16="http://schemas.microsoft.com/office/drawing/2014/main" id="{764D3D28-A10D-1A8E-C19F-734CCC6A21C0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85">
                <a:extLst>
                  <a:ext uri="{FF2B5EF4-FFF2-40B4-BE49-F238E27FC236}">
                    <a16:creationId xmlns:a16="http://schemas.microsoft.com/office/drawing/2014/main" id="{8100A3E5-3C6C-2208-731C-268B694F344D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86">
                <a:extLst>
                  <a:ext uri="{FF2B5EF4-FFF2-40B4-BE49-F238E27FC236}">
                    <a16:creationId xmlns:a16="http://schemas.microsoft.com/office/drawing/2014/main" id="{199A18A0-F9A1-85AF-5C6F-2E3CB086C53D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87">
                <a:extLst>
                  <a:ext uri="{FF2B5EF4-FFF2-40B4-BE49-F238E27FC236}">
                    <a16:creationId xmlns:a16="http://schemas.microsoft.com/office/drawing/2014/main" id="{4697FD29-B3F5-C2EC-5D71-0ED7C69FF2D1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88">
                <a:extLst>
                  <a:ext uri="{FF2B5EF4-FFF2-40B4-BE49-F238E27FC236}">
                    <a16:creationId xmlns:a16="http://schemas.microsoft.com/office/drawing/2014/main" id="{FE97A36B-6FA6-B44E-6855-3FCF860AC3C9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89">
                <a:extLst>
                  <a:ext uri="{FF2B5EF4-FFF2-40B4-BE49-F238E27FC236}">
                    <a16:creationId xmlns:a16="http://schemas.microsoft.com/office/drawing/2014/main" id="{1D32F2BF-381C-B0BC-457C-EEECD1B907EA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73">
              <a:extLst>
                <a:ext uri="{FF2B5EF4-FFF2-40B4-BE49-F238E27FC236}">
                  <a16:creationId xmlns:a16="http://schemas.microsoft.com/office/drawing/2014/main" id="{40F92B9D-28E7-65B9-418A-BCBA9163FE6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2" name="자유형: 도형 79">
                <a:extLst>
                  <a:ext uri="{FF2B5EF4-FFF2-40B4-BE49-F238E27FC236}">
                    <a16:creationId xmlns:a16="http://schemas.microsoft.com/office/drawing/2014/main" id="{9D5FCEA1-8405-3E5A-EE91-78CDA57985F9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80">
                <a:extLst>
                  <a:ext uri="{FF2B5EF4-FFF2-40B4-BE49-F238E27FC236}">
                    <a16:creationId xmlns:a16="http://schemas.microsoft.com/office/drawing/2014/main" id="{2890E4C3-2C8C-FFA2-CD95-B303C594DB65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81">
                <a:extLst>
                  <a:ext uri="{FF2B5EF4-FFF2-40B4-BE49-F238E27FC236}">
                    <a16:creationId xmlns:a16="http://schemas.microsoft.com/office/drawing/2014/main" id="{8C8C98D3-1F3B-D3F6-7A46-48ECFFDFDAF0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82">
                <a:extLst>
                  <a:ext uri="{FF2B5EF4-FFF2-40B4-BE49-F238E27FC236}">
                    <a16:creationId xmlns:a16="http://schemas.microsoft.com/office/drawing/2014/main" id="{6B044B02-AB95-DD33-2D34-FF967AEF3DD1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그룹 74">
              <a:extLst>
                <a:ext uri="{FF2B5EF4-FFF2-40B4-BE49-F238E27FC236}">
                  <a16:creationId xmlns:a16="http://schemas.microsoft.com/office/drawing/2014/main" id="{5F6C9D48-050D-4163-4E5C-18431FF253E2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8" name="자유형: 도형 75">
                <a:extLst>
                  <a:ext uri="{FF2B5EF4-FFF2-40B4-BE49-F238E27FC236}">
                    <a16:creationId xmlns:a16="http://schemas.microsoft.com/office/drawing/2014/main" id="{94BB665E-C651-521C-DCBF-E35D6AE6A9BB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76">
                <a:extLst>
                  <a:ext uri="{FF2B5EF4-FFF2-40B4-BE49-F238E27FC236}">
                    <a16:creationId xmlns:a16="http://schemas.microsoft.com/office/drawing/2014/main" id="{6038E62A-09B9-8C25-68EC-D27C17B472DA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77">
                <a:extLst>
                  <a:ext uri="{FF2B5EF4-FFF2-40B4-BE49-F238E27FC236}">
                    <a16:creationId xmlns:a16="http://schemas.microsoft.com/office/drawing/2014/main" id="{56F650E1-7D56-3A76-30FF-44AE0375D5BF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78">
                <a:extLst>
                  <a:ext uri="{FF2B5EF4-FFF2-40B4-BE49-F238E27FC236}">
                    <a16:creationId xmlns:a16="http://schemas.microsoft.com/office/drawing/2014/main" id="{4B1EE01A-8A4C-558C-CE14-F8A914A14859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358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panjang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elemen-elemen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Urutkan</a:t>
            </a:r>
            <a:r>
              <a:rPr lang="en-US" sz="1600" dirty="0"/>
              <a:t> array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alfabetis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low dan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high </a:t>
            </a:r>
            <a:r>
              <a:rPr lang="en-US" sz="1600" dirty="0" err="1"/>
              <a:t>dari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Selama</a:t>
            </a:r>
            <a:r>
              <a:rPr lang="en-US" sz="1600" dirty="0"/>
              <a:t> low </a:t>
            </a:r>
            <a:r>
              <a:rPr lang="en-US" sz="1600" dirty="0" err="1"/>
              <a:t>tidak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high,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array, mid, </a:t>
            </a:r>
            <a:r>
              <a:rPr lang="en-US" sz="1600" dirty="0" err="1"/>
              <a:t>sebagai</a:t>
            </a:r>
            <a:r>
              <a:rPr lang="en-US" sz="1600" dirty="0"/>
              <a:t> (low + high) // 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b.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sama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high = mid - 1.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low = mid + 1.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7301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procedure </a:t>
            </a:r>
            <a:r>
              <a:rPr lang="en-US" sz="900" dirty="0" err="1"/>
              <a:t>binary_search_input</a:t>
            </a:r>
            <a:r>
              <a:rPr lang="en-US" sz="900" dirty="0"/>
              <a:t>():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input </a:t>
            </a:r>
            <a:r>
              <a:rPr lang="en-US" sz="900" dirty="0" err="1"/>
              <a:t>jumlah_elemen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array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= 1 to </a:t>
            </a:r>
            <a:r>
              <a:rPr lang="en-US" sz="900" dirty="0" err="1"/>
              <a:t>jumlah_elemen</a:t>
            </a:r>
            <a:r>
              <a:rPr lang="en-US" sz="900" dirty="0"/>
              <a:t>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input </a:t>
            </a:r>
            <a:r>
              <a:rPr lang="en-US" sz="900" dirty="0" err="1"/>
              <a:t>elemen</a:t>
            </a:r>
            <a:r>
              <a:rPr lang="en-US" sz="900" dirty="0"/>
              <a:t> ke-</a:t>
            </a:r>
            <a:r>
              <a:rPr lang="en-US" sz="900" dirty="0" err="1"/>
              <a:t>i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  <a:r>
              <a:rPr lang="en-US" sz="900" dirty="0" err="1"/>
              <a:t>tambahkan</a:t>
            </a:r>
            <a:r>
              <a:rPr lang="en-US" sz="900" dirty="0"/>
              <a:t> </a:t>
            </a:r>
            <a:r>
              <a:rPr lang="en-US" sz="900" dirty="0" err="1"/>
              <a:t>elemen</a:t>
            </a:r>
            <a:r>
              <a:rPr lang="en-US" sz="900" dirty="0"/>
              <a:t> ke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  <a:r>
              <a:rPr lang="en-US" sz="900" dirty="0" err="1"/>
              <a:t>urutkan</a:t>
            </a:r>
            <a:r>
              <a:rPr lang="en-US" sz="900" dirty="0"/>
              <a:t>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input </a:t>
            </a:r>
            <a:r>
              <a:rPr lang="en-US" sz="900" dirty="0" err="1"/>
              <a:t>nilai_cari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low =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high = </a:t>
            </a:r>
            <a:r>
              <a:rPr lang="en-US" sz="900" dirty="0" err="1"/>
              <a:t>jumlah_elemen</a:t>
            </a:r>
            <a:r>
              <a:rPr lang="en-US" sz="900" dirty="0"/>
              <a:t> - 1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while low &lt;= high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mid = (low + high)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  <a:r>
              <a:rPr lang="en-US" sz="900" dirty="0" err="1"/>
              <a:t>mid_val</a:t>
            </a:r>
            <a:r>
              <a:rPr lang="en-US" sz="900" dirty="0"/>
              <a:t> = array[mid]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if </a:t>
            </a:r>
            <a:r>
              <a:rPr lang="en-US" sz="900" dirty="0" err="1"/>
              <a:t>mid_val</a:t>
            </a:r>
            <a:r>
              <a:rPr lang="en-US" sz="900" dirty="0"/>
              <a:t> equals </a:t>
            </a:r>
            <a:r>
              <a:rPr lang="en-US" sz="900" dirty="0" err="1"/>
              <a:t>nilai_cari</a:t>
            </a:r>
            <a:r>
              <a:rPr lang="en-US" sz="900" dirty="0"/>
              <a:t>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return mid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else if </a:t>
            </a:r>
            <a:r>
              <a:rPr lang="en-US" sz="900" dirty="0" err="1"/>
              <a:t>mid_val</a:t>
            </a:r>
            <a:r>
              <a:rPr lang="en-US" sz="900" dirty="0"/>
              <a:t> &lt; </a:t>
            </a:r>
            <a:r>
              <a:rPr lang="en-US" sz="900" dirty="0" err="1"/>
              <a:t>nilai_cari</a:t>
            </a:r>
            <a:r>
              <a:rPr lang="en-US" sz="900" dirty="0"/>
              <a:t>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low = mid + 1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high = mid - 1</a:t>
            </a:r>
          </a:p>
          <a:p>
            <a:pPr algn="just"/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852F2-1DA1-42E8-8135-1A9535DD6C65}"/>
              </a:ext>
            </a:extLst>
          </p:cNvPr>
          <p:cNvSpPr txBox="1"/>
          <p:nvPr/>
        </p:nvSpPr>
        <p:spPr>
          <a:xfrm>
            <a:off x="3700950" y="159661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return -1</a:t>
            </a:r>
          </a:p>
          <a:p>
            <a:pPr marL="342900" indent="-342900" algn="just">
              <a:buFont typeface="+mj-lt"/>
              <a:buAutoNum type="arabicPeriod" startAt="24"/>
            </a:pPr>
            <a:endParaRPr lang="en-US" sz="1400" dirty="0"/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main():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result = </a:t>
            </a:r>
            <a:r>
              <a:rPr lang="en-US" sz="1400" dirty="0" err="1"/>
              <a:t>binary_search_input</a:t>
            </a:r>
            <a:r>
              <a:rPr lang="en-US" sz="1400" dirty="0"/>
              <a:t>()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if result != -1 then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    </a:t>
            </a:r>
            <a:r>
              <a:rPr lang="en-US" sz="1400" dirty="0" err="1"/>
              <a:t>cetak</a:t>
            </a:r>
            <a:r>
              <a:rPr lang="en-US" sz="1400" dirty="0"/>
              <a:t> "Nilai </a:t>
            </a:r>
            <a:r>
              <a:rPr lang="en-US" sz="1400" dirty="0" err="1"/>
              <a:t>ditemukan</a:t>
            </a:r>
            <a:r>
              <a:rPr lang="en-US" sz="1400" dirty="0"/>
              <a:t> di </a:t>
            </a:r>
            <a:r>
              <a:rPr lang="en-US" sz="1400" dirty="0" err="1"/>
              <a:t>indeks</a:t>
            </a:r>
            <a:r>
              <a:rPr lang="en-US" sz="1400" dirty="0"/>
              <a:t>", result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else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    </a:t>
            </a:r>
            <a:r>
              <a:rPr lang="en-US" sz="1400" dirty="0" err="1"/>
              <a:t>cetak</a:t>
            </a:r>
            <a:r>
              <a:rPr lang="en-US" sz="1400" dirty="0"/>
              <a:t> "Nilai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ditemukan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array"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2421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28867-3CD6-4236-83F9-802D109F39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620" y="1591904"/>
            <a:ext cx="3698630" cy="3103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1AEE1-0A43-4EAB-99FC-1CE4FDAC3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113" y="1591904"/>
            <a:ext cx="4345173" cy="26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CA981-8E5D-43EC-AEEA-3265DF717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9312" y="1832970"/>
            <a:ext cx="4905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7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dirty="0" err="1"/>
              <a:t>Simulasi</a:t>
            </a:r>
            <a:r>
              <a:rPr lang="en-ID" sz="2800" dirty="0"/>
              <a:t> 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079C5-D476-43A4-8E49-18435318107B}"/>
              </a:ext>
            </a:extLst>
          </p:cNvPr>
          <p:cNvSpPr txBox="1"/>
          <p:nvPr/>
        </p:nvSpPr>
        <p:spPr>
          <a:xfrm>
            <a:off x="3156900" y="2110085"/>
            <a:ext cx="248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PADA VS CODE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4302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ANALITIK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Teknik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, </a:t>
            </a:r>
            <a:r>
              <a:rPr lang="en-US" sz="1800" dirty="0" err="1"/>
              <a:t>denvgan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software dan hardware computer, </a:t>
            </a:r>
            <a:r>
              <a:rPr lang="en-US" sz="1800" dirty="0" err="1"/>
              <a:t>metoda</a:t>
            </a:r>
            <a:r>
              <a:rPr lang="en-US" sz="1800" dirty="0"/>
              <a:t>- </a:t>
            </a:r>
            <a:r>
              <a:rPr lang="en-US" sz="1800" dirty="0" err="1"/>
              <a:t>metoda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diimplementasi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program computer,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di </a:t>
            </a:r>
            <a:r>
              <a:rPr lang="en-US" sz="1800" dirty="0" err="1"/>
              <a:t>gunakan</a:t>
            </a:r>
            <a:r>
              <a:rPr lang="en-US" sz="1800" dirty="0"/>
              <a:t> untuk </a:t>
            </a:r>
            <a:r>
              <a:rPr lang="en-US" sz="1800" dirty="0" err="1"/>
              <a:t>menganalisa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sembarang</a:t>
            </a:r>
            <a:r>
              <a:rPr lang="en-US" sz="1800" dirty="0"/>
              <a:t>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stokastik</a:t>
            </a:r>
            <a:r>
              <a:rPr lang="en-US" sz="1800" dirty="0"/>
              <a:t>.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2790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GRAFIK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Metode</a:t>
            </a:r>
            <a:r>
              <a:rPr lang="en-US" sz="1800" dirty="0"/>
              <a:t> paling </a:t>
            </a:r>
            <a:r>
              <a:rPr lang="en-US" sz="1800" dirty="0" err="1"/>
              <a:t>sederhana</a:t>
            </a:r>
            <a:r>
              <a:rPr lang="en-US" sz="1800" dirty="0"/>
              <a:t>, untuk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tafsiran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f(x)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f(x),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pengamatan</a:t>
            </a:r>
            <a:r>
              <a:rPr lang="en-US" sz="1800" dirty="0"/>
              <a:t> </a:t>
            </a:r>
            <a:r>
              <a:rPr lang="en-US" sz="1800" dirty="0" err="1"/>
              <a:t>terhada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x yang </a:t>
            </a:r>
            <a:r>
              <a:rPr lang="en-US" sz="1800" dirty="0" err="1"/>
              <a:t>membuat</a:t>
            </a:r>
            <a:r>
              <a:rPr lang="en-US" sz="1800" dirty="0"/>
              <a:t> f(x) = 0 , atau </a:t>
            </a:r>
            <a:r>
              <a:rPr lang="en-US" sz="1800" dirty="0" err="1"/>
              <a:t>mengamati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x yang </a:t>
            </a:r>
            <a:r>
              <a:rPr lang="en-US" sz="1800" dirty="0" err="1"/>
              <a:t>memotong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x, </a:t>
            </a:r>
            <a:r>
              <a:rPr lang="en-US" sz="1800" dirty="0" err="1"/>
              <a:t>apabila</a:t>
            </a:r>
            <a:r>
              <a:rPr lang="en-US" sz="1800" dirty="0"/>
              <a:t> sudah di </a:t>
            </a:r>
            <a:r>
              <a:rPr lang="en-US" sz="1800" dirty="0" err="1"/>
              <a:t>dapat</a:t>
            </a:r>
            <a:r>
              <a:rPr lang="en-US" sz="1800" dirty="0"/>
              <a:t> 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f(x)</a:t>
            </a:r>
          </a:p>
        </p:txBody>
      </p:sp>
    </p:spTree>
    <p:extLst>
      <p:ext uri="{BB962C8B-B14F-4D97-AF65-F5344CB8AC3E}">
        <p14:creationId xmlns:p14="http://schemas.microsoft.com/office/powerpoint/2010/main" val="219726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Menentukan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ID" dirty="0" err="1">
                    <a:latin typeface="+mj-lt"/>
                  </a:rPr>
                  <a:t>Dengan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metode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grafik</a:t>
                </a:r>
                <a:r>
                  <a:rPr lang="en-ID" dirty="0">
                    <a:latin typeface="+mj-lt"/>
                  </a:rPr>
                  <a:t>, </a:t>
                </a:r>
                <a:r>
                  <a:rPr lang="en-ID" dirty="0" err="1">
                    <a:latin typeface="+mj-lt"/>
                  </a:rPr>
                  <a:t>jika</a:t>
                </a:r>
                <a:r>
                  <a:rPr lang="en-ID" dirty="0">
                    <a:latin typeface="+mj-lt"/>
                  </a:rPr>
                  <a:t> di </a:t>
                </a:r>
                <a:r>
                  <a:rPr lang="en-ID" dirty="0" err="1">
                    <a:latin typeface="+mj-lt"/>
                  </a:rPr>
                  <a:t>ambil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tebakan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awal</a:t>
                </a: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+mj-lt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=1,5 dan </a:t>
                </a:r>
                <a:r>
                  <a:rPr lang="en-ID" dirty="0" err="1"/>
                  <a:t>selang</a:t>
                </a:r>
                <a:r>
                  <a:rPr lang="en-ID" dirty="0"/>
                  <a:t> (range)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ID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blipFill>
                <a:blip r:embed="rId10"/>
                <a:stretch>
                  <a:fillRect l="-242" t="-16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99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 err="1"/>
              <a:t>Gra</a:t>
            </a:r>
            <a:r>
              <a:rPr lang="en-ID" i="1" dirty="0" err="1"/>
              <a:t>fik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Mulai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menentukan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awal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start​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akhir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lang="en-ID" sz="2000" b="0" i="1" dirty="0" err="1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​,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selang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Buat daftar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titik-titik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selang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𝑥start​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hingga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𝑥end​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interval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setiap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daftar,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hitung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𝑓(𝑥).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Kembalikan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daftar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f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705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1">
            <a:extLst>
              <a:ext uri="{FF2B5EF4-FFF2-40B4-BE49-F238E27FC236}">
                <a16:creationId xmlns:a16="http://schemas.microsoft.com/office/drawing/2014/main" id="{2AFB262B-550B-CDC4-E22B-ABE7D53C0B56}"/>
              </a:ext>
            </a:extLst>
          </p:cNvPr>
          <p:cNvGrpSpPr/>
          <p:nvPr/>
        </p:nvGrpSpPr>
        <p:grpSpPr>
          <a:xfrm>
            <a:off x="5546730" y="2365457"/>
            <a:ext cx="3441153" cy="2778044"/>
            <a:chOff x="0" y="0"/>
            <a:chExt cx="7934952" cy="6857020"/>
          </a:xfrm>
        </p:grpSpPr>
        <p:grpSp>
          <p:nvGrpSpPr>
            <p:cNvPr id="3" name="그룹 72">
              <a:extLst>
                <a:ext uri="{FF2B5EF4-FFF2-40B4-BE49-F238E27FC236}">
                  <a16:creationId xmlns:a16="http://schemas.microsoft.com/office/drawing/2014/main" id="{AAC3E294-E6D2-95B5-2E26-7DCF7CA41949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4" name="자유형: 도형 83">
                <a:extLst>
                  <a:ext uri="{FF2B5EF4-FFF2-40B4-BE49-F238E27FC236}">
                    <a16:creationId xmlns:a16="http://schemas.microsoft.com/office/drawing/2014/main" id="{F8832004-E09F-13BF-9F92-C91262793FD4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84">
                <a:extLst>
                  <a:ext uri="{FF2B5EF4-FFF2-40B4-BE49-F238E27FC236}">
                    <a16:creationId xmlns:a16="http://schemas.microsoft.com/office/drawing/2014/main" id="{9E773CA6-F2ED-9B47-6C01-ACB89157A650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85">
                <a:extLst>
                  <a:ext uri="{FF2B5EF4-FFF2-40B4-BE49-F238E27FC236}">
                    <a16:creationId xmlns:a16="http://schemas.microsoft.com/office/drawing/2014/main" id="{8C02BDAD-5B62-F6F4-123E-4E73D2A83DC5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86">
                <a:extLst>
                  <a:ext uri="{FF2B5EF4-FFF2-40B4-BE49-F238E27FC236}">
                    <a16:creationId xmlns:a16="http://schemas.microsoft.com/office/drawing/2014/main" id="{DA57D98A-7D02-1FD4-1DA0-20439F362C41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87">
                <a:extLst>
                  <a:ext uri="{FF2B5EF4-FFF2-40B4-BE49-F238E27FC236}">
                    <a16:creationId xmlns:a16="http://schemas.microsoft.com/office/drawing/2014/main" id="{EE861D9B-8B85-7E46-E8E4-3B794FF7D4D1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88">
                <a:extLst>
                  <a:ext uri="{FF2B5EF4-FFF2-40B4-BE49-F238E27FC236}">
                    <a16:creationId xmlns:a16="http://schemas.microsoft.com/office/drawing/2014/main" id="{7A953AF2-93E7-ECFB-F753-BA216EC1E9D0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89">
                <a:extLst>
                  <a:ext uri="{FF2B5EF4-FFF2-40B4-BE49-F238E27FC236}">
                    <a16:creationId xmlns:a16="http://schemas.microsoft.com/office/drawing/2014/main" id="{7855B855-3BBE-390F-BCE5-50176830FF52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그룹 73">
              <a:extLst>
                <a:ext uri="{FF2B5EF4-FFF2-40B4-BE49-F238E27FC236}">
                  <a16:creationId xmlns:a16="http://schemas.microsoft.com/office/drawing/2014/main" id="{68C7B883-3701-2F06-44DE-BD737DBBD3D5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0" name="자유형: 도형 79">
                <a:extLst>
                  <a:ext uri="{FF2B5EF4-FFF2-40B4-BE49-F238E27FC236}">
                    <a16:creationId xmlns:a16="http://schemas.microsoft.com/office/drawing/2014/main" id="{EA2551F1-2756-4B41-7F98-0E48E8E30F39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80">
                <a:extLst>
                  <a:ext uri="{FF2B5EF4-FFF2-40B4-BE49-F238E27FC236}">
                    <a16:creationId xmlns:a16="http://schemas.microsoft.com/office/drawing/2014/main" id="{2A7BF33A-4543-BCB7-9D75-B05752D5DF9B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81">
                <a:extLst>
                  <a:ext uri="{FF2B5EF4-FFF2-40B4-BE49-F238E27FC236}">
                    <a16:creationId xmlns:a16="http://schemas.microsoft.com/office/drawing/2014/main" id="{A5347AE3-D0D4-17BD-8AAC-F5479BBD9D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82">
                <a:extLst>
                  <a:ext uri="{FF2B5EF4-FFF2-40B4-BE49-F238E27FC236}">
                    <a16:creationId xmlns:a16="http://schemas.microsoft.com/office/drawing/2014/main" id="{E0850867-FC90-DA3C-47AD-4EC1EB9403C2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74">
              <a:extLst>
                <a:ext uri="{FF2B5EF4-FFF2-40B4-BE49-F238E27FC236}">
                  <a16:creationId xmlns:a16="http://schemas.microsoft.com/office/drawing/2014/main" id="{BA358143-5D70-0DD7-B92B-3561A50913D4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6" name="자유형: 도형 75">
                <a:extLst>
                  <a:ext uri="{FF2B5EF4-FFF2-40B4-BE49-F238E27FC236}">
                    <a16:creationId xmlns:a16="http://schemas.microsoft.com/office/drawing/2014/main" id="{67EB845D-A9A1-FB59-D164-37F92069C27E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76">
                <a:extLst>
                  <a:ext uri="{FF2B5EF4-FFF2-40B4-BE49-F238E27FC236}">
                    <a16:creationId xmlns:a16="http://schemas.microsoft.com/office/drawing/2014/main" id="{84282EA3-FEE6-F3CC-3120-2959457D3BDC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7">
                <a:extLst>
                  <a:ext uri="{FF2B5EF4-FFF2-40B4-BE49-F238E27FC236}">
                    <a16:creationId xmlns:a16="http://schemas.microsoft.com/office/drawing/2014/main" id="{92CF4B0D-D455-9C2E-142D-11F1AF9A1EF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78">
                <a:extLst>
                  <a:ext uri="{FF2B5EF4-FFF2-40B4-BE49-F238E27FC236}">
                    <a16:creationId xmlns:a16="http://schemas.microsoft.com/office/drawing/2014/main" id="{44C606A3-79D6-FE9E-1817-A45AF1EDB1CE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205951" y="1475630"/>
            <a:ext cx="8402790" cy="1208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Teknik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mendapatkan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nilai</a:t>
            </a:r>
            <a:r>
              <a:rPr lang="en-US" sz="2000" b="1" dirty="0">
                <a:solidFill>
                  <a:schemeClr val="tx1"/>
                </a:solidFill>
              </a:rPr>
              <a:t> variable-variable atau </a:t>
            </a:r>
            <a:r>
              <a:rPr lang="en-US" sz="2000" b="1" dirty="0" err="1">
                <a:solidFill>
                  <a:schemeClr val="tx1"/>
                </a:solidFill>
              </a:rPr>
              <a:t>akar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karakteristik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suatu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fungsi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sulit</a:t>
            </a:r>
            <a:r>
              <a:rPr lang="en-US" sz="2000" b="1" dirty="0">
                <a:solidFill>
                  <a:schemeClr val="tx1"/>
                </a:solidFill>
              </a:rPr>
              <a:t> (mungkin </a:t>
            </a:r>
            <a:r>
              <a:rPr lang="en-US" sz="2000" b="1" dirty="0" err="1">
                <a:solidFill>
                  <a:schemeClr val="tx1"/>
                </a:solidFill>
              </a:rPr>
              <a:t>tidak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bisa</a:t>
            </a:r>
            <a:r>
              <a:rPr lang="en-US" sz="2000" b="1" dirty="0">
                <a:solidFill>
                  <a:schemeClr val="tx1"/>
                </a:solidFill>
              </a:rPr>
              <a:t>) di </a:t>
            </a:r>
            <a:r>
              <a:rPr lang="en-US" sz="2000" b="1" dirty="0" err="1">
                <a:solidFill>
                  <a:schemeClr val="tx1"/>
                </a:solidFill>
              </a:rPr>
              <a:t>faktorasi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629400" y="750954"/>
            <a:ext cx="7717500" cy="72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</a:t>
            </a:r>
            <a:r>
              <a:rPr lang="en" dirty="0">
                <a:solidFill>
                  <a:srgbClr val="92D050"/>
                </a:solidFill>
              </a:rPr>
              <a:t>teknik analitik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470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 err="1"/>
              <a:t>Grafik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graphical_method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x_values</a:t>
            </a:r>
            <a:r>
              <a:rPr lang="en-US" sz="1200" dirty="0"/>
              <a:t> = </a:t>
            </a:r>
            <a:r>
              <a:rPr lang="en-US" sz="1200" dirty="0" err="1"/>
              <a:t>generate_x_values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fx_values</a:t>
            </a:r>
            <a:r>
              <a:rPr lang="en-US" sz="1200" dirty="0"/>
              <a:t> = </a:t>
            </a:r>
            <a:r>
              <a:rPr lang="en-US" sz="1200" dirty="0" err="1"/>
              <a:t>calculate_fx_values</a:t>
            </a:r>
            <a:r>
              <a:rPr lang="en-US" sz="1200" dirty="0"/>
              <a:t>(</a:t>
            </a:r>
            <a:r>
              <a:rPr lang="en-US" sz="1200" dirty="0" err="1"/>
              <a:t>x_values</a:t>
            </a:r>
            <a:r>
              <a:rPr lang="en-US" sz="12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</a:t>
            </a:r>
            <a:r>
              <a:rPr lang="en-US" sz="1200" dirty="0" err="1"/>
              <a:t>fx_values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function </a:t>
            </a:r>
            <a:r>
              <a:rPr lang="en-US" sz="1200" dirty="0" err="1"/>
              <a:t>generate_x_values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x_values</a:t>
            </a:r>
            <a:r>
              <a:rPr lang="en-US" sz="1200" dirty="0"/>
              <a:t>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x = </a:t>
            </a:r>
            <a:r>
              <a:rPr lang="en-US" sz="1200" dirty="0" err="1"/>
              <a:t>x_start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x &lt;= </a:t>
            </a:r>
            <a:r>
              <a:rPr lang="en-US" sz="1200" dirty="0" err="1"/>
              <a:t>x_end</a:t>
            </a:r>
            <a:r>
              <a:rPr lang="en-US" sz="12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x_values.append</a:t>
            </a:r>
            <a:r>
              <a:rPr lang="en-US" sz="1200" dirty="0"/>
              <a:t>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x = x + </a:t>
            </a:r>
            <a:r>
              <a:rPr lang="en-US" sz="1200" dirty="0" err="1"/>
              <a:t>delta_x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</a:t>
            </a:r>
            <a:r>
              <a:rPr lang="en-US" sz="1200" dirty="0" err="1"/>
              <a:t>x_values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08B-444E-4E60-8D3C-DA545A7FE1E2}"/>
              </a:ext>
            </a:extLst>
          </p:cNvPr>
          <p:cNvSpPr txBox="1"/>
          <p:nvPr/>
        </p:nvSpPr>
        <p:spPr>
          <a:xfrm>
            <a:off x="4197255" y="156385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function </a:t>
            </a:r>
            <a:r>
              <a:rPr lang="en-US" sz="1400" dirty="0" err="1"/>
              <a:t>calculate_fx_values</a:t>
            </a:r>
            <a:r>
              <a:rPr lang="en-US" sz="1400" dirty="0"/>
              <a:t>(</a:t>
            </a:r>
            <a:r>
              <a:rPr lang="en-US" sz="1400" dirty="0" err="1"/>
              <a:t>x_values</a:t>
            </a:r>
            <a:r>
              <a:rPr lang="en-US" sz="1400" dirty="0"/>
              <a:t>):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</a:t>
            </a:r>
            <a:r>
              <a:rPr lang="en-US" sz="1400" dirty="0" err="1"/>
              <a:t>fx_values</a:t>
            </a:r>
            <a:r>
              <a:rPr lang="en-US" sz="1400" dirty="0"/>
              <a:t> = []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for each x in </a:t>
            </a:r>
            <a:r>
              <a:rPr lang="en-US" sz="1400" dirty="0" err="1"/>
              <a:t>x_values</a:t>
            </a:r>
            <a:r>
              <a:rPr lang="en-US" sz="1400" dirty="0"/>
              <a:t>: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    </a:t>
            </a:r>
            <a:r>
              <a:rPr lang="en-US" sz="1400" dirty="0" err="1"/>
              <a:t>fx</a:t>
            </a:r>
            <a:r>
              <a:rPr lang="en-US" sz="1400" dirty="0"/>
              <a:t> = f(x)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    </a:t>
            </a:r>
            <a:r>
              <a:rPr lang="en-US" sz="1400" dirty="0" err="1"/>
              <a:t>fx_values.append</a:t>
            </a:r>
            <a:r>
              <a:rPr lang="en-US" sz="1400" dirty="0"/>
              <a:t>(</a:t>
            </a:r>
            <a:r>
              <a:rPr lang="en-US" sz="1400" dirty="0" err="1"/>
              <a:t>fx</a:t>
            </a:r>
            <a:r>
              <a:rPr lang="en-US" sz="1400" dirty="0"/>
              <a:t>)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return </a:t>
            </a:r>
            <a:r>
              <a:rPr lang="en-US" sz="1400" dirty="0" err="1"/>
              <a:t>fx_values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5307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Grafik</a:t>
            </a:r>
            <a:r>
              <a:rPr lang="en-ID" sz="2800" i="1" dirty="0"/>
              <a:t>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219B5-0104-45FA-90C1-A94AF415F5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809" y="1326566"/>
            <a:ext cx="4038600" cy="3232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AA1B0-9230-4C4C-94B4-550443C59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4022" y="1323663"/>
            <a:ext cx="3963721" cy="21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3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i="1" dirty="0" err="1"/>
              <a:t>Grafik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015FD-FD39-47FF-A238-1CBF7A3D24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1225" y="1568610"/>
            <a:ext cx="478155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16F7A-C096-464C-8F92-C5327DFF7FBE}"/>
              </a:ext>
            </a:extLst>
          </p:cNvPr>
          <p:cNvSpPr txBox="1"/>
          <p:nvPr/>
        </p:nvSpPr>
        <p:spPr>
          <a:xfrm>
            <a:off x="720966" y="3732028"/>
            <a:ext cx="77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interval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–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lebih </a:t>
            </a:r>
            <a:r>
              <a:rPr lang="en-US" dirty="0" err="1"/>
              <a:t>telitu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094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BISECTION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Metode</a:t>
            </a:r>
            <a:r>
              <a:rPr lang="en-US" sz="1800" dirty="0"/>
              <a:t> untuk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atau </a:t>
            </a:r>
            <a:r>
              <a:rPr lang="en-US" sz="1800" dirty="0" err="1"/>
              <a:t>fungsi</a:t>
            </a:r>
            <a:r>
              <a:rPr lang="en-US" sz="1800" dirty="0"/>
              <a:t> f(x).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i="1" dirty="0"/>
              <a:t>incremental</a:t>
            </a:r>
            <a:r>
              <a:rPr lang="en-US" sz="1800" dirty="0"/>
              <a:t> yang di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interval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bertukar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. Langkah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ini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membagi</a:t>
            </a:r>
            <a:r>
              <a:rPr lang="en-US" sz="1800" dirty="0"/>
              <a:t> interval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subninterval</a:t>
            </a:r>
            <a:r>
              <a:rPr lang="en-US" sz="1800" dirty="0"/>
              <a:t> , dan di </a:t>
            </a:r>
            <a:r>
              <a:rPr lang="en-US" sz="1800" dirty="0" err="1"/>
              <a:t>setiap</a:t>
            </a:r>
            <a:r>
              <a:rPr lang="en-US" sz="1800" dirty="0"/>
              <a:t> subinterval </a:t>
            </a:r>
            <a:r>
              <a:rPr lang="en-US" sz="1800" dirty="0" err="1"/>
              <a:t>dicari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, proses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diulang</a:t>
            </a:r>
            <a:r>
              <a:rPr lang="en-US" sz="1800" dirty="0"/>
              <a:t>- </a:t>
            </a:r>
            <a:r>
              <a:rPr lang="en-US" sz="1800" dirty="0" err="1"/>
              <a:t>ulang</a:t>
            </a:r>
            <a:r>
              <a:rPr lang="en-US" sz="1800" dirty="0"/>
              <a:t> </a:t>
            </a:r>
            <a:r>
              <a:rPr lang="en-US" sz="1800" dirty="0" err="1"/>
              <a:t>segingga</a:t>
            </a:r>
            <a:r>
              <a:rPr lang="en-US" sz="1800" dirty="0"/>
              <a:t> subinterval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mengecil</a:t>
            </a:r>
            <a:r>
              <a:rPr lang="en-US" sz="1800" dirty="0"/>
              <a:t> (</a:t>
            </a:r>
            <a:r>
              <a:rPr lang="en-US" sz="1800" dirty="0" err="1"/>
              <a:t>konverger</a:t>
            </a:r>
            <a:r>
              <a:rPr lang="en-US" sz="1800" dirty="0"/>
              <a:t> ) dan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0170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karakteristik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bisection,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5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dan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selisih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dan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 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[𝑥start,𝑥end][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𝑓(𝑥mid) 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[𝑥start,𝑥mid][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[𝑥mid,𝑥end][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Perbarui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𝑓(𝑥mid)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45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bisection_method</a:t>
            </a:r>
            <a:r>
              <a:rPr lang="en-US" sz="1200" dirty="0"/>
              <a:t>(f, 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tolerance):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if f(</a:t>
            </a:r>
            <a:r>
              <a:rPr lang="en-US" sz="1200" dirty="0" err="1"/>
              <a:t>x_start</a:t>
            </a:r>
            <a:r>
              <a:rPr lang="en-US" sz="1200" dirty="0"/>
              <a:t>) * f(</a:t>
            </a:r>
            <a:r>
              <a:rPr lang="en-US" sz="1200" dirty="0" err="1"/>
              <a:t>x_end</a:t>
            </a:r>
            <a:r>
              <a:rPr lang="en-US" sz="1200" dirty="0"/>
              <a:t>) &gt;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return "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valid"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max_iterations</a:t>
            </a:r>
            <a:r>
              <a:rPr lang="en-US" sz="1200" dirty="0"/>
              <a:t> = ceil(log2((</a:t>
            </a:r>
            <a:r>
              <a:rPr lang="en-US" sz="1200" dirty="0" err="1"/>
              <a:t>x_end</a:t>
            </a:r>
            <a:r>
              <a:rPr lang="en-US" sz="1200" dirty="0"/>
              <a:t> - </a:t>
            </a:r>
            <a:r>
              <a:rPr lang="en-US" sz="1200" dirty="0" err="1"/>
              <a:t>x_start</a:t>
            </a:r>
            <a:r>
              <a:rPr lang="en-US" sz="1200" dirty="0"/>
              <a:t>) / tolerance))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iterations = []  // Untuk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per </a:t>
            </a:r>
            <a:r>
              <a:rPr lang="en-US" sz="1200" dirty="0" err="1"/>
              <a:t>iterasi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abs(</a:t>
            </a:r>
            <a:r>
              <a:rPr lang="en-US" sz="1200" dirty="0" err="1"/>
              <a:t>x_end</a:t>
            </a:r>
            <a:r>
              <a:rPr lang="en-US" sz="1200" dirty="0"/>
              <a:t> - </a:t>
            </a:r>
            <a:r>
              <a:rPr lang="en-US" sz="1200" dirty="0" err="1"/>
              <a:t>x_start</a:t>
            </a:r>
            <a:r>
              <a:rPr lang="en-US" sz="1200" dirty="0"/>
              <a:t>) &gt;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x_mid</a:t>
            </a:r>
            <a:r>
              <a:rPr lang="en-US" sz="1200" dirty="0"/>
              <a:t> = (</a:t>
            </a:r>
            <a:r>
              <a:rPr lang="en-US" sz="1200" dirty="0" err="1"/>
              <a:t>x_start</a:t>
            </a:r>
            <a:r>
              <a:rPr lang="en-US" sz="1200" dirty="0"/>
              <a:t> + </a:t>
            </a:r>
            <a:r>
              <a:rPr lang="en-US" sz="1200" dirty="0" err="1"/>
              <a:t>x_end</a:t>
            </a:r>
            <a:r>
              <a:rPr lang="en-US" sz="1200" dirty="0"/>
              <a:t>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f(</a:t>
            </a:r>
            <a:r>
              <a:rPr lang="en-US" sz="1200" dirty="0" err="1"/>
              <a:t>x_mid</a:t>
            </a:r>
            <a:r>
              <a:rPr lang="en-US" sz="1200" dirty="0"/>
              <a:t>) ==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return </a:t>
            </a:r>
            <a:r>
              <a:rPr lang="en-US" sz="1200" dirty="0" err="1"/>
              <a:t>x_mid</a:t>
            </a:r>
            <a:r>
              <a:rPr lang="en-US" sz="1200" dirty="0"/>
              <a:t>, iterations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 if f(</a:t>
            </a:r>
            <a:r>
              <a:rPr lang="en-US" sz="1200" dirty="0" err="1"/>
              <a:t>x_start</a:t>
            </a:r>
            <a:r>
              <a:rPr lang="en-US" sz="1200" dirty="0"/>
              <a:t>) * f(</a:t>
            </a:r>
            <a:r>
              <a:rPr lang="en-US" sz="1200" dirty="0" err="1"/>
              <a:t>x_mid</a:t>
            </a:r>
            <a:r>
              <a:rPr lang="en-US" sz="1200" dirty="0"/>
              <a:t>) &lt;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</a:t>
            </a:r>
            <a:r>
              <a:rPr lang="en-US" sz="1200" dirty="0" err="1"/>
              <a:t>x_end</a:t>
            </a:r>
            <a:r>
              <a:rPr lang="en-US" sz="1200" dirty="0"/>
              <a:t> = </a:t>
            </a:r>
            <a:r>
              <a:rPr lang="en-US" sz="1200" dirty="0" err="1"/>
              <a:t>x_mid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08B-444E-4E60-8D3C-DA545A7FE1E2}"/>
              </a:ext>
            </a:extLst>
          </p:cNvPr>
          <p:cNvSpPr txBox="1"/>
          <p:nvPr/>
        </p:nvSpPr>
        <p:spPr>
          <a:xfrm>
            <a:off x="4197255" y="156385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</a:t>
            </a:r>
            <a:r>
              <a:rPr lang="en-US" sz="1400" dirty="0" err="1"/>
              <a:t>x_start</a:t>
            </a:r>
            <a:r>
              <a:rPr lang="en-US" sz="1400" dirty="0"/>
              <a:t> = </a:t>
            </a:r>
            <a:r>
              <a:rPr lang="en-US" sz="1400" dirty="0" err="1"/>
              <a:t>x_mid</a:t>
            </a:r>
            <a:endParaRPr lang="en-US" sz="1400" dirty="0"/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    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    </a:t>
            </a:r>
            <a:r>
              <a:rPr lang="en-US" sz="1400" dirty="0" err="1"/>
              <a:t>iterations.append</a:t>
            </a:r>
            <a:r>
              <a:rPr lang="en-US" sz="1400" dirty="0"/>
              <a:t>((</a:t>
            </a:r>
            <a:r>
              <a:rPr lang="en-US" sz="1400" dirty="0" err="1"/>
              <a:t>x_start</a:t>
            </a:r>
            <a:r>
              <a:rPr lang="en-US" sz="1400" dirty="0"/>
              <a:t>, </a:t>
            </a:r>
            <a:r>
              <a:rPr lang="en-US" sz="1400" dirty="0" err="1"/>
              <a:t>x_end</a:t>
            </a:r>
            <a:r>
              <a:rPr lang="en-US" sz="1400" dirty="0"/>
              <a:t>))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return (</a:t>
            </a:r>
            <a:r>
              <a:rPr lang="en-US" sz="1400" dirty="0" err="1"/>
              <a:t>x_start</a:t>
            </a:r>
            <a:r>
              <a:rPr lang="en-US" sz="1400" dirty="0"/>
              <a:t> + </a:t>
            </a:r>
            <a:r>
              <a:rPr lang="en-US" sz="1400" dirty="0" err="1"/>
              <a:t>x_end</a:t>
            </a:r>
            <a:r>
              <a:rPr lang="en-US" sz="1400" dirty="0"/>
              <a:t>) / 2, iterations</a:t>
            </a:r>
          </a:p>
        </p:txBody>
      </p:sp>
    </p:spTree>
    <p:extLst>
      <p:ext uri="{BB962C8B-B14F-4D97-AF65-F5344CB8AC3E}">
        <p14:creationId xmlns:p14="http://schemas.microsoft.com/office/powerpoint/2010/main" val="4055457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690148" y="1381426"/>
            <a:ext cx="528221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bisection_method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valid"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menyimpan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006113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2362009" y="1345327"/>
            <a:ext cx="39228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67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860466" y="1071244"/>
            <a:ext cx="7717500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ID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1.0%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panjang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interval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bisection_method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AD923D22-EBAE-9268-703C-D76C1AB135D4}"/>
              </a:ext>
            </a:extLst>
          </p:cNvPr>
          <p:cNvSpPr/>
          <p:nvPr/>
        </p:nvSpPr>
        <p:spPr>
          <a:xfrm>
            <a:off x="3097428" y="3025839"/>
            <a:ext cx="3022752" cy="8262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3426808" y="3294062"/>
            <a:ext cx="2560142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M</a:t>
            </a:r>
            <a:r>
              <a:rPr lang="en" sz="2000" dirty="0"/>
              <a:t>etode Terbuka</a:t>
            </a:r>
            <a:endParaRPr sz="20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713225" y="855497"/>
            <a:ext cx="7717500" cy="908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DUA GARIS BESAR METODE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SEARCHING ALGORITHM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E698264B-18E7-7656-3FAD-20D815E481C3}"/>
              </a:ext>
            </a:extLst>
          </p:cNvPr>
          <p:cNvSpPr/>
          <p:nvPr/>
        </p:nvSpPr>
        <p:spPr>
          <a:xfrm>
            <a:off x="3060599" y="1940939"/>
            <a:ext cx="3022752" cy="8262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93;p31">
            <a:extLst>
              <a:ext uri="{FF2B5EF4-FFF2-40B4-BE49-F238E27FC236}">
                <a16:creationId xmlns:a16="http://schemas.microsoft.com/office/drawing/2014/main" id="{BB888205-A0A4-4E01-9141-33264755D866}"/>
              </a:ext>
            </a:extLst>
          </p:cNvPr>
          <p:cNvSpPr txBox="1">
            <a:spLocks/>
          </p:cNvSpPr>
          <p:nvPr/>
        </p:nvSpPr>
        <p:spPr>
          <a:xfrm>
            <a:off x="3294507" y="2199578"/>
            <a:ext cx="2560142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1600" b="1" i="0" u="none" strike="noStrike" cap="none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>
              <a:buFont typeface="Be Vietnam Pro"/>
              <a:buNone/>
            </a:pP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Tertutup</a:t>
            </a:r>
            <a:endParaRPr lang="en-ID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920889" y="1352032"/>
            <a:ext cx="5849678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0211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i="1" dirty="0"/>
              <a:t>Bisection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8D6B4-E931-4102-A4BC-D7AF1555A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3525" y="1411472"/>
            <a:ext cx="4676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8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</a:t>
            </a:r>
            <a:r>
              <a:rPr lang="en-US" sz="2000" i="1" dirty="0" err="1"/>
              <a:t>Regulafasi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err="1"/>
                  <a:t>Metode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interpolasi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merupakan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perbaikan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bisection, </a:t>
                </a:r>
                <a:r>
                  <a:rPr lang="en-US" sz="1800" dirty="0" err="1"/>
                  <a:t>sehingga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prinsip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kerjanya</a:t>
                </a:r>
                <a:r>
                  <a:rPr lang="en-US" sz="1800" dirty="0"/>
                  <a:t> sama. </a:t>
                </a:r>
                <a:r>
                  <a:rPr lang="en-US" sz="1800" dirty="0" err="1"/>
                  <a:t>Perbaikan</a:t>
                </a:r>
                <a:r>
                  <a:rPr lang="en-US" sz="1800" dirty="0"/>
                  <a:t> pada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regulfasi</a:t>
                </a:r>
                <a:r>
                  <a:rPr lang="en-US" sz="1800" dirty="0"/>
                  <a:t> ( </a:t>
                </a:r>
                <a:r>
                  <a:rPr lang="en-US" sz="1800" dirty="0" err="1"/>
                  <a:t>interpolasi</a:t>
                </a:r>
                <a:r>
                  <a:rPr lang="en-US" sz="1800" dirty="0"/>
                  <a:t> linier)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membagi</a:t>
                </a:r>
                <a:r>
                  <a:rPr lang="en-US" sz="1800" dirty="0"/>
                  <a:t> interval </a:t>
                </a:r>
                <a:r>
                  <a:rPr lang="en-US" sz="1800" dirty="0" err="1"/>
                  <a:t>menjadi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subinterval dan </a:t>
                </a:r>
                <a:r>
                  <a:rPr lang="en-US" sz="1800" dirty="0" err="1"/>
                  <a:t>memperhatikan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hubungan</a:t>
                </a:r>
                <a:r>
                  <a:rPr lang="en-US" sz="18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) dan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1200329"/>
              </a:xfrm>
              <a:prstGeom prst="rect">
                <a:avLst/>
              </a:prstGeom>
              <a:blipFill>
                <a:blip r:embed="rId10"/>
                <a:stretch>
                  <a:fillRect l="-697" t="-3046" r="-785" b="-71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39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karakteristik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regulafasi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0​ dan 𝑥1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𝑓(𝑥0) dan 𝑓(𝑥1)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garis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(𝑥0,𝑓(𝑥0))dan (𝑥1,𝑓(𝑥1))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𝑥2=𝑥0⋅𝑓(𝑥1)−𝑥1⋅𝑓(𝑥0)/𝑓(𝑥1)−𝑓(𝑥0)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𝑥2sebagai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𝑓(𝑥0),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 dan 𝑥1,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𝑥1=𝑥2.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𝑓(𝑥1),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 dan 𝑥2,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𝑥0=𝑥2.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2-5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370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regula_falsi_method</a:t>
            </a:r>
            <a:r>
              <a:rPr lang="en-US" sz="1200" dirty="0"/>
              <a:t>(f, x0, x1, tolerance, </a:t>
            </a:r>
            <a:r>
              <a:rPr lang="en-US" sz="1200" dirty="0" err="1"/>
              <a:t>max_iterations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if f(x0) * f(x1) &gt;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return "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valid"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for iteration = 1 to </a:t>
            </a:r>
            <a:r>
              <a:rPr lang="en-US" sz="1200" dirty="0" err="1"/>
              <a:t>max_iterations</a:t>
            </a:r>
            <a:r>
              <a:rPr lang="en-US" sz="12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x2 = (x0 * f(x1) - x1 * f(x0)) / (f(x1) - f(x0))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f_x2 = f(x2)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abs(f_x2) &lt;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return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f_x2 * f(x0) &lt;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x1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x0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"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batas</a:t>
            </a:r>
            <a:r>
              <a:rPr lang="en-US" sz="1200" dirty="0"/>
              <a:t> yang </a:t>
            </a:r>
            <a:r>
              <a:rPr lang="en-US" sz="1200" dirty="0" err="1"/>
              <a:t>ditentukan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4739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528221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regula_falsi_method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valid"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menyimpan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15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322803"/>
            <a:ext cx="698139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44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299691"/>
            <a:ext cx="698139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1.0%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panjang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interval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regula_falsi_method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640969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552372" y="1352032"/>
            <a:ext cx="5027338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325200" y="1640659"/>
            <a:ext cx="6948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Karena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tebakan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untuk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f(x). Dua </a:t>
            </a:r>
            <a:r>
              <a:rPr lang="en-US" sz="2000" dirty="0" err="1"/>
              <a:t>tebakan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harus </a:t>
            </a:r>
            <a:r>
              <a:rPr lang="en-US" sz="2000" dirty="0" err="1"/>
              <a:t>mengapit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cari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harus </a:t>
            </a:r>
            <a:r>
              <a:rPr lang="en-US" sz="2000" dirty="0" err="1"/>
              <a:t>berada</a:t>
            </a:r>
            <a:r>
              <a:rPr lang="en-US" sz="2000" dirty="0"/>
              <a:t> pada dua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dan </a:t>
            </a: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. Oleh </a:t>
            </a:r>
            <a:r>
              <a:rPr lang="en-US" sz="2000" dirty="0" err="1"/>
              <a:t>karena</a:t>
            </a:r>
            <a:r>
              <a:rPr lang="en-US" sz="2000" dirty="0"/>
              <a:t> itu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digambarkan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yang mungkin 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kasar</a:t>
            </a:r>
            <a:r>
              <a:rPr lang="en-US" sz="2000" dirty="0"/>
              <a:t>, agar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tebak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di </a:t>
            </a:r>
            <a:r>
              <a:rPr lang="en-US" sz="2000" dirty="0" err="1"/>
              <a:t>maksud</a:t>
            </a:r>
            <a:endParaRPr lang="en-ID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65" y="971725"/>
            <a:ext cx="7717500" cy="591300"/>
          </a:xfrm>
        </p:spPr>
        <p:txBody>
          <a:bodyPr/>
          <a:lstStyle/>
          <a:p>
            <a:pPr algn="l"/>
            <a:r>
              <a:rPr lang="en-ID" sz="2800" b="1" dirty="0" err="1"/>
              <a:t>Metode</a:t>
            </a:r>
            <a:r>
              <a:rPr lang="en-ID" sz="2800" b="1" dirty="0"/>
              <a:t> </a:t>
            </a:r>
            <a:r>
              <a:rPr lang="en-ID" sz="2800" b="1" dirty="0" err="1"/>
              <a:t>Tertutup</a:t>
            </a:r>
            <a:r>
              <a:rPr lang="en-ID" sz="2800" b="1" dirty="0"/>
              <a:t> </a:t>
            </a:r>
            <a:br>
              <a:rPr lang="en-ID" sz="2800" dirty="0"/>
            </a:b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04FEFD-E720-8BBD-EE65-D49E9D829F89}"/>
              </a:ext>
            </a:extLst>
          </p:cNvPr>
          <p:cNvGrpSpPr/>
          <p:nvPr/>
        </p:nvGrpSpPr>
        <p:grpSpPr>
          <a:xfrm>
            <a:off x="7130261" y="3105735"/>
            <a:ext cx="2013740" cy="2129265"/>
            <a:chOff x="7130261" y="3105735"/>
            <a:chExt cx="2013740" cy="2129265"/>
          </a:xfrm>
        </p:grpSpPr>
        <p:sp>
          <p:nvSpPr>
            <p:cNvPr id="3" name="자유형: 도형 37">
              <a:extLst>
                <a:ext uri="{FF2B5EF4-FFF2-40B4-BE49-F238E27FC236}">
                  <a16:creationId xmlns:a16="http://schemas.microsoft.com/office/drawing/2014/main" id="{330130AA-D8CD-2FFA-7657-C0669AE6D878}"/>
                </a:ext>
              </a:extLst>
            </p:cNvPr>
            <p:cNvSpPr/>
            <p:nvPr/>
          </p:nvSpPr>
          <p:spPr>
            <a:xfrm>
              <a:off x="7130261" y="3105735"/>
              <a:ext cx="2013740" cy="2129264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3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8">
              <a:extLst>
                <a:ext uri="{FF2B5EF4-FFF2-40B4-BE49-F238E27FC236}">
                  <a16:creationId xmlns:a16="http://schemas.microsoft.com/office/drawing/2014/main" id="{16D11A0D-9C73-0CB9-384D-95BA674BD09E}"/>
                </a:ext>
              </a:extLst>
            </p:cNvPr>
            <p:cNvSpPr/>
            <p:nvPr/>
          </p:nvSpPr>
          <p:spPr>
            <a:xfrm>
              <a:off x="7772419" y="3432548"/>
              <a:ext cx="1371582" cy="1802452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" name="자유형: 도형 39">
              <a:extLst>
                <a:ext uri="{FF2B5EF4-FFF2-40B4-BE49-F238E27FC236}">
                  <a16:creationId xmlns:a16="http://schemas.microsoft.com/office/drawing/2014/main" id="{C5B6ACF6-4CF0-ABEB-9A3F-653E34E11659}"/>
                </a:ext>
              </a:extLst>
            </p:cNvPr>
            <p:cNvSpPr/>
            <p:nvPr/>
          </p:nvSpPr>
          <p:spPr>
            <a:xfrm>
              <a:off x="7331917" y="3923274"/>
              <a:ext cx="1015225" cy="1215309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" name="자유형: 도형 40">
            <a:extLst>
              <a:ext uri="{FF2B5EF4-FFF2-40B4-BE49-F238E27FC236}">
                <a16:creationId xmlns:a16="http://schemas.microsoft.com/office/drawing/2014/main" id="{AB887D6B-8E9C-7344-15DE-533BCD650C70}"/>
              </a:ext>
            </a:extLst>
          </p:cNvPr>
          <p:cNvSpPr/>
          <p:nvPr/>
        </p:nvSpPr>
        <p:spPr>
          <a:xfrm>
            <a:off x="8560386" y="3603808"/>
            <a:ext cx="226960" cy="438695"/>
          </a:xfrm>
          <a:custGeom>
            <a:avLst/>
            <a:gdLst>
              <a:gd name="connsiteX0" fmla="*/ 575883 w 731001"/>
              <a:gd name="connsiteY0" fmla="*/ 660034 h 1412962"/>
              <a:gd name="connsiteX1" fmla="*/ 549191 w 731001"/>
              <a:gd name="connsiteY1" fmla="*/ 640980 h 1412962"/>
              <a:gd name="connsiteX2" fmla="*/ 169048 w 731001"/>
              <a:gd name="connsiteY2" fmla="*/ 3761 h 1412962"/>
              <a:gd name="connsiteX3" fmla="*/ 151332 w 731001"/>
              <a:gd name="connsiteY3" fmla="*/ 139 h 1412962"/>
              <a:gd name="connsiteX4" fmla="*/ 0 w 731001"/>
              <a:gd name="connsiteY4" fmla="*/ 10138 h 1412962"/>
              <a:gd name="connsiteX5" fmla="*/ 8582 w 731001"/>
              <a:gd name="connsiteY5" fmla="*/ 26516 h 1412962"/>
              <a:gd name="connsiteX6" fmla="*/ 381245 w 731001"/>
              <a:gd name="connsiteY6" fmla="*/ 676963 h 1412962"/>
              <a:gd name="connsiteX7" fmla="*/ 376442 w 731001"/>
              <a:gd name="connsiteY7" fmla="*/ 711450 h 1412962"/>
              <a:gd name="connsiteX8" fmla="*/ 366915 w 731001"/>
              <a:gd name="connsiteY8" fmla="*/ 1002541 h 1412962"/>
              <a:gd name="connsiteX9" fmla="*/ 367702 w 731001"/>
              <a:gd name="connsiteY9" fmla="*/ 1032539 h 1412962"/>
              <a:gd name="connsiteX10" fmla="*/ 153065 w 731001"/>
              <a:gd name="connsiteY10" fmla="*/ 1299537 h 1412962"/>
              <a:gd name="connsiteX11" fmla="*/ 112436 w 731001"/>
              <a:gd name="connsiteY11" fmla="*/ 1318276 h 1412962"/>
              <a:gd name="connsiteX12" fmla="*/ 61336 w 731001"/>
              <a:gd name="connsiteY12" fmla="*/ 1360322 h 1412962"/>
              <a:gd name="connsiteX13" fmla="*/ 104327 w 731001"/>
              <a:gd name="connsiteY13" fmla="*/ 1412682 h 1412962"/>
              <a:gd name="connsiteX14" fmla="*/ 155269 w 731001"/>
              <a:gd name="connsiteY14" fmla="*/ 1372054 h 1412962"/>
              <a:gd name="connsiteX15" fmla="*/ 172277 w 731001"/>
              <a:gd name="connsiteY15" fmla="*/ 1337016 h 1412962"/>
              <a:gd name="connsiteX16" fmla="*/ 396362 w 731001"/>
              <a:gd name="connsiteY16" fmla="*/ 1057027 h 1412962"/>
              <a:gd name="connsiteX17" fmla="*/ 430377 w 731001"/>
              <a:gd name="connsiteY17" fmla="*/ 1050019 h 1412962"/>
              <a:gd name="connsiteX18" fmla="*/ 717373 w 731001"/>
              <a:gd name="connsiteY18" fmla="*/ 936559 h 1412962"/>
              <a:gd name="connsiteX19" fmla="*/ 575883 w 731001"/>
              <a:gd name="connsiteY19" fmla="*/ 660034 h 1412962"/>
              <a:gd name="connsiteX20" fmla="*/ 521082 w 731001"/>
              <a:gd name="connsiteY20" fmla="*/ 936165 h 1412962"/>
              <a:gd name="connsiteX21" fmla="*/ 448644 w 731001"/>
              <a:gd name="connsiteY21" fmla="*/ 859711 h 1412962"/>
              <a:gd name="connsiteX22" fmla="*/ 523208 w 731001"/>
              <a:gd name="connsiteY22" fmla="*/ 788061 h 1412962"/>
              <a:gd name="connsiteX23" fmla="*/ 594623 w 731001"/>
              <a:gd name="connsiteY23" fmla="*/ 863097 h 1412962"/>
              <a:gd name="connsiteX24" fmla="*/ 521082 w 731001"/>
              <a:gd name="connsiteY24" fmla="*/ 936165 h 141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001" h="1412962">
                <a:moveTo>
                  <a:pt x="575883" y="660034"/>
                </a:moveTo>
                <a:cubicBezTo>
                  <a:pt x="563600" y="656649"/>
                  <a:pt x="555727" y="651924"/>
                  <a:pt x="549191" y="640980"/>
                </a:cubicBezTo>
                <a:cubicBezTo>
                  <a:pt x="422661" y="428469"/>
                  <a:pt x="295815" y="216115"/>
                  <a:pt x="169048" y="3761"/>
                </a:cubicBezTo>
                <a:cubicBezTo>
                  <a:pt x="163615" y="60"/>
                  <a:pt x="157632" y="218"/>
                  <a:pt x="151332" y="139"/>
                </a:cubicBezTo>
                <a:cubicBezTo>
                  <a:pt x="100626" y="-570"/>
                  <a:pt x="50077" y="1241"/>
                  <a:pt x="0" y="10138"/>
                </a:cubicBezTo>
                <a:cubicBezTo>
                  <a:pt x="2834" y="15571"/>
                  <a:pt x="5512" y="21162"/>
                  <a:pt x="8582" y="26516"/>
                </a:cubicBezTo>
                <a:cubicBezTo>
                  <a:pt x="132672" y="243436"/>
                  <a:pt x="256526" y="460436"/>
                  <a:pt x="381245" y="676963"/>
                </a:cubicBezTo>
                <a:cubicBezTo>
                  <a:pt x="389985" y="692159"/>
                  <a:pt x="389355" y="699088"/>
                  <a:pt x="376442" y="711450"/>
                </a:cubicBezTo>
                <a:cubicBezTo>
                  <a:pt x="293689" y="790738"/>
                  <a:pt x="289595" y="916717"/>
                  <a:pt x="366915" y="1002541"/>
                </a:cubicBezTo>
                <a:cubicBezTo>
                  <a:pt x="377780" y="1014587"/>
                  <a:pt x="377308" y="1020729"/>
                  <a:pt x="367702" y="1032539"/>
                </a:cubicBezTo>
                <a:cubicBezTo>
                  <a:pt x="295736" y="1121198"/>
                  <a:pt x="224401" y="1210407"/>
                  <a:pt x="153065" y="1299537"/>
                </a:cubicBezTo>
                <a:cubicBezTo>
                  <a:pt x="142435" y="1312844"/>
                  <a:pt x="134089" y="1323000"/>
                  <a:pt x="112436" y="1318276"/>
                </a:cubicBezTo>
                <a:cubicBezTo>
                  <a:pt x="85272" y="1312371"/>
                  <a:pt x="63698" y="1333315"/>
                  <a:pt x="61336" y="1360322"/>
                </a:cubicBezTo>
                <a:cubicBezTo>
                  <a:pt x="59132" y="1386305"/>
                  <a:pt x="78265" y="1409690"/>
                  <a:pt x="104327" y="1412682"/>
                </a:cubicBezTo>
                <a:cubicBezTo>
                  <a:pt x="128263" y="1415438"/>
                  <a:pt x="152593" y="1397565"/>
                  <a:pt x="155269" y="1372054"/>
                </a:cubicBezTo>
                <a:cubicBezTo>
                  <a:pt x="156765" y="1357330"/>
                  <a:pt x="163931" y="1347409"/>
                  <a:pt x="172277" y="1337016"/>
                </a:cubicBezTo>
                <a:cubicBezTo>
                  <a:pt x="247156" y="1243791"/>
                  <a:pt x="322507" y="1150960"/>
                  <a:pt x="396362" y="1057027"/>
                </a:cubicBezTo>
                <a:cubicBezTo>
                  <a:pt x="407858" y="1042460"/>
                  <a:pt x="415496" y="1042854"/>
                  <a:pt x="430377" y="1050019"/>
                </a:cubicBezTo>
                <a:cubicBezTo>
                  <a:pt x="541790" y="1103482"/>
                  <a:pt x="674698" y="1050570"/>
                  <a:pt x="717373" y="936559"/>
                </a:cubicBezTo>
                <a:cubicBezTo>
                  <a:pt x="760994" y="820264"/>
                  <a:pt x="696193" y="693025"/>
                  <a:pt x="575883" y="660034"/>
                </a:cubicBezTo>
                <a:close/>
                <a:moveTo>
                  <a:pt x="521082" y="936165"/>
                </a:moveTo>
                <a:cubicBezTo>
                  <a:pt x="479824" y="935850"/>
                  <a:pt x="447699" y="901915"/>
                  <a:pt x="448644" y="859711"/>
                </a:cubicBezTo>
                <a:cubicBezTo>
                  <a:pt x="449510" y="819398"/>
                  <a:pt x="483209" y="787116"/>
                  <a:pt x="523208" y="788061"/>
                </a:cubicBezTo>
                <a:cubicBezTo>
                  <a:pt x="563049" y="789084"/>
                  <a:pt x="595016" y="822705"/>
                  <a:pt x="594623" y="863097"/>
                </a:cubicBezTo>
                <a:cubicBezTo>
                  <a:pt x="594229" y="903253"/>
                  <a:pt x="560765" y="936480"/>
                  <a:pt x="521082" y="936165"/>
                </a:cubicBezTo>
                <a:close/>
              </a:path>
            </a:pathLst>
          </a:custGeom>
          <a:solidFill>
            <a:schemeClr val="accent3"/>
          </a:solidFill>
          <a:ln w="787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9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1F1F4-24FC-498B-B97A-23D992B7C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6266" y="1434855"/>
            <a:ext cx="3791438" cy="3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6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NEWTON RAPHSON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/>
                  <a:t>Paling </a:t>
                </a:r>
                <a:r>
                  <a:rPr lang="en-US" sz="1800" dirty="0" err="1"/>
                  <a:t>banyak</a:t>
                </a:r>
                <a:r>
                  <a:rPr lang="en-US" sz="1800" dirty="0"/>
                  <a:t> di </a:t>
                </a:r>
                <a:r>
                  <a:rPr lang="en-US" sz="1800" dirty="0" err="1"/>
                  <a:t>gunkanan</a:t>
                </a:r>
                <a:r>
                  <a:rPr lang="en-US" sz="1800" dirty="0"/>
                  <a:t> untuk </a:t>
                </a:r>
                <a:r>
                  <a:rPr lang="en-US" sz="1800" dirty="0" err="1"/>
                  <a:t>menentukan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hal</a:t>
                </a:r>
                <a:r>
                  <a:rPr lang="en-US" sz="1800" dirty="0"/>
                  <a:t> ini </a:t>
                </a:r>
                <a:r>
                  <a:rPr lang="en-US" sz="1800" dirty="0" err="1"/>
                  <a:t>karean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membutuhkan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tebakan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awal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tafsiran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pertama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(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funsi</a:t>
                </a:r>
                <a:r>
                  <a:rPr lang="en-US" sz="18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, </a:t>
                </a:r>
                <a:r>
                  <a:rPr lang="en-US" sz="1800" dirty="0" err="1"/>
                  <a:t>selanjtunya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ditarik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suatu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singgung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melewati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], garis </a:t>
                </a:r>
                <a:r>
                  <a:rPr lang="en-US" sz="1800" dirty="0" err="1"/>
                  <a:t>singgung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memeotong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sumbu</a:t>
                </a:r>
                <a:r>
                  <a:rPr lang="en-US" sz="1800" dirty="0"/>
                  <a:t> x,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ini </a:t>
                </a:r>
                <a:r>
                  <a:rPr lang="en-US" sz="1800" dirty="0" err="1"/>
                  <a:t>digunakan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sebgai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tafsiran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untuk </a:t>
                </a:r>
                <a:r>
                  <a:rPr lang="en-US" sz="1800" dirty="0" err="1"/>
                  <a:t>iterasi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erikutnya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awal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, dan </a:t>
                </a:r>
                <a:r>
                  <a:rPr lang="en-US" sz="1800" dirty="0" err="1"/>
                  <a:t>kemiringan</a:t>
                </a:r>
                <a:r>
                  <a:rPr lang="en-US" sz="1800" dirty="0"/>
                  <a:t> (slope)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gradien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fungsi</a:t>
                </a:r>
                <a:r>
                  <a:rPr lang="en-US" sz="1800" dirty="0"/>
                  <a:t>,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blipFill>
                <a:blip r:embed="rId10"/>
                <a:stretch>
                  <a:fillRect l="-697" t="-1802" r="-785" b="-39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7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Newton Raphson,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blipFill>
                <a:blip r:embed="rId10"/>
                <a:stretch>
                  <a:fillRect l="-242" t="-24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472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menebak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𝑓(𝑥)dan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turunan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𝑓′(𝑥)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Newton-Raphson: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=𝑥lama−(𝑓(𝑥lama)/𝑓′(𝑥lama)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𝑥lama​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berhenti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𝑥lama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455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Procedure </a:t>
            </a:r>
            <a:r>
              <a:rPr lang="en-US" sz="1100" dirty="0" err="1"/>
              <a:t>NewtonRaphson</a:t>
            </a:r>
            <a:r>
              <a:rPr lang="en-US" sz="1100" dirty="0"/>
              <a:t>(x0, </a:t>
            </a:r>
            <a:r>
              <a:rPr lang="en-US" sz="1100" dirty="0" err="1"/>
              <a:t>xn</a:t>
            </a:r>
            <a:r>
              <a:rPr lang="en-US" sz="1100" dirty="0"/>
              <a:t>, iterations):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x = x0  // </a:t>
            </a:r>
            <a:r>
              <a:rPr lang="en-US" sz="1100" dirty="0" err="1"/>
              <a:t>Tebakan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tolerance = 0.01 * (</a:t>
            </a:r>
            <a:r>
              <a:rPr lang="en-US" sz="1100" dirty="0" err="1"/>
              <a:t>xn</a:t>
            </a:r>
            <a:r>
              <a:rPr lang="en-US" sz="1100" dirty="0"/>
              <a:t> - x0)  // </a:t>
            </a:r>
            <a:r>
              <a:rPr lang="en-US" sz="1100" dirty="0" err="1"/>
              <a:t>Toleransi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= 1 to iterations: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fx</a:t>
            </a:r>
            <a:r>
              <a:rPr lang="en-US" sz="1100" dirty="0"/>
              <a:t> = f(x)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f_prime_x</a:t>
            </a:r>
            <a:r>
              <a:rPr lang="en-US" sz="1100" dirty="0"/>
              <a:t> = </a:t>
            </a:r>
            <a:r>
              <a:rPr lang="en-US" sz="1100" dirty="0" err="1"/>
              <a:t>f_prime</a:t>
            </a:r>
            <a:r>
              <a:rPr lang="en-US" sz="1100" dirty="0"/>
              <a:t>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if </a:t>
            </a:r>
            <a:r>
              <a:rPr lang="en-US" sz="1100" dirty="0" err="1"/>
              <a:t>f_prime_x</a:t>
            </a:r>
            <a:r>
              <a:rPr lang="en-US" sz="1100" dirty="0"/>
              <a:t> ==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    return "</a:t>
            </a:r>
            <a:r>
              <a:rPr lang="en-US" sz="1100" dirty="0" err="1"/>
              <a:t>Turunan</a:t>
            </a:r>
            <a:r>
              <a:rPr lang="en-US" sz="1100" dirty="0"/>
              <a:t> 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nol.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konvergen</a:t>
            </a:r>
            <a:r>
              <a:rPr lang="en-US" sz="1100" dirty="0"/>
              <a:t>."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x_new</a:t>
            </a:r>
            <a:r>
              <a:rPr lang="en-US" sz="1100" dirty="0"/>
              <a:t> = x - </a:t>
            </a:r>
            <a:r>
              <a:rPr lang="en-US" sz="1100" dirty="0" err="1"/>
              <a:t>fx</a:t>
            </a:r>
            <a:r>
              <a:rPr lang="en-US" sz="1100" dirty="0"/>
              <a:t> / </a:t>
            </a:r>
            <a:r>
              <a:rPr lang="en-US" sz="1100" dirty="0" err="1"/>
              <a:t>f_prime_x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if abs(</a:t>
            </a:r>
            <a:r>
              <a:rPr lang="en-US" sz="1100" dirty="0" err="1"/>
              <a:t>x_new</a:t>
            </a:r>
            <a:r>
              <a:rPr lang="en-US" sz="1100" dirty="0"/>
              <a:t> - x) &lt;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    return </a:t>
            </a:r>
            <a:r>
              <a:rPr lang="en-US" sz="1100" dirty="0" err="1"/>
              <a:t>x_new</a:t>
            </a:r>
            <a:r>
              <a:rPr lang="en-US" sz="1100" dirty="0"/>
              <a:t>  // </a:t>
            </a:r>
            <a:r>
              <a:rPr lang="en-US" sz="1100" dirty="0" err="1"/>
              <a:t>Akar</a:t>
            </a:r>
            <a:r>
              <a:rPr lang="en-US" sz="1100" dirty="0"/>
              <a:t> yang </a:t>
            </a:r>
            <a:r>
              <a:rPr lang="en-US" sz="1100" dirty="0" err="1"/>
              <a:t>ditemukan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x = </a:t>
            </a:r>
            <a:r>
              <a:rPr lang="en-US" sz="1100" dirty="0" err="1"/>
              <a:t>x_new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return "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konvergen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maksimum</a:t>
            </a:r>
            <a:r>
              <a:rPr lang="en-US" sz="11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5465795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6316168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f_prime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623209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70200" y="1326566"/>
            <a:ext cx="6216766" cy="249299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x"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f_prime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nol.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908163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164702" y="1324062"/>
            <a:ext cx="737895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ditemukan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maksimum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2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2074127" y="1639111"/>
            <a:ext cx="4113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195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67186-0978-44F5-998A-BC449DB1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498846"/>
            <a:ext cx="4876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634350" y="2019800"/>
            <a:ext cx="6948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Bisection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Regulafasi</a:t>
            </a:r>
            <a:r>
              <a:rPr lang="en-US" sz="2800" dirty="0"/>
              <a:t> (</a:t>
            </a:r>
            <a:r>
              <a:rPr lang="en-US" sz="2800" dirty="0" err="1"/>
              <a:t>interpolasi</a:t>
            </a:r>
            <a:r>
              <a:rPr lang="en-US" sz="2800" dirty="0"/>
              <a:t> Linier)</a:t>
            </a: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1C918F63-D026-F881-FDD2-E5925C9AEC5C}"/>
              </a:ext>
            </a:extLst>
          </p:cNvPr>
          <p:cNvGrpSpPr/>
          <p:nvPr/>
        </p:nvGrpSpPr>
        <p:grpSpPr>
          <a:xfrm>
            <a:off x="2092111" y="803933"/>
            <a:ext cx="5902978" cy="580336"/>
            <a:chOff x="611560" y="2708920"/>
            <a:chExt cx="1728192" cy="3797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Rounded Rectangle 73">
              <a:extLst>
                <a:ext uri="{FF2B5EF4-FFF2-40B4-BE49-F238E27FC236}">
                  <a16:creationId xmlns:a16="http://schemas.microsoft.com/office/drawing/2014/main" id="{66AA0257-828B-B7E1-31AC-7CE502083FE7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grpFill/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2F37CE-BFFC-19AB-8DBF-A9F39EC814E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Metode</a:t>
              </a:r>
              <a:r>
                <a:rPr lang="en-US" altLang="ko-KR" sz="2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Tertutup</a:t>
              </a:r>
              <a:endParaRPr lang="ko-KR" alt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49A2EFB-074E-A2FE-5904-1E2D46052D37}"/>
              </a:ext>
            </a:extLst>
          </p:cNvPr>
          <p:cNvSpPr/>
          <p:nvPr/>
        </p:nvSpPr>
        <p:spPr>
          <a:xfrm>
            <a:off x="7047571" y="3647069"/>
            <a:ext cx="2096429" cy="13849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53889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SECANT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/>
                  <a:t>Perbaikan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newton Raphson, </a:t>
                </a:r>
                <a:r>
                  <a:rPr lang="en-US" sz="1800" dirty="0" err="1"/>
                  <a:t>dimana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kemirinan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dinyatakan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secara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diskrit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mengambil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bentuk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lurus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melalui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misalkan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diasumsikan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misalkan</a:t>
                </a:r>
                <a:r>
                  <a:rPr lang="en-US" sz="1800" dirty="0"/>
                  <a:t> di </a:t>
                </a:r>
                <a:r>
                  <a:rPr lang="en-US" sz="1800" dirty="0" err="1"/>
                  <a:t>asumsikan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bahwa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funsi</a:t>
                </a:r>
                <a:r>
                  <a:rPr lang="en-US" sz="1800" dirty="0"/>
                  <a:t> f(x)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disekitar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akrnya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sekarang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dipilih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sembarang</a:t>
                </a:r>
                <a:r>
                  <a:rPr lang="en-US" sz="1800" dirty="0"/>
                  <a:t> missal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yang </a:t>
                </a:r>
                <a:r>
                  <a:rPr lang="en-US" sz="1800" dirty="0" err="1"/>
                  <a:t>dekat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(yang </a:t>
                </a:r>
                <a:r>
                  <a:rPr lang="en-US" sz="1800" dirty="0" err="1"/>
                  <a:t>belum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pernah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diketahui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kemudian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digambarkan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lurus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melewati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tersebut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blipFill>
                <a:blip r:embed="rId10"/>
                <a:stretch>
                  <a:fillRect l="-697" t="-1802" r="-785" b="-39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92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/>
                  <a:t>Secant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32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 dan 𝑥1​.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𝑓(𝑥)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 dan 𝑥1.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𝑥2=𝑥1−𝑓(𝑥1)⋅𝑥1−𝑥0/𝑓(𝑥1)−𝑓(𝑥0)</a:t>
            </a:r>
            <a:endParaRPr lang="en-ID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Perbarui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 dan 𝑥1​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𝑥1​ dan 𝑥2​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2-4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mendekati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739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procedure </a:t>
            </a:r>
            <a:r>
              <a:rPr lang="en-US" dirty="0" err="1"/>
              <a:t>SecantMethod</a:t>
            </a:r>
            <a:r>
              <a:rPr lang="en-US" dirty="0"/>
              <a:t>(x0, x1, iterations)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from 1 to iterations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fx0 = f(x0)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fx1 = f(x1)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x2 = x1 - fx1 * ((x1 - x0) / (fx1 - fx0))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print("</a:t>
            </a:r>
            <a:r>
              <a:rPr lang="en-US" dirty="0" err="1"/>
              <a:t>Iterasi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":", x2)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if abs(f(x2)) &lt; tolerance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    return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x0 = x1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x1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return "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81700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5930" y="1156295"/>
            <a:ext cx="407607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SecantMethod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869366" y="1211766"/>
            <a:ext cx="367990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4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148" y="740674"/>
            <a:ext cx="3387000" cy="384597"/>
          </a:xfrm>
        </p:spPr>
        <p:txBody>
          <a:bodyPr/>
          <a:lstStyle/>
          <a:p>
            <a:pPr algn="l"/>
            <a:r>
              <a:rPr lang="en-ID" sz="1600" dirty="0"/>
              <a:t>Python </a:t>
            </a:r>
            <a:r>
              <a:rPr lang="en-US" sz="1600" i="1" dirty="0"/>
              <a:t>SECANT</a:t>
            </a:r>
            <a:r>
              <a:rPr lang="en-ID" sz="1600" i="1" dirty="0"/>
              <a:t>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156295"/>
            <a:ext cx="3407298" cy="252376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kedua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SecantMethod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893DB0-33E6-4140-B021-012351D9B9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9572" y="1853818"/>
            <a:ext cx="4527975" cy="1805853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B193B590-8896-DBB4-5A03-BFD6760F4B31}"/>
              </a:ext>
            </a:extLst>
          </p:cNvPr>
          <p:cNvSpPr txBox="1">
            <a:spLocks/>
          </p:cNvSpPr>
          <p:nvPr/>
        </p:nvSpPr>
        <p:spPr>
          <a:xfrm>
            <a:off x="4100250" y="1050253"/>
            <a:ext cx="4330500" cy="3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ID"/>
              <a:t>Hasil Python </a:t>
            </a:r>
            <a:r>
              <a:rPr lang="en-US" i="1"/>
              <a:t>SECANT</a:t>
            </a:r>
            <a:r>
              <a:rPr lang="en-ID" i="1"/>
              <a:t> search</a:t>
            </a:r>
            <a:br>
              <a:rPr lang="en-ID" i="1"/>
            </a:b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127868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3911B-00D7-D84A-A4E1-82F1860C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69" y="2050501"/>
            <a:ext cx="7717500" cy="591300"/>
          </a:xfrm>
        </p:spPr>
        <p:txBody>
          <a:bodyPr/>
          <a:lstStyle/>
          <a:p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1996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3A79C59A-B6C1-E3C3-6CAF-292C6E90E50C}"/>
              </a:ext>
            </a:extLst>
          </p:cNvPr>
          <p:cNvGrpSpPr/>
          <p:nvPr/>
        </p:nvGrpSpPr>
        <p:grpSpPr>
          <a:xfrm>
            <a:off x="1418882" y="951380"/>
            <a:ext cx="5902978" cy="580336"/>
            <a:chOff x="611560" y="2708920"/>
            <a:chExt cx="1728192" cy="3797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E7ABA-6931-3D83-D74E-60F23D59CBC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Rounded Rectangle 73">
              <a:extLst>
                <a:ext uri="{FF2B5EF4-FFF2-40B4-BE49-F238E27FC236}">
                  <a16:creationId xmlns:a16="http://schemas.microsoft.com/office/drawing/2014/main" id="{466C1DE3-DC34-D13F-33B9-54CC5B451EF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grpFill/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Karena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x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ini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peroleh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,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prosentasi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konvergen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didapat</a:t>
            </a:r>
            <a:r>
              <a:rPr lang="en-US" sz="2000" dirty="0"/>
              <a:t>, </a:t>
            </a:r>
            <a:r>
              <a:rPr lang="en-US" sz="2000" dirty="0" err="1"/>
              <a:t>sebaliknya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divergen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dapat</a:t>
            </a:r>
            <a:endParaRPr lang="en-ID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>
                <a:solidFill>
                  <a:schemeClr val="bg2"/>
                </a:solidFill>
              </a:rPr>
              <a:t>Metode</a:t>
            </a:r>
            <a:r>
              <a:rPr lang="en-ID" sz="2800" dirty="0">
                <a:solidFill>
                  <a:schemeClr val="bg2"/>
                </a:solidFill>
              </a:rPr>
              <a:t> Terbuka</a:t>
            </a:r>
            <a:endParaRPr lang="en-ID" dirty="0">
              <a:solidFill>
                <a:schemeClr val="bg2"/>
              </a:solidFill>
            </a:endParaRPr>
          </a:p>
        </p:txBody>
      </p:sp>
      <p:grpSp>
        <p:nvGrpSpPr>
          <p:cNvPr id="6" name="그룹 71">
            <a:extLst>
              <a:ext uri="{FF2B5EF4-FFF2-40B4-BE49-F238E27FC236}">
                <a16:creationId xmlns:a16="http://schemas.microsoft.com/office/drawing/2014/main" id="{C2E10C21-D9F9-9570-7658-0D03FFDE7737}"/>
              </a:ext>
            </a:extLst>
          </p:cNvPr>
          <p:cNvGrpSpPr/>
          <p:nvPr/>
        </p:nvGrpSpPr>
        <p:grpSpPr>
          <a:xfrm flipH="1">
            <a:off x="-31384" y="3665034"/>
            <a:ext cx="2075774" cy="1478465"/>
            <a:chOff x="0" y="0"/>
            <a:chExt cx="7934952" cy="6857020"/>
          </a:xfrm>
        </p:grpSpPr>
        <p:grpSp>
          <p:nvGrpSpPr>
            <p:cNvPr id="8" name="그룹 72">
              <a:extLst>
                <a:ext uri="{FF2B5EF4-FFF2-40B4-BE49-F238E27FC236}">
                  <a16:creationId xmlns:a16="http://schemas.microsoft.com/office/drawing/2014/main" id="{9545CDB3-9161-47CE-28AA-0AF790AD296F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9" name="자유형: 도형 83">
                <a:extLst>
                  <a:ext uri="{FF2B5EF4-FFF2-40B4-BE49-F238E27FC236}">
                    <a16:creationId xmlns:a16="http://schemas.microsoft.com/office/drawing/2014/main" id="{7E4E3E6C-C1F6-7BF0-DABA-72E7AF1FAA67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84">
                <a:extLst>
                  <a:ext uri="{FF2B5EF4-FFF2-40B4-BE49-F238E27FC236}">
                    <a16:creationId xmlns:a16="http://schemas.microsoft.com/office/drawing/2014/main" id="{590B6FB1-3E74-3AE9-084A-2FB8B96DB934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85">
                <a:extLst>
                  <a:ext uri="{FF2B5EF4-FFF2-40B4-BE49-F238E27FC236}">
                    <a16:creationId xmlns:a16="http://schemas.microsoft.com/office/drawing/2014/main" id="{DC8F77C1-F2F4-1519-675B-B18DB6234777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86">
                <a:extLst>
                  <a:ext uri="{FF2B5EF4-FFF2-40B4-BE49-F238E27FC236}">
                    <a16:creationId xmlns:a16="http://schemas.microsoft.com/office/drawing/2014/main" id="{416F9A60-C922-5269-A04C-01375E1026A0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87">
                <a:extLst>
                  <a:ext uri="{FF2B5EF4-FFF2-40B4-BE49-F238E27FC236}">
                    <a16:creationId xmlns:a16="http://schemas.microsoft.com/office/drawing/2014/main" id="{874CA31F-86BF-6650-9378-D619C5F6B9AC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88">
                <a:extLst>
                  <a:ext uri="{FF2B5EF4-FFF2-40B4-BE49-F238E27FC236}">
                    <a16:creationId xmlns:a16="http://schemas.microsoft.com/office/drawing/2014/main" id="{DE4D5FD4-251D-0048-4B4C-34E63D0FD2FF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89">
                <a:extLst>
                  <a:ext uri="{FF2B5EF4-FFF2-40B4-BE49-F238E27FC236}">
                    <a16:creationId xmlns:a16="http://schemas.microsoft.com/office/drawing/2014/main" id="{468C1A51-3765-66CC-678A-65210B89368B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그룹 73">
              <a:extLst>
                <a:ext uri="{FF2B5EF4-FFF2-40B4-BE49-F238E27FC236}">
                  <a16:creationId xmlns:a16="http://schemas.microsoft.com/office/drawing/2014/main" id="{AC32F002-03EE-2272-FC83-E20802C1DF21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5" name="자유형: 도형 79">
                <a:extLst>
                  <a:ext uri="{FF2B5EF4-FFF2-40B4-BE49-F238E27FC236}">
                    <a16:creationId xmlns:a16="http://schemas.microsoft.com/office/drawing/2014/main" id="{EF8145B8-6EED-F76A-7CA6-4B0F0D9F09E8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80">
                <a:extLst>
                  <a:ext uri="{FF2B5EF4-FFF2-40B4-BE49-F238E27FC236}">
                    <a16:creationId xmlns:a16="http://schemas.microsoft.com/office/drawing/2014/main" id="{984D7AC8-8E4F-7573-967E-83502BC6E31C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81">
                <a:extLst>
                  <a:ext uri="{FF2B5EF4-FFF2-40B4-BE49-F238E27FC236}">
                    <a16:creationId xmlns:a16="http://schemas.microsoft.com/office/drawing/2014/main" id="{F32277CD-6370-160B-CD20-21E50E24F690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82">
                <a:extLst>
                  <a:ext uri="{FF2B5EF4-FFF2-40B4-BE49-F238E27FC236}">
                    <a16:creationId xmlns:a16="http://schemas.microsoft.com/office/drawing/2014/main" id="{87B84D7C-F489-871B-B2BF-C68005BAE3D7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룹 74">
              <a:extLst>
                <a:ext uri="{FF2B5EF4-FFF2-40B4-BE49-F238E27FC236}">
                  <a16:creationId xmlns:a16="http://schemas.microsoft.com/office/drawing/2014/main" id="{94D612DF-7C99-CF24-ADCD-69C404B9665D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11" name="자유형: 도형 75">
                <a:extLst>
                  <a:ext uri="{FF2B5EF4-FFF2-40B4-BE49-F238E27FC236}">
                    <a16:creationId xmlns:a16="http://schemas.microsoft.com/office/drawing/2014/main" id="{8EEA0721-006A-9B4B-3C62-36784D4F9DC2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76">
                <a:extLst>
                  <a:ext uri="{FF2B5EF4-FFF2-40B4-BE49-F238E27FC236}">
                    <a16:creationId xmlns:a16="http://schemas.microsoft.com/office/drawing/2014/main" id="{86779C3E-CB3A-5050-92D6-F63FA95CD97B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77">
                <a:extLst>
                  <a:ext uri="{FF2B5EF4-FFF2-40B4-BE49-F238E27FC236}">
                    <a16:creationId xmlns:a16="http://schemas.microsoft.com/office/drawing/2014/main" id="{3D3B6372-C20A-61F0-7A6C-DE8E386C9BF8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78">
                <a:extLst>
                  <a:ext uri="{FF2B5EF4-FFF2-40B4-BE49-F238E27FC236}">
                    <a16:creationId xmlns:a16="http://schemas.microsoft.com/office/drawing/2014/main" id="{7CC423AD-260B-3960-C72C-3EE8527E3B7A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1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31">
            <a:hlinkClick r:id="rId4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5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i="1" dirty="0"/>
              <a:t>Newton Raphson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i="1" dirty="0"/>
              <a:t>Secant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Terbuka</a:t>
            </a:r>
            <a:endParaRPr lang="en-ID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5409C37F-94BB-CB13-DD83-92E974473BE8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AB65A9F8-980D-F7AB-F696-ADD46D131ABD}"/>
              </a:ext>
            </a:extLst>
          </p:cNvPr>
          <p:cNvSpPr/>
          <p:nvPr/>
        </p:nvSpPr>
        <p:spPr>
          <a:xfrm flipH="1" flipV="1">
            <a:off x="7333020" y="30886"/>
            <a:ext cx="1810980" cy="123731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8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5643</Words>
  <Application>Microsoft Office PowerPoint</Application>
  <PresentationFormat>On-screen Show (16:9)</PresentationFormat>
  <Paragraphs>1122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Trebuchet MS</vt:lpstr>
      <vt:lpstr>Nunito Light</vt:lpstr>
      <vt:lpstr>Arial</vt:lpstr>
      <vt:lpstr>Be Vietnam Pro</vt:lpstr>
      <vt:lpstr>Cambria Math</vt:lpstr>
      <vt:lpstr>Wingdings 3</vt:lpstr>
      <vt:lpstr>Consolas</vt:lpstr>
      <vt:lpstr>Courier New</vt:lpstr>
      <vt:lpstr>Facet</vt:lpstr>
      <vt:lpstr>#Algoritma analis</vt:lpstr>
      <vt:lpstr>What are Searching algorithm?</vt:lpstr>
      <vt:lpstr>Apa itu teknik menggunakan program komputer?</vt:lpstr>
      <vt:lpstr>Apa itu teknik analitik?</vt:lpstr>
      <vt:lpstr>DUA GARIS BESAR METODE SEARCHING ALGORITHM</vt:lpstr>
      <vt:lpstr>Metode Tertutup  </vt:lpstr>
      <vt:lpstr>PowerPoint Presentation</vt:lpstr>
      <vt:lpstr>Metode Terbuka</vt:lpstr>
      <vt:lpstr>Contoh Metode Terbuka</vt:lpstr>
      <vt:lpstr>What are Prosentase kesalahan?</vt:lpstr>
      <vt:lpstr>Contoh Persamaan True Error</vt:lpstr>
      <vt:lpstr>Contoh Persamaan approximation error</vt:lpstr>
      <vt:lpstr>PENCARIAN DATA</vt:lpstr>
      <vt:lpstr>PENCARIAN DATA</vt:lpstr>
      <vt:lpstr>Algoritma Sequential search</vt:lpstr>
      <vt:lpstr>Pseudocode Sequential search</vt:lpstr>
      <vt:lpstr>Python Sequential search</vt:lpstr>
      <vt:lpstr>Hasil Python Sequential search</vt:lpstr>
      <vt:lpstr>Algoritma Sequential search (Hurup) </vt:lpstr>
      <vt:lpstr>Pseudocode Sequential search HURUF </vt:lpstr>
      <vt:lpstr>Python Sequential search HURUF</vt:lpstr>
      <vt:lpstr>Algoritma Sequential search (Hurup) </vt:lpstr>
      <vt:lpstr>Hasil Python Sequential search HURUF </vt:lpstr>
      <vt:lpstr>Simulasi Python Sequential search </vt:lpstr>
      <vt:lpstr>PENCARIAN DATA</vt:lpstr>
      <vt:lpstr>PENCARIAN DATA BINARY</vt:lpstr>
      <vt:lpstr>Algoritma Binary search</vt:lpstr>
      <vt:lpstr>Pseudocode Binary search</vt:lpstr>
      <vt:lpstr>Python Binary search</vt:lpstr>
      <vt:lpstr>Hasil Python Binary search</vt:lpstr>
      <vt:lpstr>Algoritma Binary search HURUF</vt:lpstr>
      <vt:lpstr>Pseudocode Binary search HURUF</vt:lpstr>
      <vt:lpstr>Python Binary search HURUF</vt:lpstr>
      <vt:lpstr>Hasil Python Binary search HURUF</vt:lpstr>
      <vt:lpstr>Simulasi Python Binary search </vt:lpstr>
      <vt:lpstr>PENCARIAN DATA</vt:lpstr>
      <vt:lpstr>PENCARIAN DATA</vt:lpstr>
      <vt:lpstr>Contoh</vt:lpstr>
      <vt:lpstr>Algoritma Grafik search</vt:lpstr>
      <vt:lpstr>Pseudocode Grafik search</vt:lpstr>
      <vt:lpstr>Python Grafik search</vt:lpstr>
      <vt:lpstr>Hasil Python Grafik search </vt:lpstr>
      <vt:lpstr>PENCARIAN DATA</vt:lpstr>
      <vt:lpstr>Contoh</vt:lpstr>
      <vt:lpstr>Algoritma Bisection search</vt:lpstr>
      <vt:lpstr>Pseudocode Bisection search</vt:lpstr>
      <vt:lpstr>Python Bisection search</vt:lpstr>
      <vt:lpstr>Python Bisection search</vt:lpstr>
      <vt:lpstr>Python Bisection search</vt:lpstr>
      <vt:lpstr>Python Bisection search</vt:lpstr>
      <vt:lpstr>Hasil Python Bisection search </vt:lpstr>
      <vt:lpstr>PENCARIAN DATA</vt:lpstr>
      <vt:lpstr>Contoh</vt:lpstr>
      <vt:lpstr>Algoritma Regulafasi search</vt:lpstr>
      <vt:lpstr>Pseudocode Regulafasi search</vt:lpstr>
      <vt:lpstr>Python Regulafasi search</vt:lpstr>
      <vt:lpstr>Python Regulafasi search</vt:lpstr>
      <vt:lpstr>Python Regulafasi search</vt:lpstr>
      <vt:lpstr>Python Regulafasi search</vt:lpstr>
      <vt:lpstr>Hasil Python Regulafasi search </vt:lpstr>
      <vt:lpstr>PENCARIAN DATA</vt:lpstr>
      <vt:lpstr>Contoh</vt:lpstr>
      <vt:lpstr>Algoritma Newton Raphson search</vt:lpstr>
      <vt:lpstr>Pseudocode Newton Raphson search</vt:lpstr>
      <vt:lpstr>Python Newton Raphson search</vt:lpstr>
      <vt:lpstr>Python Newton Raphson search</vt:lpstr>
      <vt:lpstr>Python Newton Raphson search</vt:lpstr>
      <vt:lpstr>Python Newton Raphson search</vt:lpstr>
      <vt:lpstr>Hasil Python Newton Raphson search </vt:lpstr>
      <vt:lpstr>PENCARIAN DATA</vt:lpstr>
      <vt:lpstr>Contoh</vt:lpstr>
      <vt:lpstr>Algoritma SECANT search</vt:lpstr>
      <vt:lpstr>Pseudocode SECANT search</vt:lpstr>
      <vt:lpstr>Python SECANT search</vt:lpstr>
      <vt:lpstr>Python SECANT search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#Algoritma analis</dc:title>
  <dc:creator>riski sudarsono</dc:creator>
  <cp:lastModifiedBy>rido mr</cp:lastModifiedBy>
  <cp:revision>48</cp:revision>
  <dcterms:modified xsi:type="dcterms:W3CDTF">2024-05-03T14:25:15Z</dcterms:modified>
</cp:coreProperties>
</file>