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8"/>
  </p:notesMasterIdLst>
  <p:sldIdLst>
    <p:sldId id="256" r:id="rId2"/>
    <p:sldId id="257" r:id="rId3"/>
    <p:sldId id="291" r:id="rId4"/>
    <p:sldId id="292" r:id="rId5"/>
    <p:sldId id="258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7" r:id="rId39"/>
    <p:sldId id="328" r:id="rId40"/>
    <p:sldId id="325" r:id="rId41"/>
    <p:sldId id="326" r:id="rId42"/>
    <p:sldId id="329" r:id="rId43"/>
    <p:sldId id="330" r:id="rId44"/>
    <p:sldId id="331" r:id="rId45"/>
    <p:sldId id="332" r:id="rId46"/>
    <p:sldId id="333" r:id="rId47"/>
    <p:sldId id="335" r:id="rId48"/>
    <p:sldId id="336" r:id="rId49"/>
    <p:sldId id="337" r:id="rId50"/>
    <p:sldId id="334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4" r:id="rId77"/>
  </p:sldIdLst>
  <p:sldSz cx="9144000" cy="5143500" type="screen16x9"/>
  <p:notesSz cx="6858000" cy="9144000"/>
  <p:embeddedFontLst>
    <p:embeddedFont>
      <p:font typeface="Be Vietnam Pro" panose="020B0604020202020204" charset="0"/>
      <p:regular r:id="rId79"/>
      <p:bold r:id="rId80"/>
      <p:italic r:id="rId81"/>
      <p:boldItalic r:id="rId82"/>
    </p:embeddedFont>
    <p:embeddedFont>
      <p:font typeface="Cambria Math" panose="02040503050406030204" pitchFamily="18" charset="0"/>
      <p:regular r:id="rId83"/>
    </p:embeddedFont>
    <p:embeddedFont>
      <p:font typeface="Consolas" panose="020B0609020204030204" pitchFamily="49" charset="0"/>
      <p:regular r:id="rId84"/>
      <p:bold r:id="rId85"/>
      <p:italic r:id="rId86"/>
      <p:boldItalic r:id="rId87"/>
    </p:embeddedFont>
    <p:embeddedFont>
      <p:font typeface="Manrope Medium" panose="020B0604020202020204" charset="0"/>
      <p:regular r:id="rId88"/>
      <p:bold r:id="rId89"/>
    </p:embeddedFont>
    <p:embeddedFont>
      <p:font typeface="McLaren" panose="020B0604020202020204" charset="0"/>
      <p:regular r:id="rId90"/>
    </p:embeddedFont>
    <p:embeddedFont>
      <p:font typeface="Nunito Light" pitchFamily="2" charset="0"/>
      <p:regular r:id="rId91"/>
      <p:italic r:id="rId9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71C05F-A0CD-4BB6-AA19-C8E7F88A172E}">
  <a:tblStyle styleId="{E971C05F-A0CD-4BB6-AA19-C8E7F88A17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6.fntdata"/><Relationship Id="rId89" Type="http://schemas.openxmlformats.org/officeDocument/2006/relationships/font" Target="fonts/font1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5" Type="http://schemas.openxmlformats.org/officeDocument/2006/relationships/slide" Target="slides/slide4.xml"/><Relationship Id="rId90" Type="http://schemas.openxmlformats.org/officeDocument/2006/relationships/font" Target="fonts/font12.fntdata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font" Target="fonts/font10.fntdata"/><Relationship Id="rId91" Type="http://schemas.openxmlformats.org/officeDocument/2006/relationships/font" Target="fonts/font13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3.fntdata"/><Relationship Id="rId86" Type="http://schemas.openxmlformats.org/officeDocument/2006/relationships/font" Target="fonts/font8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9.fntdata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a818a6b0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a818a6b0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64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46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123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182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589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15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76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353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810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061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371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405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886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076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830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199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875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6585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822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1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932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4096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049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534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8491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0941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949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33779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9118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10735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4283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2213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0488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816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3358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7155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2722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6195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0341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7134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9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6806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0883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0541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8428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75463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0753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263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2139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2577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2399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0920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9935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8437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544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8278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35070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6944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6029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9275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5837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728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1438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6569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00009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3146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0260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1322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2316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478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884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19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2072" y="1590375"/>
            <a:ext cx="4066800" cy="16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38347" y="333183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rgbClr val="F9F9F9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accen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_2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9_1_3">
    <p:bg>
      <p:bgPr>
        <a:solidFill>
          <a:schemeClr val="accent4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842797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05200" y="1824525"/>
            <a:ext cx="5333700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46375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246375" y="2332225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910886" y="1943100"/>
            <a:ext cx="2986800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16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rabi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alpha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AutoNum type="romanLcPeriod"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10886" y="2332252"/>
            <a:ext cx="2986800" cy="1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2" name="Google Shape;32;p7"/>
          <p:cNvSpPr txBox="1">
            <a:spLocks noGrp="1"/>
          </p:cNvSpPr>
          <p:nvPr>
            <p:ph type="ctrTitle"/>
          </p:nvPr>
        </p:nvSpPr>
        <p:spPr>
          <a:xfrm>
            <a:off x="720975" y="1316325"/>
            <a:ext cx="3860100" cy="4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720975" y="1728675"/>
            <a:ext cx="3860100" cy="24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325200" y="325200"/>
            <a:ext cx="8493600" cy="4493100"/>
          </a:xfrm>
          <a:prstGeom prst="roundRect">
            <a:avLst>
              <a:gd name="adj" fmla="val 4260"/>
            </a:avLst>
          </a:prstGeom>
          <a:solidFill>
            <a:schemeClr val="accent5"/>
          </a:solidFill>
          <a:ln>
            <a:noFill/>
          </a:ln>
          <a:effectLst>
            <a:outerShdw blurRad="57150" dist="76200" dir="2052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cLaren"/>
              <a:ea typeface="McLaren"/>
              <a:cs typeface="McLaren"/>
              <a:sym typeface="McLaren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135550" y="12653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865100"/>
            <a:ext cx="7704000" cy="7389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●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 Medium"/>
              <a:buChar char="○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anrope Medium"/>
              <a:buChar char="■"/>
              <a:defRPr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14.xml"/><Relationship Id="rId7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slide" Target="slide2.xml"/><Relationship Id="rId9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21.xml"/><Relationship Id="rId7" Type="http://schemas.openxmlformats.org/officeDocument/2006/relationships/slide" Target="slide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Relationship Id="rId9" Type="http://schemas.openxmlformats.org/officeDocument/2006/relationships/slide" Target="slide2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0.xml"/><Relationship Id="rId3" Type="http://schemas.openxmlformats.org/officeDocument/2006/relationships/slide" Target="slide22.xml"/><Relationship Id="rId7" Type="http://schemas.openxmlformats.org/officeDocument/2006/relationships/slide" Target="slide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8.xml"/><Relationship Id="rId5" Type="http://schemas.openxmlformats.org/officeDocument/2006/relationships/slide" Target="slide17.xml"/><Relationship Id="rId10" Type="http://schemas.openxmlformats.org/officeDocument/2006/relationships/image" Target="../media/image1.png"/><Relationship Id="rId4" Type="http://schemas.openxmlformats.org/officeDocument/2006/relationships/slide" Target="slide16.xml"/><Relationship Id="rId9" Type="http://schemas.openxmlformats.org/officeDocument/2006/relationships/slide" Target="slide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3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4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5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6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11" Type="http://schemas.openxmlformats.org/officeDocument/2006/relationships/image" Target="../media/image8.png"/><Relationship Id="rId5" Type="http://schemas.openxmlformats.org/officeDocument/2006/relationships/slide" Target="slide18.xml"/><Relationship Id="rId10" Type="http://schemas.openxmlformats.org/officeDocument/2006/relationships/image" Target="../media/image7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9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3" Type="http://schemas.openxmlformats.org/officeDocument/2006/relationships/slide" Target="slide15.xml"/><Relationship Id="rId7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Relationship Id="rId9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11" Type="http://schemas.openxmlformats.org/officeDocument/2006/relationships/image" Target="../media/image11.png"/><Relationship Id="rId5" Type="http://schemas.openxmlformats.org/officeDocument/2006/relationships/slide" Target="slide18.xml"/><Relationship Id="rId10" Type="http://schemas.openxmlformats.org/officeDocument/2006/relationships/image" Target="../media/image10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2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3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6.xml"/><Relationship Id="rId7" Type="http://schemas.openxmlformats.org/officeDocument/2006/relationships/slide" Target="slide1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Relationship Id="rId9" Type="http://schemas.openxmlformats.org/officeDocument/2006/relationships/slide" Target="slide1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11" Type="http://schemas.openxmlformats.org/officeDocument/2006/relationships/image" Target="../media/image15.png"/><Relationship Id="rId5" Type="http://schemas.openxmlformats.org/officeDocument/2006/relationships/slide" Target="slide18.xml"/><Relationship Id="rId10" Type="http://schemas.openxmlformats.org/officeDocument/2006/relationships/image" Target="../media/image14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6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7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14.xml"/><Relationship Id="rId7" Type="http://schemas.openxmlformats.org/officeDocument/2006/relationships/slide" Target="slide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Relationship Id="rId9" Type="http://schemas.openxmlformats.org/officeDocument/2006/relationships/slide" Target="slide1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8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19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0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1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17.xml"/><Relationship Id="rId7" Type="http://schemas.openxmlformats.org/officeDocument/2006/relationships/slide" Target="slide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Relationship Id="rId9" Type="http://schemas.openxmlformats.org/officeDocument/2006/relationships/slide" Target="slide1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2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3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4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5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18.xml"/><Relationship Id="rId7" Type="http://schemas.openxmlformats.org/officeDocument/2006/relationships/slide" Target="slide1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2.xml"/><Relationship Id="rId9" Type="http://schemas.openxmlformats.org/officeDocument/2006/relationships/slide" Target="slide1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6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23.xml"/><Relationship Id="rId7" Type="http://schemas.openxmlformats.org/officeDocument/2006/relationships/slide" Target="slide20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9.xml"/><Relationship Id="rId5" Type="http://schemas.openxmlformats.org/officeDocument/2006/relationships/slide" Target="slide18.xml"/><Relationship Id="rId10" Type="http://schemas.openxmlformats.org/officeDocument/2006/relationships/image" Target="../media/image27.png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19.xml"/><Relationship Id="rId7" Type="http://schemas.openxmlformats.org/officeDocument/2006/relationships/slide" Target="slide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5.xml"/><Relationship Id="rId5" Type="http://schemas.openxmlformats.org/officeDocument/2006/relationships/slide" Target="slide14.xml"/><Relationship Id="rId4" Type="http://schemas.openxmlformats.org/officeDocument/2006/relationships/slide" Target="slide13.xml"/><Relationship Id="rId9" Type="http://schemas.openxmlformats.org/officeDocument/2006/relationships/slide" Target="slide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20.xml"/><Relationship Id="rId7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9" Type="http://schemas.openxmlformats.org/officeDocument/2006/relationships/slide" Target="slide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29">
            <a:hlinkClick r:id="rId4" action="ppaction://hlinksldjump"/>
          </p:cNvPr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5" name="Google Shape;125;p29">
            <a:hlinkClick r:id="rId5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 dirty="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6" name="Google Shape;126;p29">
            <a:hlinkClick r:id="rId6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7" name="Google Shape;127;p29">
            <a:hlinkClick r:id="rId7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8" name="Google Shape;128;p29">
            <a:hlinkClick r:id="rId8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29" name="Google Shape;129;p29">
            <a:hlinkClick r:id="rId9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0" name="Google Shape;130;p29">
            <a:hlinkClick r:id="rId10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31" name="Google Shape;131;p29"/>
          <p:cNvSpPr txBox="1">
            <a:spLocks noGrp="1"/>
          </p:cNvSpPr>
          <p:nvPr>
            <p:ph type="ctrTitle"/>
          </p:nvPr>
        </p:nvSpPr>
        <p:spPr>
          <a:xfrm>
            <a:off x="1141997" y="1461703"/>
            <a:ext cx="4066800" cy="8293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dirty="0">
                <a:solidFill>
                  <a:schemeClr val="accent3"/>
                </a:solidFill>
              </a:rPr>
              <a:t>#</a:t>
            </a:r>
            <a:r>
              <a:rPr lang="en" sz="3200" dirty="0"/>
              <a:t>Algoritma analis</a:t>
            </a:r>
            <a:endParaRPr sz="1800" dirty="0"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1"/>
          </p:nvPr>
        </p:nvSpPr>
        <p:spPr>
          <a:xfrm>
            <a:off x="1619850" y="2327828"/>
            <a:ext cx="30741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ALGORITMA PENCARIAN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(SEARCHING ALGORITHM)</a:t>
            </a:r>
            <a:endParaRPr dirty="0"/>
          </a:p>
        </p:txBody>
      </p:sp>
      <p:grpSp>
        <p:nvGrpSpPr>
          <p:cNvPr id="133" name="Google Shape;133;p29"/>
          <p:cNvGrpSpPr/>
          <p:nvPr/>
        </p:nvGrpSpPr>
        <p:grpSpPr>
          <a:xfrm>
            <a:off x="5847076" y="1876390"/>
            <a:ext cx="1850049" cy="1850049"/>
            <a:chOff x="940690" y="1478081"/>
            <a:chExt cx="2187337" cy="2187337"/>
          </a:xfrm>
        </p:grpSpPr>
        <p:grpSp>
          <p:nvGrpSpPr>
            <p:cNvPr id="134" name="Google Shape;134;p29"/>
            <p:cNvGrpSpPr/>
            <p:nvPr/>
          </p:nvGrpSpPr>
          <p:grpSpPr>
            <a:xfrm>
              <a:off x="2220462" y="1478081"/>
              <a:ext cx="635270" cy="635270"/>
              <a:chOff x="1992987" y="1174744"/>
              <a:chExt cx="635270" cy="635270"/>
            </a:xfrm>
          </p:grpSpPr>
          <p:sp>
            <p:nvSpPr>
              <p:cNvPr id="135" name="Google Shape;135;p29"/>
              <p:cNvSpPr/>
              <p:nvPr/>
            </p:nvSpPr>
            <p:spPr>
              <a:xfrm>
                <a:off x="1992987" y="1174744"/>
                <a:ext cx="181626" cy="362975"/>
              </a:xfrm>
              <a:custGeom>
                <a:avLst/>
                <a:gdLst/>
                <a:ahLst/>
                <a:cxnLst/>
                <a:rect l="l" t="t" r="r" b="b"/>
                <a:pathLst>
                  <a:path w="16348" h="32671" fill="none" extrusionOk="0">
                    <a:moveTo>
                      <a:pt x="16348" y="32670"/>
                    </a:moveTo>
                    <a:lnTo>
                      <a:pt x="0" y="16348"/>
                    </a:lnTo>
                    <a:lnTo>
                      <a:pt x="16348" y="0"/>
                    </a:lnTo>
                  </a:path>
                </a:pathLst>
              </a:custGeom>
              <a:noFill/>
              <a:ln w="762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9"/>
              <p:cNvSpPr/>
              <p:nvPr/>
            </p:nvSpPr>
            <p:spPr>
              <a:xfrm>
                <a:off x="1992987" y="1356359"/>
                <a:ext cx="635270" cy="453655"/>
              </a:xfrm>
              <a:custGeom>
                <a:avLst/>
                <a:gdLst/>
                <a:ahLst/>
                <a:cxnLst/>
                <a:rect l="l" t="t" r="r" b="b"/>
                <a:pathLst>
                  <a:path w="57180" h="40833" fill="none" extrusionOk="0">
                    <a:moveTo>
                      <a:pt x="0" y="1"/>
                    </a:moveTo>
                    <a:lnTo>
                      <a:pt x="16348" y="1"/>
                    </a:lnTo>
                    <a:cubicBezTo>
                      <a:pt x="38920" y="1"/>
                      <a:pt x="57179" y="18260"/>
                      <a:pt x="57179" y="40832"/>
                    </a:cubicBezTo>
                  </a:path>
                </a:pathLst>
              </a:custGeom>
              <a:noFill/>
              <a:ln w="7620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137;p29"/>
            <p:cNvGrpSpPr/>
            <p:nvPr/>
          </p:nvGrpSpPr>
          <p:grpSpPr>
            <a:xfrm>
              <a:off x="1212974" y="3030148"/>
              <a:ext cx="635270" cy="635270"/>
              <a:chOff x="985499" y="2726811"/>
              <a:chExt cx="635270" cy="635270"/>
            </a:xfrm>
          </p:grpSpPr>
          <p:sp>
            <p:nvSpPr>
              <p:cNvPr id="138" name="Google Shape;138;p29"/>
              <p:cNvSpPr/>
              <p:nvPr/>
            </p:nvSpPr>
            <p:spPr>
              <a:xfrm>
                <a:off x="1439420" y="2999095"/>
                <a:ext cx="181349" cy="362986"/>
              </a:xfrm>
              <a:custGeom>
                <a:avLst/>
                <a:gdLst/>
                <a:ahLst/>
                <a:cxnLst/>
                <a:rect l="l" t="t" r="r" b="b"/>
                <a:pathLst>
                  <a:path w="16323" h="32672" fill="none" extrusionOk="0">
                    <a:moveTo>
                      <a:pt x="0" y="1"/>
                    </a:moveTo>
                    <a:lnTo>
                      <a:pt x="16323" y="16348"/>
                    </a:lnTo>
                    <a:lnTo>
                      <a:pt x="0" y="32671"/>
                    </a:lnTo>
                  </a:path>
                </a:pathLst>
              </a:custGeom>
              <a:noFill/>
              <a:ln w="762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9"/>
              <p:cNvSpPr/>
              <p:nvPr/>
            </p:nvSpPr>
            <p:spPr>
              <a:xfrm>
                <a:off x="985499" y="2726811"/>
                <a:ext cx="635270" cy="453921"/>
              </a:xfrm>
              <a:custGeom>
                <a:avLst/>
                <a:gdLst/>
                <a:ahLst/>
                <a:cxnLst/>
                <a:rect l="l" t="t" r="r" b="b"/>
                <a:pathLst>
                  <a:path w="57180" h="40857" fill="none" extrusionOk="0">
                    <a:moveTo>
                      <a:pt x="57180" y="40856"/>
                    </a:moveTo>
                    <a:lnTo>
                      <a:pt x="40857" y="40856"/>
                    </a:lnTo>
                    <a:cubicBezTo>
                      <a:pt x="18260" y="40856"/>
                      <a:pt x="1" y="22573"/>
                      <a:pt x="1" y="0"/>
                    </a:cubicBezTo>
                  </a:path>
                </a:pathLst>
              </a:custGeom>
              <a:noFill/>
              <a:ln w="7620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" name="Google Shape;140;p29"/>
            <p:cNvGrpSpPr/>
            <p:nvPr/>
          </p:nvGrpSpPr>
          <p:grpSpPr>
            <a:xfrm>
              <a:off x="2220462" y="2394890"/>
              <a:ext cx="907565" cy="1270528"/>
              <a:chOff x="1992987" y="2091552"/>
              <a:chExt cx="907565" cy="1270528"/>
            </a:xfrm>
          </p:grpSpPr>
          <p:sp>
            <p:nvSpPr>
              <p:cNvPr id="141" name="Google Shape;141;p29"/>
              <p:cNvSpPr/>
              <p:nvPr/>
            </p:nvSpPr>
            <p:spPr>
              <a:xfrm>
                <a:off x="1992987" y="2091552"/>
                <a:ext cx="907565" cy="1270528"/>
              </a:xfrm>
              <a:custGeom>
                <a:avLst/>
                <a:gdLst/>
                <a:ahLst/>
                <a:cxnLst/>
                <a:rect l="l" t="t" r="r" b="b"/>
                <a:pathLst>
                  <a:path w="81689" h="114359" fill="none" extrusionOk="0">
                    <a:moveTo>
                      <a:pt x="53111" y="0"/>
                    </a:moveTo>
                    <a:lnTo>
                      <a:pt x="10221" y="0"/>
                    </a:lnTo>
                    <a:cubicBezTo>
                      <a:pt x="4584" y="0"/>
                      <a:pt x="0" y="4559"/>
                      <a:pt x="0" y="10196"/>
                    </a:cubicBezTo>
                    <a:lnTo>
                      <a:pt x="0" y="104163"/>
                    </a:lnTo>
                    <a:cubicBezTo>
                      <a:pt x="0" y="109800"/>
                      <a:pt x="4584" y="114358"/>
                      <a:pt x="10221" y="114358"/>
                    </a:cubicBezTo>
                    <a:lnTo>
                      <a:pt x="71493" y="114358"/>
                    </a:lnTo>
                    <a:cubicBezTo>
                      <a:pt x="77130" y="114358"/>
                      <a:pt x="81688" y="109800"/>
                      <a:pt x="81688" y="104163"/>
                    </a:cubicBezTo>
                    <a:lnTo>
                      <a:pt x="81688" y="28577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9"/>
              <p:cNvSpPr/>
              <p:nvPr/>
            </p:nvSpPr>
            <p:spPr>
              <a:xfrm>
                <a:off x="2583039" y="2091552"/>
                <a:ext cx="317513" cy="317502"/>
              </a:xfrm>
              <a:custGeom>
                <a:avLst/>
                <a:gdLst/>
                <a:ahLst/>
                <a:cxnLst/>
                <a:rect l="l" t="t" r="r" b="b"/>
                <a:pathLst>
                  <a:path w="28579" h="28578" fill="none" extrusionOk="0">
                    <a:moveTo>
                      <a:pt x="1" y="0"/>
                    </a:moveTo>
                    <a:lnTo>
                      <a:pt x="1" y="28577"/>
                    </a:lnTo>
                    <a:lnTo>
                      <a:pt x="28578" y="28577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9"/>
              <p:cNvSpPr/>
              <p:nvPr/>
            </p:nvSpPr>
            <p:spPr>
              <a:xfrm>
                <a:off x="2265282" y="2681338"/>
                <a:ext cx="362975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1" h="1" fill="none" extrusionOk="0">
                    <a:moveTo>
                      <a:pt x="0" y="0"/>
                    </a:moveTo>
                    <a:lnTo>
                      <a:pt x="32670" y="0"/>
                    </a:lnTo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9"/>
              <p:cNvSpPr/>
              <p:nvPr/>
            </p:nvSpPr>
            <p:spPr>
              <a:xfrm>
                <a:off x="2265282" y="2953633"/>
                <a:ext cx="3629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2671" fill="none" extrusionOk="0">
                    <a:moveTo>
                      <a:pt x="0" y="0"/>
                    </a:moveTo>
                    <a:lnTo>
                      <a:pt x="32670" y="0"/>
                    </a:lnTo>
                  </a:path>
                </a:pathLst>
              </a:custGeom>
              <a:noFill/>
              <a:ln w="762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29"/>
            <p:cNvGrpSpPr/>
            <p:nvPr/>
          </p:nvGrpSpPr>
          <p:grpSpPr>
            <a:xfrm>
              <a:off x="940690" y="1478081"/>
              <a:ext cx="907554" cy="1270795"/>
              <a:chOff x="713215" y="1174744"/>
              <a:chExt cx="907554" cy="1270795"/>
            </a:xfrm>
          </p:grpSpPr>
          <p:sp>
            <p:nvSpPr>
              <p:cNvPr id="146" name="Google Shape;146;p29"/>
              <p:cNvSpPr/>
              <p:nvPr/>
            </p:nvSpPr>
            <p:spPr>
              <a:xfrm>
                <a:off x="713215" y="1174744"/>
                <a:ext cx="907554" cy="1270795"/>
              </a:xfrm>
              <a:custGeom>
                <a:avLst/>
                <a:gdLst/>
                <a:ahLst/>
                <a:cxnLst/>
                <a:rect l="l" t="t" r="r" b="b"/>
                <a:pathLst>
                  <a:path w="81688" h="114383" fill="none" extrusionOk="0">
                    <a:moveTo>
                      <a:pt x="53111" y="0"/>
                    </a:moveTo>
                    <a:lnTo>
                      <a:pt x="10220" y="0"/>
                    </a:lnTo>
                    <a:cubicBezTo>
                      <a:pt x="4583" y="0"/>
                      <a:pt x="0" y="4583"/>
                      <a:pt x="0" y="10220"/>
                    </a:cubicBezTo>
                    <a:lnTo>
                      <a:pt x="0" y="104162"/>
                    </a:lnTo>
                    <a:cubicBezTo>
                      <a:pt x="0" y="109799"/>
                      <a:pt x="4583" y="114383"/>
                      <a:pt x="10220" y="114383"/>
                    </a:cubicBezTo>
                    <a:lnTo>
                      <a:pt x="71492" y="114383"/>
                    </a:lnTo>
                    <a:cubicBezTo>
                      <a:pt x="77129" y="114383"/>
                      <a:pt x="81688" y="109799"/>
                      <a:pt x="81688" y="104162"/>
                    </a:cubicBezTo>
                    <a:lnTo>
                      <a:pt x="81688" y="28602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9"/>
              <p:cNvSpPr/>
              <p:nvPr/>
            </p:nvSpPr>
            <p:spPr>
              <a:xfrm>
                <a:off x="1303267" y="1174744"/>
                <a:ext cx="317502" cy="317768"/>
              </a:xfrm>
              <a:custGeom>
                <a:avLst/>
                <a:gdLst/>
                <a:ahLst/>
                <a:cxnLst/>
                <a:rect l="l" t="t" r="r" b="b"/>
                <a:pathLst>
                  <a:path w="28578" h="28602" fill="none" extrusionOk="0">
                    <a:moveTo>
                      <a:pt x="1" y="0"/>
                    </a:moveTo>
                    <a:lnTo>
                      <a:pt x="1" y="28602"/>
                    </a:lnTo>
                    <a:lnTo>
                      <a:pt x="28578" y="28602"/>
                    </a:lnTo>
                    <a:close/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9"/>
              <p:cNvSpPr/>
              <p:nvPr/>
            </p:nvSpPr>
            <p:spPr>
              <a:xfrm>
                <a:off x="985499" y="1764796"/>
                <a:ext cx="362986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2" h="1" fill="none" extrusionOk="0">
                    <a:moveTo>
                      <a:pt x="1" y="1"/>
                    </a:moveTo>
                    <a:lnTo>
                      <a:pt x="32671" y="1"/>
                    </a:lnTo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9"/>
              <p:cNvSpPr/>
              <p:nvPr/>
            </p:nvSpPr>
            <p:spPr>
              <a:xfrm>
                <a:off x="985499" y="2037091"/>
                <a:ext cx="362986" cy="11"/>
              </a:xfrm>
              <a:custGeom>
                <a:avLst/>
                <a:gdLst/>
                <a:ahLst/>
                <a:cxnLst/>
                <a:rect l="l" t="t" r="r" b="b"/>
                <a:pathLst>
                  <a:path w="32672" h="1" fill="none" extrusionOk="0">
                    <a:moveTo>
                      <a:pt x="1" y="0"/>
                    </a:moveTo>
                    <a:lnTo>
                      <a:pt x="32671" y="0"/>
                    </a:lnTo>
                  </a:path>
                </a:pathLst>
              </a:custGeom>
              <a:noFill/>
              <a:ln w="762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" name="Google Shape;150;p29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51" name="Google Shape;151;p29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" name="Google Shape;154;p29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720965" y="1824525"/>
            <a:ext cx="7976467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Untuk </a:t>
            </a:r>
            <a:r>
              <a:rPr lang="en-US" sz="2000" b="1" dirty="0" err="1"/>
              <a:t>menentukan</a:t>
            </a:r>
            <a:r>
              <a:rPr lang="en-US" sz="2000" b="1" dirty="0"/>
              <a:t> </a:t>
            </a:r>
            <a:r>
              <a:rPr lang="en-US" sz="2000" b="1" dirty="0" err="1"/>
              <a:t>ukuran</a:t>
            </a:r>
            <a:r>
              <a:rPr lang="en-US" sz="2000" b="1" dirty="0"/>
              <a:t> </a:t>
            </a:r>
            <a:r>
              <a:rPr lang="en-US" sz="2000" b="1" dirty="0" err="1"/>
              <a:t>tingkat</a:t>
            </a:r>
            <a:r>
              <a:rPr lang="en-US" sz="2000" b="1" dirty="0"/>
              <a:t> </a:t>
            </a:r>
            <a:r>
              <a:rPr lang="en-US" sz="2000" b="1" dirty="0" err="1"/>
              <a:t>kedekatan</a:t>
            </a:r>
            <a:r>
              <a:rPr lang="en-US" sz="2000" b="1" dirty="0"/>
              <a:t> </a:t>
            </a:r>
            <a:r>
              <a:rPr lang="en-US" sz="2000" b="1" dirty="0" err="1"/>
              <a:t>suatu</a:t>
            </a:r>
            <a:r>
              <a:rPr lang="en-US" sz="2000" b="1" dirty="0"/>
              <a:t> </a:t>
            </a:r>
            <a:r>
              <a:rPr lang="en-US" sz="2000" b="1" dirty="0" err="1"/>
              <a:t>nilai</a:t>
            </a:r>
            <a:r>
              <a:rPr lang="en-US" sz="2000" b="1" dirty="0"/>
              <a:t> </a:t>
            </a:r>
            <a:r>
              <a:rPr lang="en-US" sz="2000" b="1" dirty="0" err="1"/>
              <a:t>hasil</a:t>
            </a:r>
            <a:r>
              <a:rPr lang="en-US" sz="2000" b="1" dirty="0"/>
              <a:t> </a:t>
            </a:r>
            <a:r>
              <a:rPr lang="en-US" sz="2000" b="1" dirty="0" err="1"/>
              <a:t>perhitungan</a:t>
            </a:r>
            <a:r>
              <a:rPr lang="en-US" sz="2000" b="1" dirty="0"/>
              <a:t> dan </a:t>
            </a:r>
            <a:r>
              <a:rPr lang="en-US" sz="2000" b="1" dirty="0" err="1"/>
              <a:t>kenyataan</a:t>
            </a:r>
            <a:r>
              <a:rPr lang="en-US" sz="2000" b="1" dirty="0"/>
              <a:t> ( </a:t>
            </a:r>
            <a:r>
              <a:rPr lang="en-US" sz="2000" b="1" dirty="0" err="1"/>
              <a:t>nilai</a:t>
            </a:r>
            <a:r>
              <a:rPr lang="en-US" sz="2000" b="1" dirty="0"/>
              <a:t> </a:t>
            </a:r>
            <a:r>
              <a:rPr lang="en-US" sz="2000" b="1" dirty="0" err="1"/>
              <a:t>sebenarnya</a:t>
            </a:r>
            <a:r>
              <a:rPr lang="en-US" sz="2000" b="1" dirty="0"/>
              <a:t>). </a:t>
            </a:r>
            <a:r>
              <a:rPr lang="en-US" sz="2000" b="1" dirty="0" err="1"/>
              <a:t>Terdapat</a:t>
            </a:r>
            <a:r>
              <a:rPr lang="en-US" sz="2000" b="1" dirty="0"/>
              <a:t> </a:t>
            </a:r>
            <a:r>
              <a:rPr lang="en-US" sz="2000" b="1" dirty="0" err="1"/>
              <a:t>dua</a:t>
            </a:r>
            <a:r>
              <a:rPr lang="en-US" sz="2000" b="1" dirty="0"/>
              <a:t> </a:t>
            </a:r>
            <a:r>
              <a:rPr lang="en-US" sz="2000" b="1" dirty="0" err="1"/>
              <a:t>jenis</a:t>
            </a:r>
            <a:r>
              <a:rPr lang="en-US" sz="2000" b="1" dirty="0"/>
              <a:t> </a:t>
            </a:r>
            <a:r>
              <a:rPr lang="en-US" sz="2000" b="1" dirty="0" err="1"/>
              <a:t>kesalahan</a:t>
            </a:r>
            <a:r>
              <a:rPr lang="en-US" sz="2000" b="1" dirty="0"/>
              <a:t> </a:t>
            </a:r>
            <a:r>
              <a:rPr lang="en-US" sz="2000" b="1" dirty="0" err="1"/>
              <a:t>yaitu</a:t>
            </a:r>
            <a:r>
              <a:rPr lang="en-US" sz="2000" b="1" dirty="0"/>
              <a:t> </a:t>
            </a:r>
            <a:r>
              <a:rPr lang="en-US" sz="2000" b="1" dirty="0" err="1"/>
              <a:t>kesalahan</a:t>
            </a:r>
            <a:r>
              <a:rPr lang="en-US" sz="2000" b="1" dirty="0"/>
              <a:t> </a:t>
            </a:r>
            <a:r>
              <a:rPr lang="en-US" sz="2000" b="1" dirty="0" err="1"/>
              <a:t>sebenarnya</a:t>
            </a:r>
            <a:r>
              <a:rPr lang="en-US" sz="2000" b="1" dirty="0"/>
              <a:t> (true error) dan </a:t>
            </a:r>
            <a:r>
              <a:rPr lang="en-US" sz="2000" b="1" dirty="0" err="1"/>
              <a:t>keselahan</a:t>
            </a:r>
            <a:r>
              <a:rPr lang="en-US" sz="2000" b="1" dirty="0"/>
              <a:t> </a:t>
            </a:r>
            <a:r>
              <a:rPr lang="en-US" sz="2000" b="1" dirty="0" err="1"/>
              <a:t>pendekatan</a:t>
            </a:r>
            <a:r>
              <a:rPr lang="en-US" sz="2000" b="1" dirty="0"/>
              <a:t>( approximation error), </a:t>
            </a:r>
            <a:r>
              <a:rPr lang="en-US" sz="2000" b="1" dirty="0" err="1"/>
              <a:t>keduanya</a:t>
            </a:r>
            <a:r>
              <a:rPr lang="en-US" sz="2000" b="1" dirty="0"/>
              <a:t> di </a:t>
            </a:r>
            <a:r>
              <a:rPr lang="en-US" sz="2000" b="1" dirty="0" err="1"/>
              <a:t>persentasikan</a:t>
            </a:r>
            <a:r>
              <a:rPr lang="en-US" sz="2000" b="1" dirty="0"/>
              <a:t> </a:t>
            </a:r>
            <a:r>
              <a:rPr lang="en-US" sz="2000" b="1" dirty="0" err="1"/>
              <a:t>dalam</a:t>
            </a:r>
            <a:r>
              <a:rPr lang="en-US" sz="2000" b="1" dirty="0"/>
              <a:t> </a:t>
            </a:r>
            <a:r>
              <a:rPr lang="en-US" sz="2000" b="1" dirty="0" err="1"/>
              <a:t>persamaan</a:t>
            </a:r>
            <a:r>
              <a:rPr lang="en-US" sz="2000" b="1" dirty="0"/>
              <a:t> – </a:t>
            </a:r>
            <a:r>
              <a:rPr lang="en-US" sz="2000" b="1" dirty="0" err="1"/>
              <a:t>persamaan</a:t>
            </a:r>
            <a:r>
              <a:rPr lang="en-US" sz="2000" b="1" dirty="0"/>
              <a:t> 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</a:t>
            </a:r>
            <a:r>
              <a:rPr lang="en" dirty="0">
                <a:solidFill>
                  <a:schemeClr val="accent3"/>
                </a:solidFill>
              </a:rPr>
              <a:t>Prosnetase kesalahan</a:t>
            </a:r>
            <a:r>
              <a:rPr lang="en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751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1EB292-0D77-4130-A480-6BFEB47D63D6}"/>
                  </a:ext>
                </a:extLst>
              </p:cNvPr>
              <p:cNvSpPr txBox="1"/>
              <p:nvPr/>
            </p:nvSpPr>
            <p:spPr>
              <a:xfrm>
                <a:off x="1016832" y="1640659"/>
                <a:ext cx="6948767" cy="578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𝑛𝑖𝑙𝑎𝑖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𝑝𝑒𝑛𝑑𝑒𝑘𝑎𝑡𝑎𝑛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𝑛𝑖𝑙𝑎𝑖𝑠𝑒𝑏𝑒𝑛𝑎𝑟𝑛𝑦𝑎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𝑛𝑖𝑙𝑎𝑖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𝑠𝑒𝑏𝑒𝑛𝑎𝑟𝑛𝑦𝑎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1EB292-0D77-4130-A480-6BFEB47D6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2" y="1640659"/>
                <a:ext cx="6948767" cy="5785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 err="1"/>
              <a:t>Contoh</a:t>
            </a:r>
            <a:r>
              <a:rPr lang="en-ID" sz="2800" dirty="0"/>
              <a:t> </a:t>
            </a:r>
            <a:r>
              <a:rPr lang="en-ID" dirty="0" err="1"/>
              <a:t>Persamaan</a:t>
            </a:r>
            <a:r>
              <a:rPr lang="en-ID" dirty="0"/>
              <a:t> True Error</a:t>
            </a:r>
          </a:p>
        </p:txBody>
      </p:sp>
    </p:spTree>
    <p:extLst>
      <p:ext uri="{BB962C8B-B14F-4D97-AF65-F5344CB8AC3E}">
        <p14:creationId xmlns:p14="http://schemas.microsoft.com/office/powerpoint/2010/main" val="87018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1EB292-0D77-4130-A480-6BFEB47D63D6}"/>
                  </a:ext>
                </a:extLst>
              </p:cNvPr>
              <p:cNvSpPr txBox="1"/>
              <p:nvPr/>
            </p:nvSpPr>
            <p:spPr>
              <a:xfrm>
                <a:off x="1016832" y="1640659"/>
                <a:ext cx="6948767" cy="578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𝑝𝑒𝑛𝑑𝑒𝑘𝑎𝑡𝑎𝑛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𝑠𝑒𝑘𝑎𝑟𝑎𝑛𝑔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𝑝𝑒𝑛𝑑𝑒𝑘𝑎𝑡𝑎𝑛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𝑠𝑒𝑏𝑒𝑙𝑢𝑚𝑛𝑦𝑎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𝑝𝑒𝑛𝑑𝑒𝑘𝑎𝑡𝑎𝑛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𝑠𝑒𝑘𝑎𝑟𝑎𝑛𝑔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100%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1EB292-0D77-4130-A480-6BFEB47D6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2" y="1640659"/>
                <a:ext cx="6948767" cy="57855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 err="1"/>
              <a:t>Contoh</a:t>
            </a:r>
            <a:r>
              <a:rPr lang="en-ID" sz="2800" dirty="0"/>
              <a:t> </a:t>
            </a:r>
            <a:r>
              <a:rPr lang="en-ID" dirty="0" err="1"/>
              <a:t>Persamaan</a:t>
            </a:r>
            <a:r>
              <a:rPr lang="en-ID" dirty="0"/>
              <a:t> approximation error</a:t>
            </a:r>
          </a:p>
        </p:txBody>
      </p:sp>
    </p:spTree>
    <p:extLst>
      <p:ext uri="{BB962C8B-B14F-4D97-AF65-F5344CB8AC3E}">
        <p14:creationId xmlns:p14="http://schemas.microsoft.com/office/powerpoint/2010/main" val="3932060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SQUENTIAL SEARCH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6994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/>
              <a:t>Pencarian</a:t>
            </a:r>
            <a:r>
              <a:rPr lang="en-US" sz="1800" dirty="0"/>
              <a:t> data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berurutan</a:t>
            </a:r>
            <a:r>
              <a:rPr lang="en-US" sz="1800" dirty="0"/>
              <a:t>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dat</a:t>
            </a:r>
            <a:r>
              <a:rPr lang="en-US" sz="1800" dirty="0"/>
              <a:t> </a:t>
            </a:r>
            <a:r>
              <a:rPr lang="en-US" sz="1800" dirty="0" err="1"/>
              <a:t>apertama</a:t>
            </a:r>
            <a:r>
              <a:rPr lang="en-US" sz="1800" dirty="0"/>
              <a:t> </a:t>
            </a:r>
            <a:r>
              <a:rPr lang="en-US" sz="1800" dirty="0" err="1"/>
              <a:t>sampaid</a:t>
            </a:r>
            <a:r>
              <a:rPr lang="en-US" sz="1800" dirty="0"/>
              <a:t> </a:t>
            </a:r>
            <a:r>
              <a:rPr lang="en-US" sz="1800" dirty="0" err="1"/>
              <a:t>engan</a:t>
            </a:r>
            <a:r>
              <a:rPr lang="en-US" sz="1800" dirty="0"/>
              <a:t> data yang di </a:t>
            </a:r>
            <a:r>
              <a:rPr lang="en-US" sz="1800" dirty="0" err="1"/>
              <a:t>cari</a:t>
            </a:r>
            <a:r>
              <a:rPr lang="en-US" sz="1800" dirty="0"/>
              <a:t> ( data </a:t>
            </a:r>
            <a:r>
              <a:rPr lang="en-US" sz="1800" dirty="0" err="1"/>
              <a:t>kunci</a:t>
            </a:r>
            <a:r>
              <a:rPr lang="en-US" sz="1800" dirty="0"/>
              <a:t>) </a:t>
            </a:r>
            <a:r>
              <a:rPr lang="en-US" sz="1800" dirty="0" err="1"/>
              <a:t>didapatkan</a:t>
            </a:r>
            <a:r>
              <a:rPr lang="en-US" sz="1800" dirty="0"/>
              <a:t> atau </a:t>
            </a:r>
            <a:r>
              <a:rPr lang="en-US" sz="1800" dirty="0" err="1"/>
              <a:t>sampai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data sudah </a:t>
            </a:r>
            <a:r>
              <a:rPr lang="en-US" sz="1800" dirty="0" err="1"/>
              <a:t>dicari</a:t>
            </a:r>
            <a:r>
              <a:rPr lang="en-US" sz="1800" dirty="0"/>
              <a:t> dan data </a:t>
            </a:r>
            <a:r>
              <a:rPr lang="en-US" sz="1800" dirty="0" err="1"/>
              <a:t>kunci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di </a:t>
            </a:r>
            <a:r>
              <a:rPr lang="en-US" sz="1800" dirty="0" err="1"/>
              <a:t>temukan</a:t>
            </a:r>
            <a:r>
              <a:rPr lang="en-US" sz="1800" dirty="0"/>
              <a:t>.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membandingkan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data </a:t>
            </a:r>
            <a:r>
              <a:rPr lang="en-US" sz="1800" dirty="0" err="1"/>
              <a:t>ku</a:t>
            </a:r>
            <a:r>
              <a:rPr lang="en-US" sz="1800" dirty="0"/>
              <a:t> </a:t>
            </a:r>
            <a:r>
              <a:rPr lang="en-US" sz="1800" dirty="0" err="1"/>
              <a:t>nci</a:t>
            </a:r>
            <a:r>
              <a:rPr lang="en-US" sz="1800" dirty="0"/>
              <a:t>  </a:t>
            </a:r>
            <a:r>
              <a:rPr lang="en-US" sz="1800" dirty="0" err="1"/>
              <a:t>dengan</a:t>
            </a:r>
            <a:r>
              <a:rPr lang="en-US" sz="1800" dirty="0"/>
              <a:t> data – data yang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array. </a:t>
            </a:r>
            <a:r>
              <a:rPr lang="en-US" sz="1800" dirty="0" err="1"/>
              <a:t>Metode</a:t>
            </a:r>
            <a:r>
              <a:rPr lang="en-US" sz="1800" dirty="0"/>
              <a:t> sequential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diterapkan</a:t>
            </a:r>
            <a:r>
              <a:rPr lang="en-US" sz="1800" dirty="0"/>
              <a:t> pada data yang </a:t>
            </a:r>
            <a:r>
              <a:rPr lang="en-US" sz="1800" dirty="0" err="1"/>
              <a:t>belum</a:t>
            </a:r>
            <a:r>
              <a:rPr lang="en-US" sz="1800" dirty="0"/>
              <a:t> </a:t>
            </a:r>
            <a:r>
              <a:rPr lang="en-US" sz="1800" dirty="0" err="1"/>
              <a:t>terurut</a:t>
            </a:r>
            <a:r>
              <a:rPr lang="en-US" sz="1800" dirty="0"/>
              <a:t>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menebak</a:t>
            </a:r>
            <a:r>
              <a:rPr lang="en-US" sz="1800" dirty="0"/>
              <a:t> </a:t>
            </a:r>
            <a:r>
              <a:rPr lang="en-US" sz="1800" dirty="0" err="1"/>
              <a:t>posisi</a:t>
            </a:r>
            <a:r>
              <a:rPr lang="en-US" sz="1800" dirty="0"/>
              <a:t> data yang </a:t>
            </a:r>
            <a:r>
              <a:rPr lang="en-US" sz="1800" dirty="0" err="1"/>
              <a:t>dicari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488939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3" y="1640659"/>
            <a:ext cx="3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err="1"/>
              <a:t>Kelebihan</a:t>
            </a:r>
            <a:endParaRPr lang="en-US" sz="2000" i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3554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Relatif</a:t>
            </a:r>
            <a:r>
              <a:rPr lang="en-US" sz="1800" dirty="0"/>
              <a:t> lebih </a:t>
            </a:r>
            <a:r>
              <a:rPr lang="en-US" sz="1800" dirty="0" err="1"/>
              <a:t>cepat</a:t>
            </a:r>
            <a:r>
              <a:rPr lang="en-US" sz="1800" dirty="0"/>
              <a:t> dan </a:t>
            </a:r>
            <a:r>
              <a:rPr lang="en-US" sz="1800" dirty="0" err="1"/>
              <a:t>efisien</a:t>
            </a:r>
            <a:r>
              <a:rPr lang="en-US" sz="1800" dirty="0"/>
              <a:t> untuk </a:t>
            </a:r>
            <a:r>
              <a:rPr lang="en-US" sz="1800" dirty="0" err="1"/>
              <a:t>dat</a:t>
            </a:r>
            <a:r>
              <a:rPr lang="en-US" sz="1800" dirty="0"/>
              <a:t> </a:t>
            </a:r>
            <a:r>
              <a:rPr lang="en-US" sz="1800" dirty="0" err="1"/>
              <a:t>ayang</a:t>
            </a:r>
            <a:r>
              <a:rPr lang="en-US" sz="1800" dirty="0"/>
              <a:t> </a:t>
            </a:r>
            <a:r>
              <a:rPr lang="en-US" sz="1800" dirty="0" err="1"/>
              <a:t>terbatas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Algoritma</a:t>
            </a:r>
            <a:r>
              <a:rPr lang="en-US" sz="1800" dirty="0"/>
              <a:t> </a:t>
            </a:r>
            <a:r>
              <a:rPr lang="en-US" sz="1800" dirty="0" err="1"/>
              <a:t>sederhana</a:t>
            </a:r>
            <a:endParaRPr lang="en-ID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F5BE5-38FB-41FB-A55C-599511C0FCD7}"/>
              </a:ext>
            </a:extLst>
          </p:cNvPr>
          <p:cNvSpPr txBox="1"/>
          <p:nvPr/>
        </p:nvSpPr>
        <p:spPr>
          <a:xfrm>
            <a:off x="4571007" y="1626545"/>
            <a:ext cx="3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err="1"/>
              <a:t>Kekurangan</a:t>
            </a:r>
            <a:r>
              <a:rPr lang="en-US" sz="2000" i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4486940" y="2026655"/>
            <a:ext cx="3554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Kurang </a:t>
            </a:r>
            <a:r>
              <a:rPr lang="en-US" sz="1800" dirty="0" err="1"/>
              <a:t>cepat</a:t>
            </a:r>
            <a:r>
              <a:rPr lang="en-US" sz="1800" dirty="0"/>
              <a:t> untuk data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Beban </a:t>
            </a:r>
            <a:r>
              <a:rPr lang="en-US" sz="1800" dirty="0" err="1"/>
              <a:t>komputasi</a:t>
            </a:r>
            <a:r>
              <a:rPr lang="en-US" sz="1800" dirty="0"/>
              <a:t> </a:t>
            </a:r>
            <a:r>
              <a:rPr lang="en-US" sz="1800" dirty="0" err="1"/>
              <a:t>cenderung</a:t>
            </a:r>
            <a:r>
              <a:rPr lang="en-US" sz="1800" dirty="0"/>
              <a:t> lebih </a:t>
            </a:r>
            <a:r>
              <a:rPr lang="en-US" sz="1800" dirty="0" err="1"/>
              <a:t>besar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3850366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i="1" dirty="0"/>
              <a:t>Sequential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input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untuk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</a:t>
            </a:r>
            <a:r>
              <a:rPr lang="en-US" sz="1600" dirty="0" err="1"/>
              <a:t>elemen-elemen</a:t>
            </a:r>
            <a:r>
              <a:rPr lang="en-US" sz="1600" dirty="0"/>
              <a:t>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dan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Sequential Search: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0.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Bandingkan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pada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ini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bilangan</a:t>
            </a:r>
            <a:r>
              <a:rPr lang="en-US" sz="1600" dirty="0"/>
              <a:t> yang </a:t>
            </a:r>
            <a:r>
              <a:rPr lang="en-US" sz="1600" dirty="0" err="1"/>
              <a:t>dicari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ditemukan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</a:t>
            </a:r>
            <a:r>
              <a:rPr lang="en-US" sz="1600" dirty="0" err="1"/>
              <a:t>indeksnya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tidak</a:t>
            </a:r>
            <a:r>
              <a:rPr lang="en-US" sz="1600" dirty="0"/>
              <a:t>, </a:t>
            </a:r>
            <a:r>
              <a:rPr lang="en-US" sz="1600" dirty="0" err="1"/>
              <a:t>lanjutkan</a:t>
            </a:r>
            <a:r>
              <a:rPr lang="en-US" sz="1600" dirty="0"/>
              <a:t> ke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berikutnya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selesai</a:t>
            </a:r>
            <a:r>
              <a:rPr lang="en-US" sz="1600" dirty="0"/>
              <a:t> dan </a:t>
            </a:r>
            <a:r>
              <a:rPr lang="en-US" sz="1600" dirty="0" err="1"/>
              <a:t>bilangan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ditemukan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-1.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Selesai</a:t>
            </a:r>
            <a:r>
              <a:rPr lang="en-US" sz="1600" dirty="0"/>
              <a:t>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17286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/>
              <a:t>Sequential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procedure </a:t>
            </a:r>
            <a:r>
              <a:rPr lang="en-US" sz="1000" dirty="0" err="1"/>
              <a:t>sequential_search</a:t>
            </a:r>
            <a:r>
              <a:rPr lang="en-US" sz="1000" dirty="0"/>
              <a:t>(</a:t>
            </a:r>
            <a:r>
              <a:rPr lang="en-US" sz="1000" dirty="0" err="1"/>
              <a:t>arr</a:t>
            </a:r>
            <a:r>
              <a:rPr lang="en-US" sz="1000" dirty="0"/>
              <a:t>: array, key: integer)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for </a:t>
            </a:r>
            <a:r>
              <a:rPr lang="en-US" sz="1000" dirty="0" err="1"/>
              <a:t>i</a:t>
            </a:r>
            <a:r>
              <a:rPr lang="en-US" sz="1000" dirty="0"/>
              <a:t> from 0 to length(</a:t>
            </a:r>
            <a:r>
              <a:rPr lang="en-US" sz="1000" dirty="0" err="1"/>
              <a:t>arr</a:t>
            </a:r>
            <a:r>
              <a:rPr lang="en-US" sz="1000" dirty="0"/>
              <a:t>) - 1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if </a:t>
            </a:r>
            <a:r>
              <a:rPr lang="en-US" sz="1000" dirty="0" err="1"/>
              <a:t>arr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 equals key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    return </a:t>
            </a:r>
            <a:r>
              <a:rPr lang="en-US" sz="1000" dirty="0" err="1"/>
              <a:t>i</a:t>
            </a: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return -1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procedure main()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n = input("Masukkan </a:t>
            </a:r>
            <a:r>
              <a:rPr lang="en-US" sz="1000" dirty="0" err="1"/>
              <a:t>jumlah</a:t>
            </a:r>
            <a:r>
              <a:rPr lang="en-US" sz="1000" dirty="0"/>
              <a:t> </a:t>
            </a:r>
            <a:r>
              <a:rPr lang="en-US" sz="1000" dirty="0" err="1"/>
              <a:t>elemen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array: ")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  <a:r>
              <a:rPr lang="en-US" sz="1000" dirty="0" err="1"/>
              <a:t>arr</a:t>
            </a:r>
            <a:r>
              <a:rPr lang="en-US" sz="1000" dirty="0"/>
              <a:t> = array of size 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for </a:t>
            </a:r>
            <a:r>
              <a:rPr lang="en-US" sz="1000" dirty="0" err="1"/>
              <a:t>i</a:t>
            </a:r>
            <a:r>
              <a:rPr lang="en-US" sz="1000" dirty="0"/>
              <a:t> from 0 to n - 1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</a:t>
            </a:r>
            <a:r>
              <a:rPr lang="en-US" sz="1000" dirty="0" err="1"/>
              <a:t>arr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 = input("Masukkan </a:t>
            </a:r>
            <a:r>
              <a:rPr lang="en-US" sz="1000" dirty="0" err="1"/>
              <a:t>elemen</a:t>
            </a:r>
            <a:r>
              <a:rPr lang="en-US" sz="1000" dirty="0"/>
              <a:t> ke-" + (</a:t>
            </a:r>
            <a:r>
              <a:rPr lang="en-US" sz="1000" dirty="0" err="1"/>
              <a:t>i</a:t>
            </a:r>
            <a:r>
              <a:rPr lang="en-US" sz="1000" dirty="0"/>
              <a:t> + 1) + ": ")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  <a:r>
              <a:rPr lang="en-US" sz="1000" dirty="0" err="1"/>
              <a:t>search_key</a:t>
            </a:r>
            <a:r>
              <a:rPr lang="en-US" sz="1000" dirty="0"/>
              <a:t> = input("Masukkan </a:t>
            </a:r>
            <a:r>
              <a:rPr lang="en-US" sz="1000" dirty="0" err="1"/>
              <a:t>bilangan</a:t>
            </a:r>
            <a:r>
              <a:rPr lang="en-US" sz="1000" dirty="0"/>
              <a:t> yang </a:t>
            </a:r>
            <a:r>
              <a:rPr lang="en-US" sz="1000" dirty="0" err="1"/>
              <a:t>ingin</a:t>
            </a:r>
            <a:r>
              <a:rPr lang="en-US" sz="1000" dirty="0"/>
              <a:t> </a:t>
            </a:r>
            <a:r>
              <a:rPr lang="en-US" sz="1000" dirty="0" err="1"/>
              <a:t>dicari</a:t>
            </a:r>
            <a:r>
              <a:rPr lang="en-US" sz="1000" dirty="0"/>
              <a:t>: ")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result = </a:t>
            </a:r>
            <a:r>
              <a:rPr lang="en-US" sz="1000" dirty="0" err="1"/>
              <a:t>sequential_search</a:t>
            </a:r>
            <a:r>
              <a:rPr lang="en-US" sz="1000" dirty="0"/>
              <a:t>(</a:t>
            </a:r>
            <a:r>
              <a:rPr lang="en-US" sz="1000" dirty="0" err="1"/>
              <a:t>arr</a:t>
            </a:r>
            <a:r>
              <a:rPr lang="en-US" sz="1000" dirty="0"/>
              <a:t>, </a:t>
            </a:r>
            <a:r>
              <a:rPr lang="en-US" sz="1000" dirty="0" err="1"/>
              <a:t>search_key</a:t>
            </a:r>
            <a:r>
              <a:rPr lang="en-US" sz="1000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if result not equals -1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print("</a:t>
            </a:r>
            <a:r>
              <a:rPr lang="en-US" sz="1000" dirty="0" err="1"/>
              <a:t>Elemen</a:t>
            </a:r>
            <a:r>
              <a:rPr lang="en-US" sz="1000" dirty="0"/>
              <a:t> " + </a:t>
            </a:r>
            <a:r>
              <a:rPr lang="en-US" sz="1000" dirty="0" err="1"/>
              <a:t>search_key</a:t>
            </a:r>
            <a:r>
              <a:rPr lang="en-US" sz="1000" dirty="0"/>
              <a:t> + " </a:t>
            </a:r>
            <a:r>
              <a:rPr lang="en-US" sz="1000" dirty="0" err="1"/>
              <a:t>ditemukan</a:t>
            </a:r>
            <a:r>
              <a:rPr lang="en-US" sz="1000" dirty="0"/>
              <a:t> di </a:t>
            </a:r>
            <a:r>
              <a:rPr lang="en-US" sz="1000" dirty="0" err="1"/>
              <a:t>indeks</a:t>
            </a:r>
            <a:r>
              <a:rPr lang="en-US" sz="1000" dirty="0"/>
              <a:t> " + result)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else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print("</a:t>
            </a:r>
            <a:r>
              <a:rPr lang="en-US" sz="1000" dirty="0" err="1"/>
              <a:t>Elemen</a:t>
            </a:r>
            <a:r>
              <a:rPr lang="en-US" sz="1000" dirty="0"/>
              <a:t> " + </a:t>
            </a:r>
            <a:r>
              <a:rPr lang="en-US" sz="1000" dirty="0" err="1"/>
              <a:t>search_key</a:t>
            </a:r>
            <a:r>
              <a:rPr lang="en-US" sz="1000" dirty="0"/>
              <a:t> + "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ditemukan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array.")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941820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Sequential search</a:t>
            </a: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B3F129-D983-41F0-885A-1779A0872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3575" y="1563850"/>
            <a:ext cx="4856544" cy="307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0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Hasil Python </a:t>
            </a:r>
            <a:r>
              <a:rPr lang="en-ID" sz="2800" i="1" dirty="0"/>
              <a:t>Sequential search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F903E-2A08-431A-AE3C-1DD55A5992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3575" y="1423950"/>
            <a:ext cx="48577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10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50025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i="1" dirty="0"/>
              <a:t>Sequential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input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untuk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</a:t>
            </a:r>
            <a:r>
              <a:rPr lang="en-US" sz="1600" dirty="0" err="1"/>
              <a:t>huruf-huruf</a:t>
            </a:r>
            <a:r>
              <a:rPr lang="en-US" sz="1600" dirty="0"/>
              <a:t>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dan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Terima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Sequential Search: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0.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Bandingkan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pada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ini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yang </a:t>
            </a:r>
            <a:r>
              <a:rPr lang="en-US" sz="1600" dirty="0" err="1"/>
              <a:t>dicari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ditemukan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</a:t>
            </a:r>
            <a:r>
              <a:rPr lang="en-US" sz="1600" dirty="0" err="1"/>
              <a:t>indeksnya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tidak</a:t>
            </a:r>
            <a:r>
              <a:rPr lang="en-US" sz="1600" dirty="0"/>
              <a:t>, </a:t>
            </a:r>
            <a:r>
              <a:rPr lang="en-US" sz="1600" dirty="0" err="1"/>
              <a:t>lanjutkan</a:t>
            </a:r>
            <a:r>
              <a:rPr lang="en-US" sz="1600" dirty="0"/>
              <a:t> ke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berikutnya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pencarian</a:t>
            </a:r>
            <a:r>
              <a:rPr lang="en-US" sz="1600" dirty="0"/>
              <a:t> </a:t>
            </a:r>
            <a:r>
              <a:rPr lang="en-US" sz="1600" dirty="0" err="1"/>
              <a:t>selesai</a:t>
            </a:r>
            <a:r>
              <a:rPr lang="en-US" sz="1600" dirty="0"/>
              <a:t> dan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ditemukan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-1.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Selesai</a:t>
            </a:r>
            <a:r>
              <a:rPr lang="en-US" sz="1600" dirty="0"/>
              <a:t>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54666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720965" y="1824525"/>
            <a:ext cx="7976467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Algoritma</a:t>
            </a:r>
            <a:r>
              <a:rPr lang="en-US" sz="2000" b="1" dirty="0"/>
              <a:t> Searching </a:t>
            </a:r>
            <a:r>
              <a:rPr lang="en-US" sz="2000" b="1" dirty="0" err="1"/>
              <a:t>adalah</a:t>
            </a:r>
            <a:r>
              <a:rPr lang="en-US" sz="2000" b="1" dirty="0"/>
              <a:t> Teknik </a:t>
            </a:r>
            <a:r>
              <a:rPr lang="en-US" sz="2000" b="1" dirty="0" err="1"/>
              <a:t>pencarian</a:t>
            </a:r>
            <a:r>
              <a:rPr lang="en-US" sz="2000" b="1" dirty="0"/>
              <a:t> data/ </a:t>
            </a:r>
            <a:r>
              <a:rPr lang="en-US" sz="2000" b="1" dirty="0" err="1"/>
              <a:t>informasi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</a:t>
            </a:r>
            <a:r>
              <a:rPr lang="en-US" sz="2000" b="1" dirty="0" err="1"/>
              <a:t>menggunakan</a:t>
            </a:r>
            <a:r>
              <a:rPr lang="en-US" sz="2000" b="1" dirty="0"/>
              <a:t> data </a:t>
            </a:r>
            <a:r>
              <a:rPr lang="en-US" sz="2000" b="1" dirty="0" err="1"/>
              <a:t>kunci</a:t>
            </a:r>
            <a:r>
              <a:rPr lang="en-US" sz="2000" b="1" dirty="0"/>
              <a:t> (key) </a:t>
            </a:r>
            <a:r>
              <a:rPr lang="en-US" sz="2000" b="1" dirty="0" err="1"/>
              <a:t>didalam</a:t>
            </a:r>
            <a:r>
              <a:rPr lang="en-US" sz="2000" b="1" dirty="0"/>
              <a:t> </a:t>
            </a:r>
            <a:r>
              <a:rPr lang="en-US" sz="2000" b="1" dirty="0" err="1"/>
              <a:t>suatu</a:t>
            </a:r>
            <a:r>
              <a:rPr lang="en-US" sz="2000" b="1" dirty="0"/>
              <a:t> </a:t>
            </a:r>
            <a:r>
              <a:rPr lang="en-US" sz="2000" b="1" dirty="0" err="1"/>
              <a:t>kumpulan</a:t>
            </a:r>
            <a:r>
              <a:rPr lang="en-US" sz="2000" b="1" dirty="0"/>
              <a:t> </a:t>
            </a:r>
            <a:r>
              <a:rPr lang="en-US" sz="2000" b="1" dirty="0" err="1"/>
              <a:t>dat</a:t>
            </a:r>
            <a:r>
              <a:rPr lang="en-US" sz="2000" b="1" dirty="0"/>
              <a:t> </a:t>
            </a:r>
            <a:r>
              <a:rPr lang="en-US" sz="2000" b="1" dirty="0" err="1"/>
              <a:t>ayang</a:t>
            </a:r>
            <a:r>
              <a:rPr lang="en-US" sz="2000" b="1" dirty="0"/>
              <a:t> sudah </a:t>
            </a:r>
            <a:r>
              <a:rPr lang="en-US" sz="2000" b="1" dirty="0" err="1"/>
              <a:t>terurut</a:t>
            </a:r>
            <a:r>
              <a:rPr lang="en-US" sz="2000" b="1" dirty="0"/>
              <a:t> atau </a:t>
            </a:r>
            <a:r>
              <a:rPr lang="en-US" sz="2000" b="1" dirty="0" err="1"/>
              <a:t>belum</a:t>
            </a:r>
            <a:r>
              <a:rPr lang="en-US" sz="2000" b="1" dirty="0"/>
              <a:t> </a:t>
            </a:r>
            <a:r>
              <a:rPr lang="en-US" sz="2000" b="1" dirty="0" err="1"/>
              <a:t>terurut</a:t>
            </a:r>
            <a:endParaRPr sz="2000" dirty="0">
              <a:solidFill>
                <a:schemeClr val="lt2"/>
              </a:solidFill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</a:t>
            </a:r>
            <a:r>
              <a:rPr lang="en" dirty="0">
                <a:solidFill>
                  <a:schemeClr val="accent3"/>
                </a:solidFill>
              </a:rPr>
              <a:t>Searching algorithm</a:t>
            </a:r>
            <a:r>
              <a:rPr lang="en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/>
              <a:t>Sequential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procedure </a:t>
            </a:r>
            <a:r>
              <a:rPr lang="en-US" sz="1000" dirty="0" err="1"/>
              <a:t>sequential_search</a:t>
            </a:r>
            <a:r>
              <a:rPr lang="en-US" sz="1000" dirty="0"/>
              <a:t>(</a:t>
            </a:r>
            <a:r>
              <a:rPr lang="en-US" sz="1000" dirty="0" err="1"/>
              <a:t>arr</a:t>
            </a:r>
            <a:r>
              <a:rPr lang="en-US" sz="1000" dirty="0"/>
              <a:t>: array of character, key: character)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for </a:t>
            </a:r>
            <a:r>
              <a:rPr lang="en-US" sz="1000" dirty="0" err="1"/>
              <a:t>i</a:t>
            </a:r>
            <a:r>
              <a:rPr lang="en-US" sz="1000" dirty="0"/>
              <a:t> from 0 to length(</a:t>
            </a:r>
            <a:r>
              <a:rPr lang="en-US" sz="1000" dirty="0" err="1"/>
              <a:t>arr</a:t>
            </a:r>
            <a:r>
              <a:rPr lang="en-US" sz="1000" dirty="0"/>
              <a:t>) - 1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if </a:t>
            </a:r>
            <a:r>
              <a:rPr lang="en-US" sz="1000" dirty="0" err="1"/>
              <a:t>arr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 equals key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    return </a:t>
            </a:r>
            <a:r>
              <a:rPr lang="en-US" sz="1000" dirty="0" err="1"/>
              <a:t>i</a:t>
            </a: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return -1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procedure main()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n = input("Masukkan </a:t>
            </a:r>
            <a:r>
              <a:rPr lang="en-US" sz="1000" dirty="0" err="1"/>
              <a:t>jumlah</a:t>
            </a:r>
            <a:r>
              <a:rPr lang="en-US" sz="1000" dirty="0"/>
              <a:t> </a:t>
            </a:r>
            <a:r>
              <a:rPr lang="en-US" sz="1000" dirty="0" err="1"/>
              <a:t>elemen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array: ")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  <a:r>
              <a:rPr lang="en-US" sz="1000" dirty="0" err="1"/>
              <a:t>arr</a:t>
            </a:r>
            <a:r>
              <a:rPr lang="en-US" sz="1000" dirty="0"/>
              <a:t> = array of size 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for </a:t>
            </a:r>
            <a:r>
              <a:rPr lang="en-US" sz="1000" dirty="0" err="1"/>
              <a:t>i</a:t>
            </a:r>
            <a:r>
              <a:rPr lang="en-US" sz="1000" dirty="0"/>
              <a:t> from 0 to n - 1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</a:t>
            </a:r>
            <a:r>
              <a:rPr lang="en-US" sz="1000" dirty="0" err="1"/>
              <a:t>arr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 = input("Masukkan </a:t>
            </a:r>
            <a:r>
              <a:rPr lang="en-US" sz="1000" dirty="0" err="1"/>
              <a:t>elemen</a:t>
            </a:r>
            <a:r>
              <a:rPr lang="en-US" sz="1000" dirty="0"/>
              <a:t> ke-" + (</a:t>
            </a:r>
            <a:r>
              <a:rPr lang="en-US" sz="1000" dirty="0" err="1"/>
              <a:t>i</a:t>
            </a:r>
            <a:r>
              <a:rPr lang="en-US" sz="1000" dirty="0"/>
              <a:t> + 1) + ": ")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</a:t>
            </a:r>
            <a:r>
              <a:rPr lang="en-US" sz="1000" dirty="0" err="1"/>
              <a:t>search_key</a:t>
            </a:r>
            <a:r>
              <a:rPr lang="en-US" sz="1000" dirty="0"/>
              <a:t> = input("Masukkan </a:t>
            </a:r>
            <a:r>
              <a:rPr lang="en-US" sz="1000" dirty="0" err="1"/>
              <a:t>huruf</a:t>
            </a:r>
            <a:r>
              <a:rPr lang="en-US" sz="1000" dirty="0"/>
              <a:t> yang </a:t>
            </a:r>
            <a:r>
              <a:rPr lang="en-US" sz="1000" dirty="0" err="1"/>
              <a:t>ingin</a:t>
            </a:r>
            <a:r>
              <a:rPr lang="en-US" sz="1000" dirty="0"/>
              <a:t> </a:t>
            </a:r>
            <a:r>
              <a:rPr lang="en-US" sz="1000" dirty="0" err="1"/>
              <a:t>dicari</a:t>
            </a:r>
            <a:r>
              <a:rPr lang="en-US" sz="1000" dirty="0"/>
              <a:t>: ")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result = </a:t>
            </a:r>
            <a:r>
              <a:rPr lang="en-US" sz="1000" dirty="0" err="1"/>
              <a:t>sequential_search</a:t>
            </a:r>
            <a:r>
              <a:rPr lang="en-US" sz="1000" dirty="0"/>
              <a:t>(</a:t>
            </a:r>
            <a:r>
              <a:rPr lang="en-US" sz="1000" dirty="0" err="1"/>
              <a:t>arr</a:t>
            </a:r>
            <a:r>
              <a:rPr lang="en-US" sz="1000" dirty="0"/>
              <a:t>, </a:t>
            </a:r>
            <a:r>
              <a:rPr lang="en-US" sz="1000" dirty="0" err="1"/>
              <a:t>search_key</a:t>
            </a:r>
            <a:r>
              <a:rPr lang="en-US" sz="1000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if result not equals -1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print("</a:t>
            </a:r>
            <a:r>
              <a:rPr lang="en-US" sz="1000" dirty="0" err="1"/>
              <a:t>Huruf</a:t>
            </a:r>
            <a:r>
              <a:rPr lang="en-US" sz="1000" dirty="0"/>
              <a:t> " + </a:t>
            </a:r>
            <a:r>
              <a:rPr lang="en-US" sz="1000" dirty="0" err="1"/>
              <a:t>search_key</a:t>
            </a:r>
            <a:r>
              <a:rPr lang="en-US" sz="1000" dirty="0"/>
              <a:t> + " </a:t>
            </a:r>
            <a:r>
              <a:rPr lang="en-US" sz="1000" dirty="0" err="1"/>
              <a:t>ditemukan</a:t>
            </a:r>
            <a:r>
              <a:rPr lang="en-US" sz="1000" dirty="0"/>
              <a:t> di </a:t>
            </a:r>
            <a:r>
              <a:rPr lang="en-US" sz="1000" dirty="0" err="1"/>
              <a:t>indeks</a:t>
            </a:r>
            <a:r>
              <a:rPr lang="en-US" sz="1000" dirty="0"/>
              <a:t> " + result)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else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        print("</a:t>
            </a:r>
            <a:r>
              <a:rPr lang="en-US" sz="1000" dirty="0" err="1"/>
              <a:t>Huruf</a:t>
            </a:r>
            <a:r>
              <a:rPr lang="en-US" sz="1000" dirty="0"/>
              <a:t> " + </a:t>
            </a:r>
            <a:r>
              <a:rPr lang="en-US" sz="1000" dirty="0" err="1"/>
              <a:t>search_key</a:t>
            </a:r>
            <a:r>
              <a:rPr lang="en-US" sz="1000" dirty="0"/>
              <a:t> + " </a:t>
            </a:r>
            <a:r>
              <a:rPr lang="en-US" sz="1000" dirty="0" err="1"/>
              <a:t>tidak</a:t>
            </a:r>
            <a:r>
              <a:rPr lang="en-US" sz="1000" dirty="0"/>
              <a:t> </a:t>
            </a:r>
            <a:r>
              <a:rPr lang="en-US" sz="1000" dirty="0" err="1"/>
              <a:t>ditemukan</a:t>
            </a:r>
            <a:r>
              <a:rPr lang="en-US" sz="1000" dirty="0"/>
              <a:t> </a:t>
            </a:r>
            <a:r>
              <a:rPr lang="en-US" sz="1000" dirty="0" err="1"/>
              <a:t>dalam</a:t>
            </a:r>
            <a:r>
              <a:rPr lang="en-US" sz="1000" dirty="0"/>
              <a:t> array.")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0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000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987952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Sequential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095BCD-21D5-4648-9830-4732B1ADB9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6169" y="1449091"/>
            <a:ext cx="4267404" cy="325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88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sz="2800" i="1" dirty="0"/>
              <a:t>Sequential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EA4A8-CF40-46A5-A32D-AE22290793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3575" y="1563850"/>
            <a:ext cx="48672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4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dirty="0" err="1"/>
              <a:t>Simulasi</a:t>
            </a:r>
            <a:r>
              <a:rPr lang="en-ID" sz="2800" dirty="0"/>
              <a:t> Python </a:t>
            </a:r>
            <a:r>
              <a:rPr lang="en-ID" sz="2800" i="1" dirty="0"/>
              <a:t>Sequential search</a:t>
            </a:r>
            <a:br>
              <a:rPr lang="en-ID" sz="2800" i="1" dirty="0"/>
            </a:br>
            <a:endParaRPr lang="en-ID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079C5-D476-43A4-8E49-18435318107B}"/>
              </a:ext>
            </a:extLst>
          </p:cNvPr>
          <p:cNvSpPr txBox="1"/>
          <p:nvPr/>
        </p:nvSpPr>
        <p:spPr>
          <a:xfrm>
            <a:off x="3156900" y="2110085"/>
            <a:ext cx="2488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PADA VS CODE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752350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BINARY SEARCH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6994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/>
              <a:t>Pencarian</a:t>
            </a:r>
            <a:r>
              <a:rPr lang="en-US" sz="1800" dirty="0"/>
              <a:t> data </a:t>
            </a:r>
            <a:r>
              <a:rPr lang="en-US" sz="1800" dirty="0" err="1"/>
              <a:t>didasarkan</a:t>
            </a:r>
            <a:r>
              <a:rPr lang="en-US" sz="1800" dirty="0"/>
              <a:t> pada data </a:t>
            </a:r>
            <a:r>
              <a:rPr lang="en-US" sz="1800" dirty="0" err="1"/>
              <a:t>kunci</a:t>
            </a:r>
            <a:r>
              <a:rPr lang="en-US" sz="1800" dirty="0"/>
              <a:t> </a:t>
            </a:r>
            <a:r>
              <a:rPr lang="en-US" sz="1800" dirty="0" err="1"/>
              <a:t>dimulai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pertengahan</a:t>
            </a:r>
            <a:r>
              <a:rPr lang="en-US" sz="1800" dirty="0"/>
              <a:t> </a:t>
            </a:r>
            <a:r>
              <a:rPr lang="en-US" sz="1800" dirty="0" err="1"/>
              <a:t>kumpulan</a:t>
            </a:r>
            <a:r>
              <a:rPr lang="en-US" sz="1800" dirty="0"/>
              <a:t> data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diurutkan</a:t>
            </a:r>
            <a:r>
              <a:rPr lang="en-US" sz="1800" dirty="0"/>
              <a:t>, data </a:t>
            </a:r>
            <a:r>
              <a:rPr lang="en-US" sz="1800" dirty="0" err="1"/>
              <a:t>kunci</a:t>
            </a:r>
            <a:r>
              <a:rPr lang="en-US" sz="1800" dirty="0"/>
              <a:t>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acuan</a:t>
            </a:r>
            <a:r>
              <a:rPr lang="en-US" sz="1800" dirty="0"/>
              <a:t> untuk </a:t>
            </a:r>
            <a:r>
              <a:rPr lang="en-US" sz="1800" dirty="0" err="1"/>
              <a:t>mengurutkan</a:t>
            </a:r>
            <a:r>
              <a:rPr lang="en-US" sz="1800" dirty="0"/>
              <a:t> data – data yang </a:t>
            </a:r>
            <a:r>
              <a:rPr lang="en-US" sz="1800" dirty="0" err="1"/>
              <a:t>ada</a:t>
            </a:r>
            <a:r>
              <a:rPr lang="en-US" sz="1800" dirty="0"/>
              <a:t>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 atau data base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4059484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3" y="1640659"/>
            <a:ext cx="3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err="1"/>
              <a:t>Kelebihan</a:t>
            </a:r>
            <a:endParaRPr lang="en-US" sz="2000" i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3554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Unutuk</a:t>
            </a:r>
            <a:r>
              <a:rPr lang="en-US" sz="1800" dirty="0"/>
              <a:t> data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besar</a:t>
            </a:r>
            <a:r>
              <a:rPr lang="en-US" sz="1800" dirty="0"/>
              <a:t> , </a:t>
            </a:r>
            <a:r>
              <a:rPr lang="en-US" sz="1800" dirty="0" err="1"/>
              <a:t>waktu</a:t>
            </a:r>
            <a:r>
              <a:rPr lang="en-US" sz="1800" dirty="0"/>
              <a:t> searching lebih </a:t>
            </a:r>
            <a:r>
              <a:rPr lang="en-US" sz="1800" dirty="0" err="1"/>
              <a:t>cepat</a:t>
            </a:r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Beban </a:t>
            </a:r>
            <a:r>
              <a:rPr lang="en-US" sz="1800" dirty="0" err="1"/>
              <a:t>komputasi</a:t>
            </a:r>
            <a:r>
              <a:rPr lang="en-US" sz="1800" dirty="0"/>
              <a:t> lebih </a:t>
            </a:r>
            <a:r>
              <a:rPr lang="en-US" sz="1800" dirty="0" err="1"/>
              <a:t>kecil</a:t>
            </a:r>
            <a:endParaRPr lang="en-ID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F5BE5-38FB-41FB-A55C-599511C0FCD7}"/>
              </a:ext>
            </a:extLst>
          </p:cNvPr>
          <p:cNvSpPr txBox="1"/>
          <p:nvPr/>
        </p:nvSpPr>
        <p:spPr>
          <a:xfrm>
            <a:off x="4571007" y="1626545"/>
            <a:ext cx="3470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err="1"/>
              <a:t>Kekurangan</a:t>
            </a:r>
            <a:r>
              <a:rPr lang="en-US" sz="2000" i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4486940" y="2026655"/>
            <a:ext cx="3554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Data harus sudah di-sorting lebih dulu (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keadaan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)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456374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i="1" dirty="0"/>
              <a:t>Binary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Mulai</a:t>
            </a:r>
            <a:r>
              <a:rPr lang="en-US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Masukkan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a. Masukkan </a:t>
            </a:r>
            <a:r>
              <a:rPr lang="en-US" dirty="0" err="1"/>
              <a:t>elemen-elemen</a:t>
            </a:r>
            <a:r>
              <a:rPr lang="en-US" dirty="0"/>
              <a:t> array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Urutkan</a:t>
            </a:r>
            <a:r>
              <a:rPr lang="en-US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Masukkan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low dan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high </a:t>
            </a:r>
            <a:r>
              <a:rPr lang="en-US" dirty="0" err="1"/>
              <a:t>dari</a:t>
            </a:r>
            <a:r>
              <a:rPr lang="en-US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/>
              <a:t>Selama</a:t>
            </a:r>
            <a:r>
              <a:rPr lang="en-US" dirty="0"/>
              <a:t> low </a:t>
            </a:r>
            <a:r>
              <a:rPr lang="en-US" dirty="0" err="1"/>
              <a:t>tidak</a:t>
            </a:r>
            <a:r>
              <a:rPr lang="en-US" dirty="0"/>
              <a:t> lebih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high,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array, mid, </a:t>
            </a:r>
            <a:r>
              <a:rPr lang="en-US" dirty="0" err="1"/>
              <a:t>sebagai</a:t>
            </a:r>
            <a:r>
              <a:rPr lang="en-US" dirty="0"/>
              <a:t> (low + high) // 2.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b. </a:t>
            </a:r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array: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nilai</a:t>
            </a:r>
            <a:r>
              <a:rPr lang="en-US" dirty="0"/>
              <a:t> sama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, </a:t>
            </a:r>
            <a:r>
              <a:rPr lang="en-US" dirty="0" err="1"/>
              <a:t>kembalikan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, </a:t>
            </a:r>
            <a:r>
              <a:rPr lang="en-US" dirty="0" err="1"/>
              <a:t>atur</a:t>
            </a:r>
            <a:r>
              <a:rPr lang="en-US" dirty="0"/>
              <a:t> high = mid - 1.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nilai</a:t>
            </a:r>
            <a:r>
              <a:rPr lang="en-US" dirty="0"/>
              <a:t> lebih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, </a:t>
            </a:r>
            <a:r>
              <a:rPr lang="en-US" dirty="0" err="1"/>
              <a:t>atur</a:t>
            </a:r>
            <a:r>
              <a:rPr lang="en-US" dirty="0"/>
              <a:t> low = mid + 1.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Jika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array, </a:t>
            </a:r>
            <a:r>
              <a:rPr lang="en-US" dirty="0" err="1"/>
              <a:t>kembalikan</a:t>
            </a:r>
            <a:r>
              <a:rPr lang="en-US" dirty="0"/>
              <a:t> -1.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19330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/>
              <a:t>Binary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36461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procedure </a:t>
            </a:r>
            <a:r>
              <a:rPr lang="en-US" sz="1200" dirty="0" err="1"/>
              <a:t>binary_search_manual</a:t>
            </a:r>
            <a:r>
              <a:rPr lang="en-US" sz="1200" dirty="0"/>
              <a:t>():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input </a:t>
            </a:r>
            <a:r>
              <a:rPr lang="en-US" sz="1200" dirty="0" err="1"/>
              <a:t>jumlah_elemen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array = []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 = 1 to </a:t>
            </a:r>
            <a:r>
              <a:rPr lang="en-US" sz="1200" dirty="0" err="1"/>
              <a:t>jumlah_elemen</a:t>
            </a:r>
            <a:r>
              <a:rPr lang="en-US" sz="1200" dirty="0"/>
              <a:t>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input </a:t>
            </a:r>
            <a:r>
              <a:rPr lang="en-US" sz="1200" dirty="0" err="1"/>
              <a:t>nilai_elemen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</a:t>
            </a:r>
            <a:r>
              <a:rPr lang="en-US" sz="1200" dirty="0" err="1"/>
              <a:t>tambahkan</a:t>
            </a:r>
            <a:r>
              <a:rPr lang="en-US" sz="1200" dirty="0"/>
              <a:t> </a:t>
            </a:r>
            <a:r>
              <a:rPr lang="en-US" sz="1200" dirty="0" err="1"/>
              <a:t>nilai_elemen</a:t>
            </a:r>
            <a:r>
              <a:rPr lang="en-US" sz="1200" dirty="0"/>
              <a:t> ke array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  <a:r>
              <a:rPr lang="en-US" sz="1200" dirty="0" err="1"/>
              <a:t>urutkan</a:t>
            </a:r>
            <a:r>
              <a:rPr lang="en-US" sz="1200" dirty="0"/>
              <a:t> array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input </a:t>
            </a:r>
            <a:r>
              <a:rPr lang="en-US" sz="1200" dirty="0" err="1"/>
              <a:t>nilai_cari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pengguna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low = 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high = </a:t>
            </a:r>
            <a:r>
              <a:rPr lang="en-US" sz="1200" dirty="0" err="1"/>
              <a:t>jumlah_elemen</a:t>
            </a:r>
            <a:r>
              <a:rPr lang="en-US" sz="1200" dirty="0"/>
              <a:t> - 1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while low &lt;= high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mid = (low + high) / 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</a:t>
            </a:r>
            <a:r>
              <a:rPr lang="en-US" sz="1200" dirty="0" err="1"/>
              <a:t>mid_val</a:t>
            </a:r>
            <a:r>
              <a:rPr lang="en-US" sz="1200" dirty="0"/>
              <a:t> = array[mid]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2F77A6-5674-43FD-8087-100F00AEB44F}"/>
              </a:ext>
            </a:extLst>
          </p:cNvPr>
          <p:cNvSpPr txBox="1"/>
          <p:nvPr/>
        </p:nvSpPr>
        <p:spPr>
          <a:xfrm>
            <a:off x="4172700" y="1585454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if </a:t>
            </a:r>
            <a:r>
              <a:rPr lang="en-US" sz="1200" dirty="0" err="1"/>
              <a:t>mid_val</a:t>
            </a:r>
            <a:r>
              <a:rPr lang="en-US" sz="1200" dirty="0"/>
              <a:t> equals </a:t>
            </a:r>
            <a:r>
              <a:rPr lang="en-US" sz="1200" dirty="0" err="1"/>
              <a:t>nilai_cari</a:t>
            </a:r>
            <a:r>
              <a:rPr lang="en-US" sz="1200" dirty="0"/>
              <a:t> then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    return mid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else if </a:t>
            </a:r>
            <a:r>
              <a:rPr lang="en-US" sz="1200" dirty="0" err="1"/>
              <a:t>mid_val</a:t>
            </a:r>
            <a:r>
              <a:rPr lang="en-US" sz="1200" dirty="0"/>
              <a:t> &lt; </a:t>
            </a:r>
            <a:r>
              <a:rPr lang="en-US" sz="1200" dirty="0" err="1"/>
              <a:t>nilai_cari</a:t>
            </a:r>
            <a:r>
              <a:rPr lang="en-US" sz="1200" dirty="0"/>
              <a:t> then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    low = mid + 1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else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    high = mid - 1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return -1</a:t>
            </a:r>
          </a:p>
          <a:p>
            <a:pPr marL="342900" indent="-342900" algn="just">
              <a:buFont typeface="+mj-lt"/>
              <a:buAutoNum type="arabicPeriod" startAt="17"/>
            </a:pPr>
            <a:endParaRPr lang="en-US" sz="1200" dirty="0"/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main():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result = </a:t>
            </a:r>
            <a:r>
              <a:rPr lang="en-US" sz="1200" dirty="0" err="1"/>
              <a:t>binary_search_manual</a:t>
            </a:r>
            <a:r>
              <a:rPr lang="en-US" sz="1200" dirty="0"/>
              <a:t>()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if result != -1 then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</a:t>
            </a:r>
            <a:r>
              <a:rPr lang="en-US" sz="1200" dirty="0" err="1"/>
              <a:t>cetak</a:t>
            </a:r>
            <a:r>
              <a:rPr lang="en-US" sz="1200" dirty="0"/>
              <a:t> "Nilai </a:t>
            </a:r>
            <a:r>
              <a:rPr lang="en-US" sz="1200" dirty="0" err="1"/>
              <a:t>ditemukan</a:t>
            </a:r>
            <a:r>
              <a:rPr lang="en-US" sz="1200" dirty="0"/>
              <a:t> di </a:t>
            </a:r>
            <a:r>
              <a:rPr lang="en-US" sz="1200" dirty="0" err="1"/>
              <a:t>indeks</a:t>
            </a:r>
            <a:r>
              <a:rPr lang="en-US" sz="1200" dirty="0"/>
              <a:t>", result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else</a:t>
            </a:r>
          </a:p>
          <a:p>
            <a:pPr marL="342900" indent="-342900" algn="just">
              <a:buFont typeface="+mj-lt"/>
              <a:buAutoNum type="arabicPeriod" startAt="17"/>
            </a:pPr>
            <a:r>
              <a:rPr lang="en-US" sz="1200" dirty="0"/>
              <a:t>        </a:t>
            </a:r>
            <a:r>
              <a:rPr lang="en-US" sz="1200" dirty="0" err="1"/>
              <a:t>cetak</a:t>
            </a:r>
            <a:r>
              <a:rPr lang="en-US" sz="1200" dirty="0"/>
              <a:t> "Nilai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ditemukan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array"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015245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Binary search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DB2D7-B427-4334-BCEB-BF3F13BBD3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850" y="1563850"/>
            <a:ext cx="4078500" cy="3068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4CC3A-50A3-491F-AA02-29C032E42D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4561" y="1563850"/>
            <a:ext cx="3935538" cy="249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45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Hasil Python </a:t>
            </a:r>
            <a:r>
              <a:rPr lang="en-ID" sz="2800" i="1" dirty="0"/>
              <a:t>Binary search</a:t>
            </a: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9C561-502B-457D-8D34-7DCC385415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3575" y="1652550"/>
            <a:ext cx="48482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8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720965" y="1824525"/>
            <a:ext cx="7976467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2"/>
                </a:solidFill>
              </a:rPr>
              <a:t>Teknik </a:t>
            </a:r>
            <a:r>
              <a:rPr lang="en-US" sz="2000" b="1" dirty="0" err="1">
                <a:solidFill>
                  <a:schemeClr val="lt2"/>
                </a:solidFill>
              </a:rPr>
              <a:t>pencarian</a:t>
            </a:r>
            <a:r>
              <a:rPr lang="en-US" sz="2000" b="1" dirty="0">
                <a:solidFill>
                  <a:schemeClr val="lt2"/>
                </a:solidFill>
              </a:rPr>
              <a:t> </a:t>
            </a:r>
            <a:r>
              <a:rPr lang="en-US" sz="2000" b="1" dirty="0" err="1">
                <a:solidFill>
                  <a:schemeClr val="lt2"/>
                </a:solidFill>
              </a:rPr>
              <a:t>dengan</a:t>
            </a:r>
            <a:r>
              <a:rPr lang="en-US" sz="2000" b="1" dirty="0">
                <a:solidFill>
                  <a:schemeClr val="lt2"/>
                </a:solidFill>
              </a:rPr>
              <a:t> </a:t>
            </a:r>
            <a:r>
              <a:rPr lang="en-US" sz="2000" b="1" dirty="0" err="1">
                <a:solidFill>
                  <a:schemeClr val="lt2"/>
                </a:solidFill>
              </a:rPr>
              <a:t>memanfaatkan</a:t>
            </a:r>
            <a:r>
              <a:rPr lang="en-US" sz="2000" b="1" dirty="0">
                <a:solidFill>
                  <a:schemeClr val="lt2"/>
                </a:solidFill>
              </a:rPr>
              <a:t> </a:t>
            </a:r>
            <a:r>
              <a:rPr lang="en-US" sz="2000" b="1" dirty="0" err="1">
                <a:solidFill>
                  <a:schemeClr val="lt2"/>
                </a:solidFill>
              </a:rPr>
              <a:t>kemajuan</a:t>
            </a:r>
            <a:r>
              <a:rPr lang="en-US" sz="2000" b="1" dirty="0">
                <a:solidFill>
                  <a:schemeClr val="lt2"/>
                </a:solidFill>
              </a:rPr>
              <a:t> computer untuk </a:t>
            </a:r>
            <a:r>
              <a:rPr lang="en-US" sz="2000" b="1" dirty="0" err="1">
                <a:solidFill>
                  <a:schemeClr val="lt2"/>
                </a:solidFill>
              </a:rPr>
              <a:t>mencari</a:t>
            </a:r>
            <a:r>
              <a:rPr lang="en-US" sz="2000" b="1" dirty="0">
                <a:solidFill>
                  <a:schemeClr val="lt2"/>
                </a:solidFill>
              </a:rPr>
              <a:t> data/</a:t>
            </a:r>
            <a:r>
              <a:rPr lang="en-US" sz="2000" b="1" dirty="0" err="1">
                <a:solidFill>
                  <a:schemeClr val="lt2"/>
                </a:solidFill>
              </a:rPr>
              <a:t>informasi</a:t>
            </a:r>
            <a:r>
              <a:rPr lang="en-US" sz="2000" b="1" dirty="0">
                <a:solidFill>
                  <a:schemeClr val="lt2"/>
                </a:solidFill>
              </a:rPr>
              <a:t> </a:t>
            </a:r>
            <a:r>
              <a:rPr lang="en-US" sz="2000" b="1" dirty="0" err="1">
                <a:solidFill>
                  <a:schemeClr val="lt2"/>
                </a:solidFill>
              </a:rPr>
              <a:t>dalam</a:t>
            </a:r>
            <a:r>
              <a:rPr lang="en-US" sz="2000" b="1" dirty="0">
                <a:solidFill>
                  <a:schemeClr val="lt2"/>
                </a:solidFill>
              </a:rPr>
              <a:t> </a:t>
            </a:r>
            <a:r>
              <a:rPr lang="en-US" sz="2000" b="1" dirty="0" err="1">
                <a:solidFill>
                  <a:schemeClr val="lt2"/>
                </a:solidFill>
              </a:rPr>
              <a:t>sebuah</a:t>
            </a:r>
            <a:r>
              <a:rPr lang="en-US" sz="2000" b="1" dirty="0">
                <a:solidFill>
                  <a:schemeClr val="lt2"/>
                </a:solidFill>
              </a:rPr>
              <a:t> array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49"/>
            <a:ext cx="7717500" cy="729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</a:t>
            </a:r>
            <a:r>
              <a:rPr lang="en" dirty="0">
                <a:solidFill>
                  <a:srgbClr val="92D050"/>
                </a:solidFill>
              </a:rPr>
              <a:t>teknik menggunakan program komputer</a:t>
            </a:r>
            <a:r>
              <a:rPr lang="en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703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50025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i="1" dirty="0"/>
              <a:t>Binary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Mulai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Masukkan </a:t>
            </a:r>
            <a:r>
              <a:rPr lang="en-US" sz="1600" dirty="0" err="1"/>
              <a:t>panjang</a:t>
            </a:r>
            <a:r>
              <a:rPr lang="en-US" sz="1600" dirty="0"/>
              <a:t>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Masukkan </a:t>
            </a:r>
            <a:r>
              <a:rPr lang="en-US" sz="1600" dirty="0" err="1"/>
              <a:t>elemen-elemen</a:t>
            </a:r>
            <a:r>
              <a:rPr lang="en-US" sz="1600" dirty="0"/>
              <a:t> array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 dan </a:t>
            </a:r>
            <a:r>
              <a:rPr lang="en-US" sz="1600" dirty="0" err="1"/>
              <a:t>simpan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Urutkan</a:t>
            </a:r>
            <a:r>
              <a:rPr lang="en-US" sz="1600" dirty="0"/>
              <a:t> array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alfabetis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Masukkan </a:t>
            </a:r>
            <a:r>
              <a:rPr lang="en-US" sz="1600" dirty="0" err="1"/>
              <a:t>huruf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Tentukan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low dan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 high </a:t>
            </a:r>
            <a:r>
              <a:rPr lang="en-US" sz="1600" dirty="0" err="1"/>
              <a:t>dari</a:t>
            </a:r>
            <a:r>
              <a:rPr lang="en-US" sz="1600" dirty="0"/>
              <a:t> array.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/>
              <a:t>Selama</a:t>
            </a:r>
            <a:r>
              <a:rPr lang="en-US" sz="1600" dirty="0"/>
              <a:t> low </a:t>
            </a:r>
            <a:r>
              <a:rPr lang="en-US" sz="1600" dirty="0" err="1"/>
              <a:t>tidak</a:t>
            </a:r>
            <a:r>
              <a:rPr lang="en-US" sz="1600" dirty="0"/>
              <a:t> lebih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high,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/>
              <a:t>langkah-langkah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a. </a:t>
            </a:r>
            <a:r>
              <a:rPr lang="en-US" sz="1600" dirty="0" err="1"/>
              <a:t>Hitung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 array, mid, </a:t>
            </a:r>
            <a:r>
              <a:rPr lang="en-US" sz="1600" dirty="0" err="1"/>
              <a:t>sebagai</a:t>
            </a:r>
            <a:r>
              <a:rPr lang="en-US" sz="1600" dirty="0"/>
              <a:t> (low + high) // 2.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b. </a:t>
            </a:r>
            <a:r>
              <a:rPr lang="en-US" sz="1600" dirty="0" err="1"/>
              <a:t>Bandingkan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yang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di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 array: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huruf</a:t>
            </a:r>
            <a:r>
              <a:rPr lang="en-US" sz="1600" dirty="0"/>
              <a:t> sama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di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, </a:t>
            </a:r>
            <a:r>
              <a:rPr lang="en-US" sz="1600" dirty="0" err="1"/>
              <a:t>kembalikan</a:t>
            </a:r>
            <a:r>
              <a:rPr lang="en-US" sz="1600" dirty="0"/>
              <a:t>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di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, </a:t>
            </a:r>
            <a:r>
              <a:rPr lang="en-US" sz="1600" dirty="0" err="1"/>
              <a:t>atur</a:t>
            </a:r>
            <a:r>
              <a:rPr lang="en-US" sz="1600" dirty="0"/>
              <a:t> high = mid - 1.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huruf</a:t>
            </a:r>
            <a:r>
              <a:rPr lang="en-US" sz="1600" dirty="0"/>
              <a:t> lebih </a:t>
            </a:r>
            <a:r>
              <a:rPr lang="en-US" sz="1600" dirty="0" err="1"/>
              <a:t>besar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huruf</a:t>
            </a:r>
            <a:r>
              <a:rPr lang="en-US" sz="1600" dirty="0"/>
              <a:t> di </a:t>
            </a:r>
            <a:r>
              <a:rPr lang="en-US" sz="1600" dirty="0" err="1"/>
              <a:t>indeks</a:t>
            </a:r>
            <a:r>
              <a:rPr lang="en-US" sz="1600" dirty="0"/>
              <a:t> </a:t>
            </a:r>
            <a:r>
              <a:rPr lang="en-US" sz="1600" dirty="0" err="1"/>
              <a:t>tengah</a:t>
            </a:r>
            <a:r>
              <a:rPr lang="en-US" sz="1600" dirty="0"/>
              <a:t>, </a:t>
            </a:r>
            <a:r>
              <a:rPr lang="en-US" sz="1600" dirty="0" err="1"/>
              <a:t>atur</a:t>
            </a:r>
            <a:r>
              <a:rPr lang="en-US" sz="1600" dirty="0"/>
              <a:t> low = mid + 1.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/>
              <a:t>Jika </a:t>
            </a:r>
            <a:r>
              <a:rPr lang="en-US" sz="1600" dirty="0" err="1"/>
              <a:t>huruf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ditemukan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array, </a:t>
            </a:r>
            <a:r>
              <a:rPr lang="en-US" sz="1600" dirty="0" err="1"/>
              <a:t>kembalikan</a:t>
            </a:r>
            <a:r>
              <a:rPr lang="en-US" sz="1600" dirty="0"/>
              <a:t> -1.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4073013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/>
              <a:t>Binary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3284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procedure </a:t>
            </a:r>
            <a:r>
              <a:rPr lang="en-US" sz="900" dirty="0" err="1"/>
              <a:t>binary_search_input</a:t>
            </a:r>
            <a:r>
              <a:rPr lang="en-US" sz="900" dirty="0"/>
              <a:t>():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input </a:t>
            </a:r>
            <a:r>
              <a:rPr lang="en-US" sz="900" dirty="0" err="1"/>
              <a:t>jumlah_elemen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pengguna</a:t>
            </a:r>
            <a:endParaRPr lang="en-US" sz="9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array = []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for </a:t>
            </a:r>
            <a:r>
              <a:rPr lang="en-US" sz="900" dirty="0" err="1"/>
              <a:t>i</a:t>
            </a:r>
            <a:r>
              <a:rPr lang="en-US" sz="900" dirty="0"/>
              <a:t> = 1 to </a:t>
            </a:r>
            <a:r>
              <a:rPr lang="en-US" sz="900" dirty="0" err="1"/>
              <a:t>jumlah_elemen</a:t>
            </a:r>
            <a:r>
              <a:rPr lang="en-US" sz="900" dirty="0"/>
              <a:t>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input </a:t>
            </a:r>
            <a:r>
              <a:rPr lang="en-US" sz="900" dirty="0" err="1"/>
              <a:t>elemen</a:t>
            </a:r>
            <a:r>
              <a:rPr lang="en-US" sz="900" dirty="0"/>
              <a:t> ke-</a:t>
            </a:r>
            <a:r>
              <a:rPr lang="en-US" sz="900" dirty="0" err="1"/>
              <a:t>i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pengguna</a:t>
            </a:r>
            <a:endParaRPr lang="en-US" sz="9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</a:t>
            </a:r>
            <a:r>
              <a:rPr lang="en-US" sz="900" dirty="0" err="1"/>
              <a:t>tambahkan</a:t>
            </a:r>
            <a:r>
              <a:rPr lang="en-US" sz="900" dirty="0"/>
              <a:t> </a:t>
            </a:r>
            <a:r>
              <a:rPr lang="en-US" sz="900" dirty="0" err="1"/>
              <a:t>elemen</a:t>
            </a:r>
            <a:r>
              <a:rPr lang="en-US" sz="900" dirty="0"/>
              <a:t> ke array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</a:t>
            </a:r>
            <a:r>
              <a:rPr lang="en-US" sz="900" dirty="0" err="1"/>
              <a:t>urutkan</a:t>
            </a:r>
            <a:r>
              <a:rPr lang="en-US" sz="900" dirty="0"/>
              <a:t> array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input </a:t>
            </a:r>
            <a:r>
              <a:rPr lang="en-US" sz="900" dirty="0" err="1"/>
              <a:t>nilai_cari</a:t>
            </a:r>
            <a:r>
              <a:rPr lang="en-US" sz="900" dirty="0"/>
              <a:t> </a:t>
            </a:r>
            <a:r>
              <a:rPr lang="en-US" sz="900" dirty="0" err="1"/>
              <a:t>dari</a:t>
            </a:r>
            <a:r>
              <a:rPr lang="en-US" sz="900" dirty="0"/>
              <a:t> </a:t>
            </a:r>
            <a:r>
              <a:rPr lang="en-US" sz="900" dirty="0" err="1"/>
              <a:t>pengguna</a:t>
            </a:r>
            <a:endParaRPr lang="en-US" sz="9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low = 0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high = </a:t>
            </a:r>
            <a:r>
              <a:rPr lang="en-US" sz="900" dirty="0" err="1"/>
              <a:t>jumlah_elemen</a:t>
            </a:r>
            <a:r>
              <a:rPr lang="en-US" sz="900" dirty="0"/>
              <a:t> - 1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while low &lt;= high do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mid = (low + high) / 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</a:t>
            </a:r>
            <a:r>
              <a:rPr lang="en-US" sz="900" dirty="0" err="1"/>
              <a:t>mid_val</a:t>
            </a:r>
            <a:r>
              <a:rPr lang="en-US" sz="900" dirty="0"/>
              <a:t> = array[mid]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if </a:t>
            </a:r>
            <a:r>
              <a:rPr lang="en-US" sz="900" dirty="0" err="1"/>
              <a:t>mid_val</a:t>
            </a:r>
            <a:r>
              <a:rPr lang="en-US" sz="900" dirty="0"/>
              <a:t> equals </a:t>
            </a:r>
            <a:r>
              <a:rPr lang="en-US" sz="900" dirty="0" err="1"/>
              <a:t>nilai_cari</a:t>
            </a:r>
            <a:r>
              <a:rPr lang="en-US" sz="900" dirty="0"/>
              <a:t>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    return mid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else if </a:t>
            </a:r>
            <a:r>
              <a:rPr lang="en-US" sz="900" dirty="0" err="1"/>
              <a:t>mid_val</a:t>
            </a:r>
            <a:r>
              <a:rPr lang="en-US" sz="900" dirty="0"/>
              <a:t> &lt; </a:t>
            </a:r>
            <a:r>
              <a:rPr lang="en-US" sz="900" dirty="0" err="1"/>
              <a:t>nilai_cari</a:t>
            </a:r>
            <a:r>
              <a:rPr lang="en-US" sz="900" dirty="0"/>
              <a:t> then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    low = mid + 1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else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900" dirty="0"/>
              <a:t>            high = mid - 1</a:t>
            </a:r>
          </a:p>
          <a:p>
            <a:pPr algn="just"/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0852F2-1DA1-42E8-8135-1A9535DD6C65}"/>
              </a:ext>
            </a:extLst>
          </p:cNvPr>
          <p:cNvSpPr txBox="1"/>
          <p:nvPr/>
        </p:nvSpPr>
        <p:spPr>
          <a:xfrm>
            <a:off x="3700950" y="1596612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return -1</a:t>
            </a:r>
          </a:p>
          <a:p>
            <a:pPr marL="342900" indent="-342900" algn="just">
              <a:buFont typeface="+mj-lt"/>
              <a:buAutoNum type="arabicPeriod" startAt="24"/>
            </a:pPr>
            <a:endParaRPr lang="en-US" sz="1400" dirty="0"/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main():</a:t>
            </a:r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result = </a:t>
            </a:r>
            <a:r>
              <a:rPr lang="en-US" sz="1400" dirty="0" err="1"/>
              <a:t>binary_search_input</a:t>
            </a:r>
            <a:r>
              <a:rPr lang="en-US" sz="1400" dirty="0"/>
              <a:t>()</a:t>
            </a:r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if result != -1 then</a:t>
            </a:r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    </a:t>
            </a:r>
            <a:r>
              <a:rPr lang="en-US" sz="1400" dirty="0" err="1"/>
              <a:t>cetak</a:t>
            </a:r>
            <a:r>
              <a:rPr lang="en-US" sz="1400" dirty="0"/>
              <a:t> "Nilai </a:t>
            </a:r>
            <a:r>
              <a:rPr lang="en-US" sz="1400" dirty="0" err="1"/>
              <a:t>ditemukan</a:t>
            </a:r>
            <a:r>
              <a:rPr lang="en-US" sz="1400" dirty="0"/>
              <a:t> di </a:t>
            </a:r>
            <a:r>
              <a:rPr lang="en-US" sz="1400" dirty="0" err="1"/>
              <a:t>indeks</a:t>
            </a:r>
            <a:r>
              <a:rPr lang="en-US" sz="1400" dirty="0"/>
              <a:t>", result</a:t>
            </a:r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else</a:t>
            </a:r>
          </a:p>
          <a:p>
            <a:pPr marL="342900" indent="-342900" algn="just">
              <a:buFont typeface="+mj-lt"/>
              <a:buAutoNum type="arabicPeriod" startAt="24"/>
            </a:pPr>
            <a:r>
              <a:rPr lang="en-US" sz="1400" dirty="0"/>
              <a:t>        </a:t>
            </a:r>
            <a:r>
              <a:rPr lang="en-US" sz="1400" dirty="0" err="1"/>
              <a:t>cetak</a:t>
            </a:r>
            <a:r>
              <a:rPr lang="en-US" sz="1400" dirty="0"/>
              <a:t> "Nilai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ditemukan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array"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2421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Binary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28867-3CD6-4236-83F9-802D109F39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620" y="1591904"/>
            <a:ext cx="3698630" cy="3103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71AEE1-0A43-4EAB-99FC-1CE4FDAC39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6113" y="1591904"/>
            <a:ext cx="4345173" cy="26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42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sz="2800" i="1" dirty="0"/>
              <a:t>Binary search</a:t>
            </a:r>
            <a:br>
              <a:rPr lang="en-ID" sz="2800" i="1" dirty="0"/>
            </a:br>
            <a:r>
              <a:rPr lang="en-ID" sz="2800" i="1" dirty="0"/>
              <a:t>HURUF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CA981-8E5D-43EC-AEEA-3265DF7175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19312" y="1832970"/>
            <a:ext cx="49053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57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dirty="0" err="1"/>
              <a:t>Simulasi</a:t>
            </a:r>
            <a:r>
              <a:rPr lang="en-ID" sz="2800" dirty="0"/>
              <a:t> Python </a:t>
            </a:r>
            <a:r>
              <a:rPr lang="en-ID" sz="2800" i="1" dirty="0"/>
              <a:t>Binary search</a:t>
            </a:r>
            <a:br>
              <a:rPr lang="en-ID" sz="2800" i="1" dirty="0"/>
            </a:br>
            <a:endParaRPr lang="en-ID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079C5-D476-43A4-8E49-18435318107B}"/>
              </a:ext>
            </a:extLst>
          </p:cNvPr>
          <p:cNvSpPr txBox="1"/>
          <p:nvPr/>
        </p:nvSpPr>
        <p:spPr>
          <a:xfrm>
            <a:off x="3156900" y="2110085"/>
            <a:ext cx="2488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PADA VS CODE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43025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ANALITIK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6994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/>
              <a:t>Teknik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, </a:t>
            </a:r>
            <a:r>
              <a:rPr lang="en-US" sz="1800" dirty="0" err="1"/>
              <a:t>denvgan</a:t>
            </a:r>
            <a:r>
              <a:rPr lang="en-US" sz="1800" dirty="0"/>
              <a:t> </a:t>
            </a:r>
            <a:r>
              <a:rPr lang="en-US" sz="1800" dirty="0" err="1"/>
              <a:t>kemajuan</a:t>
            </a:r>
            <a:r>
              <a:rPr lang="en-US" sz="1800" dirty="0"/>
              <a:t> software dan hardware computer, </a:t>
            </a:r>
            <a:r>
              <a:rPr lang="en-US" sz="1800" dirty="0" err="1"/>
              <a:t>metoda</a:t>
            </a:r>
            <a:r>
              <a:rPr lang="en-US" sz="1800" dirty="0"/>
              <a:t>- </a:t>
            </a:r>
            <a:r>
              <a:rPr lang="en-US" sz="1800" dirty="0" err="1"/>
              <a:t>metoda</a:t>
            </a:r>
            <a:r>
              <a:rPr lang="en-US" sz="1800" dirty="0"/>
              <a:t> </a:t>
            </a:r>
            <a:r>
              <a:rPr lang="en-US" sz="1800" dirty="0" err="1"/>
              <a:t>analitik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diimplementasi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program computer, </a:t>
            </a:r>
            <a:r>
              <a:rPr lang="en-US" sz="1800" dirty="0" err="1"/>
              <a:t>metode</a:t>
            </a:r>
            <a:r>
              <a:rPr lang="en-US" sz="1800" dirty="0"/>
              <a:t> </a:t>
            </a:r>
            <a:r>
              <a:rPr lang="en-US" sz="1800" dirty="0" err="1"/>
              <a:t>analitik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di </a:t>
            </a:r>
            <a:r>
              <a:rPr lang="en-US" sz="1800" dirty="0" err="1"/>
              <a:t>gunakan</a:t>
            </a:r>
            <a:r>
              <a:rPr lang="en-US" sz="1800" dirty="0"/>
              <a:t> untuk </a:t>
            </a:r>
            <a:r>
              <a:rPr lang="en-US" sz="1800" dirty="0" err="1"/>
              <a:t>menganalisa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sembarang</a:t>
            </a:r>
            <a:r>
              <a:rPr lang="en-US" sz="1800" dirty="0"/>
              <a:t> yang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muncul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</a:t>
            </a:r>
            <a:r>
              <a:rPr lang="en-US" sz="1800" dirty="0" err="1"/>
              <a:t>sinyal</a:t>
            </a:r>
            <a:r>
              <a:rPr lang="en-US" sz="1800" dirty="0"/>
              <a:t> yang </a:t>
            </a:r>
            <a:r>
              <a:rPr lang="en-US" sz="1800" dirty="0" err="1"/>
              <a:t>bersifat</a:t>
            </a:r>
            <a:r>
              <a:rPr lang="en-US" sz="1800" dirty="0"/>
              <a:t> </a:t>
            </a:r>
            <a:r>
              <a:rPr lang="en-US" sz="1800" dirty="0" err="1"/>
              <a:t>stokastik</a:t>
            </a:r>
            <a:r>
              <a:rPr lang="en-US" sz="1800" dirty="0"/>
              <a:t>. 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2790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GRAFIK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6994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/>
              <a:t>Metode</a:t>
            </a:r>
            <a:r>
              <a:rPr lang="en-US" sz="1800" dirty="0"/>
              <a:t> paling </a:t>
            </a:r>
            <a:r>
              <a:rPr lang="en-US" sz="1800" dirty="0" err="1"/>
              <a:t>sederhana</a:t>
            </a:r>
            <a:r>
              <a:rPr lang="en-US" sz="1800" dirty="0"/>
              <a:t>, untuk </a:t>
            </a:r>
            <a:r>
              <a:rPr lang="en-US" sz="1800" dirty="0" err="1"/>
              <a:t>memperoleh</a:t>
            </a:r>
            <a:r>
              <a:rPr lang="en-US" sz="1800" dirty="0"/>
              <a:t> </a:t>
            </a:r>
            <a:r>
              <a:rPr lang="en-US" sz="1800" dirty="0" err="1"/>
              <a:t>tafsiaran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f(x)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grafik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f(x),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pengamatan</a:t>
            </a:r>
            <a:r>
              <a:rPr lang="en-US" sz="1800" dirty="0"/>
              <a:t> </a:t>
            </a:r>
            <a:r>
              <a:rPr lang="en-US" sz="1800" dirty="0" err="1"/>
              <a:t>terhada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xyang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f(x) = 0 , atau </a:t>
            </a:r>
            <a:r>
              <a:rPr lang="en-US" sz="1800" dirty="0" err="1"/>
              <a:t>mengamati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xyang</a:t>
            </a:r>
            <a:r>
              <a:rPr lang="en-US" sz="1800" dirty="0"/>
              <a:t> </a:t>
            </a:r>
            <a:r>
              <a:rPr lang="en-US" sz="1800" dirty="0" err="1"/>
              <a:t>memotong</a:t>
            </a:r>
            <a:r>
              <a:rPr lang="en-US" sz="1800" dirty="0"/>
              <a:t> </a:t>
            </a:r>
            <a:r>
              <a:rPr lang="en-US" sz="1800" dirty="0" err="1"/>
              <a:t>sumbu</a:t>
            </a:r>
            <a:r>
              <a:rPr lang="en-US" sz="1800" dirty="0"/>
              <a:t> x, </a:t>
            </a:r>
            <a:r>
              <a:rPr lang="en-US" sz="1800" dirty="0" err="1"/>
              <a:t>apabila</a:t>
            </a:r>
            <a:r>
              <a:rPr lang="en-US" sz="1800" dirty="0"/>
              <a:t> sudah di </a:t>
            </a:r>
            <a:r>
              <a:rPr lang="en-US" sz="1800" dirty="0" err="1"/>
              <a:t>dapat</a:t>
            </a:r>
            <a:r>
              <a:rPr lang="en-US" sz="1800" dirty="0"/>
              <a:t> 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diambil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f(x)</a:t>
            </a:r>
          </a:p>
        </p:txBody>
      </p:sp>
    </p:spTree>
    <p:extLst>
      <p:ext uri="{BB962C8B-B14F-4D97-AF65-F5344CB8AC3E}">
        <p14:creationId xmlns:p14="http://schemas.microsoft.com/office/powerpoint/2010/main" val="2197260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 err="1"/>
              <a:t>Contoh</a:t>
            </a:r>
            <a:endParaRPr lang="en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/>
              <p:nvPr/>
            </p:nvSpPr>
            <p:spPr>
              <a:xfrm>
                <a:off x="713249" y="1531088"/>
                <a:ext cx="756951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Menentukan </a:t>
                </a:r>
                <a:r>
                  <a:rPr lang="en-US" dirty="0" err="1"/>
                  <a:t>akar</a:t>
                </a:r>
                <a:r>
                  <a:rPr lang="en-US" dirty="0"/>
                  <a:t> </a:t>
                </a:r>
                <a:r>
                  <a:rPr lang="en-US" dirty="0" err="1"/>
                  <a:t>karakteristik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f(x)=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ID" dirty="0" err="1">
                    <a:latin typeface="+mj-lt"/>
                  </a:rPr>
                  <a:t>Dengan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metode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grafik</a:t>
                </a:r>
                <a:r>
                  <a:rPr lang="en-ID" dirty="0">
                    <a:latin typeface="+mj-lt"/>
                  </a:rPr>
                  <a:t>, </a:t>
                </a:r>
                <a:r>
                  <a:rPr lang="en-ID" dirty="0" err="1">
                    <a:latin typeface="+mj-lt"/>
                  </a:rPr>
                  <a:t>jika</a:t>
                </a:r>
                <a:r>
                  <a:rPr lang="en-ID" dirty="0">
                    <a:latin typeface="+mj-lt"/>
                  </a:rPr>
                  <a:t> di </a:t>
                </a:r>
                <a:r>
                  <a:rPr lang="en-ID" dirty="0" err="1">
                    <a:latin typeface="+mj-lt"/>
                  </a:rPr>
                  <a:t>ambil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tebakan</a:t>
                </a:r>
                <a:r>
                  <a:rPr lang="en-ID" dirty="0">
                    <a:latin typeface="+mj-lt"/>
                  </a:rPr>
                  <a:t> </a:t>
                </a:r>
                <a:r>
                  <a:rPr lang="en-ID" dirty="0" err="1">
                    <a:latin typeface="+mj-lt"/>
                  </a:rPr>
                  <a:t>awal</a:t>
                </a:r>
                <a:r>
                  <a:rPr lang="en-ID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>
                    <a:latin typeface="+mj-lt"/>
                  </a:rPr>
                  <a:t>=0,5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=1,5 dan </a:t>
                </a:r>
                <a:r>
                  <a:rPr lang="en-ID" dirty="0" err="1"/>
                  <a:t>selang</a:t>
                </a:r>
                <a:r>
                  <a:rPr lang="en-ID" dirty="0"/>
                  <a:t> (range) </a:t>
                </a:r>
                <a14:m>
                  <m:oMath xmlns:m="http://schemas.openxmlformats.org/officeDocument/2006/math">
                    <m:r>
                      <a:rPr lang="en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en-ID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9" y="1531088"/>
                <a:ext cx="7569513" cy="738664"/>
              </a:xfrm>
              <a:prstGeom prst="rect">
                <a:avLst/>
              </a:prstGeom>
              <a:blipFill>
                <a:blip r:embed="rId10"/>
                <a:stretch>
                  <a:fillRect l="-242" t="-165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899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50025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i="1" dirty="0" err="1"/>
              <a:t>Gra</a:t>
            </a:r>
            <a:r>
              <a:rPr lang="en-ID" i="1" dirty="0" err="1"/>
              <a:t>fik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Mulai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menentukan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titik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awal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𝑥start​,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titik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akhir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𝑥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end</a:t>
            </a:r>
            <a:r>
              <a:rPr lang="en-ID" sz="2000" b="0" i="1" dirty="0" err="1">
                <a:solidFill>
                  <a:schemeClr val="tx1"/>
                </a:solidFill>
                <a:effectLst/>
                <a:latin typeface="+mj-lt"/>
              </a:rPr>
              <a:t>x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end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​, dan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selang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l-GR" sz="2000" b="0" i="0" dirty="0">
                <a:solidFill>
                  <a:schemeClr val="tx1"/>
                </a:solidFill>
                <a:effectLst/>
                <a:latin typeface="+mj-lt"/>
              </a:rPr>
              <a:t>Δ𝑥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Buat daftar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titik-titik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1" dirty="0">
                <a:solidFill>
                  <a:schemeClr val="tx1"/>
                </a:solidFill>
                <a:effectLst/>
                <a:latin typeface="+mj-lt"/>
              </a:rPr>
              <a:t>x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dalam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selang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l-GR" sz="2000" b="0" i="0" dirty="0">
                <a:solidFill>
                  <a:schemeClr val="tx1"/>
                </a:solidFill>
                <a:effectLst/>
                <a:latin typeface="+mj-lt"/>
              </a:rPr>
              <a:t>Δ𝑥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dari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𝑥start​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hingga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𝑥end​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interval </a:t>
            </a:r>
            <a:r>
              <a:rPr lang="el-GR" sz="2000" b="0" i="0" dirty="0">
                <a:solidFill>
                  <a:schemeClr val="tx1"/>
                </a:solidFill>
                <a:effectLst/>
                <a:latin typeface="+mj-lt"/>
              </a:rPr>
              <a:t>Δ𝑥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Untuk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setiap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titik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𝑥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dalam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daftar,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hitung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nilai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𝑓(𝑥).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Kembalikan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daftar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+mj-lt"/>
              </a:rPr>
              <a:t>nilai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ID" sz="2000" b="0" i="1" dirty="0">
                <a:solidFill>
                  <a:schemeClr val="tx1"/>
                </a:solidFill>
                <a:effectLst/>
                <a:latin typeface="+mj-lt"/>
              </a:rPr>
              <a:t>f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lang="en-ID" sz="2000" b="0" i="1" dirty="0">
                <a:solidFill>
                  <a:schemeClr val="tx1"/>
                </a:solidFill>
                <a:effectLst/>
                <a:latin typeface="+mj-lt"/>
              </a:rPr>
              <a:t>x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+mj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37059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 err="1"/>
              <a:t>Grafik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3284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procedure </a:t>
            </a:r>
            <a:r>
              <a:rPr lang="en-US" sz="1200" dirty="0" err="1"/>
              <a:t>graphical_method</a:t>
            </a:r>
            <a:r>
              <a:rPr lang="en-US" sz="1200" dirty="0"/>
              <a:t>(</a:t>
            </a:r>
            <a:r>
              <a:rPr lang="en-US" sz="1200" dirty="0" err="1"/>
              <a:t>x_start</a:t>
            </a:r>
            <a:r>
              <a:rPr lang="en-US" sz="1200" dirty="0"/>
              <a:t>, </a:t>
            </a:r>
            <a:r>
              <a:rPr lang="en-US" sz="1200" dirty="0" err="1"/>
              <a:t>x_end</a:t>
            </a:r>
            <a:r>
              <a:rPr lang="en-US" sz="1200" dirty="0"/>
              <a:t>, </a:t>
            </a:r>
            <a:r>
              <a:rPr lang="en-US" sz="1200" dirty="0" err="1"/>
              <a:t>delta_x</a:t>
            </a:r>
            <a:r>
              <a:rPr lang="en-US" sz="1200" dirty="0"/>
              <a:t>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  <a:r>
              <a:rPr lang="en-US" sz="1200" dirty="0" err="1"/>
              <a:t>x_values</a:t>
            </a:r>
            <a:r>
              <a:rPr lang="en-US" sz="1200" dirty="0"/>
              <a:t> = </a:t>
            </a:r>
            <a:r>
              <a:rPr lang="en-US" sz="1200" dirty="0" err="1"/>
              <a:t>generate_x_values</a:t>
            </a:r>
            <a:r>
              <a:rPr lang="en-US" sz="1200" dirty="0"/>
              <a:t>(</a:t>
            </a:r>
            <a:r>
              <a:rPr lang="en-US" sz="1200" dirty="0" err="1"/>
              <a:t>x_start</a:t>
            </a:r>
            <a:r>
              <a:rPr lang="en-US" sz="1200" dirty="0"/>
              <a:t>, </a:t>
            </a:r>
            <a:r>
              <a:rPr lang="en-US" sz="1200" dirty="0" err="1"/>
              <a:t>x_end</a:t>
            </a:r>
            <a:r>
              <a:rPr lang="en-US" sz="1200" dirty="0"/>
              <a:t>, </a:t>
            </a:r>
            <a:r>
              <a:rPr lang="en-US" sz="1200" dirty="0" err="1"/>
              <a:t>delta_x</a:t>
            </a:r>
            <a:r>
              <a:rPr lang="en-US" sz="1200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  <a:r>
              <a:rPr lang="en-US" sz="1200" dirty="0" err="1"/>
              <a:t>fx_values</a:t>
            </a:r>
            <a:r>
              <a:rPr lang="en-US" sz="1200" dirty="0"/>
              <a:t> = </a:t>
            </a:r>
            <a:r>
              <a:rPr lang="en-US" sz="1200" dirty="0" err="1"/>
              <a:t>calculate_fx_values</a:t>
            </a:r>
            <a:r>
              <a:rPr lang="en-US" sz="1200" dirty="0"/>
              <a:t>(</a:t>
            </a:r>
            <a:r>
              <a:rPr lang="en-US" sz="1200" dirty="0" err="1"/>
              <a:t>x_values</a:t>
            </a:r>
            <a:r>
              <a:rPr lang="en-US" sz="1200" dirty="0"/>
              <a:t>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return </a:t>
            </a:r>
            <a:r>
              <a:rPr lang="en-US" sz="1200" dirty="0" err="1"/>
              <a:t>fx_values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function </a:t>
            </a:r>
            <a:r>
              <a:rPr lang="en-US" sz="1200" dirty="0" err="1"/>
              <a:t>generate_x_values</a:t>
            </a:r>
            <a:r>
              <a:rPr lang="en-US" sz="1200" dirty="0"/>
              <a:t>(</a:t>
            </a:r>
            <a:r>
              <a:rPr lang="en-US" sz="1200" dirty="0" err="1"/>
              <a:t>x_start</a:t>
            </a:r>
            <a:r>
              <a:rPr lang="en-US" sz="1200" dirty="0"/>
              <a:t>, </a:t>
            </a:r>
            <a:r>
              <a:rPr lang="en-US" sz="1200" dirty="0" err="1"/>
              <a:t>x_end</a:t>
            </a:r>
            <a:r>
              <a:rPr lang="en-US" sz="1200" dirty="0"/>
              <a:t>, </a:t>
            </a:r>
            <a:r>
              <a:rPr lang="en-US" sz="1200" dirty="0" err="1"/>
              <a:t>delta_x</a:t>
            </a:r>
            <a:r>
              <a:rPr lang="en-US" sz="1200" dirty="0"/>
              <a:t>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  <a:r>
              <a:rPr lang="en-US" sz="1200" dirty="0" err="1"/>
              <a:t>x_values</a:t>
            </a:r>
            <a:r>
              <a:rPr lang="en-US" sz="1200" dirty="0"/>
              <a:t> = []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x = </a:t>
            </a:r>
            <a:r>
              <a:rPr lang="en-US" sz="1200" dirty="0" err="1"/>
              <a:t>x_start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while x &lt;= </a:t>
            </a:r>
            <a:r>
              <a:rPr lang="en-US" sz="1200" dirty="0" err="1"/>
              <a:t>x_end</a:t>
            </a:r>
            <a:r>
              <a:rPr lang="en-US" sz="12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</a:t>
            </a:r>
            <a:r>
              <a:rPr lang="en-US" sz="1200" dirty="0" err="1"/>
              <a:t>x_values.append</a:t>
            </a:r>
            <a:r>
              <a:rPr lang="en-US" sz="1200" dirty="0"/>
              <a:t>(x)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x = x + </a:t>
            </a:r>
            <a:r>
              <a:rPr lang="en-US" sz="1200" dirty="0" err="1"/>
              <a:t>delta_x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return </a:t>
            </a:r>
            <a:r>
              <a:rPr lang="en-US" sz="1200" dirty="0" err="1"/>
              <a:t>x_values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89E08B-444E-4E60-8D3C-DA545A7FE1E2}"/>
              </a:ext>
            </a:extLst>
          </p:cNvPr>
          <p:cNvSpPr txBox="1"/>
          <p:nvPr/>
        </p:nvSpPr>
        <p:spPr>
          <a:xfrm>
            <a:off x="4197255" y="1563850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function </a:t>
            </a:r>
            <a:r>
              <a:rPr lang="en-US" sz="1400" dirty="0" err="1"/>
              <a:t>calculate_fx_values</a:t>
            </a:r>
            <a:r>
              <a:rPr lang="en-US" sz="1400" dirty="0"/>
              <a:t>(</a:t>
            </a:r>
            <a:r>
              <a:rPr lang="en-US" sz="1400" dirty="0" err="1"/>
              <a:t>x_values</a:t>
            </a:r>
            <a:r>
              <a:rPr lang="en-US" sz="1400" dirty="0"/>
              <a:t>):</a:t>
            </a:r>
          </a:p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    </a:t>
            </a:r>
            <a:r>
              <a:rPr lang="en-US" sz="1400" dirty="0" err="1"/>
              <a:t>fx_values</a:t>
            </a:r>
            <a:r>
              <a:rPr lang="en-US" sz="1400" dirty="0"/>
              <a:t> = []</a:t>
            </a:r>
          </a:p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    for each x in </a:t>
            </a:r>
            <a:r>
              <a:rPr lang="en-US" sz="1400" dirty="0" err="1"/>
              <a:t>x_values</a:t>
            </a:r>
            <a:r>
              <a:rPr lang="en-US" sz="1400" dirty="0"/>
              <a:t>:</a:t>
            </a:r>
          </a:p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        </a:t>
            </a:r>
            <a:r>
              <a:rPr lang="en-US" sz="1400" dirty="0" err="1"/>
              <a:t>fx</a:t>
            </a:r>
            <a:r>
              <a:rPr lang="en-US" sz="1400" dirty="0"/>
              <a:t> = f(x)</a:t>
            </a:r>
          </a:p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        </a:t>
            </a:r>
            <a:r>
              <a:rPr lang="en-US" sz="1400" dirty="0" err="1"/>
              <a:t>fx_values.append</a:t>
            </a:r>
            <a:r>
              <a:rPr lang="en-US" sz="1400" dirty="0"/>
              <a:t>(</a:t>
            </a:r>
            <a:r>
              <a:rPr lang="en-US" sz="1400" dirty="0" err="1"/>
              <a:t>fx</a:t>
            </a:r>
            <a:r>
              <a:rPr lang="en-US" sz="1400" dirty="0"/>
              <a:t>)</a:t>
            </a:r>
          </a:p>
          <a:p>
            <a:pPr marL="342900" indent="-342900" algn="just">
              <a:buFont typeface="+mj-lt"/>
              <a:buAutoNum type="arabicPeriod" startAt="12"/>
            </a:pPr>
            <a:r>
              <a:rPr lang="en-US" sz="1400" dirty="0"/>
              <a:t>    return </a:t>
            </a:r>
            <a:r>
              <a:rPr lang="en-US" sz="1400" dirty="0" err="1"/>
              <a:t>fx_values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530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30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1" name="Google Shape;161;p30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2" name="Google Shape;162;p30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3" name="Google Shape;163;p30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4" name="Google Shape;164;p30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5" name="Google Shape;165;p30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67" name="Google Shape;167;p30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68" name="Google Shape;168;p30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71" name="Google Shape;171;p30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720965" y="1824525"/>
            <a:ext cx="7976467" cy="24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2"/>
                </a:solidFill>
              </a:rPr>
              <a:t>Teknik untuk </a:t>
            </a:r>
            <a:r>
              <a:rPr lang="en-US" sz="2000" b="1" dirty="0" err="1">
                <a:solidFill>
                  <a:schemeClr val="lt2"/>
                </a:solidFill>
              </a:rPr>
              <a:t>mendaatkan</a:t>
            </a:r>
            <a:r>
              <a:rPr lang="en-US" sz="2000" b="1" dirty="0">
                <a:solidFill>
                  <a:schemeClr val="lt2"/>
                </a:solidFill>
              </a:rPr>
              <a:t> </a:t>
            </a:r>
            <a:r>
              <a:rPr lang="en-US" sz="2000" b="1" dirty="0" err="1">
                <a:solidFill>
                  <a:schemeClr val="lt2"/>
                </a:solidFill>
              </a:rPr>
              <a:t>nilai</a:t>
            </a:r>
            <a:r>
              <a:rPr lang="en-US" sz="2000" b="1" dirty="0">
                <a:solidFill>
                  <a:schemeClr val="lt2"/>
                </a:solidFill>
              </a:rPr>
              <a:t> variable-variable atau </a:t>
            </a:r>
            <a:r>
              <a:rPr lang="en-US" sz="2000" b="1" dirty="0" err="1">
                <a:solidFill>
                  <a:schemeClr val="lt2"/>
                </a:solidFill>
              </a:rPr>
              <a:t>akar</a:t>
            </a:r>
            <a:r>
              <a:rPr lang="en-US" sz="2000" b="1" dirty="0">
                <a:solidFill>
                  <a:schemeClr val="lt2"/>
                </a:solidFill>
              </a:rPr>
              <a:t> </a:t>
            </a:r>
            <a:r>
              <a:rPr lang="en-US" sz="2000" b="1" dirty="0" err="1">
                <a:solidFill>
                  <a:schemeClr val="lt2"/>
                </a:solidFill>
              </a:rPr>
              <a:t>karakteristik</a:t>
            </a:r>
            <a:r>
              <a:rPr lang="en-US" sz="2000" b="1" dirty="0">
                <a:solidFill>
                  <a:schemeClr val="lt2"/>
                </a:solidFill>
              </a:rPr>
              <a:t> </a:t>
            </a:r>
            <a:r>
              <a:rPr lang="en-US" sz="2000" b="1" dirty="0" err="1">
                <a:solidFill>
                  <a:schemeClr val="lt2"/>
                </a:solidFill>
              </a:rPr>
              <a:t>dari</a:t>
            </a:r>
            <a:r>
              <a:rPr lang="en-US" sz="2000" b="1" dirty="0">
                <a:solidFill>
                  <a:schemeClr val="lt2"/>
                </a:solidFill>
              </a:rPr>
              <a:t> </a:t>
            </a:r>
            <a:r>
              <a:rPr lang="en-US" sz="2000" b="1" dirty="0" err="1">
                <a:solidFill>
                  <a:schemeClr val="lt2"/>
                </a:solidFill>
              </a:rPr>
              <a:t>suatu</a:t>
            </a:r>
            <a:r>
              <a:rPr lang="en-US" sz="2000" b="1" dirty="0">
                <a:solidFill>
                  <a:schemeClr val="lt2"/>
                </a:solidFill>
              </a:rPr>
              <a:t> </a:t>
            </a:r>
            <a:r>
              <a:rPr lang="en-US" sz="2000" b="1" dirty="0" err="1">
                <a:solidFill>
                  <a:schemeClr val="lt2"/>
                </a:solidFill>
              </a:rPr>
              <a:t>fungsi</a:t>
            </a:r>
            <a:r>
              <a:rPr lang="en-US" sz="2000" b="1" dirty="0">
                <a:solidFill>
                  <a:schemeClr val="lt2"/>
                </a:solidFill>
              </a:rPr>
              <a:t> yang </a:t>
            </a:r>
            <a:r>
              <a:rPr lang="en-US" sz="2000" b="1" dirty="0" err="1">
                <a:solidFill>
                  <a:schemeClr val="lt2"/>
                </a:solidFill>
              </a:rPr>
              <a:t>sulit</a:t>
            </a:r>
            <a:r>
              <a:rPr lang="en-US" sz="2000" b="1" dirty="0">
                <a:solidFill>
                  <a:schemeClr val="lt2"/>
                </a:solidFill>
              </a:rPr>
              <a:t> (mungkin </a:t>
            </a:r>
            <a:r>
              <a:rPr lang="en-US" sz="2000" b="1" dirty="0" err="1">
                <a:solidFill>
                  <a:schemeClr val="lt2"/>
                </a:solidFill>
              </a:rPr>
              <a:t>tidak</a:t>
            </a:r>
            <a:r>
              <a:rPr lang="en-US" sz="2000" b="1" dirty="0">
                <a:solidFill>
                  <a:schemeClr val="lt2"/>
                </a:solidFill>
              </a:rPr>
              <a:t> </a:t>
            </a:r>
            <a:r>
              <a:rPr lang="en-US" sz="2000" b="1" dirty="0" err="1">
                <a:solidFill>
                  <a:schemeClr val="lt2"/>
                </a:solidFill>
              </a:rPr>
              <a:t>bisa</a:t>
            </a:r>
            <a:r>
              <a:rPr lang="en-US" sz="2000" b="1" dirty="0">
                <a:solidFill>
                  <a:schemeClr val="lt2"/>
                </a:solidFill>
              </a:rPr>
              <a:t>) di </a:t>
            </a:r>
            <a:r>
              <a:rPr lang="en-US" sz="2000" b="1" dirty="0" err="1">
                <a:solidFill>
                  <a:schemeClr val="lt2"/>
                </a:solidFill>
              </a:rPr>
              <a:t>faktorasi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73" name="Google Shape;173;p30"/>
          <p:cNvSpPr txBox="1">
            <a:spLocks noGrp="1"/>
          </p:cNvSpPr>
          <p:nvPr>
            <p:ph type="ctrTitle"/>
          </p:nvPr>
        </p:nvSpPr>
        <p:spPr>
          <a:xfrm>
            <a:off x="713225" y="972549"/>
            <a:ext cx="7717500" cy="729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 itu </a:t>
            </a:r>
            <a:r>
              <a:rPr lang="en" dirty="0">
                <a:solidFill>
                  <a:srgbClr val="92D050"/>
                </a:solidFill>
              </a:rPr>
              <a:t>teknik analitik</a:t>
            </a:r>
            <a:r>
              <a:rPr lang="en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470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 err="1"/>
              <a:t>Grafik</a:t>
            </a:r>
            <a:r>
              <a:rPr lang="en-ID" sz="2800" i="1" dirty="0"/>
              <a:t> search</a:t>
            </a: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219B5-0104-45FA-90C1-A94AF415F5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809" y="1326566"/>
            <a:ext cx="4038600" cy="3232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BAA1B0-9230-4C4C-94B4-550443C59A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4022" y="1323663"/>
            <a:ext cx="3963721" cy="21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23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i="1" dirty="0" err="1"/>
              <a:t>Grafik</a:t>
            </a:r>
            <a:r>
              <a:rPr lang="en-ID" sz="2800" i="1" dirty="0"/>
              <a:t> search</a:t>
            </a:r>
            <a:br>
              <a:rPr lang="en-ID" sz="2800" i="1" dirty="0"/>
            </a:b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015FD-FD39-47FF-A238-1CBF7A3D24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81225" y="1568610"/>
            <a:ext cx="4781550" cy="1743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16F7A-C096-464C-8F92-C5327DFF7FBE}"/>
              </a:ext>
            </a:extLst>
          </p:cNvPr>
          <p:cNvSpPr txBox="1"/>
          <p:nvPr/>
        </p:nvSpPr>
        <p:spPr>
          <a:xfrm>
            <a:off x="720966" y="3732028"/>
            <a:ext cx="771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Jika interval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–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x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lebih </a:t>
            </a:r>
            <a:r>
              <a:rPr lang="en-US" dirty="0" err="1"/>
              <a:t>telitu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00947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BISECTION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E221D-D568-4F11-B34F-D5C1F89FFCE2}"/>
              </a:ext>
            </a:extLst>
          </p:cNvPr>
          <p:cNvSpPr txBox="1"/>
          <p:nvPr/>
        </p:nvSpPr>
        <p:spPr>
          <a:xfrm>
            <a:off x="932766" y="2040769"/>
            <a:ext cx="6994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 err="1"/>
              <a:t>Metode</a:t>
            </a:r>
            <a:r>
              <a:rPr lang="en-US" sz="1800" dirty="0"/>
              <a:t> untuk </a:t>
            </a:r>
            <a:r>
              <a:rPr lang="en-US" sz="1800" dirty="0" err="1"/>
              <a:t>mendapatkan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</a:t>
            </a:r>
            <a:r>
              <a:rPr lang="en-US" sz="1800" dirty="0" err="1"/>
              <a:t>karakteristik</a:t>
            </a:r>
            <a:r>
              <a:rPr lang="en-US" sz="1800" dirty="0"/>
              <a:t> </a:t>
            </a:r>
            <a:r>
              <a:rPr lang="en-US" sz="1800" dirty="0" err="1"/>
              <a:t>suatu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 atau </a:t>
            </a:r>
            <a:r>
              <a:rPr lang="en-US" sz="1800" dirty="0" err="1"/>
              <a:t>fungsi</a:t>
            </a:r>
            <a:r>
              <a:rPr lang="en-US" sz="1800" dirty="0"/>
              <a:t> f(x). </a:t>
            </a:r>
            <a:r>
              <a:rPr lang="en-US" sz="1800" dirty="0" err="1"/>
              <a:t>Pencarian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incremental yang di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interval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fungsi</a:t>
            </a:r>
            <a:r>
              <a:rPr lang="en-US" sz="1800" dirty="0"/>
              <a:t> </a:t>
            </a:r>
            <a:r>
              <a:rPr lang="en-US" sz="1800" dirty="0" err="1"/>
              <a:t>bertukan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. Langkah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ini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membagi</a:t>
            </a:r>
            <a:r>
              <a:rPr lang="en-US" sz="1800" dirty="0"/>
              <a:t> interval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subninterval</a:t>
            </a:r>
            <a:r>
              <a:rPr lang="en-US" sz="1800" dirty="0"/>
              <a:t> , dan di </a:t>
            </a:r>
            <a:r>
              <a:rPr lang="en-US" sz="1800" dirty="0" err="1"/>
              <a:t>setiap</a:t>
            </a:r>
            <a:r>
              <a:rPr lang="en-US" sz="1800" dirty="0"/>
              <a:t> subinterval </a:t>
            </a:r>
            <a:r>
              <a:rPr lang="en-US" sz="1800" dirty="0" err="1"/>
              <a:t>dicari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yang </a:t>
            </a:r>
            <a:r>
              <a:rPr lang="en-US" sz="1800" dirty="0" err="1"/>
              <a:t>menghasilkan</a:t>
            </a:r>
            <a:r>
              <a:rPr lang="en-US" sz="1800" dirty="0"/>
              <a:t> </a:t>
            </a:r>
            <a:r>
              <a:rPr lang="en-US" sz="1800" dirty="0" err="1"/>
              <a:t>perubahan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, proses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diulang</a:t>
            </a:r>
            <a:r>
              <a:rPr lang="en-US" sz="1800" dirty="0"/>
              <a:t>- </a:t>
            </a:r>
            <a:r>
              <a:rPr lang="en-US" sz="1800" dirty="0" err="1"/>
              <a:t>ulang</a:t>
            </a:r>
            <a:r>
              <a:rPr lang="en-US" sz="1800" dirty="0"/>
              <a:t> </a:t>
            </a:r>
            <a:r>
              <a:rPr lang="en-US" sz="1800" dirty="0" err="1"/>
              <a:t>segingga</a:t>
            </a:r>
            <a:r>
              <a:rPr lang="en-US" sz="1800" dirty="0"/>
              <a:t> subinterval </a:t>
            </a:r>
            <a:r>
              <a:rPr lang="en-US" sz="1800" dirty="0" err="1"/>
              <a:t>semakin</a:t>
            </a:r>
            <a:r>
              <a:rPr lang="en-US" sz="1800" dirty="0"/>
              <a:t> </a:t>
            </a:r>
            <a:r>
              <a:rPr lang="en-US" sz="1800" dirty="0" err="1"/>
              <a:t>mengecil</a:t>
            </a:r>
            <a:r>
              <a:rPr lang="en-US" sz="1800" dirty="0"/>
              <a:t> (</a:t>
            </a:r>
            <a:r>
              <a:rPr lang="en-US" sz="1800" dirty="0" err="1"/>
              <a:t>konverger</a:t>
            </a:r>
            <a:r>
              <a:rPr lang="en-US" sz="1800" dirty="0"/>
              <a:t> ) dan </a:t>
            </a:r>
            <a:r>
              <a:rPr lang="en-US" sz="1800" dirty="0" err="1"/>
              <a:t>akhirnya</a:t>
            </a:r>
            <a:r>
              <a:rPr lang="en-US" sz="1800" dirty="0"/>
              <a:t> </a:t>
            </a:r>
            <a:r>
              <a:rPr lang="en-US" sz="1800" dirty="0" err="1"/>
              <a:t>diperoleh</a:t>
            </a:r>
            <a:r>
              <a:rPr lang="en-US" sz="1800" dirty="0"/>
              <a:t> </a:t>
            </a:r>
            <a:r>
              <a:rPr lang="en-US" sz="1800" dirty="0" err="1"/>
              <a:t>akar</a:t>
            </a:r>
            <a:r>
              <a:rPr lang="en-US" sz="1800" dirty="0"/>
              <a:t> </a:t>
            </a:r>
            <a:r>
              <a:rPr lang="en-US" sz="1800" dirty="0" err="1"/>
              <a:t>persamaan</a:t>
            </a:r>
            <a:r>
              <a:rPr 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30170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 err="1"/>
              <a:t>Contoh</a:t>
            </a:r>
            <a:endParaRPr lang="en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/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Menentukan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karakteristik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𝑓(𝑥)=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−2</a:t>
                </a:r>
                <a:endParaRPr lang="en-ID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metode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bisection,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jika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di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ambil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tebakan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awal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=0,5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=1,5 dan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erasi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=1,0%</m:t>
                    </m:r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blipFill>
                <a:blip r:embed="rId10"/>
                <a:stretch>
                  <a:fillRect l="-242" t="-3488" b="-116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253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50025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dan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panjang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interval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Lakukan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selisih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dan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tengah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interval [𝑥start,𝑥end][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​,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​].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Periksa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𝑓(𝑥mid)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interval [𝑥start,𝑥mid][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​,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​]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[𝑥mid,𝑥end][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​,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​]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mengandung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Perbarui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interval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𝑓(𝑥mid)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D" b="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Kembalikan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tengah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interval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terakhir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1450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32846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procedure </a:t>
            </a:r>
            <a:r>
              <a:rPr lang="en-US" sz="1200" dirty="0" err="1"/>
              <a:t>bisection_method</a:t>
            </a:r>
            <a:r>
              <a:rPr lang="en-US" sz="1200" dirty="0"/>
              <a:t>(f, </a:t>
            </a:r>
            <a:r>
              <a:rPr lang="en-US" sz="1200" dirty="0" err="1"/>
              <a:t>x_start</a:t>
            </a:r>
            <a:r>
              <a:rPr lang="en-US" sz="1200" dirty="0"/>
              <a:t>, </a:t>
            </a:r>
            <a:r>
              <a:rPr lang="en-US" sz="1200" dirty="0" err="1"/>
              <a:t>x_end</a:t>
            </a:r>
            <a:r>
              <a:rPr lang="en-US" sz="1200" dirty="0"/>
              <a:t>, tolerance):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if f(</a:t>
            </a:r>
            <a:r>
              <a:rPr lang="en-US" sz="1200" dirty="0" err="1"/>
              <a:t>x_start</a:t>
            </a:r>
            <a:r>
              <a:rPr lang="en-US" sz="1200" dirty="0"/>
              <a:t>) * f(</a:t>
            </a:r>
            <a:r>
              <a:rPr lang="en-US" sz="1200" dirty="0" err="1"/>
              <a:t>x_end</a:t>
            </a:r>
            <a:r>
              <a:rPr lang="en-US" sz="1200" dirty="0"/>
              <a:t>) &gt;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return "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valid"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  <a:r>
              <a:rPr lang="en-US" sz="1200" dirty="0" err="1"/>
              <a:t>max_iterations</a:t>
            </a:r>
            <a:r>
              <a:rPr lang="en-US" sz="1200" dirty="0"/>
              <a:t> = ceil(log2((</a:t>
            </a:r>
            <a:r>
              <a:rPr lang="en-US" sz="1200" dirty="0" err="1"/>
              <a:t>x_end</a:t>
            </a:r>
            <a:r>
              <a:rPr lang="en-US" sz="1200" dirty="0"/>
              <a:t> - </a:t>
            </a:r>
            <a:r>
              <a:rPr lang="en-US" sz="1200" dirty="0" err="1"/>
              <a:t>x_start</a:t>
            </a:r>
            <a:r>
              <a:rPr lang="en-US" sz="1200" dirty="0"/>
              <a:t>) / tolerance))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iterations = []  // Untuk </a:t>
            </a:r>
            <a:r>
              <a:rPr lang="en-US" sz="1200" dirty="0" err="1"/>
              <a:t>menyimpan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per </a:t>
            </a:r>
            <a:r>
              <a:rPr lang="en-US" sz="1200" dirty="0" err="1"/>
              <a:t>iterasi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while abs(</a:t>
            </a:r>
            <a:r>
              <a:rPr lang="en-US" sz="1200" dirty="0" err="1"/>
              <a:t>x_end</a:t>
            </a:r>
            <a:r>
              <a:rPr lang="en-US" sz="1200" dirty="0"/>
              <a:t> - </a:t>
            </a:r>
            <a:r>
              <a:rPr lang="en-US" sz="1200" dirty="0" err="1"/>
              <a:t>x_start</a:t>
            </a:r>
            <a:r>
              <a:rPr lang="en-US" sz="1200" dirty="0"/>
              <a:t>) &gt; tolerance: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</a:t>
            </a:r>
            <a:r>
              <a:rPr lang="en-US" sz="1200" dirty="0" err="1"/>
              <a:t>x_mid</a:t>
            </a:r>
            <a:r>
              <a:rPr lang="en-US" sz="1200" dirty="0"/>
              <a:t> = (</a:t>
            </a:r>
            <a:r>
              <a:rPr lang="en-US" sz="1200" dirty="0" err="1"/>
              <a:t>x_start</a:t>
            </a:r>
            <a:r>
              <a:rPr lang="en-US" sz="1200" dirty="0"/>
              <a:t> + </a:t>
            </a:r>
            <a:r>
              <a:rPr lang="en-US" sz="1200" dirty="0" err="1"/>
              <a:t>x_end</a:t>
            </a:r>
            <a:r>
              <a:rPr lang="en-US" sz="1200" dirty="0"/>
              <a:t>) / 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if f(</a:t>
            </a:r>
            <a:r>
              <a:rPr lang="en-US" sz="1200" dirty="0" err="1"/>
              <a:t>x_mid</a:t>
            </a:r>
            <a:r>
              <a:rPr lang="en-US" sz="1200" dirty="0"/>
              <a:t>) ==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  return </a:t>
            </a:r>
            <a:r>
              <a:rPr lang="en-US" sz="1200" dirty="0" err="1"/>
              <a:t>x_mid</a:t>
            </a:r>
            <a:r>
              <a:rPr lang="en-US" sz="1200" dirty="0"/>
              <a:t>, iterations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else if f(</a:t>
            </a:r>
            <a:r>
              <a:rPr lang="en-US" sz="1200" dirty="0" err="1"/>
              <a:t>x_start</a:t>
            </a:r>
            <a:r>
              <a:rPr lang="en-US" sz="1200" dirty="0"/>
              <a:t>) * f(</a:t>
            </a:r>
            <a:r>
              <a:rPr lang="en-US" sz="1200" dirty="0" err="1"/>
              <a:t>x_mid</a:t>
            </a:r>
            <a:r>
              <a:rPr lang="en-US" sz="1200" dirty="0"/>
              <a:t>) &lt;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  </a:t>
            </a:r>
            <a:r>
              <a:rPr lang="en-US" sz="1200" dirty="0" err="1"/>
              <a:t>x_end</a:t>
            </a:r>
            <a:r>
              <a:rPr lang="en-US" sz="1200" dirty="0"/>
              <a:t> = </a:t>
            </a:r>
            <a:r>
              <a:rPr lang="en-US" sz="1200" dirty="0" err="1"/>
              <a:t>x_mid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else: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89E08B-444E-4E60-8D3C-DA545A7FE1E2}"/>
              </a:ext>
            </a:extLst>
          </p:cNvPr>
          <p:cNvSpPr txBox="1"/>
          <p:nvPr/>
        </p:nvSpPr>
        <p:spPr>
          <a:xfrm>
            <a:off x="4197255" y="1563850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15"/>
            </a:pPr>
            <a:r>
              <a:rPr lang="en-US" sz="1400" dirty="0"/>
              <a:t> </a:t>
            </a:r>
            <a:r>
              <a:rPr lang="en-US" sz="1400" dirty="0" err="1"/>
              <a:t>x_start</a:t>
            </a:r>
            <a:r>
              <a:rPr lang="en-US" sz="1400" dirty="0"/>
              <a:t> = </a:t>
            </a:r>
            <a:r>
              <a:rPr lang="en-US" sz="1400" dirty="0" err="1"/>
              <a:t>x_mid</a:t>
            </a:r>
            <a:endParaRPr lang="en-US" sz="1400" dirty="0"/>
          </a:p>
          <a:p>
            <a:pPr marL="342900" indent="-342900" algn="just">
              <a:buFont typeface="+mj-lt"/>
              <a:buAutoNum type="arabicPeriod" startAt="15"/>
            </a:pPr>
            <a:r>
              <a:rPr lang="en-US" sz="1400" dirty="0"/>
              <a:t>        </a:t>
            </a:r>
          </a:p>
          <a:p>
            <a:pPr marL="342900" indent="-342900" algn="just">
              <a:buFont typeface="+mj-lt"/>
              <a:buAutoNum type="arabicPeriod" startAt="15"/>
            </a:pPr>
            <a:r>
              <a:rPr lang="en-US" sz="1400" dirty="0"/>
              <a:t>        </a:t>
            </a:r>
            <a:r>
              <a:rPr lang="en-US" sz="1400" dirty="0" err="1"/>
              <a:t>iterations.append</a:t>
            </a:r>
            <a:r>
              <a:rPr lang="en-US" sz="1400" dirty="0"/>
              <a:t>((</a:t>
            </a:r>
            <a:r>
              <a:rPr lang="en-US" sz="1400" dirty="0" err="1"/>
              <a:t>x_start</a:t>
            </a:r>
            <a:r>
              <a:rPr lang="en-US" sz="1400" dirty="0"/>
              <a:t>, </a:t>
            </a:r>
            <a:r>
              <a:rPr lang="en-US" sz="1400" dirty="0" err="1"/>
              <a:t>x_end</a:t>
            </a:r>
            <a:r>
              <a:rPr lang="en-US" sz="1400" dirty="0"/>
              <a:t>))</a:t>
            </a:r>
          </a:p>
          <a:p>
            <a:pPr marL="342900" indent="-342900" algn="just">
              <a:buFont typeface="+mj-lt"/>
              <a:buAutoNum type="arabicPeriod" startAt="15"/>
            </a:pPr>
            <a:r>
              <a:rPr lang="en-US" sz="1400" dirty="0"/>
              <a:t>    </a:t>
            </a:r>
          </a:p>
          <a:p>
            <a:pPr marL="342900" indent="-342900" algn="just">
              <a:buFont typeface="+mj-lt"/>
              <a:buAutoNum type="arabicPeriod" startAt="15"/>
            </a:pPr>
            <a:r>
              <a:rPr lang="en-US" sz="1400" dirty="0"/>
              <a:t>    return (</a:t>
            </a:r>
            <a:r>
              <a:rPr lang="en-US" sz="1400" dirty="0" err="1"/>
              <a:t>x_start</a:t>
            </a:r>
            <a:r>
              <a:rPr lang="en-US" sz="1400" dirty="0"/>
              <a:t> + </a:t>
            </a:r>
            <a:r>
              <a:rPr lang="en-US" sz="1400" dirty="0" err="1"/>
              <a:t>x_end</a:t>
            </a:r>
            <a:r>
              <a:rPr lang="en-US" sz="1400" dirty="0"/>
              <a:t>) / 2, iterations</a:t>
            </a:r>
          </a:p>
        </p:txBody>
      </p:sp>
    </p:spTree>
    <p:extLst>
      <p:ext uri="{BB962C8B-B14F-4D97-AF65-F5344CB8AC3E}">
        <p14:creationId xmlns:p14="http://schemas.microsoft.com/office/powerpoint/2010/main" val="4055457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690148" y="1381426"/>
            <a:ext cx="6147837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bisection_method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awal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valid"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menyimpan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06113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2362009" y="1345327"/>
            <a:ext cx="4557658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x_mid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67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634350" y="1185839"/>
            <a:ext cx="8135560" cy="310854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awal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akhir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Toleransi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1.0%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panjang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interval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bisection_method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39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/>
              <a:t>Bisection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920889" y="1352032"/>
            <a:ext cx="5849678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Akar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ditemukan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D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:.6f}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:.6f}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2021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31"/>
          <p:cNvSpPr txBox="1">
            <a:spLocks noGrp="1"/>
          </p:cNvSpPr>
          <p:nvPr>
            <p:ph type="subTitle" idx="3"/>
          </p:nvPr>
        </p:nvSpPr>
        <p:spPr>
          <a:xfrm>
            <a:off x="4934772" y="2376300"/>
            <a:ext cx="2560142" cy="3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dirty="0"/>
              <a:t>M</a:t>
            </a:r>
            <a:r>
              <a:rPr lang="en" sz="2000" dirty="0"/>
              <a:t>etode Terbuka</a:t>
            </a:r>
            <a:endParaRPr sz="2000" dirty="0"/>
          </a:p>
        </p:txBody>
      </p:sp>
      <p:sp>
        <p:nvSpPr>
          <p:cNvPr id="195" name="Google Shape;195;p31"/>
          <p:cNvSpPr txBox="1">
            <a:spLocks noGrp="1"/>
          </p:cNvSpPr>
          <p:nvPr>
            <p:ph type="ctrTitle"/>
          </p:nvPr>
        </p:nvSpPr>
        <p:spPr>
          <a:xfrm>
            <a:off x="713225" y="972550"/>
            <a:ext cx="7717500" cy="5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DUA GARIS BESAR METODE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SEARCHING ALGORITHM</a:t>
            </a:r>
          </a:p>
        </p:txBody>
      </p:sp>
      <p:sp>
        <p:nvSpPr>
          <p:cNvPr id="26" name="Google Shape;193;p31">
            <a:extLst>
              <a:ext uri="{FF2B5EF4-FFF2-40B4-BE49-F238E27FC236}">
                <a16:creationId xmlns:a16="http://schemas.microsoft.com/office/drawing/2014/main" id="{BB888205-A0A4-4E01-9141-33264755D866}"/>
              </a:ext>
            </a:extLst>
          </p:cNvPr>
          <p:cNvSpPr txBox="1">
            <a:spLocks/>
          </p:cNvSpPr>
          <p:nvPr/>
        </p:nvSpPr>
        <p:spPr>
          <a:xfrm>
            <a:off x="1270200" y="2376300"/>
            <a:ext cx="2560142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rabicPeriod"/>
              <a:defRPr sz="1600" b="1" i="0" u="none" strike="noStrike" cap="none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lpha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roman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rabi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lpha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roman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rabi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alpha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AutoNum type="romanLcPeriod"/>
              <a:defRPr sz="24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>
              <a:buFont typeface="Be Vietnam Pro"/>
              <a:buNone/>
            </a:pPr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 err="1"/>
              <a:t>Tertutup</a:t>
            </a:r>
            <a:endParaRPr lang="en-ID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i="1" dirty="0"/>
              <a:t>Bisection</a:t>
            </a:r>
            <a:r>
              <a:rPr lang="en-ID" sz="2800" i="1" dirty="0"/>
              <a:t> search</a:t>
            </a:r>
            <a:br>
              <a:rPr lang="en-ID" sz="2800" i="1" dirty="0"/>
            </a:br>
            <a:endParaRPr lang="en-ID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8D6B4-E931-4102-A4BC-D7AF1555A4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3525" y="1411472"/>
            <a:ext cx="46767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28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</a:t>
            </a:r>
            <a:r>
              <a:rPr lang="en-US" sz="2000" i="1" dirty="0" err="1"/>
              <a:t>Regulafasi</a:t>
            </a:r>
            <a:endParaRPr lang="en-US" sz="2000" i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/>
              <p:nvPr/>
            </p:nvSpPr>
            <p:spPr>
              <a:xfrm>
                <a:off x="932766" y="2040769"/>
                <a:ext cx="69944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 err="1"/>
                  <a:t>Metode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interpolasi</a:t>
                </a:r>
                <a:r>
                  <a:rPr lang="en-US" sz="1800" dirty="0"/>
                  <a:t> linier </a:t>
                </a:r>
                <a:r>
                  <a:rPr lang="en-US" sz="1800" dirty="0" err="1"/>
                  <a:t>merupakan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perbaikan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metode</a:t>
                </a:r>
                <a:r>
                  <a:rPr lang="en-US" sz="1800" dirty="0"/>
                  <a:t> bisection, </a:t>
                </a:r>
                <a:r>
                  <a:rPr lang="en-US" sz="1800" dirty="0" err="1"/>
                  <a:t>sehingga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prinsip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kerjanya</a:t>
                </a:r>
                <a:r>
                  <a:rPr lang="en-US" sz="1800" dirty="0"/>
                  <a:t> sama. </a:t>
                </a:r>
                <a:r>
                  <a:rPr lang="en-US" sz="1800" dirty="0" err="1"/>
                  <a:t>Perbaikan</a:t>
                </a:r>
                <a:r>
                  <a:rPr lang="en-US" sz="1800" dirty="0"/>
                  <a:t> pada </a:t>
                </a:r>
                <a:r>
                  <a:rPr lang="en-US" sz="1800" dirty="0" err="1"/>
                  <a:t>metode</a:t>
                </a:r>
                <a:r>
                  <a:rPr lang="en-US" sz="1800" dirty="0"/>
                  <a:t> </a:t>
                </a:r>
                <a:r>
                  <a:rPr lang="en-US" sz="1800" dirty="0" err="1"/>
                  <a:t>regulfasi</a:t>
                </a:r>
                <a:r>
                  <a:rPr lang="en-US" sz="1800" dirty="0"/>
                  <a:t> ( </a:t>
                </a:r>
                <a:r>
                  <a:rPr lang="en-US" sz="1800" dirty="0" err="1"/>
                  <a:t>interpolasi</a:t>
                </a:r>
                <a:r>
                  <a:rPr lang="en-US" sz="1800" dirty="0"/>
                  <a:t> linier)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membagi</a:t>
                </a:r>
                <a:r>
                  <a:rPr lang="en-US" sz="1800" dirty="0"/>
                  <a:t> interval </a:t>
                </a:r>
                <a:r>
                  <a:rPr lang="en-US" sz="1800" dirty="0" err="1"/>
                  <a:t>menjadi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dua</a:t>
                </a:r>
                <a:r>
                  <a:rPr lang="en-US" sz="1800" dirty="0"/>
                  <a:t> subinterval dan </a:t>
                </a:r>
                <a:r>
                  <a:rPr lang="en-US" sz="1800" dirty="0" err="1"/>
                  <a:t>memperhatikan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hubungan</a:t>
                </a:r>
                <a:r>
                  <a:rPr lang="en-US" sz="1800" dirty="0"/>
                  <a:t>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) dan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6" y="2040769"/>
                <a:ext cx="6994486" cy="1200329"/>
              </a:xfrm>
              <a:prstGeom prst="rect">
                <a:avLst/>
              </a:prstGeom>
              <a:blipFill>
                <a:blip r:embed="rId10"/>
                <a:stretch>
                  <a:fillRect l="-697" t="-3046" r="-785" b="-71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3395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 err="1"/>
              <a:t>Contoh</a:t>
            </a:r>
            <a:endParaRPr lang="en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/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Menentukan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karakteristik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𝑓(𝑥)=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−2</a:t>
                </a:r>
                <a:endParaRPr lang="en-ID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metode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regulafasi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jika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di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ambil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tebakan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awal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=0,5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=1,5 dan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erasi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=1,0%</m:t>
                    </m:r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blipFill>
                <a:blip r:embed="rId10"/>
                <a:stretch>
                  <a:fillRect l="-242" t="-3488" b="-116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082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50025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0​ dan 𝑥1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𝑓(𝑥0) dan 𝑓(𝑥1)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potong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garis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menghubungkan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(𝑥0,𝑓(𝑥0))dan (𝑥1,𝑓(𝑥1))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sumbu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x,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oleh 𝑥2=𝑥0⋅𝑓(𝑥1)−𝑥1⋅𝑓(𝑥0)/𝑓(𝑥1)−𝑓(𝑥0)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𝑓(𝑥2)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Periksa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𝑓(𝑥2)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dekat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Jika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kembalikan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𝑥2sebagai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Periksa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𝑓(𝑥2)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𝑓(𝑥0),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potong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𝑥2 dan 𝑥1,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atur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𝑥1=𝑥2.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tanda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𝑓(𝑥1),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potong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 dan 𝑥2,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atur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𝑥0=𝑥2.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Ulangi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2-5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𝑓(𝑥2)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dekat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batas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43707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63893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procedure </a:t>
            </a:r>
            <a:r>
              <a:rPr lang="en-US" sz="1200" dirty="0" err="1"/>
              <a:t>regula_falsi_method</a:t>
            </a:r>
            <a:r>
              <a:rPr lang="en-US" sz="1200" dirty="0"/>
              <a:t>(f, x0, x1, tolerance, </a:t>
            </a:r>
            <a:r>
              <a:rPr lang="en-US" sz="1200" dirty="0" err="1"/>
              <a:t>max_iterations</a:t>
            </a:r>
            <a:r>
              <a:rPr lang="en-US" sz="1200" dirty="0"/>
              <a:t>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if f(x0) * f(x1) &gt;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return "</a:t>
            </a:r>
            <a:r>
              <a:rPr lang="en-US" sz="1200" dirty="0" err="1"/>
              <a:t>Titik</a:t>
            </a:r>
            <a:r>
              <a:rPr lang="en-US" sz="1200" dirty="0"/>
              <a:t> </a:t>
            </a:r>
            <a:r>
              <a:rPr lang="en-US" sz="1200" dirty="0" err="1"/>
              <a:t>awal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valid"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for iteration = 1 to </a:t>
            </a:r>
            <a:r>
              <a:rPr lang="en-US" sz="1200" dirty="0" err="1"/>
              <a:t>max_iterations</a:t>
            </a:r>
            <a:r>
              <a:rPr lang="en-US" sz="1200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x2 = (x0 * f(x1) - x1 * f(x0)) / (f(x1) - f(x0))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f_x2 = f(x2)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if abs(f_x2) &lt; tolerance: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  return x2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if f_x2 * f(x0) &lt;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  x1 = x2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else: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        x0 = x2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/>
              <a:t>    return "</a:t>
            </a:r>
            <a:r>
              <a:rPr lang="en-US" sz="1200" dirty="0" err="1"/>
              <a:t>Iterasi</a:t>
            </a:r>
            <a:r>
              <a:rPr lang="en-US" sz="1200" dirty="0"/>
              <a:t> </a:t>
            </a:r>
            <a:r>
              <a:rPr lang="en-US" sz="1200" dirty="0" err="1"/>
              <a:t>melebihi</a:t>
            </a:r>
            <a:r>
              <a:rPr lang="en-US" sz="1200" dirty="0"/>
              <a:t> </a:t>
            </a:r>
            <a:r>
              <a:rPr lang="en-US" sz="1200" dirty="0" err="1"/>
              <a:t>batas</a:t>
            </a:r>
            <a:r>
              <a:rPr lang="en-US" sz="1200" dirty="0"/>
              <a:t> yang </a:t>
            </a:r>
            <a:r>
              <a:rPr lang="en-US" sz="1200" dirty="0" err="1"/>
              <a:t>ditentukan</a:t>
            </a:r>
            <a:r>
              <a:rPr lang="en-US" sz="12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714739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254213" y="1326566"/>
            <a:ext cx="6147837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regula_falsi_method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awal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valid"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menyimpan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157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494850" y="1322803"/>
            <a:ext cx="8135560" cy="310854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f_x2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f_x2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f_x2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444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494850" y="1299691"/>
            <a:ext cx="8135560" cy="310854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awal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akhir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Toleransi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1.0%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panjang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interval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regula_falsi_method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Akar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ditemukan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26409693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552372" y="1352032"/>
            <a:ext cx="5849678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Menampilkan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D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Informasi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x_start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:.6f}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x_end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:.6f}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95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sz="2800" i="1" dirty="0" err="1"/>
              <a:t>Regulafasi</a:t>
            </a:r>
            <a:r>
              <a:rPr lang="en-ID" sz="2800" i="1" dirty="0"/>
              <a:t> search</a:t>
            </a:r>
            <a:br>
              <a:rPr lang="en-ID" sz="2800" i="1" dirty="0"/>
            </a:b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1F1F4-24FC-498B-B97A-23D992B7C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6266" y="1434855"/>
            <a:ext cx="3791438" cy="316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4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Karena </a:t>
            </a:r>
            <a:r>
              <a:rPr lang="en-US" sz="2000" dirty="0" err="1"/>
              <a:t>diperlukan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tebakan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untuk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</a:t>
            </a:r>
            <a:r>
              <a:rPr lang="en-US" sz="2000" dirty="0" err="1"/>
              <a:t>karakteristik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f(x).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tebakan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harus </a:t>
            </a:r>
            <a:r>
              <a:rPr lang="en-US" sz="2000" dirty="0" err="1"/>
              <a:t>mengapit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di </a:t>
            </a:r>
            <a:r>
              <a:rPr lang="en-US" sz="2000" dirty="0" err="1"/>
              <a:t>cari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harus </a:t>
            </a:r>
            <a:r>
              <a:rPr lang="en-US" sz="2000" dirty="0" err="1"/>
              <a:t>berada</a:t>
            </a:r>
            <a:r>
              <a:rPr lang="en-US" sz="2000" dirty="0"/>
              <a:t> pada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titik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dan </a:t>
            </a:r>
            <a:r>
              <a:rPr lang="en-US" sz="2000" dirty="0" err="1"/>
              <a:t>sesudah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 . Oleh </a:t>
            </a:r>
            <a:r>
              <a:rPr lang="en-US" sz="2000" dirty="0" err="1"/>
              <a:t>karean</a:t>
            </a:r>
            <a:r>
              <a:rPr lang="en-US" sz="2000" dirty="0"/>
              <a:t> itu harus di </a:t>
            </a:r>
            <a:r>
              <a:rPr lang="en-US" sz="2000" dirty="0" err="1"/>
              <a:t>gambarkan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grafik</a:t>
            </a:r>
            <a:r>
              <a:rPr lang="en-US" sz="2000" dirty="0"/>
              <a:t> yang mungkin </a:t>
            </a:r>
            <a:r>
              <a:rPr lang="en-US" sz="2000" dirty="0" err="1"/>
              <a:t>walaupun</a:t>
            </a:r>
            <a:r>
              <a:rPr lang="en-US" sz="2000" dirty="0"/>
              <a:t> </a:t>
            </a:r>
            <a:r>
              <a:rPr lang="en-US" sz="2000" dirty="0" err="1"/>
              <a:t>kasar</a:t>
            </a:r>
            <a:r>
              <a:rPr lang="en-US" sz="2000" dirty="0"/>
              <a:t> , agar </a:t>
            </a:r>
            <a:r>
              <a:rPr lang="en-US" sz="2000" dirty="0" err="1"/>
              <a:t>bisa</a:t>
            </a:r>
            <a:r>
              <a:rPr lang="en-US" sz="2000" dirty="0"/>
              <a:t> di </a:t>
            </a:r>
            <a:r>
              <a:rPr lang="en-US" sz="2000" dirty="0" err="1"/>
              <a:t>tebak</a:t>
            </a:r>
            <a:r>
              <a:rPr lang="en-US" sz="2000" dirty="0"/>
              <a:t> </a:t>
            </a:r>
            <a:r>
              <a:rPr lang="en-US" sz="2000" dirty="0" err="1"/>
              <a:t>letak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yang di </a:t>
            </a:r>
            <a:r>
              <a:rPr lang="en-US" sz="2000" dirty="0" err="1"/>
              <a:t>maksud</a:t>
            </a:r>
            <a:endParaRPr lang="en-ID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 err="1"/>
              <a:t>Metode</a:t>
            </a:r>
            <a:r>
              <a:rPr lang="en-ID" sz="2800" dirty="0"/>
              <a:t> </a:t>
            </a:r>
            <a:r>
              <a:rPr lang="en-ID" sz="2800" dirty="0" err="1"/>
              <a:t>Tertutup</a:t>
            </a:r>
            <a:br>
              <a:rPr lang="en-ID" sz="2800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9109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NEWTON RAPHSON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/>
              <p:nvPr/>
            </p:nvSpPr>
            <p:spPr>
              <a:xfrm>
                <a:off x="932766" y="2040769"/>
                <a:ext cx="699448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/>
                  <a:t>Paling </a:t>
                </a:r>
                <a:r>
                  <a:rPr lang="en-US" sz="1800" dirty="0" err="1"/>
                  <a:t>banyak</a:t>
                </a:r>
                <a:r>
                  <a:rPr lang="en-US" sz="1800" dirty="0"/>
                  <a:t> di </a:t>
                </a:r>
                <a:r>
                  <a:rPr lang="en-US" sz="1800" dirty="0" err="1"/>
                  <a:t>gunkanan</a:t>
                </a:r>
                <a:r>
                  <a:rPr lang="en-US" sz="1800" dirty="0"/>
                  <a:t> untuk </a:t>
                </a:r>
                <a:r>
                  <a:rPr lang="en-US" sz="1800" dirty="0" err="1"/>
                  <a:t>menentukan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akar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persamaan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hal</a:t>
                </a:r>
                <a:r>
                  <a:rPr lang="en-US" sz="1800" dirty="0"/>
                  <a:t> ini </a:t>
                </a:r>
                <a:r>
                  <a:rPr lang="en-US" sz="1800" dirty="0" err="1"/>
                  <a:t>karean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hanya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membutuhkan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satu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tebakan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awal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tafsiran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akar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pertama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(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funsi</a:t>
                </a:r>
                <a:r>
                  <a:rPr lang="en-US" sz="1800" dirty="0"/>
                  <a:t>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800" dirty="0"/>
                  <a:t> , </a:t>
                </a:r>
                <a:r>
                  <a:rPr lang="en-US" sz="1800" dirty="0" err="1"/>
                  <a:t>selanjtunya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ditarik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suatu</a:t>
                </a:r>
                <a:r>
                  <a:rPr lang="en-US" sz="1800" dirty="0"/>
                  <a:t> garis </a:t>
                </a:r>
                <a:r>
                  <a:rPr lang="en-US" sz="1800" dirty="0" err="1"/>
                  <a:t>singgung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melewati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titik</a:t>
                </a:r>
                <a:r>
                  <a:rPr lang="en-US" sz="1800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], garis </a:t>
                </a:r>
                <a:r>
                  <a:rPr lang="en-US" sz="1800" dirty="0" err="1"/>
                  <a:t>singgung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memeotong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sumbu</a:t>
                </a:r>
                <a:r>
                  <a:rPr lang="en-US" sz="1800" dirty="0"/>
                  <a:t> x,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ini </a:t>
                </a:r>
                <a:r>
                  <a:rPr lang="en-US" sz="1800" dirty="0" err="1"/>
                  <a:t>digunakan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sebgai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tafsiran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akar</a:t>
                </a:r>
                <a:r>
                  <a:rPr lang="en-US" sz="1800" dirty="0"/>
                  <a:t> untuk </a:t>
                </a:r>
                <a:r>
                  <a:rPr lang="en-US" sz="1800" dirty="0" err="1"/>
                  <a:t>iterasi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erikutnya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nilai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awal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, dan </a:t>
                </a:r>
                <a:r>
                  <a:rPr lang="en-US" sz="1800" dirty="0" err="1"/>
                  <a:t>kemiringan</a:t>
                </a:r>
                <a:r>
                  <a:rPr lang="en-US" sz="1800" dirty="0"/>
                  <a:t> (slope)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gradien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fungsi</a:t>
                </a:r>
                <a:r>
                  <a:rPr lang="en-US" sz="1800" dirty="0"/>
                  <a:t>,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6" y="2040769"/>
                <a:ext cx="6994486" cy="2031325"/>
              </a:xfrm>
              <a:prstGeom prst="rect">
                <a:avLst/>
              </a:prstGeom>
              <a:blipFill>
                <a:blip r:embed="rId10"/>
                <a:stretch>
                  <a:fillRect l="-697" t="-1802" r="-785" b="-39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472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 err="1"/>
              <a:t>Contoh</a:t>
            </a:r>
            <a:endParaRPr lang="en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/>
              <p:nvPr/>
            </p:nvSpPr>
            <p:spPr>
              <a:xfrm>
                <a:off x="713249" y="1531088"/>
                <a:ext cx="756951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Menentukan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𝑓(𝑥)=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−2</a:t>
                </a:r>
                <a:endParaRPr lang="en-ID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metode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Newton Raphson,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jika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di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ambil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tebakan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awal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=0,5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=1,5 dan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erasi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=1,0%</m:t>
                    </m:r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9" y="1531088"/>
                <a:ext cx="7569513" cy="738664"/>
              </a:xfrm>
              <a:prstGeom prst="rect">
                <a:avLst/>
              </a:prstGeom>
              <a:blipFill>
                <a:blip r:embed="rId10"/>
                <a:stretch>
                  <a:fillRect l="-242" t="-247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4723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50025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menebak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tebakan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𝑥0​.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𝑓(𝑥)dan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turunan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𝑓′(𝑥)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tebakan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rumus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Newton-Raphson: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=𝑥lama−(𝑓(𝑥lama)/𝑓′(𝑥lama)</a:t>
            </a:r>
            <a:r>
              <a:rPr lang="en-ID" b="0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Periksa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perbedaan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𝑥lama​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toleransi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ditetapkan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Jika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berhenti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kembalikan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akar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ditemukan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𝑥lama dan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ulangi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tercapai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84555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638932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Procedure </a:t>
            </a:r>
            <a:r>
              <a:rPr lang="en-US" sz="1100" dirty="0" err="1"/>
              <a:t>NewtonRaphson</a:t>
            </a:r>
            <a:r>
              <a:rPr lang="en-US" sz="1100" dirty="0"/>
              <a:t>(x0, </a:t>
            </a:r>
            <a:r>
              <a:rPr lang="en-US" sz="1100" dirty="0" err="1"/>
              <a:t>xn</a:t>
            </a:r>
            <a:r>
              <a:rPr lang="en-US" sz="1100" dirty="0"/>
              <a:t>, iterations):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x = x0  // </a:t>
            </a:r>
            <a:r>
              <a:rPr lang="en-US" sz="1100" dirty="0" err="1"/>
              <a:t>Tebakan</a:t>
            </a:r>
            <a:r>
              <a:rPr lang="en-US" sz="1100" dirty="0"/>
              <a:t> </a:t>
            </a:r>
            <a:r>
              <a:rPr lang="en-US" sz="1100" dirty="0" err="1"/>
              <a:t>awal</a:t>
            </a:r>
            <a:endParaRPr lang="en-US" sz="11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tolerance = 0.01 * (</a:t>
            </a:r>
            <a:r>
              <a:rPr lang="en-US" sz="1100" dirty="0" err="1"/>
              <a:t>xn</a:t>
            </a:r>
            <a:r>
              <a:rPr lang="en-US" sz="1100" dirty="0"/>
              <a:t> - x0)  // </a:t>
            </a:r>
            <a:r>
              <a:rPr lang="en-US" sz="1100" dirty="0" err="1"/>
              <a:t>Toleransi</a:t>
            </a:r>
            <a:endParaRPr lang="en-US" sz="11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for </a:t>
            </a:r>
            <a:r>
              <a:rPr lang="en-US" sz="1100" dirty="0" err="1"/>
              <a:t>i</a:t>
            </a:r>
            <a:r>
              <a:rPr lang="en-US" sz="1100" dirty="0"/>
              <a:t> = 1 to iterations: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  <a:r>
              <a:rPr lang="en-US" sz="1100" dirty="0" err="1"/>
              <a:t>fx</a:t>
            </a:r>
            <a:r>
              <a:rPr lang="en-US" sz="1100" dirty="0"/>
              <a:t> = f(x)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  <a:r>
              <a:rPr lang="en-US" sz="1100" dirty="0" err="1"/>
              <a:t>f_prime_x</a:t>
            </a:r>
            <a:r>
              <a:rPr lang="en-US" sz="1100" dirty="0"/>
              <a:t> = </a:t>
            </a:r>
            <a:r>
              <a:rPr lang="en-US" sz="1100" dirty="0" err="1"/>
              <a:t>f_prime</a:t>
            </a:r>
            <a:r>
              <a:rPr lang="en-US" sz="1100" dirty="0"/>
              <a:t>(x)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if </a:t>
            </a:r>
            <a:r>
              <a:rPr lang="en-US" sz="1100" dirty="0" err="1"/>
              <a:t>f_prime_x</a:t>
            </a:r>
            <a:r>
              <a:rPr lang="en-US" sz="1100" dirty="0"/>
              <a:t> == 0: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    return "</a:t>
            </a:r>
            <a:r>
              <a:rPr lang="en-US" sz="1100" dirty="0" err="1"/>
              <a:t>Turunan</a:t>
            </a:r>
            <a:r>
              <a:rPr lang="en-US" sz="1100" dirty="0"/>
              <a:t> </a:t>
            </a:r>
            <a:r>
              <a:rPr lang="en-US" sz="1100" dirty="0" err="1"/>
              <a:t>fungsi</a:t>
            </a:r>
            <a:r>
              <a:rPr lang="en-US" sz="1100" dirty="0"/>
              <a:t> </a:t>
            </a:r>
            <a:r>
              <a:rPr lang="en-US" sz="1100" dirty="0" err="1"/>
              <a:t>adalah</a:t>
            </a:r>
            <a:r>
              <a:rPr lang="en-US" sz="1100" dirty="0"/>
              <a:t> nol. </a:t>
            </a:r>
            <a:r>
              <a:rPr lang="en-US" sz="1100" dirty="0" err="1"/>
              <a:t>Metode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konvergen</a:t>
            </a:r>
            <a:r>
              <a:rPr lang="en-US" sz="1100" dirty="0"/>
              <a:t>."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  <a:r>
              <a:rPr lang="en-US" sz="1100" dirty="0" err="1"/>
              <a:t>x_new</a:t>
            </a:r>
            <a:r>
              <a:rPr lang="en-US" sz="1100" dirty="0"/>
              <a:t> = x - </a:t>
            </a:r>
            <a:r>
              <a:rPr lang="en-US" sz="1100" dirty="0" err="1"/>
              <a:t>fx</a:t>
            </a:r>
            <a:r>
              <a:rPr lang="en-US" sz="1100" dirty="0"/>
              <a:t> / </a:t>
            </a:r>
            <a:r>
              <a:rPr lang="en-US" sz="1100" dirty="0" err="1"/>
              <a:t>f_prime_x</a:t>
            </a:r>
            <a:endParaRPr lang="en-US" sz="11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if abs(</a:t>
            </a:r>
            <a:r>
              <a:rPr lang="en-US" sz="1100" dirty="0" err="1"/>
              <a:t>x_new</a:t>
            </a:r>
            <a:r>
              <a:rPr lang="en-US" sz="1100" dirty="0"/>
              <a:t> - x) &lt; tolerance: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    return </a:t>
            </a:r>
            <a:r>
              <a:rPr lang="en-US" sz="1100" dirty="0" err="1"/>
              <a:t>x_new</a:t>
            </a:r>
            <a:r>
              <a:rPr lang="en-US" sz="1100" dirty="0"/>
              <a:t>  // </a:t>
            </a:r>
            <a:r>
              <a:rPr lang="en-US" sz="1100" dirty="0" err="1"/>
              <a:t>Akar</a:t>
            </a:r>
            <a:r>
              <a:rPr lang="en-US" sz="1100" dirty="0"/>
              <a:t> yang </a:t>
            </a:r>
            <a:r>
              <a:rPr lang="en-US" sz="1100" dirty="0" err="1"/>
              <a:t>ditemukan</a:t>
            </a:r>
            <a:endParaRPr lang="en-US" sz="11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    x = </a:t>
            </a:r>
            <a:r>
              <a:rPr lang="en-US" sz="1100" dirty="0" err="1"/>
              <a:t>x_new</a:t>
            </a:r>
            <a:endParaRPr lang="en-US" sz="11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100" dirty="0"/>
              <a:t>    return "</a:t>
            </a:r>
            <a:r>
              <a:rPr lang="en-US" sz="1100" dirty="0" err="1"/>
              <a:t>Metode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konvergen</a:t>
            </a:r>
            <a:r>
              <a:rPr lang="en-US" sz="1100" dirty="0"/>
              <a:t> </a:t>
            </a:r>
            <a:r>
              <a:rPr lang="en-US" sz="1100" dirty="0" err="1"/>
              <a:t>setelah</a:t>
            </a:r>
            <a:r>
              <a:rPr lang="en-US" sz="1100" dirty="0"/>
              <a:t> </a:t>
            </a:r>
            <a:r>
              <a:rPr lang="en-US" sz="1100" dirty="0" err="1"/>
              <a:t>jumlah</a:t>
            </a:r>
            <a:r>
              <a:rPr lang="en-US" sz="1100" dirty="0"/>
              <a:t> </a:t>
            </a:r>
            <a:r>
              <a:rPr lang="en-US" sz="1100" dirty="0" err="1"/>
              <a:t>iterasi</a:t>
            </a:r>
            <a:r>
              <a:rPr lang="en-US" sz="1100" dirty="0"/>
              <a:t> </a:t>
            </a:r>
            <a:r>
              <a:rPr lang="en-US" sz="1100" dirty="0" err="1"/>
              <a:t>maksimum</a:t>
            </a:r>
            <a:r>
              <a:rPr lang="en-US" sz="1100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5465795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254213" y="1326566"/>
            <a:ext cx="6316168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f_prime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NewtonRaphson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Tebakan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awal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Toleransi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6232094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270200" y="1326566"/>
            <a:ext cx="7241085" cy="289310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x"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f_prime_x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f_prime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f_prime_x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Turunan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fungsi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nol.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Metode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konvergen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x_new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f_prime_x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x_new</a:t>
            </a: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:.6f}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39081634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164702" y="1324062"/>
            <a:ext cx="7378950" cy="332398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x_new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x_new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Akar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ditemukan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x_new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Metode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konvergen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maksimum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Tebakan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awal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Tebakan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akhir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maksimum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27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2519935" y="1639111"/>
            <a:ext cx="4259499" cy="138499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NewtonRaphson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D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Akar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ditemukan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195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Newton Raphson</a:t>
            </a:r>
            <a:r>
              <a:rPr lang="en-ID" sz="2800" i="1" dirty="0"/>
              <a:t> search</a:t>
            </a:r>
            <a:br>
              <a:rPr lang="en-ID" sz="2800" i="1" dirty="0"/>
            </a:br>
            <a:endParaRPr lang="en-ID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67186-0978-44F5-998A-BC449DB12A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3575" y="1498846"/>
            <a:ext cx="4876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495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/>
              <a:t>METODE SECANT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/>
              <a:t>PENCARIAN DATA</a:t>
            </a:r>
            <a:endParaRPr lang="en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/>
              <p:nvPr/>
            </p:nvSpPr>
            <p:spPr>
              <a:xfrm>
                <a:off x="932766" y="2040769"/>
                <a:ext cx="699448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800" dirty="0"/>
                  <a:t>Perbaikan </a:t>
                </a:r>
                <a:r>
                  <a:rPr lang="en-US" sz="1800" dirty="0" err="1"/>
                  <a:t>dari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metode</a:t>
                </a:r>
                <a:r>
                  <a:rPr lang="en-US" sz="1800" dirty="0"/>
                  <a:t> newton Raphson, </a:t>
                </a:r>
                <a:r>
                  <a:rPr lang="en-US" sz="1800" dirty="0" err="1"/>
                  <a:t>dimana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kemirinan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dua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titik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dinyatakan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secara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diskrit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mengambil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bentuk</a:t>
                </a:r>
                <a:r>
                  <a:rPr lang="en-US" sz="1800" dirty="0"/>
                  <a:t> garis </a:t>
                </a:r>
                <a:r>
                  <a:rPr lang="en-US" sz="1800" dirty="0" err="1"/>
                  <a:t>lurus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melalui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satu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titik</a:t>
                </a:r>
                <a:r>
                  <a:rPr lang="en-US" sz="1800" dirty="0"/>
                  <a:t>, </a:t>
                </a:r>
                <a:r>
                  <a:rPr lang="en-US" sz="1800" dirty="0" err="1"/>
                  <a:t>misalkan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diasumsikan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misalkan</a:t>
                </a:r>
                <a:r>
                  <a:rPr lang="en-US" sz="1800" dirty="0"/>
                  <a:t> di </a:t>
                </a:r>
                <a:r>
                  <a:rPr lang="en-US" sz="1800" dirty="0" err="1"/>
                  <a:t>asumsikan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bahwa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funsi</a:t>
                </a:r>
                <a:r>
                  <a:rPr lang="en-US" sz="1800" dirty="0"/>
                  <a:t> f(x) </a:t>
                </a:r>
                <a:r>
                  <a:rPr lang="en-US" sz="1800" dirty="0" err="1"/>
                  <a:t>adalah</a:t>
                </a:r>
                <a:r>
                  <a:rPr lang="en-US" sz="1800" dirty="0"/>
                  <a:t> linier </a:t>
                </a:r>
                <a:r>
                  <a:rPr lang="en-US" sz="1800" dirty="0" err="1"/>
                  <a:t>disekitar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akrnya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sekarang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dipilih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titik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sembarang</a:t>
                </a:r>
                <a:r>
                  <a:rPr lang="en-US" sz="1800" dirty="0"/>
                  <a:t> missal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yang </a:t>
                </a:r>
                <a:r>
                  <a:rPr lang="en-US" sz="1800" dirty="0" err="1"/>
                  <a:t>dekat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dengan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(yang </a:t>
                </a:r>
                <a:r>
                  <a:rPr lang="en-US" sz="1800" dirty="0" err="1"/>
                  <a:t>belum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pernah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diketahui</a:t>
                </a:r>
                <a:r>
                  <a:rPr lang="en-US" sz="1800" dirty="0"/>
                  <a:t>) </a:t>
                </a:r>
                <a:r>
                  <a:rPr lang="en-US" sz="1800" dirty="0" err="1"/>
                  <a:t>kemudian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digambarkan</a:t>
                </a:r>
                <a:r>
                  <a:rPr lang="en-US" sz="1800" dirty="0"/>
                  <a:t> garis </a:t>
                </a:r>
                <a:r>
                  <a:rPr lang="en-US" sz="1800" dirty="0" err="1"/>
                  <a:t>lurus</a:t>
                </a:r>
                <a:r>
                  <a:rPr lang="en-US" sz="1800" dirty="0"/>
                  <a:t> yang </a:t>
                </a:r>
                <a:r>
                  <a:rPr lang="en-US" sz="1800" dirty="0" err="1"/>
                  <a:t>melewati</a:t>
                </a:r>
                <a:r>
                  <a:rPr lang="en-US" sz="1800" dirty="0"/>
                  <a:t> </a:t>
                </a:r>
                <a:r>
                  <a:rPr lang="en-US" sz="1800" dirty="0" err="1"/>
                  <a:t>dua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titik</a:t>
                </a:r>
                <a:r>
                  <a:rPr lang="en-US" sz="1800" dirty="0"/>
                  <a:t> </a:t>
                </a:r>
                <a:r>
                  <a:rPr lang="en-US" sz="1800" dirty="0" err="1"/>
                  <a:t>tersebut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AE221D-D568-4F11-B34F-D5C1F89F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6" y="2040769"/>
                <a:ext cx="6994486" cy="2031325"/>
              </a:xfrm>
              <a:prstGeom prst="rect">
                <a:avLst/>
              </a:prstGeom>
              <a:blipFill>
                <a:blip r:embed="rId10"/>
                <a:stretch>
                  <a:fillRect l="-697" t="-1802" r="-785" b="-39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59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grafik</a:t>
            </a: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Metode</a:t>
            </a:r>
            <a:r>
              <a:rPr lang="en-US" sz="2000" dirty="0"/>
              <a:t> Bisection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Regulafasi</a:t>
            </a:r>
            <a:r>
              <a:rPr lang="en-US" sz="2000" dirty="0"/>
              <a:t>(</a:t>
            </a:r>
            <a:r>
              <a:rPr lang="en-US" sz="2000" dirty="0" err="1"/>
              <a:t>interpolasi</a:t>
            </a:r>
            <a:r>
              <a:rPr lang="en-US" sz="2000" dirty="0"/>
              <a:t> Linier)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 err="1"/>
              <a:t>Contoh</a:t>
            </a:r>
            <a:r>
              <a:rPr lang="en-ID" sz="2800" dirty="0"/>
              <a:t> </a:t>
            </a:r>
            <a:r>
              <a:rPr lang="en-ID" sz="2800" dirty="0" err="1"/>
              <a:t>Metode</a:t>
            </a:r>
            <a:r>
              <a:rPr lang="en-ID" sz="2800" dirty="0"/>
              <a:t> </a:t>
            </a:r>
            <a:r>
              <a:rPr lang="en-ID" sz="2800" dirty="0" err="1"/>
              <a:t>Tertutup</a:t>
            </a:r>
            <a:br>
              <a:rPr lang="en-ID" sz="2800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53889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 err="1"/>
              <a:t>Contoh</a:t>
            </a:r>
            <a:endParaRPr lang="en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/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Menentukan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akar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b="0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fungsi</a:t>
                </a:r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𝑓(𝑥)=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</a:t>
                </a:r>
                <a:r>
                  <a:rPr lang="en-US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−2</a:t>
                </a:r>
                <a:endParaRPr lang="en-ID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Dengan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metode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/>
                  <a:t>Secant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jika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di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ambil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tebakan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awal</a:t>
                </a:r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=0,5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=1,5 dan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erasi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=1,0%</m:t>
                    </m:r>
                  </m:oMath>
                </a14:m>
                <a:r>
                  <a:rPr lang="en-ID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B291C-32B6-4A5A-9C6D-A7512787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49" y="1531088"/>
                <a:ext cx="7569513" cy="523220"/>
              </a:xfrm>
              <a:prstGeom prst="rect">
                <a:avLst/>
              </a:prstGeom>
              <a:blipFill>
                <a:blip r:embed="rId10"/>
                <a:stretch>
                  <a:fillRect l="-242" t="-3488" b="-1162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323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50025"/>
            <a:ext cx="7717500" cy="591300"/>
          </a:xfrm>
        </p:spPr>
        <p:txBody>
          <a:bodyPr/>
          <a:lstStyle/>
          <a:p>
            <a:r>
              <a:rPr lang="en-ID" sz="2800" dirty="0" err="1"/>
              <a:t>Algoritma</a:t>
            </a:r>
            <a:r>
              <a:rPr lang="en-ID" sz="2800" dirty="0"/>
              <a:t> </a:t>
            </a:r>
            <a:r>
              <a:rPr lang="en-US" sz="2800" i="1" dirty="0"/>
              <a:t>SECANT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73462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tebakan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𝑥0​ dan 𝑥1​.</a:t>
            </a:r>
          </a:p>
          <a:p>
            <a:pPr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𝑓(𝑥) pada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 dan 𝑥1.</a:t>
            </a:r>
          </a:p>
          <a:p>
            <a:pPr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Hitung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titik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𝑥2​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rumus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𝑥2=𝑥1−𝑓(𝑥1)⋅𝑥1−𝑥0/𝑓(𝑥1)−𝑓(𝑥0)</a:t>
            </a:r>
            <a:endParaRPr lang="en-ID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Perbarui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𝑥0​ dan 𝑥1​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𝑥1​ dan 𝑥2​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berikutnya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+mj-lt"/>
              <a:buAutoNum type="arabicPeriod"/>
            </a:pP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Ulangi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2-4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𝑓(𝑥2))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mendekati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nol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iterasi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maksimum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tercapai</a:t>
            </a:r>
            <a:r>
              <a:rPr lang="en-ID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7398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25" y="832026"/>
            <a:ext cx="7717500" cy="591300"/>
          </a:xfrm>
        </p:spPr>
        <p:txBody>
          <a:bodyPr/>
          <a:lstStyle/>
          <a:p>
            <a:r>
              <a:rPr lang="en-ID" sz="2800" dirty="0"/>
              <a:t>Pseudocode </a:t>
            </a:r>
            <a:r>
              <a:rPr lang="en-US" sz="2800" i="1" dirty="0"/>
              <a:t>SECANT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7999-C14E-4E76-A46A-3418843F066E}"/>
              </a:ext>
            </a:extLst>
          </p:cNvPr>
          <p:cNvSpPr txBox="1"/>
          <p:nvPr/>
        </p:nvSpPr>
        <p:spPr>
          <a:xfrm>
            <a:off x="713225" y="1563850"/>
            <a:ext cx="638932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procedure </a:t>
            </a:r>
            <a:r>
              <a:rPr lang="en-US" dirty="0" err="1"/>
              <a:t>SecantMethod</a:t>
            </a:r>
            <a:r>
              <a:rPr lang="en-US" dirty="0"/>
              <a:t>(x0, x1, iterations)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from 1 to iterations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fx0 = f(x0)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fx1 = f(x1)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x2 = x1 - fx1 * ((x1 - x0) / (fx1 - fx0))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print("</a:t>
            </a:r>
            <a:r>
              <a:rPr lang="en-US" dirty="0" err="1"/>
              <a:t>Iterasi</a:t>
            </a:r>
            <a:r>
              <a:rPr lang="en-US" dirty="0"/>
              <a:t>", </a:t>
            </a:r>
            <a:r>
              <a:rPr lang="en-US" dirty="0" err="1"/>
              <a:t>i</a:t>
            </a:r>
            <a:r>
              <a:rPr lang="en-US" dirty="0"/>
              <a:t>, ":", x2)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if abs(f(x2)) &lt; tolerance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    return x2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x0 = x1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    x1 = x2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    return "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konvergen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maksimum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2817006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US" sz="2800" i="1" dirty="0"/>
              <a:t>SECANT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254213" y="1326566"/>
            <a:ext cx="6316168" cy="31085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SecantMethod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Toleransi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fx0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42583348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US" sz="2800" i="1" dirty="0"/>
              <a:t>SECANT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270200" y="1326566"/>
            <a:ext cx="6843540" cy="246221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tolerance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x2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Metode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konvergen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iterasi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maksimum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7289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735266"/>
            <a:ext cx="7717500" cy="591300"/>
          </a:xfrm>
        </p:spPr>
        <p:txBody>
          <a:bodyPr/>
          <a:lstStyle/>
          <a:p>
            <a:r>
              <a:rPr lang="en-ID" sz="2800" dirty="0"/>
              <a:t>Python </a:t>
            </a:r>
            <a:r>
              <a:rPr lang="en-US" sz="2800" i="1" dirty="0"/>
              <a:t>SECANT</a:t>
            </a:r>
            <a:r>
              <a:rPr lang="en-ID" sz="2800" i="1" dirty="0"/>
              <a:t> search</a:t>
            </a:r>
            <a:endParaRPr lang="en-ID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7727C-AC96-4904-8759-C6F4FAD4D35F}"/>
              </a:ext>
            </a:extLst>
          </p:cNvPr>
          <p:cNvSpPr txBox="1"/>
          <p:nvPr/>
        </p:nvSpPr>
        <p:spPr>
          <a:xfrm>
            <a:off x="1164702" y="1324062"/>
            <a:ext cx="7378950" cy="28931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D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Tebakan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awal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Tebakan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kedua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Jumlah</a:t>
            </a:r>
            <a:r>
              <a:rPr lang="en-ID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iterasi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SecantMethod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iterations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D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Akar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ditemukan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86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50" y="843555"/>
            <a:ext cx="7717500" cy="591300"/>
          </a:xfrm>
        </p:spPr>
        <p:txBody>
          <a:bodyPr/>
          <a:lstStyle/>
          <a:p>
            <a:r>
              <a:rPr lang="en-ID" sz="2800" dirty="0"/>
              <a:t>Hasil Python </a:t>
            </a:r>
            <a:r>
              <a:rPr lang="en-US" sz="2800" i="1"/>
              <a:t>SECANT</a:t>
            </a:r>
            <a:r>
              <a:rPr lang="en-ID" sz="2800" i="1"/>
              <a:t> </a:t>
            </a:r>
            <a:r>
              <a:rPr lang="en-ID" sz="2800" i="1" dirty="0"/>
              <a:t>search</a:t>
            </a:r>
            <a:br>
              <a:rPr lang="en-ID" sz="2800" i="1" dirty="0"/>
            </a:br>
            <a:endParaRPr lang="en-ID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93DB0-33E6-4140-B021-012351D9B9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7887" y="1604962"/>
            <a:ext cx="48482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2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Karena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tunggal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x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.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 ini </a:t>
            </a:r>
            <a:r>
              <a:rPr lang="en-US" sz="2000" dirty="0" err="1"/>
              <a:t>akar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di </a:t>
            </a:r>
            <a:r>
              <a:rPr lang="en-US" sz="2000" dirty="0" err="1"/>
              <a:t>peroleh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di </a:t>
            </a:r>
            <a:r>
              <a:rPr lang="en-US" sz="2000" dirty="0" err="1"/>
              <a:t>temukan</a:t>
            </a:r>
            <a:r>
              <a:rPr lang="en-US" sz="2000" dirty="0"/>
              <a:t>,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prosentasi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dilihat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konvergen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didapat</a:t>
            </a:r>
            <a:r>
              <a:rPr lang="en-US" sz="2000" dirty="0"/>
              <a:t>, </a:t>
            </a:r>
            <a:r>
              <a:rPr lang="en-US" sz="2000" dirty="0" err="1"/>
              <a:t>sebaliknya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di </a:t>
            </a:r>
            <a:r>
              <a:rPr lang="en-US" sz="2000" dirty="0" err="1"/>
              <a:t>vergen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akar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di </a:t>
            </a:r>
            <a:r>
              <a:rPr lang="en-US" sz="2000" dirty="0" err="1"/>
              <a:t>dapat</a:t>
            </a:r>
            <a:endParaRPr lang="en-ID" sz="20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 err="1"/>
              <a:t>Metode</a:t>
            </a:r>
            <a:r>
              <a:rPr lang="en-ID" sz="2800" dirty="0"/>
              <a:t> Terbuka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5318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>
            <a:hlinkClick r:id="rId3" action="ppaction://hlinksldjump"/>
          </p:cNvPr>
          <p:cNvSpPr/>
          <p:nvPr/>
        </p:nvSpPr>
        <p:spPr>
          <a:xfrm>
            <a:off x="7875150" y="325200"/>
            <a:ext cx="943500" cy="3846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Expand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31">
            <a:hlinkClick r:id="rId4" action="ppaction://hlinksldjump"/>
          </p:cNvPr>
          <p:cNvSpPr/>
          <p:nvPr/>
        </p:nvSpPr>
        <p:spPr>
          <a:xfrm>
            <a:off x="2213575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Hook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0" name="Google Shape;180;p31">
            <a:hlinkClick r:id="rId5" action="ppaction://hlinksldjump"/>
          </p:cNvPr>
          <p:cNvSpPr/>
          <p:nvPr/>
        </p:nvSpPr>
        <p:spPr>
          <a:xfrm>
            <a:off x="31569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Explore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1" name="Google Shape;181;p31">
            <a:hlinkClick r:id="rId6" action="ppaction://hlinksldjump"/>
          </p:cNvPr>
          <p:cNvSpPr/>
          <p:nvPr/>
        </p:nvSpPr>
        <p:spPr>
          <a:xfrm>
            <a:off x="41002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Explain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2" name="Google Shape;182;p31">
            <a:hlinkClick r:id="rId7" action="ppaction://hlinksldjump"/>
          </p:cNvPr>
          <p:cNvSpPr/>
          <p:nvPr/>
        </p:nvSpPr>
        <p:spPr>
          <a:xfrm>
            <a:off x="50436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Apply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3" name="Google Shape;183;p31">
            <a:hlinkClick r:id="rId8" action="ppaction://hlinksldjump"/>
          </p:cNvPr>
          <p:cNvSpPr/>
          <p:nvPr/>
        </p:nvSpPr>
        <p:spPr>
          <a:xfrm>
            <a:off x="598695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Share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4" name="Google Shape;184;p31">
            <a:hlinkClick r:id="rId9" action="ppaction://hlinksldjump"/>
          </p:cNvPr>
          <p:cNvSpPr/>
          <p:nvPr/>
        </p:nvSpPr>
        <p:spPr>
          <a:xfrm>
            <a:off x="6930300" y="325200"/>
            <a:ext cx="943500" cy="384600"/>
          </a:xfrm>
          <a:prstGeom prst="roundRect">
            <a:avLst>
              <a:gd name="adj" fmla="val 59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Evaluate</a:t>
            </a:r>
            <a:endParaRPr sz="1200">
              <a:solidFill>
                <a:schemeClr val="lt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1270200" y="325200"/>
            <a:ext cx="943500" cy="384600"/>
          </a:xfrm>
          <a:prstGeom prst="roundRect">
            <a:avLst>
              <a:gd name="adj" fmla="val 599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Intro</a:t>
            </a:r>
            <a:endParaRPr sz="1200" b="1">
              <a:solidFill>
                <a:schemeClr val="lt2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grpSp>
        <p:nvGrpSpPr>
          <p:cNvPr id="186" name="Google Shape;186;p31"/>
          <p:cNvGrpSpPr/>
          <p:nvPr/>
        </p:nvGrpSpPr>
        <p:grpSpPr>
          <a:xfrm>
            <a:off x="494850" y="447775"/>
            <a:ext cx="591732" cy="139500"/>
            <a:chOff x="494850" y="447775"/>
            <a:chExt cx="591732" cy="139500"/>
          </a:xfrm>
        </p:grpSpPr>
        <p:sp>
          <p:nvSpPr>
            <p:cNvPr id="187" name="Google Shape;187;p31"/>
            <p:cNvSpPr/>
            <p:nvPr/>
          </p:nvSpPr>
          <p:spPr>
            <a:xfrm>
              <a:off x="947082" y="447775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1"/>
            <p:cNvSpPr/>
            <p:nvPr/>
          </p:nvSpPr>
          <p:spPr>
            <a:xfrm>
              <a:off x="720966" y="447775"/>
              <a:ext cx="139500" cy="139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1"/>
            <p:cNvSpPr/>
            <p:nvPr/>
          </p:nvSpPr>
          <p:spPr>
            <a:xfrm>
              <a:off x="494850" y="447775"/>
              <a:ext cx="139500" cy="139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0" name="Google Shape;190;p31"/>
          <p:cNvCxnSpPr/>
          <p:nvPr/>
        </p:nvCxnSpPr>
        <p:spPr>
          <a:xfrm>
            <a:off x="325200" y="709650"/>
            <a:ext cx="84936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1EB292-0D77-4130-A480-6BFEB47D63D6}"/>
              </a:ext>
            </a:extLst>
          </p:cNvPr>
          <p:cNvSpPr txBox="1"/>
          <p:nvPr/>
        </p:nvSpPr>
        <p:spPr>
          <a:xfrm>
            <a:off x="1016832" y="1640659"/>
            <a:ext cx="694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Metode</a:t>
            </a:r>
            <a:r>
              <a:rPr lang="en-US" sz="2000" dirty="0"/>
              <a:t> Newton Raphson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Metode</a:t>
            </a:r>
            <a:r>
              <a:rPr lang="en-US" sz="2000" dirty="0"/>
              <a:t> Secant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86EFBC9-2681-4249-9578-829DEA9CE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sz="2800" dirty="0" err="1"/>
              <a:t>Contoh</a:t>
            </a:r>
            <a:r>
              <a:rPr lang="en-ID" sz="2800" dirty="0"/>
              <a:t> </a:t>
            </a:r>
            <a:r>
              <a:rPr lang="en-ID" sz="2800" dirty="0" err="1"/>
              <a:t>Metode</a:t>
            </a:r>
            <a:r>
              <a:rPr lang="en-ID" sz="2800" dirty="0"/>
              <a:t> Terbuka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5448791"/>
      </p:ext>
    </p:extLst>
  </p:cSld>
  <p:clrMapOvr>
    <a:masterClrMapping/>
  </p:clrMapOvr>
</p:sld>
</file>

<file path=ppt/theme/theme1.xml><?xml version="1.0" encoding="utf-8"?>
<a:theme xmlns:a="http://schemas.openxmlformats.org/drawingml/2006/main" name="Hyperdocs by Slidesgo">
  <a:themeElements>
    <a:clrScheme name="Simple Light">
      <a:dk1>
        <a:srgbClr val="313131"/>
      </a:dk1>
      <a:lt1>
        <a:srgbClr val="888888"/>
      </a:lt1>
      <a:dk2>
        <a:srgbClr val="EEEEEE"/>
      </a:dk2>
      <a:lt2>
        <a:srgbClr val="5F5FF5"/>
      </a:lt2>
      <a:accent1>
        <a:srgbClr val="EA4335"/>
      </a:accent1>
      <a:accent2>
        <a:srgbClr val="FBBC05"/>
      </a:accent2>
      <a:accent3>
        <a:srgbClr val="34A853"/>
      </a:accent3>
      <a:accent4>
        <a:srgbClr val="5796FD"/>
      </a:accent4>
      <a:accent5>
        <a:srgbClr val="FCFCFC"/>
      </a:accent5>
      <a:accent6>
        <a:srgbClr val="FFFFFF"/>
      </a:accent6>
      <a:hlink>
        <a:srgbClr val="3131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6248</Words>
  <Application>Microsoft Office PowerPoint</Application>
  <PresentationFormat>On-screen Show (16:9)</PresentationFormat>
  <Paragraphs>1166</Paragraphs>
  <Slides>76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Manrope Medium</vt:lpstr>
      <vt:lpstr>Be Vietnam Pro</vt:lpstr>
      <vt:lpstr>McLaren</vt:lpstr>
      <vt:lpstr>Consolas</vt:lpstr>
      <vt:lpstr>Nunito Light</vt:lpstr>
      <vt:lpstr>Cambria Math</vt:lpstr>
      <vt:lpstr>Hyperdocs by Slidesgo</vt:lpstr>
      <vt:lpstr>#Algoritma analis</vt:lpstr>
      <vt:lpstr>What are Searching algorithm?</vt:lpstr>
      <vt:lpstr>Apa itu teknik menggunakan program komputer?</vt:lpstr>
      <vt:lpstr>Apa itu teknik analitik?</vt:lpstr>
      <vt:lpstr>DUA GARIS BESAR METODE SEARCHING ALGORITHM</vt:lpstr>
      <vt:lpstr>Metode Tertutup </vt:lpstr>
      <vt:lpstr>Contoh Metode Tertutup </vt:lpstr>
      <vt:lpstr>Metode Terbuka</vt:lpstr>
      <vt:lpstr>Contoh Metode Terbuka</vt:lpstr>
      <vt:lpstr>What are Prosnetase kesalahan?</vt:lpstr>
      <vt:lpstr>Contoh Persamaan True Error</vt:lpstr>
      <vt:lpstr>Contoh Persamaan approximation error</vt:lpstr>
      <vt:lpstr>PENCARIAN DATA</vt:lpstr>
      <vt:lpstr>PENCARIAN DATA</vt:lpstr>
      <vt:lpstr>Algoritma Sequential search</vt:lpstr>
      <vt:lpstr>Pseudocode Sequential search</vt:lpstr>
      <vt:lpstr>Python Sequential search</vt:lpstr>
      <vt:lpstr>Hasil Python Sequential search</vt:lpstr>
      <vt:lpstr>Algoritma Sequential search HURUF</vt:lpstr>
      <vt:lpstr>Pseudocode Sequential search HURUF</vt:lpstr>
      <vt:lpstr>Python Sequential search HURUF</vt:lpstr>
      <vt:lpstr>Hasil Python Sequential search HURUF</vt:lpstr>
      <vt:lpstr>Simulasi Python Sequential search </vt:lpstr>
      <vt:lpstr>PENCARIAN DATA</vt:lpstr>
      <vt:lpstr>PENCARIAN DATA</vt:lpstr>
      <vt:lpstr>Algoritma Binary search</vt:lpstr>
      <vt:lpstr>Pseudocode Binary search</vt:lpstr>
      <vt:lpstr>Python Binary search</vt:lpstr>
      <vt:lpstr>Hasil Python Binary search</vt:lpstr>
      <vt:lpstr>Algoritma Binary search HURUF</vt:lpstr>
      <vt:lpstr>Pseudocode Binary search HURUF</vt:lpstr>
      <vt:lpstr>Python Binary search HURUF</vt:lpstr>
      <vt:lpstr>Hasil Python Binary search HURUF</vt:lpstr>
      <vt:lpstr>Simulasi Python Binary search </vt:lpstr>
      <vt:lpstr>PENCARIAN DATA</vt:lpstr>
      <vt:lpstr>PENCARIAN DATA</vt:lpstr>
      <vt:lpstr>Contoh</vt:lpstr>
      <vt:lpstr>Algoritma Grafik search</vt:lpstr>
      <vt:lpstr>Pseudocode Grafik search</vt:lpstr>
      <vt:lpstr>Python Grafik search</vt:lpstr>
      <vt:lpstr>Hasil Python Grafik search </vt:lpstr>
      <vt:lpstr>PENCARIAN DATA</vt:lpstr>
      <vt:lpstr>Contoh</vt:lpstr>
      <vt:lpstr>Algoritma Bisection search</vt:lpstr>
      <vt:lpstr>Pseudocode Bisection search</vt:lpstr>
      <vt:lpstr>Python Bisection search</vt:lpstr>
      <vt:lpstr>Python Bisection search</vt:lpstr>
      <vt:lpstr>Python Bisection search</vt:lpstr>
      <vt:lpstr>Python Bisection search</vt:lpstr>
      <vt:lpstr>Hasil Python Bisection search </vt:lpstr>
      <vt:lpstr>PENCARIAN DATA</vt:lpstr>
      <vt:lpstr>Contoh</vt:lpstr>
      <vt:lpstr>Algoritma Regulafasi search</vt:lpstr>
      <vt:lpstr>Pseudocode Regulafasi search</vt:lpstr>
      <vt:lpstr>Python Regulafasi search</vt:lpstr>
      <vt:lpstr>Python Regulafasi search</vt:lpstr>
      <vt:lpstr>Python Regulafasi search</vt:lpstr>
      <vt:lpstr>Python Regulafasi search</vt:lpstr>
      <vt:lpstr>Hasil Python Regulafasi search </vt:lpstr>
      <vt:lpstr>PENCARIAN DATA</vt:lpstr>
      <vt:lpstr>Contoh</vt:lpstr>
      <vt:lpstr>Algoritma Newton Raphson search</vt:lpstr>
      <vt:lpstr>Pseudocode Newton Raphson search</vt:lpstr>
      <vt:lpstr>Python Newton Raphson search</vt:lpstr>
      <vt:lpstr>Python Newton Raphson search</vt:lpstr>
      <vt:lpstr>Python Newton Raphson search</vt:lpstr>
      <vt:lpstr>Python Newton Raphson search</vt:lpstr>
      <vt:lpstr>Hasil Python Newton Raphson search </vt:lpstr>
      <vt:lpstr>PENCARIAN DATA</vt:lpstr>
      <vt:lpstr>Contoh</vt:lpstr>
      <vt:lpstr>Algoritma SECANT search</vt:lpstr>
      <vt:lpstr>Pseudocode SECANT search</vt:lpstr>
      <vt:lpstr>Python SECANT search</vt:lpstr>
      <vt:lpstr>Python SECANT search</vt:lpstr>
      <vt:lpstr>Python SECANT search</vt:lpstr>
      <vt:lpstr>Hasil Python SECANT search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#Algoritma analis</dc:title>
  <dc:creator>riski sudarsono</dc:creator>
  <cp:lastModifiedBy>riski sudarsono</cp:lastModifiedBy>
  <cp:revision>40</cp:revision>
  <dcterms:modified xsi:type="dcterms:W3CDTF">2024-05-03T11:53:18Z</dcterms:modified>
</cp:coreProperties>
</file>