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6"/>
  </p:notesMasterIdLst>
  <p:sldIdLst>
    <p:sldId id="257" r:id="rId2"/>
    <p:sldId id="258" r:id="rId3"/>
    <p:sldId id="260" r:id="rId4"/>
    <p:sldId id="277" r:id="rId5"/>
    <p:sldId id="278" r:id="rId6"/>
    <p:sldId id="279" r:id="rId7"/>
    <p:sldId id="280" r:id="rId8"/>
    <p:sldId id="284" r:id="rId9"/>
    <p:sldId id="319" r:id="rId10"/>
    <p:sldId id="285" r:id="rId11"/>
    <p:sldId id="286" r:id="rId12"/>
    <p:sldId id="320" r:id="rId13"/>
    <p:sldId id="287" r:id="rId14"/>
    <p:sldId id="288" r:id="rId15"/>
    <p:sldId id="289" r:id="rId16"/>
    <p:sldId id="290" r:id="rId17"/>
    <p:sldId id="293" r:id="rId18"/>
    <p:sldId id="281" r:id="rId19"/>
    <p:sldId id="282" r:id="rId20"/>
    <p:sldId id="283" r:id="rId21"/>
    <p:sldId id="294" r:id="rId22"/>
    <p:sldId id="295" r:id="rId23"/>
    <p:sldId id="296" r:id="rId24"/>
    <p:sldId id="297" r:id="rId25"/>
    <p:sldId id="298" r:id="rId26"/>
    <p:sldId id="299" r:id="rId27"/>
    <p:sldId id="301" r:id="rId28"/>
    <p:sldId id="318" r:id="rId29"/>
    <p:sldId id="322" r:id="rId30"/>
    <p:sldId id="321" r:id="rId31"/>
    <p:sldId id="323" r:id="rId32"/>
    <p:sldId id="308" r:id="rId33"/>
    <p:sldId id="309" r:id="rId34"/>
    <p:sldId id="310" r:id="rId35"/>
    <p:sldId id="311" r:id="rId36"/>
    <p:sldId id="317" r:id="rId37"/>
    <p:sldId id="312" r:id="rId38"/>
    <p:sldId id="313" r:id="rId39"/>
    <p:sldId id="314" r:id="rId40"/>
    <p:sldId id="315" r:id="rId41"/>
    <p:sldId id="316" r:id="rId42"/>
    <p:sldId id="274" r:id="rId43"/>
    <p:sldId id="276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532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23/05/2024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4.bp.blogspot.com/-P9SVMtwpl9Y/UWEcAvFfd1I/AAAAAAAAA1k/VSJ7BcXyaAI/s1600/ffffff.jpg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-personal branding-</a:t>
            </a:r>
          </a:p>
          <a:p>
            <a:endParaRPr lang="en-ID" sz="1400" dirty="0"/>
          </a:p>
          <a:p>
            <a:r>
              <a:rPr lang="en-ID" sz="1400"/>
              <a:t>Suharnawi, M.Kom., Lalang Erawan, M.Kom, Setyo Budi, M.kom</a:t>
            </a:r>
            <a:endParaRPr lang="en-ID" sz="1400" dirty="0"/>
          </a:p>
          <a:p>
            <a:r>
              <a:rPr lang="en-ID" sz="1600" dirty="0"/>
              <a:t>2020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br>
              <a:rPr lang="en-US" sz="12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INFORMASI-S1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10" name="Subtitle 4">
            <a:extLst>
              <a:ext uri="{FF2B5EF4-FFF2-40B4-BE49-F238E27FC236}">
                <a16:creationId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22692" y="2381488"/>
            <a:ext cx="5655039" cy="181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ignika" panose="02010003020600000004" pitchFamily="2" charset="0"/>
                <a:ea typeface="+mj-ea"/>
                <a:cs typeface="+mj-cs"/>
              </a:rPr>
              <a:t>QUEUE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ignika" panose="02010003020600000004" pitchFamily="2" charset="0"/>
                <a:ea typeface="+mj-ea"/>
                <a:cs typeface="+mj-cs"/>
              </a:rPr>
              <a:t>(Antrian)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ignika" panose="02010003020600000004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6541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683" y="1174230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MODEL ANTREAN / QUEUE</a:t>
            </a:r>
          </a:p>
        </p:txBody>
      </p:sp>
      <p:graphicFrame>
        <p:nvGraphicFramePr>
          <p:cNvPr id="5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466067"/>
              </p:ext>
            </p:extLst>
          </p:nvPr>
        </p:nvGraphicFramePr>
        <p:xfrm>
          <a:off x="1292902" y="3124200"/>
          <a:ext cx="1219200" cy="32924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1140502" y="25146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Kosong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949331"/>
              </p:ext>
            </p:extLst>
          </p:nvPr>
        </p:nvGraphicFramePr>
        <p:xfrm>
          <a:off x="4112302" y="3124200"/>
          <a:ext cx="1219200" cy="32924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3807502" y="25146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1 Elemen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2664502" y="593725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2359702" y="54864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</a:t>
            </a:r>
          </a:p>
        </p:txBody>
      </p:sp>
      <p:graphicFrame>
        <p:nvGraphicFramePr>
          <p:cNvPr id="1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56028"/>
              </p:ext>
            </p:extLst>
          </p:nvPr>
        </p:nvGraphicFramePr>
        <p:xfrm>
          <a:off x="6779302" y="3132138"/>
          <a:ext cx="1219200" cy="32924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6474502" y="2522538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4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Elemen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6"/>
          <p:cNvSpPr>
            <a:spLocks noChangeArrowheads="1"/>
          </p:cNvSpPr>
          <p:nvPr/>
        </p:nvSpPr>
        <p:spPr bwMode="auto">
          <a:xfrm>
            <a:off x="4367890" y="5700713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A</a:t>
            </a:r>
          </a:p>
        </p:txBody>
      </p:sp>
      <p:sp>
        <p:nvSpPr>
          <p:cNvPr id="14" name="Rectangle 139"/>
          <p:cNvSpPr>
            <a:spLocks noChangeArrowheads="1"/>
          </p:cNvSpPr>
          <p:nvPr/>
        </p:nvSpPr>
        <p:spPr bwMode="auto">
          <a:xfrm>
            <a:off x="7084102" y="5722938"/>
            <a:ext cx="6715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A</a:t>
            </a:r>
          </a:p>
        </p:txBody>
      </p:sp>
      <p:sp>
        <p:nvSpPr>
          <p:cNvPr id="15" name="Rectangle 140"/>
          <p:cNvSpPr>
            <a:spLocks noChangeArrowheads="1"/>
          </p:cNvSpPr>
          <p:nvPr/>
        </p:nvSpPr>
        <p:spPr bwMode="auto">
          <a:xfrm>
            <a:off x="7084102" y="4884738"/>
            <a:ext cx="6715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B</a:t>
            </a:r>
          </a:p>
        </p:txBody>
      </p:sp>
      <p:sp>
        <p:nvSpPr>
          <p:cNvPr id="16" name="Rectangle 141"/>
          <p:cNvSpPr>
            <a:spLocks noChangeArrowheads="1"/>
          </p:cNvSpPr>
          <p:nvPr/>
        </p:nvSpPr>
        <p:spPr bwMode="auto">
          <a:xfrm>
            <a:off x="7071402" y="4046538"/>
            <a:ext cx="6969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17" name="Rectangle 142"/>
          <p:cNvSpPr>
            <a:spLocks noChangeArrowheads="1"/>
          </p:cNvSpPr>
          <p:nvPr/>
        </p:nvSpPr>
        <p:spPr bwMode="auto">
          <a:xfrm>
            <a:off x="7071402" y="3208338"/>
            <a:ext cx="6969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18" name="Rectangle 144"/>
          <p:cNvSpPr>
            <a:spLocks noChangeArrowheads="1"/>
          </p:cNvSpPr>
          <p:nvPr/>
        </p:nvSpPr>
        <p:spPr bwMode="auto">
          <a:xfrm>
            <a:off x="2664502" y="381000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9" name="Text Box 145"/>
          <p:cNvSpPr txBox="1">
            <a:spLocks noChangeArrowheads="1"/>
          </p:cNvSpPr>
          <p:nvPr/>
        </p:nvSpPr>
        <p:spPr bwMode="auto">
          <a:xfrm>
            <a:off x="2359702" y="33528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Tail </a:t>
            </a:r>
            <a:r>
              <a:rPr lang="en-US" dirty="0">
                <a:solidFill>
                  <a:srgbClr val="CC0000"/>
                </a:solidFill>
              </a:rPr>
              <a:t>	</a:t>
            </a:r>
          </a:p>
        </p:txBody>
      </p:sp>
      <p:sp>
        <p:nvSpPr>
          <p:cNvPr id="20" name="Rectangle 146"/>
          <p:cNvSpPr>
            <a:spLocks noChangeArrowheads="1"/>
          </p:cNvSpPr>
          <p:nvPr/>
        </p:nvSpPr>
        <p:spPr bwMode="auto">
          <a:xfrm>
            <a:off x="5483902" y="593725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" name="Text Box 147"/>
          <p:cNvSpPr txBox="1">
            <a:spLocks noChangeArrowheads="1"/>
          </p:cNvSpPr>
          <p:nvPr/>
        </p:nvSpPr>
        <p:spPr bwMode="auto">
          <a:xfrm>
            <a:off x="5179102" y="5486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</a:t>
            </a:r>
          </a:p>
          <a:p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2" name="Rectangle 148"/>
          <p:cNvSpPr>
            <a:spLocks noChangeArrowheads="1"/>
          </p:cNvSpPr>
          <p:nvPr/>
        </p:nvSpPr>
        <p:spPr bwMode="auto">
          <a:xfrm>
            <a:off x="5483902" y="381000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" name="Text Box 149"/>
          <p:cNvSpPr txBox="1">
            <a:spLocks noChangeArrowheads="1"/>
          </p:cNvSpPr>
          <p:nvPr/>
        </p:nvSpPr>
        <p:spPr bwMode="auto">
          <a:xfrm>
            <a:off x="5179102" y="33528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Tail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4" name="Rectangle 150"/>
          <p:cNvSpPr>
            <a:spLocks noChangeArrowheads="1"/>
          </p:cNvSpPr>
          <p:nvPr/>
        </p:nvSpPr>
        <p:spPr bwMode="auto">
          <a:xfrm>
            <a:off x="8150902" y="593725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" name="Text Box 151"/>
          <p:cNvSpPr txBox="1">
            <a:spLocks noChangeArrowheads="1"/>
          </p:cNvSpPr>
          <p:nvPr/>
        </p:nvSpPr>
        <p:spPr bwMode="auto">
          <a:xfrm>
            <a:off x="7846102" y="5486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</a:t>
            </a:r>
          </a:p>
          <a:p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6" name="Rectangle 152"/>
          <p:cNvSpPr>
            <a:spLocks noChangeArrowheads="1"/>
          </p:cNvSpPr>
          <p:nvPr/>
        </p:nvSpPr>
        <p:spPr bwMode="auto">
          <a:xfrm>
            <a:off x="8150902" y="381000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" name="Text Box 153"/>
          <p:cNvSpPr txBox="1">
            <a:spLocks noChangeArrowheads="1"/>
          </p:cNvSpPr>
          <p:nvPr/>
        </p:nvSpPr>
        <p:spPr bwMode="auto">
          <a:xfrm>
            <a:off x="7846102" y="33528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Tail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103" y="904406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TAMBAH ELEMEN</a:t>
            </a:r>
          </a:p>
        </p:txBody>
      </p:sp>
      <p:graphicFrame>
        <p:nvGraphicFramePr>
          <p:cNvPr id="5" name="Group 73"/>
          <p:cNvGraphicFramePr>
            <a:graphicFrameLocks/>
          </p:cNvGraphicFramePr>
          <p:nvPr/>
        </p:nvGraphicFramePr>
        <p:xfrm>
          <a:off x="4164430" y="2495862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4393030" y="2648262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5455067" y="2643500"/>
            <a:ext cx="6810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6526630" y="2648262"/>
            <a:ext cx="696912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7593430" y="2648262"/>
            <a:ext cx="696912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1727617" y="2393746"/>
            <a:ext cx="22098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</a:t>
            </a:r>
            <a:r>
              <a:rPr lang="en-US" dirty="0"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= 0</a:t>
            </a: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727617" y="3003346"/>
            <a:ext cx="22098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Tail= 0</a:t>
            </a:r>
          </a:p>
        </p:txBody>
      </p:sp>
      <p:sp>
        <p:nvSpPr>
          <p:cNvPr id="12" name="Rectangle 78"/>
          <p:cNvSpPr>
            <a:spLocks noChangeArrowheads="1"/>
          </p:cNvSpPr>
          <p:nvPr/>
        </p:nvSpPr>
        <p:spPr bwMode="auto">
          <a:xfrm>
            <a:off x="2565817" y="5315262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13" name="Rectangle 79"/>
          <p:cNvSpPr>
            <a:spLocks noChangeArrowheads="1"/>
          </p:cNvSpPr>
          <p:nvPr/>
        </p:nvSpPr>
        <p:spPr bwMode="auto">
          <a:xfrm>
            <a:off x="2565817" y="5975146"/>
            <a:ext cx="2209800" cy="369332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= 1</a:t>
            </a: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4699417" y="4070146"/>
            <a:ext cx="2209800" cy="369332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15" name="Rectangle 82"/>
          <p:cNvSpPr>
            <a:spLocks noChangeArrowheads="1"/>
          </p:cNvSpPr>
          <p:nvPr/>
        </p:nvSpPr>
        <p:spPr bwMode="auto">
          <a:xfrm>
            <a:off x="4699417" y="4679746"/>
            <a:ext cx="2209800" cy="369332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= 2</a:t>
            </a:r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 bwMode="auto">
          <a:xfrm>
            <a:off x="6756817" y="5315262"/>
            <a:ext cx="2209800" cy="4699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/>
              <a:t>Head = 1</a:t>
            </a:r>
          </a:p>
        </p:txBody>
      </p:sp>
      <p:sp>
        <p:nvSpPr>
          <p:cNvPr id="17" name="Rectangle 84"/>
          <p:cNvSpPr>
            <a:spLocks noChangeArrowheads="1"/>
          </p:cNvSpPr>
          <p:nvPr/>
        </p:nvSpPr>
        <p:spPr bwMode="auto">
          <a:xfrm>
            <a:off x="6756817" y="5975146"/>
            <a:ext cx="2209800" cy="369332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/>
              <a:t>= 3</a:t>
            </a:r>
          </a:p>
        </p:txBody>
      </p:sp>
      <p:sp>
        <p:nvSpPr>
          <p:cNvPr id="18" name="Rectangle 85"/>
          <p:cNvSpPr>
            <a:spLocks noChangeArrowheads="1"/>
          </p:cNvSpPr>
          <p:nvPr/>
        </p:nvSpPr>
        <p:spPr bwMode="auto">
          <a:xfrm>
            <a:off x="8052217" y="3943662"/>
            <a:ext cx="2209800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19" name="Rectangle 86"/>
          <p:cNvSpPr>
            <a:spLocks noChangeArrowheads="1"/>
          </p:cNvSpPr>
          <p:nvPr/>
        </p:nvSpPr>
        <p:spPr bwMode="auto">
          <a:xfrm>
            <a:off x="8052217" y="4603546"/>
            <a:ext cx="2209800" cy="36933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/>
              <a:t>= 4</a:t>
            </a:r>
          </a:p>
        </p:txBody>
      </p:sp>
      <p:cxnSp>
        <p:nvCxnSpPr>
          <p:cNvPr id="20" name="AutoShape 89"/>
          <p:cNvCxnSpPr>
            <a:cxnSpLocks noChangeShapeType="1"/>
            <a:endCxn id="16" idx="0"/>
          </p:cNvCxnSpPr>
          <p:nvPr/>
        </p:nvCxnSpPr>
        <p:spPr bwMode="auto">
          <a:xfrm rot="16200000" flipH="1">
            <a:off x="6417886" y="3871431"/>
            <a:ext cx="1905000" cy="982662"/>
          </a:xfrm>
          <a:prstGeom prst="bentConnector3">
            <a:avLst>
              <a:gd name="adj1" fmla="val 13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90"/>
          <p:cNvCxnSpPr>
            <a:cxnSpLocks noChangeShapeType="1"/>
            <a:endCxn id="12" idx="0"/>
          </p:cNvCxnSpPr>
          <p:nvPr/>
        </p:nvCxnSpPr>
        <p:spPr bwMode="auto">
          <a:xfrm rot="5400000">
            <a:off x="3236536" y="3844443"/>
            <a:ext cx="1905000" cy="1036638"/>
          </a:xfrm>
          <a:prstGeom prst="bentConnector3">
            <a:avLst>
              <a:gd name="adj1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 rot="16200000" flipH="1">
            <a:off x="5466974" y="3709505"/>
            <a:ext cx="609600" cy="11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92"/>
          <p:cNvCxnSpPr>
            <a:cxnSpLocks noChangeShapeType="1"/>
            <a:endCxn id="18" idx="0"/>
          </p:cNvCxnSpPr>
          <p:nvPr/>
        </p:nvCxnSpPr>
        <p:spPr bwMode="auto">
          <a:xfrm rot="16200000" flipH="1">
            <a:off x="8294311" y="3080856"/>
            <a:ext cx="533400" cy="11922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01" y="943415"/>
            <a:ext cx="9744637" cy="809251"/>
          </a:xfrm>
        </p:spPr>
        <p:txBody>
          <a:bodyPr/>
          <a:lstStyle/>
          <a:p>
            <a:r>
              <a:rPr lang="en-US"/>
              <a:t>dequeue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245" y="2054272"/>
            <a:ext cx="1726969" cy="103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1376" y="1879695"/>
            <a:ext cx="2916251" cy="125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stCxn id="2050" idx="3"/>
            <a:endCxn id="2051" idx="1"/>
          </p:cNvCxnSpPr>
          <p:nvPr/>
        </p:nvCxnSpPr>
        <p:spPr>
          <a:xfrm flipV="1">
            <a:off x="2585214" y="2509340"/>
            <a:ext cx="5866162" cy="5999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8582" y="3897360"/>
            <a:ext cx="5186872" cy="13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2873" y="3915768"/>
            <a:ext cx="2462181" cy="13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367" y="1099279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AMBIL ELEMEN</a:t>
            </a:r>
          </a:p>
        </p:txBody>
      </p:sp>
      <p:graphicFrame>
        <p:nvGraphicFramePr>
          <p:cNvPr id="5" name="Group 9"/>
          <p:cNvGraphicFramePr>
            <a:graphicFrameLocks/>
          </p:cNvGraphicFramePr>
          <p:nvPr/>
        </p:nvGraphicFramePr>
        <p:xfrm>
          <a:off x="3220049" y="2674001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48649" y="2826401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10686" y="2821638"/>
            <a:ext cx="6810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2249" y="2826401"/>
            <a:ext cx="696912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49049" y="2826401"/>
            <a:ext cx="696912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22036" y="4068897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Ambil 1 elemen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621436" y="5390213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364636" y="5923613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= 3</a:t>
            </a:r>
          </a:p>
        </p:txBody>
      </p:sp>
      <p:cxnSp>
        <p:nvCxnSpPr>
          <p:cNvPr id="13" name="AutoShape 31"/>
          <p:cNvCxnSpPr>
            <a:cxnSpLocks noChangeShapeType="1"/>
            <a:endCxn id="11" idx="0"/>
          </p:cNvCxnSpPr>
          <p:nvPr/>
        </p:nvCxnSpPr>
        <p:spPr bwMode="auto">
          <a:xfrm rot="5400000">
            <a:off x="2343749" y="3970988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422036" y="4876935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antrean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AutoShape 35"/>
          <p:cNvCxnSpPr>
            <a:cxnSpLocks noChangeShapeType="1"/>
            <a:endCxn id="12" idx="0"/>
          </p:cNvCxnSpPr>
          <p:nvPr/>
        </p:nvCxnSpPr>
        <p:spPr bwMode="auto">
          <a:xfrm rot="5400000">
            <a:off x="4534499" y="4523438"/>
            <a:ext cx="2335212" cy="465138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5696E-6 L -0.10833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42626E-7 L -0.10833 -0.003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18077E-6 L -0.12951 -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376" y="1174229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/>
              <a:t>AMBIL ELEMEN</a:t>
            </a:r>
          </a:p>
        </p:txBody>
      </p:sp>
      <p:graphicFrame>
        <p:nvGraphicFramePr>
          <p:cNvPr id="5" name="Group 9"/>
          <p:cNvGraphicFramePr>
            <a:graphicFrameLocks/>
          </p:cNvGraphicFramePr>
          <p:nvPr/>
        </p:nvGraphicFramePr>
        <p:xfrm>
          <a:off x="3235039" y="2599050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3639" y="2751450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B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12976" y="2746687"/>
            <a:ext cx="7064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97239" y="2751450"/>
            <a:ext cx="696912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37026" y="3993946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Ambil 1 elemen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1636426" y="5315262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379626" y="5848662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= 2</a:t>
            </a:r>
          </a:p>
        </p:txBody>
      </p:sp>
      <p:cxnSp>
        <p:nvCxnSpPr>
          <p:cNvPr id="12" name="AutoShape 23"/>
          <p:cNvCxnSpPr>
            <a:cxnSpLocks noChangeShapeType="1"/>
            <a:endCxn id="10" idx="0"/>
          </p:cNvCxnSpPr>
          <p:nvPr/>
        </p:nvCxnSpPr>
        <p:spPr bwMode="auto">
          <a:xfrm rot="5400000">
            <a:off x="2358739" y="3896037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437026" y="4801984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antrean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4006564" y="4370700"/>
            <a:ext cx="2335212" cy="620712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5696E-6 L -0.10833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42626E-7 L -0.10833 -0.003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367" y="1039318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AMBIL ELEMEN</a:t>
            </a:r>
          </a:p>
        </p:txBody>
      </p:sp>
      <p:graphicFrame>
        <p:nvGraphicFramePr>
          <p:cNvPr id="5" name="Group 8"/>
          <p:cNvGraphicFramePr>
            <a:graphicFrameLocks/>
          </p:cNvGraphicFramePr>
          <p:nvPr/>
        </p:nvGraphicFramePr>
        <p:xfrm>
          <a:off x="3265019" y="2494119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80919" y="2646519"/>
            <a:ext cx="6969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2956" y="2641756"/>
            <a:ext cx="7064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67006" y="3838731"/>
            <a:ext cx="2667000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/>
              <a:t>Ambil 1 elemen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666406" y="5210331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 </a:t>
            </a:r>
            <a:r>
              <a:rPr lang="en-US" dirty="0"/>
              <a:t>= 1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4409606" y="5743731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/>
              <a:t>= 1</a:t>
            </a:r>
          </a:p>
        </p:txBody>
      </p:sp>
      <p:cxnSp>
        <p:nvCxnSpPr>
          <p:cNvPr id="11" name="AutoShape 22"/>
          <p:cNvCxnSpPr>
            <a:cxnSpLocks noChangeShapeType="1"/>
            <a:endCxn id="9" idx="0"/>
          </p:cNvCxnSpPr>
          <p:nvPr/>
        </p:nvCxnSpPr>
        <p:spPr bwMode="auto">
          <a:xfrm rot="5400000">
            <a:off x="2388719" y="3791106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6467006" y="4697053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/>
              <a:t>antrean</a:t>
            </a:r>
            <a:endParaRPr lang="en-US" dirty="0"/>
          </a:p>
        </p:txBody>
      </p:sp>
      <p:cxnSp>
        <p:nvCxnSpPr>
          <p:cNvPr id="13" name="AutoShape 24"/>
          <p:cNvCxnSpPr>
            <a:cxnSpLocks noChangeShapeType="1"/>
            <a:endCxn id="10" idx="0"/>
          </p:cNvCxnSpPr>
          <p:nvPr/>
        </p:nvCxnSpPr>
        <p:spPr bwMode="auto">
          <a:xfrm rot="16200000" flipH="1">
            <a:off x="3765082" y="3994306"/>
            <a:ext cx="2335212" cy="1163637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5696E-6 L -0.10833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269" y="1279161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/>
              <a:t>AMBIL ELEMEN</a:t>
            </a:r>
          </a:p>
        </p:txBody>
      </p:sp>
      <p:graphicFrame>
        <p:nvGraphicFramePr>
          <p:cNvPr id="5" name="Group 7"/>
          <p:cNvGraphicFramePr>
            <a:graphicFrameLocks/>
          </p:cNvGraphicFramePr>
          <p:nvPr/>
        </p:nvGraphicFramePr>
        <p:xfrm>
          <a:off x="3489872" y="2808913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05772" y="2961313"/>
            <a:ext cx="6969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91859" y="4153525"/>
            <a:ext cx="2667000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/>
              <a:t>Ambil 1 elemen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891259" y="5525125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Head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634459" y="6058525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= 0</a:t>
            </a:r>
          </a:p>
        </p:txBody>
      </p:sp>
      <p:cxnSp>
        <p:nvCxnSpPr>
          <p:cNvPr id="10" name="AutoShape 21"/>
          <p:cNvCxnSpPr>
            <a:cxnSpLocks noChangeShapeType="1"/>
            <a:endCxn id="8" idx="0"/>
          </p:cNvCxnSpPr>
          <p:nvPr/>
        </p:nvCxnSpPr>
        <p:spPr bwMode="auto">
          <a:xfrm rot="5400000">
            <a:off x="2613572" y="4105900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23"/>
          <p:cNvCxnSpPr>
            <a:cxnSpLocks noChangeShapeType="1"/>
            <a:endCxn id="9" idx="0"/>
          </p:cNvCxnSpPr>
          <p:nvPr/>
        </p:nvCxnSpPr>
        <p:spPr bwMode="auto">
          <a:xfrm rot="16200000" flipH="1">
            <a:off x="3989935" y="4309100"/>
            <a:ext cx="2335212" cy="1163637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6865" y="94792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PUSH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6825" y="2155336"/>
            <a:ext cx="8305800" cy="36008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memasukkan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 (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PUSH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Masukkan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(x)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cek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max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maksimal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array),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kerjakan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kerjakan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Cetak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antrean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PENUH” 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lalu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selesai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kurang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max,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 +1 </a:t>
            </a:r>
            <a:r>
              <a:rPr lang="en-US" sz="20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[c]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7043" y="55771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err="1"/>
              <a:t>Algoritma</a:t>
            </a:r>
            <a:r>
              <a:rPr lang="en-US" dirty="0"/>
              <a:t> POP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7043" y="2011680"/>
            <a:ext cx="9796072" cy="339976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mengeluarkan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 (POP)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cek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= 0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cetak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antrean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kemudian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selesai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2.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x=0,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x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kurang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3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4.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data[x]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 [x+1].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data[cek-1]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NULL.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– 1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6885" y="755054"/>
            <a:ext cx="8229600" cy="125272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29149" y="1933523"/>
            <a:ext cx="8135937" cy="1223963"/>
          </a:xfrm>
          <a:prstGeom prst="rect">
            <a:avLst/>
          </a:prstGeom>
          <a:noFill/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Tx/>
              <a:buNone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1. Create()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menciptakan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menginisialisasi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Queue</a:t>
            </a:r>
          </a:p>
          <a:p>
            <a:pPr lvl="1"/>
            <a:r>
              <a:rPr lang="en-US" sz="2000" dirty="0">
                <a:latin typeface="Arial" pitchFamily="34" charset="0"/>
                <a:cs typeface="Arial" pitchFamily="34" charset="0"/>
              </a:rPr>
              <a:t>Dengan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Head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Tail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-1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4485" y="3470223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Create</a:t>
            </a:r>
            <a:r>
              <a:rPr lang="en-US" dirty="0">
                <a:latin typeface="Arial" pitchFamily="34" charset="0"/>
                <a:cs typeface="Arial" pitchFamily="34" charset="0"/>
              </a:rPr>
              <a:t>(){</a:t>
            </a:r>
          </a:p>
          <a:p>
            <a:pPr marL="341313"/>
            <a:r>
              <a:rPr lang="en-US" dirty="0" err="1">
                <a:latin typeface="Arial" pitchFamily="34" charset="0"/>
                <a:cs typeface="Arial" pitchFamily="34" charset="0"/>
              </a:rPr>
              <a:t>antrian.head</a:t>
            </a:r>
            <a:r>
              <a:rPr lang="en-US" dirty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dirty="0">
                <a:latin typeface="Arial" pitchFamily="34" charset="0"/>
                <a:cs typeface="Arial" pitchFamily="34" charset="0"/>
              </a:rPr>
              <a:t>=-1;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49" y="3411108"/>
            <a:ext cx="22669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0" y="2200440"/>
            <a:ext cx="462222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err="1">
                <a:cs typeface="Times New Roman"/>
              </a:rPr>
              <a:t>d</a:t>
            </a:r>
            <a:r>
              <a:rPr lang="en-ID" sz="1600" spc="5" err="1">
                <a:cs typeface="Times New Roman"/>
              </a:rPr>
              <a:t>a</a:t>
            </a:r>
            <a:r>
              <a:rPr lang="en-ID" sz="1600" spc="-5" err="1">
                <a:cs typeface="Times New Roman"/>
              </a:rPr>
              <a:t>p</a:t>
            </a:r>
            <a:r>
              <a:rPr lang="en-ID" sz="1600" spc="-11" err="1">
                <a:cs typeface="Times New Roman"/>
              </a:rPr>
              <a:t>a</a:t>
            </a:r>
            <a:r>
              <a:rPr lang="en-ID" sz="1600" err="1">
                <a:cs typeface="Times New Roman"/>
              </a:rPr>
              <a:t>t</a:t>
            </a:r>
            <a:r>
              <a:rPr lang="en-ID" sz="1600" spc="349">
                <a:cs typeface="Times New Roman"/>
              </a:rPr>
              <a:t> </a:t>
            </a:r>
            <a:r>
              <a:rPr lang="en-ID" sz="1600" spc="-17">
                <a:cs typeface="Times New Roman"/>
              </a:rPr>
              <a:t>m</a:t>
            </a:r>
            <a:r>
              <a:rPr lang="en-ID" sz="1600" spc="5">
                <a:cs typeface="Times New Roman"/>
              </a:rPr>
              <a:t>emahami proses Antrian/Queue.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98820" y="4327596"/>
            <a:ext cx="462222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err="1">
                <a:cs typeface="Times New Roman"/>
              </a:rPr>
              <a:t>dapat</a:t>
            </a:r>
            <a:r>
              <a:rPr lang="en-ID" sz="1600" spc="-17">
                <a:cs typeface="Times New Roman"/>
              </a:rPr>
              <a:t> memahami Queue linier.</a:t>
            </a:r>
            <a:endParaRPr lang="en-ID" sz="1600" spc="-17" dirty="0">
              <a:cs typeface="Times New Roman"/>
            </a:endParaRPr>
          </a:p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endParaRPr lang="en-ID" sz="1600" spc="-17" dirty="0">
              <a:cs typeface="Times New Roman"/>
            </a:endParaRPr>
          </a:p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err="1">
                <a:cs typeface="Times New Roman"/>
              </a:rPr>
              <a:t>dapat</a:t>
            </a:r>
            <a:r>
              <a:rPr lang="en-ID" sz="1600" spc="-17">
                <a:cs typeface="Times New Roman"/>
              </a:rPr>
              <a:t> memahami Queue Circular.</a:t>
            </a:r>
            <a:endParaRPr lang="en-ID" sz="1600" spc="-17" dirty="0">
              <a:cs typeface="Times New Roman"/>
            </a:endParaRPr>
          </a:p>
          <a:p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136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846" y="704538"/>
            <a:ext cx="8229600" cy="913500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54308" y="1751350"/>
            <a:ext cx="8686800" cy="20348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dirty="0">
                <a:latin typeface="Arial" pitchFamily="34" charset="0"/>
                <a:cs typeface="Arial" pitchFamily="34" charset="0"/>
              </a:rPr>
              <a:t>2. IsEmpty()</a:t>
            </a:r>
            <a:endParaRPr lang="de-DE" sz="24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kosong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de-D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 cara memeriksa nilai </a:t>
            </a:r>
            <a:r>
              <a:rPr lang="de-DE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jika </a:t>
            </a:r>
            <a:r>
              <a:rPr lang="de-DE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-1 maka empty</a:t>
            </a:r>
          </a:p>
          <a:p>
            <a:pPr lvl="1">
              <a:lnSpc>
                <a:spcPct val="90000"/>
              </a:lnSpc>
            </a:pPr>
            <a:r>
              <a:rPr lang="de-D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Kita tidak memeriksa </a:t>
            </a:r>
            <a:r>
              <a:rPr lang="de-DE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karena </a:t>
            </a:r>
            <a:r>
              <a:rPr lang="de-DE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de-D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adalah tanda untuk kepala antrean (elemen pertama dalam antrean) yang tidak akan berubah-ubah.</a:t>
            </a:r>
          </a:p>
          <a:p>
            <a:pPr lvl="1">
              <a:lnSpc>
                <a:spcPct val="90000"/>
              </a:lnSpc>
            </a:pPr>
            <a:r>
              <a:rPr lang="de-DE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Pergerakan pada antrean terjadi dengan penambahan elemen antrean kebelakang, yaitu menggunakan nilai </a:t>
            </a:r>
            <a:r>
              <a:rPr lang="de-DE" sz="20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endParaRPr lang="en-US" sz="2000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b="48820"/>
          <a:stretch/>
        </p:blipFill>
        <p:spPr>
          <a:xfrm>
            <a:off x="1530246" y="3927848"/>
            <a:ext cx="4953000" cy="17684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3646" y="5086662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if(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antrian.tail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==-1)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return 1;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else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return 0;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479" y="721328"/>
            <a:ext cx="7772400" cy="1143000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46879" y="2228538"/>
            <a:ext cx="8686800" cy="2133600"/>
          </a:xfrm>
        </p:spPr>
        <p:txBody>
          <a:bodyPr>
            <a:noAutofit/>
          </a:bodyPr>
          <a:lstStyle/>
          <a:p>
            <a:pPr marL="403225" lvl="1" indent="-295275">
              <a:buFontTx/>
              <a:buNone/>
            </a:pPr>
            <a:r>
              <a:rPr lang="de-DE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Fungsi </a:t>
            </a:r>
            <a:r>
              <a:rPr lang="de-DE" sz="22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IsFull</a:t>
            </a:r>
          </a:p>
          <a:p>
            <a:pPr marL="650113" lvl="3" indent="-295275"/>
            <a:r>
              <a:rPr lang="de-DE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 </a:t>
            </a:r>
            <a:r>
              <a:rPr lang="de-DE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mengecek</a:t>
            </a:r>
            <a:r>
              <a:rPr lang="de-DE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apakah antrean </a:t>
            </a:r>
            <a:r>
              <a:rPr lang="de-DE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sudah penuh atau belum</a:t>
            </a:r>
          </a:p>
          <a:p>
            <a:pPr marL="650113" lvl="3" indent="-295275"/>
            <a:r>
              <a:rPr lang="de-DE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 cara mengecek nilai </a:t>
            </a:r>
            <a:r>
              <a:rPr lang="de-DE" sz="22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 </a:t>
            </a:r>
            <a:r>
              <a:rPr lang="de-DE" sz="22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&gt;= MAX-1 </a:t>
            </a:r>
            <a:r>
              <a:rPr lang="de-DE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(karena MAX-1 adalah batas elemen array ) berarti </a:t>
            </a:r>
            <a:r>
              <a:rPr lang="de-DE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sudah penuh</a:t>
            </a:r>
            <a:endPara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46574"/>
          <a:stretch/>
        </p:blipFill>
        <p:spPr bwMode="auto">
          <a:xfrm>
            <a:off x="1785079" y="4057338"/>
            <a:ext cx="4618228" cy="210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585679" y="4133538"/>
            <a:ext cx="30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IsFull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if(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==MAX-1)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return 1;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else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return 0;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620" y="792530"/>
            <a:ext cx="8229600" cy="1252728"/>
          </a:xfrm>
        </p:spPr>
        <p:txBody>
          <a:bodyPr>
            <a:normAutofit/>
          </a:bodyPr>
          <a:lstStyle/>
          <a:p>
            <a:r>
              <a:rPr lang="en-US" sz="4400" dirty="0" err="1"/>
              <a:t>Operasi</a:t>
            </a:r>
            <a:r>
              <a:rPr lang="en-US" sz="4400" dirty="0"/>
              <a:t> </a:t>
            </a:r>
            <a:r>
              <a:rPr lang="en-US" sz="4400" dirty="0" err="1"/>
              <a:t>pada</a:t>
            </a:r>
            <a:r>
              <a:rPr lang="en-US" sz="4400" dirty="0"/>
              <a:t> queue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11639" y="2232391"/>
            <a:ext cx="8229600" cy="3823635"/>
          </a:xfrm>
        </p:spPr>
        <p:txBody>
          <a:bodyPr>
            <a:normAutofit/>
          </a:bodyPr>
          <a:lstStyle/>
          <a:p>
            <a:pPr marL="520700" lvl="1" indent="-473075">
              <a:buFontTx/>
              <a:buNone/>
            </a:pPr>
            <a:r>
              <a:rPr lang="de-DE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de-DE" sz="2400" b="1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Enqueue 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 </a:t>
            </a:r>
            <a:r>
              <a:rPr lang="de-DE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menambahkan elemen ke dalam antrean</a:t>
            </a:r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penambahan elemen </a:t>
            </a:r>
            <a:r>
              <a:rPr lang="de-DE"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selalu ditambahkan di elemen paling belakang</a:t>
            </a:r>
          </a:p>
          <a:p>
            <a:pPr lvl="1"/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Penambahan elemen selalu menggerakan variabel </a:t>
            </a:r>
            <a:r>
              <a:rPr lang="de-DE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dengan cara </a:t>
            </a:r>
            <a:r>
              <a:rPr lang="de-DE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increment counter Tail</a:t>
            </a:r>
            <a:r>
              <a:rPr lang="de-DE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terlebih dahulu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751" y="573374"/>
            <a:ext cx="7772400" cy="1143001"/>
          </a:xfrm>
        </p:spPr>
        <p:txBody>
          <a:bodyPr/>
          <a:lstStyle/>
          <a:p>
            <a:pPr algn="r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r="22634" b="67932"/>
          <a:stretch/>
        </p:blipFill>
        <p:spPr>
          <a:xfrm>
            <a:off x="524655" y="1962462"/>
            <a:ext cx="4114800" cy="1295400"/>
          </a:xfr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49122" y="1783589"/>
            <a:ext cx="5225143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Enqueue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data)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()==1)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antrian.head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=0;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]=data;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&lt;&lt;"Data "&lt;&lt;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]&lt;&lt;"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Masuk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!!";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else if(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IsFull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()==0)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++;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]=data;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&lt;&lt;"Data "&lt;&lt;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]&lt;&lt;"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Masuk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!!";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IsFull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== 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&lt;&lt;“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Antrean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Penuh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!!"&lt;&lt;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6806" y="770045"/>
            <a:ext cx="9941750" cy="125272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26826" y="2119081"/>
            <a:ext cx="10125856" cy="305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itchFamily="34" charset="0"/>
                <a:cs typeface="Arial" pitchFamily="34" charset="0"/>
              </a:rPr>
              <a:t>5. </a:t>
            </a:r>
            <a:r>
              <a:rPr lang="de-DE" sz="2400" b="1" i="1" dirty="0">
                <a:latin typeface="Arial" pitchFamily="34" charset="0"/>
                <a:cs typeface="Arial" pitchFamily="34" charset="0"/>
              </a:rPr>
              <a:t>Dequeue</a:t>
            </a:r>
            <a:r>
              <a:rPr lang="de-DE" sz="2400" b="1" dirty="0">
                <a:latin typeface="Arial" pitchFamily="34" charset="0"/>
                <a:cs typeface="Arial" pitchFamily="34" charset="0"/>
              </a:rPr>
              <a:t>()</a:t>
            </a:r>
            <a:endParaRPr lang="de-DE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2000" dirty="0">
                <a:latin typeface="Arial" pitchFamily="34" charset="0"/>
                <a:cs typeface="Arial" pitchFamily="34" charset="0"/>
              </a:rPr>
              <a:t>Digunakan untuk </a:t>
            </a:r>
            <a:r>
              <a:rPr lang="de-DE" sz="2000" b="1" dirty="0">
                <a:latin typeface="Arial" pitchFamily="34" charset="0"/>
                <a:cs typeface="Arial" pitchFamily="34" charset="0"/>
              </a:rPr>
              <a:t>menghapus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>
                <a:latin typeface="Arial" pitchFamily="34" charset="0"/>
                <a:cs typeface="Arial" pitchFamily="34" charset="0"/>
              </a:rPr>
              <a:t>elemen terdepan/pertama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de-DE" sz="2000" i="1" dirty="0">
                <a:latin typeface="Arial" pitchFamily="34" charset="0"/>
                <a:cs typeface="Arial" pitchFamily="34" charset="0"/>
              </a:rPr>
              <a:t>head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) dari antrean</a:t>
            </a:r>
          </a:p>
          <a:p>
            <a:pPr lvl="1"/>
            <a:r>
              <a:rPr lang="de-DE" sz="2000" dirty="0">
                <a:latin typeface="Arial" pitchFamily="34" charset="0"/>
                <a:cs typeface="Arial" pitchFamily="34" charset="0"/>
              </a:rPr>
              <a:t>Dengan cara menggeser semua elemen antrean kedepan dan mengurangi </a:t>
            </a:r>
            <a:r>
              <a:rPr lang="de-DE" sz="2000" i="1" dirty="0">
                <a:latin typeface="Arial" pitchFamily="34" charset="0"/>
                <a:cs typeface="Arial" pitchFamily="34" charset="0"/>
              </a:rPr>
              <a:t>Tail</a:t>
            </a:r>
            <a:r>
              <a:rPr lang="de-DE" sz="2000" dirty="0">
                <a:latin typeface="Arial" pitchFamily="34" charset="0"/>
                <a:cs typeface="Arial" pitchFamily="34" charset="0"/>
              </a:rPr>
              <a:t> dgn 1</a:t>
            </a:r>
          </a:p>
          <a:p>
            <a:pPr lvl="1"/>
            <a:r>
              <a:rPr lang="de-DE" sz="2000" dirty="0">
                <a:latin typeface="Arial" pitchFamily="34" charset="0"/>
                <a:cs typeface="Arial" pitchFamily="34" charset="0"/>
              </a:rPr>
              <a:t>Penggeseran dilakukan dengan menggunakan </a:t>
            </a:r>
            <a:r>
              <a:rPr lang="de-DE" sz="2000" i="1" dirty="0">
                <a:latin typeface="Arial" pitchFamily="34" charset="0"/>
                <a:cs typeface="Arial" pitchFamily="34" charset="0"/>
              </a:rPr>
              <a:t>looping</a:t>
            </a:r>
            <a:endParaRPr lang="en-US" sz="2000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49" y="869430"/>
            <a:ext cx="7772400" cy="677055"/>
          </a:xfrm>
        </p:spPr>
        <p:txBody>
          <a:bodyPr/>
          <a:lstStyle/>
          <a:p>
            <a:r>
              <a:rPr lang="en-US" dirty="0" err="1"/>
              <a:t>Lanjut</a:t>
            </a:r>
            <a:r>
              <a:rPr lang="en-US" dirty="0"/>
              <a:t>..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2422" b="37393"/>
          <a:stretch/>
        </p:blipFill>
        <p:spPr>
          <a:xfrm>
            <a:off x="644577" y="2156084"/>
            <a:ext cx="5528872" cy="3640521"/>
          </a:xfr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3449" y="1603948"/>
            <a:ext cx="5249056" cy="50479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sz="1600" b="1" dirty="0"/>
              <a:t>void Dequeue()</a:t>
            </a:r>
          </a:p>
          <a:p>
            <a:r>
              <a:rPr lang="id-ID" sz="1600" b="1" dirty="0"/>
              <a:t>{</a:t>
            </a:r>
          </a:p>
          <a:p>
            <a:r>
              <a:rPr lang="en-US" sz="1600" b="1" dirty="0"/>
              <a:t>     </a:t>
            </a:r>
            <a:r>
              <a:rPr lang="id-ID" sz="1600" b="1" dirty="0"/>
              <a:t>int i;</a:t>
            </a:r>
          </a:p>
          <a:p>
            <a:r>
              <a:rPr lang="en-US" sz="1600" b="1" dirty="0"/>
              <a:t>     </a:t>
            </a:r>
            <a:r>
              <a:rPr lang="id-ID" sz="1600" b="1" dirty="0"/>
              <a:t>int e = antrian.data[antrian.head];</a:t>
            </a:r>
          </a:p>
          <a:p>
            <a:r>
              <a:rPr lang="en-US" sz="1600" b="1" dirty="0"/>
              <a:t>    </a:t>
            </a:r>
            <a:r>
              <a:rPr lang="id-ID" sz="1600" b="1" dirty="0"/>
              <a:t>if (antrian.tail == -1)</a:t>
            </a:r>
          </a:p>
          <a:p>
            <a:r>
              <a:rPr lang="en-US" sz="1600" b="1" dirty="0"/>
              <a:t>    </a:t>
            </a:r>
            <a:r>
              <a:rPr lang="id-ID" sz="1600" b="1" dirty="0"/>
              <a:t>{</a:t>
            </a:r>
          </a:p>
          <a:p>
            <a:r>
              <a:rPr lang="en-US" sz="1600" b="1" dirty="0"/>
              <a:t>    </a:t>
            </a:r>
            <a:r>
              <a:rPr lang="id-ID" sz="1600" b="1" dirty="0"/>
              <a:t>Cout</a:t>
            </a:r>
            <a:r>
              <a:rPr lang="en-US" sz="1600" b="1" dirty="0"/>
              <a:t> </a:t>
            </a:r>
            <a:r>
              <a:rPr lang="id-ID" sz="1600" b="1" dirty="0"/>
              <a:t>&lt;&lt;"Data Kosong"&lt;&lt;endl;</a:t>
            </a:r>
          </a:p>
          <a:p>
            <a:r>
              <a:rPr lang="en-US" sz="1600" b="1" dirty="0"/>
              <a:t>    </a:t>
            </a:r>
            <a:r>
              <a:rPr lang="id-ID" sz="1600" b="1" dirty="0"/>
              <a:t>}</a:t>
            </a:r>
          </a:p>
          <a:p>
            <a:r>
              <a:rPr lang="en-US" sz="1600" b="1" dirty="0"/>
              <a:t>    </a:t>
            </a:r>
            <a:r>
              <a:rPr lang="id-ID" sz="1600" b="1" dirty="0"/>
              <a:t>else</a:t>
            </a:r>
          </a:p>
          <a:p>
            <a:r>
              <a:rPr lang="en-US" sz="1600" b="1" dirty="0"/>
              <a:t>    </a:t>
            </a:r>
            <a:r>
              <a:rPr lang="id-ID" sz="1600" b="1" dirty="0"/>
              <a:t>{</a:t>
            </a:r>
          </a:p>
          <a:p>
            <a:r>
              <a:rPr lang="en-US" sz="1600" b="1" dirty="0"/>
              <a:t>          </a:t>
            </a:r>
            <a:r>
              <a:rPr lang="id-ID" sz="1600" b="1" dirty="0"/>
              <a:t>for(i=antrian.head;i&lt;=antrian.tail-1;i++)</a:t>
            </a:r>
          </a:p>
          <a:p>
            <a:r>
              <a:rPr lang="en-US" sz="1600" b="1" dirty="0"/>
              <a:t>     </a:t>
            </a:r>
            <a:r>
              <a:rPr lang="id-ID" sz="1600" b="1" dirty="0"/>
              <a:t>{</a:t>
            </a:r>
          </a:p>
          <a:p>
            <a:r>
              <a:rPr lang="en-US" sz="1600" b="1" dirty="0"/>
              <a:t>         </a:t>
            </a:r>
            <a:r>
              <a:rPr lang="id-ID" sz="1600" b="1" dirty="0"/>
              <a:t>antrian.data[i] = antrian.data[i+1];</a:t>
            </a:r>
          </a:p>
          <a:p>
            <a:r>
              <a:rPr lang="en-US" sz="1600" b="1" dirty="0"/>
              <a:t>      </a:t>
            </a:r>
            <a:r>
              <a:rPr lang="id-ID" sz="1600" b="1" dirty="0"/>
              <a:t>}</a:t>
            </a:r>
          </a:p>
          <a:p>
            <a:r>
              <a:rPr lang="en-US" sz="1600" b="1" dirty="0"/>
              <a:t>          </a:t>
            </a:r>
            <a:r>
              <a:rPr lang="id-ID" sz="1600" b="1" dirty="0"/>
              <a:t>antrian.tail--;</a:t>
            </a:r>
          </a:p>
          <a:p>
            <a:r>
              <a:rPr lang="en-US" sz="1600" b="1" dirty="0"/>
              <a:t>          </a:t>
            </a:r>
            <a:r>
              <a:rPr lang="id-ID" sz="1600" b="1" dirty="0"/>
              <a:t>cout&lt;&lt;"Data yang Keluar lebih dulu = "&lt;&lt;e&lt;&lt;endl;</a:t>
            </a:r>
          </a:p>
          <a:p>
            <a:r>
              <a:rPr lang="id-ID" sz="1600" b="1" dirty="0"/>
              <a:t>}</a:t>
            </a:r>
          </a:p>
          <a:p>
            <a:r>
              <a:rPr lang="id-ID" sz="1600" b="1" dirty="0"/>
              <a:t>}</a:t>
            </a:r>
            <a:endParaRPr lang="en-US" sz="1600" b="1" dirty="0"/>
          </a:p>
          <a:p>
            <a:endParaRPr lang="id-ID" sz="1600" b="1" dirty="0"/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72674" y="1727425"/>
            <a:ext cx="10710472" cy="3718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>
                <a:latin typeface="Arial" pitchFamily="34" charset="0"/>
                <a:cs typeface="Arial" pitchFamily="34" charset="0"/>
              </a:rPr>
              <a:t>6. Clear()</a:t>
            </a:r>
            <a:endParaRPr lang="de-DE" sz="24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2400" dirty="0">
                <a:latin typeface="Arial" pitchFamily="34" charset="0"/>
                <a:cs typeface="Arial" pitchFamily="34" charset="0"/>
              </a:rPr>
              <a:t>Untuk menghapus elemen-elemen antrean dengan cara membuat </a:t>
            </a:r>
            <a:r>
              <a:rPr lang="de-DE" sz="2400" i="1" dirty="0">
                <a:latin typeface="Arial" pitchFamily="34" charset="0"/>
                <a:cs typeface="Arial" pitchFamily="34" charset="0"/>
              </a:rPr>
              <a:t>Tail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dan </a:t>
            </a:r>
            <a:r>
              <a:rPr lang="de-DE" sz="2400" i="1" dirty="0">
                <a:latin typeface="Arial" pitchFamily="34" charset="0"/>
                <a:cs typeface="Arial" pitchFamily="34" charset="0"/>
              </a:rPr>
              <a:t>Head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= -1</a:t>
            </a:r>
          </a:p>
          <a:p>
            <a:pPr lvl="1"/>
            <a:r>
              <a:rPr lang="de-DE" sz="2400" dirty="0">
                <a:latin typeface="Arial" pitchFamily="34" charset="0"/>
                <a:cs typeface="Arial" pitchFamily="34" charset="0"/>
              </a:rPr>
              <a:t>Penghapusan elemen-elemen antrean </a:t>
            </a:r>
            <a:r>
              <a:rPr lang="de-DE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sebenarnya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tidak menghapus arraynya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namun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hanya mengeset indeks pengaksesan-nya ke nilai -1</a:t>
            </a:r>
            <a:r>
              <a:rPr lang="de-DE" sz="2400" dirty="0">
                <a:latin typeface="Arial" pitchFamily="34" charset="0"/>
                <a:cs typeface="Arial" pitchFamily="34" charset="0"/>
              </a:rPr>
              <a:t> sehingga elemen-elemen antrean tidak lagi terbaca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202744" y="1353831"/>
            <a:ext cx="6005512" cy="1066800"/>
          </a:xfrm>
        </p:spPr>
        <p:txBody>
          <a:bodyPr>
            <a:normAutofit/>
          </a:bodyPr>
          <a:lstStyle/>
          <a:p>
            <a:r>
              <a:rPr lang="de-DE" sz="1800" b="1" dirty="0">
                <a:latin typeface="Arial" pitchFamily="34" charset="0"/>
                <a:cs typeface="Arial" pitchFamily="34" charset="0"/>
              </a:rPr>
              <a:t>Tampil()</a:t>
            </a:r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>
                <a:latin typeface="Arial" pitchFamily="34" charset="0"/>
                <a:cs typeface="Arial" pitchFamily="34" charset="0"/>
              </a:rPr>
              <a:t>Untuk menampilkan nilai-nilai elemen antrean</a:t>
            </a:r>
          </a:p>
          <a:p>
            <a:pPr lvl="1"/>
            <a:r>
              <a:rPr lang="de-DE" sz="1600" dirty="0">
                <a:latin typeface="Arial" pitchFamily="34" charset="0"/>
                <a:cs typeface="Arial" pitchFamily="34" charset="0"/>
              </a:rPr>
              <a:t>Menggunakan looping dari </a:t>
            </a:r>
            <a:r>
              <a:rPr lang="de-DE" sz="1600" i="1" dirty="0">
                <a:latin typeface="Arial" pitchFamily="34" charset="0"/>
                <a:cs typeface="Arial" pitchFamily="34" charset="0"/>
              </a:rPr>
              <a:t>head</a:t>
            </a:r>
            <a:r>
              <a:rPr lang="de-DE" sz="1600" dirty="0">
                <a:latin typeface="Arial" pitchFamily="34" charset="0"/>
                <a:cs typeface="Arial" pitchFamily="34" charset="0"/>
              </a:rPr>
              <a:t> s/d </a:t>
            </a:r>
            <a:r>
              <a:rPr lang="de-DE" sz="1600" i="1" dirty="0">
                <a:latin typeface="Arial" pitchFamily="34" charset="0"/>
                <a:cs typeface="Arial" pitchFamily="34" charset="0"/>
              </a:rPr>
              <a:t>tail</a:t>
            </a:r>
            <a:endParaRPr lang="en-US" sz="16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4256" y="2783488"/>
            <a:ext cx="7010400" cy="215174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void Tampil( ){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if(IsEmpty( )= = 0)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{ for(int i=head; i&lt;= tail; i++)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    { printf (“%d”, data[i]);}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}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else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pritf(“data kosong!\n”);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PERTEMUAN SELANJUTNYA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CIRCULAR QUEUE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1627" y="2367886"/>
            <a:ext cx="5809041" cy="3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7141" y="557712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err="1"/>
              <a:t>Definisi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7141" y="2011680"/>
            <a:ext cx="11070236" cy="3279848"/>
          </a:xfrm>
        </p:spPr>
        <p:txBody>
          <a:bodyPr>
            <a:noAutofit/>
          </a:bodyPr>
          <a:lstStyle/>
          <a:p>
            <a:r>
              <a:rPr lang="en-US" sz="3200" dirty="0" err="1"/>
              <a:t>antrean</a:t>
            </a:r>
            <a:r>
              <a:rPr lang="en-US" sz="3200" dirty="0"/>
              <a:t> (</a:t>
            </a:r>
            <a:r>
              <a:rPr lang="en-US" sz="3200" i="1" dirty="0"/>
              <a:t>Queue</a:t>
            </a:r>
            <a:r>
              <a:rPr lang="en-US" sz="3200" dirty="0"/>
              <a:t>)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kumpulan</a:t>
            </a:r>
            <a:r>
              <a:rPr lang="en-US" sz="3200" dirty="0"/>
              <a:t> data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b="1" dirty="0" err="1"/>
              <a:t>penambahan</a:t>
            </a:r>
            <a:r>
              <a:rPr lang="en-US" sz="3200" dirty="0"/>
              <a:t> data(</a:t>
            </a:r>
            <a:r>
              <a:rPr lang="en-US" sz="3200" dirty="0" err="1"/>
              <a:t>elemen</a:t>
            </a:r>
            <a:r>
              <a:rPr lang="en-US" sz="3200" dirty="0"/>
              <a:t>) </a:t>
            </a:r>
            <a:r>
              <a:rPr lang="en-US" sz="3200" b="1" dirty="0" err="1"/>
              <a:t>hanya</a:t>
            </a:r>
            <a:r>
              <a:rPr lang="en-US" sz="3200" dirty="0"/>
              <a:t> </a:t>
            </a:r>
            <a:r>
              <a:rPr lang="en-US" sz="3200" b="1" dirty="0" err="1"/>
              <a:t>melalui</a:t>
            </a:r>
            <a:r>
              <a:rPr lang="en-US" sz="3200" b="1" dirty="0"/>
              <a:t> </a:t>
            </a:r>
            <a:r>
              <a:rPr lang="en-US" sz="3200" b="1" dirty="0" err="1"/>
              <a:t>satu</a:t>
            </a:r>
            <a:r>
              <a:rPr lang="en-US" sz="3200" b="1" dirty="0"/>
              <a:t> </a:t>
            </a:r>
            <a:r>
              <a:rPr lang="en-US" sz="3200" b="1" dirty="0" err="1"/>
              <a:t>sisi</a:t>
            </a:r>
            <a:r>
              <a:rPr lang="en-US" sz="3200" b="1" dirty="0"/>
              <a:t> </a:t>
            </a:r>
            <a:r>
              <a:rPr lang="en-US" sz="3200" b="1" dirty="0" err="1"/>
              <a:t>saja</a:t>
            </a:r>
            <a:r>
              <a:rPr lang="en-US" sz="3200" dirty="0"/>
              <a:t>,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belakang</a:t>
            </a:r>
            <a:r>
              <a:rPr lang="en-US" sz="3200" dirty="0"/>
              <a:t> (</a:t>
            </a:r>
            <a:r>
              <a:rPr lang="en-US" sz="3200" i="1" dirty="0"/>
              <a:t>tail</a:t>
            </a:r>
            <a:r>
              <a:rPr lang="en-US" sz="3200" dirty="0"/>
              <a:t>)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b="1" dirty="0" err="1"/>
              <a:t>penghapusan</a:t>
            </a:r>
            <a:r>
              <a:rPr lang="en-US" sz="3200" dirty="0"/>
              <a:t> data (</a:t>
            </a:r>
            <a:r>
              <a:rPr lang="en-US" sz="3200" dirty="0" err="1"/>
              <a:t>elemen</a:t>
            </a:r>
            <a:r>
              <a:rPr lang="en-US" sz="3200" dirty="0"/>
              <a:t>) </a:t>
            </a:r>
            <a:r>
              <a:rPr lang="en-US" sz="3200" b="1" dirty="0" err="1"/>
              <a:t>hanya</a:t>
            </a:r>
            <a:r>
              <a:rPr lang="en-US" sz="3200" b="1" dirty="0"/>
              <a:t> </a:t>
            </a:r>
            <a:r>
              <a:rPr lang="en-US" sz="3200" b="1" dirty="0" err="1"/>
              <a:t>melalui</a:t>
            </a:r>
            <a:r>
              <a:rPr lang="en-US" sz="3200" b="1" dirty="0"/>
              <a:t> </a:t>
            </a:r>
            <a:r>
              <a:rPr lang="en-US" sz="3200" b="1" dirty="0" err="1"/>
              <a:t>sisi</a:t>
            </a:r>
            <a:r>
              <a:rPr lang="en-US" sz="3200" b="1" dirty="0"/>
              <a:t> </a:t>
            </a:r>
            <a:r>
              <a:rPr lang="en-US" sz="3200" b="1" dirty="0" err="1"/>
              <a:t>depan</a:t>
            </a:r>
            <a:r>
              <a:rPr lang="en-US" sz="3200" b="1" dirty="0"/>
              <a:t> </a:t>
            </a:r>
            <a:r>
              <a:rPr lang="en-US" sz="3200" dirty="0"/>
              <a:t>(</a:t>
            </a:r>
            <a:r>
              <a:rPr lang="en-US" sz="3200" i="1" dirty="0"/>
              <a:t>head</a:t>
            </a:r>
            <a:r>
              <a:rPr lang="en-US" sz="3200" dirty="0"/>
              <a:t>)</a:t>
            </a:r>
          </a:p>
          <a:p>
            <a:r>
              <a:rPr lang="en-US" sz="3200" dirty="0"/>
              <a:t>Hal </a:t>
            </a:r>
            <a:r>
              <a:rPr lang="en-US" sz="3200" dirty="0" err="1"/>
              <a:t>ini</a:t>
            </a:r>
            <a:r>
              <a:rPr lang="en-US" sz="3200" dirty="0"/>
              <a:t> </a:t>
            </a:r>
            <a:r>
              <a:rPr lang="en-US" sz="3200" dirty="0" err="1"/>
              <a:t>membuat</a:t>
            </a:r>
            <a:r>
              <a:rPr lang="en-US" sz="3200" dirty="0"/>
              <a:t> </a:t>
            </a:r>
            <a:r>
              <a:rPr lang="en-US" sz="3200" dirty="0" err="1"/>
              <a:t>antrean</a:t>
            </a:r>
            <a:r>
              <a:rPr lang="en-US" sz="3200" dirty="0"/>
              <a:t>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en-US" sz="3200" b="1" dirty="0"/>
              <a:t>FIFO (</a:t>
            </a:r>
            <a:r>
              <a:rPr lang="en-US" sz="3200" b="1" i="1" dirty="0"/>
              <a:t>First In First Out</a:t>
            </a:r>
            <a:r>
              <a:rPr lang="en-US" sz="3200" dirty="0"/>
              <a:t>), </a:t>
            </a:r>
            <a:r>
              <a:rPr lang="en-US" sz="3200" dirty="0" err="1"/>
              <a:t>yaitu</a:t>
            </a:r>
            <a:r>
              <a:rPr lang="en-US" sz="3200" dirty="0"/>
              <a:t> data </a:t>
            </a:r>
            <a:r>
              <a:rPr lang="en-US" sz="3200" b="1" dirty="0" err="1"/>
              <a:t>masuk</a:t>
            </a:r>
            <a:r>
              <a:rPr lang="en-US" sz="3200" b="1" dirty="0"/>
              <a:t> </a:t>
            </a:r>
            <a:r>
              <a:rPr lang="en-US" sz="3200" b="1" dirty="0" err="1"/>
              <a:t>pertama</a:t>
            </a:r>
            <a:r>
              <a:rPr lang="en-US" sz="3200" b="1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b="1" dirty="0" err="1"/>
              <a:t>keluar</a:t>
            </a:r>
            <a:r>
              <a:rPr lang="en-US" sz="3200" b="1" dirty="0"/>
              <a:t> </a:t>
            </a:r>
            <a:r>
              <a:rPr lang="en-US" sz="3200" b="1" dirty="0" err="1"/>
              <a:t>pertama</a:t>
            </a:r>
            <a:r>
              <a:rPr lang="en-US" sz="3200" b="1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yang </a:t>
            </a:r>
            <a:r>
              <a:rPr lang="en-US" sz="3200" b="1" dirty="0" err="1"/>
              <a:t>terakhir</a:t>
            </a:r>
            <a:r>
              <a:rPr lang="en-US" sz="3200" dirty="0"/>
              <a:t> </a:t>
            </a:r>
            <a:r>
              <a:rPr lang="en-US" sz="3200" dirty="0" err="1"/>
              <a:t>akan</a:t>
            </a:r>
            <a:r>
              <a:rPr lang="en-US" sz="3200" dirty="0"/>
              <a:t> </a:t>
            </a:r>
            <a:r>
              <a:rPr lang="en-US" sz="3200" b="1" dirty="0" err="1"/>
              <a:t>keluar</a:t>
            </a:r>
            <a:r>
              <a:rPr lang="en-US" sz="3200" b="1" dirty="0"/>
              <a:t> </a:t>
            </a:r>
            <a:r>
              <a:rPr lang="en-US" sz="3200" b="1" dirty="0" err="1"/>
              <a:t>terakhir</a:t>
            </a:r>
            <a:r>
              <a:rPr lang="en-US" sz="3200" b="1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19" y="902472"/>
            <a:ext cx="9744637" cy="809251"/>
          </a:xfrm>
        </p:spPr>
        <p:txBody>
          <a:bodyPr/>
          <a:lstStyle/>
          <a:p>
            <a:r>
              <a:rPr lang="en-US"/>
              <a:t>Ilustrasi Circular Queue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18" y="1784681"/>
            <a:ext cx="4220014" cy="242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2143" y="1675120"/>
            <a:ext cx="4618203" cy="382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0365" y="4417751"/>
            <a:ext cx="2173832" cy="211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0800000">
            <a:off x="5923126" y="6209733"/>
            <a:ext cx="846161" cy="27295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33815" y="1310185"/>
            <a:ext cx="491322" cy="450375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806" y="928046"/>
            <a:ext cx="11240733" cy="5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1699" y="785035"/>
            <a:ext cx="8229600" cy="1252728"/>
          </a:xfrm>
        </p:spPr>
        <p:txBody>
          <a:bodyPr/>
          <a:lstStyle/>
          <a:p>
            <a:r>
              <a:rPr lang="en-US" dirty="0"/>
              <a:t>Circular Array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1699" y="2229787"/>
            <a:ext cx="9886012" cy="39624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Circular queue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jenis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antrian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kedua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ujungnya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terhubung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Diakses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sembarang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kearah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maksimum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memutar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 i="1" dirty="0">
                <a:latin typeface="Arial" pitchFamily="34" charset="0"/>
                <a:cs typeface="Arial" pitchFamily="34" charset="0"/>
              </a:rPr>
              <a:t>Circular  queue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dibuat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seakan-akan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lingkaran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bersebelahan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masih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ditampung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dikurangi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1.</a:t>
            </a:r>
          </a:p>
          <a:p>
            <a:pPr lvl="1"/>
            <a:r>
              <a:rPr lang="en-US" sz="2000" dirty="0" err="1"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8,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data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ditampung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7. ( n-1)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6471" y="1835152"/>
            <a:ext cx="8941633" cy="2187209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circular array,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meskipun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terpakai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baru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tetap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ditambahkan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keadaan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head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tail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mencapai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maksimum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dikembalikan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keposisi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 i="1" dirty="0">
                <a:latin typeface="Arial" pitchFamily="34" charset="0"/>
                <a:cs typeface="Arial" pitchFamily="34" charset="0"/>
              </a:rPr>
              <a:t>Queue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>
                <a:latin typeface="Arial" pitchFamily="34" charset="0"/>
                <a:cs typeface="Arial" pitchFamily="34" charset="0"/>
              </a:rPr>
              <a:t>circular array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dibayangkan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: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http://4.bp.blogspot.com/-P9SVMtwpl9Y/UWEcAvFfd1I/AAAAAAAAA1k/VSJ7BcXyaAI/s320/ffffff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872" y="4022361"/>
            <a:ext cx="59436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2032" y="852488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 err="1"/>
              <a:t>Aturan-aturan</a:t>
            </a:r>
            <a:r>
              <a:rPr lang="en-US" sz="3200" dirty="0"/>
              <a:t> </a:t>
            </a:r>
            <a:r>
              <a:rPr lang="en-US" sz="3200" i="1" dirty="0"/>
              <a:t>Circular Array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2032" y="2232392"/>
            <a:ext cx="10605542" cy="3688724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penghapusan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(front)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ditambah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 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+ 1.</a:t>
            </a: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penambahan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linear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ditambah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dihapus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1.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ditambahkan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tinggal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queue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dihapus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0 (queue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2012" y="1610299"/>
            <a:ext cx="10770433" cy="3861111"/>
          </a:xfrm>
        </p:spPr>
        <p:txBody>
          <a:bodyPr>
            <a:normAutofit/>
          </a:bodyPr>
          <a:lstStyle/>
          <a:p>
            <a:r>
              <a:rPr lang="en-US" sz="2400" dirty="0"/>
              <a:t>Front </a:t>
            </a:r>
            <a:r>
              <a:rPr lang="en-US" sz="2400" dirty="0" err="1"/>
              <a:t>dan</a:t>
            </a:r>
            <a:r>
              <a:rPr lang="en-US" sz="2400" dirty="0"/>
              <a:t> Tail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maju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;</a:t>
            </a:r>
          </a:p>
          <a:p>
            <a:pPr lvl="1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.</a:t>
            </a:r>
          </a:p>
          <a:p>
            <a:pPr lvl="0"/>
            <a:r>
              <a:rPr lang="en-US" sz="2400" dirty="0"/>
              <a:t>Tail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array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array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pengahapusan</a:t>
            </a:r>
            <a:r>
              <a:rPr lang="en-US" sz="2000" dirty="0"/>
              <a:t>.</a:t>
            </a:r>
          </a:p>
          <a:p>
            <a:pPr lvl="0"/>
            <a:r>
              <a:rPr lang="en-US" sz="2400" dirty="0"/>
              <a:t>Front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array,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antrian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https://www.programiz.com/dsa/circular-queue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5093"/>
            <a:ext cx="8229600" cy="1252728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600" b="1" dirty="0" err="1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Enqueue</a:t>
            </a:r>
            <a:r>
              <a:rPr lang="en-US" sz="3600" b="1" dirty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(Queue Circular)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10980" y="2111115"/>
            <a:ext cx="11101466" cy="4064833"/>
          </a:xfrm>
        </p:spPr>
        <p:txBody>
          <a:bodyPr>
            <a:noAutofit/>
          </a:bodyPr>
          <a:lstStyle/>
          <a:p>
            <a:pPr marL="0" lvl="2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Proses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Enqueue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pada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Queue Circular 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(Array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Statis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dengan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cara</a:t>
            </a:r>
            <a:r>
              <a:rPr lang="en-US" sz="2200" b="1" dirty="0">
                <a:latin typeface="+mn-lt"/>
              </a:rPr>
              <a:t>:</a:t>
            </a:r>
          </a:p>
          <a:p>
            <a:pPr marL="339725" lvl="2" indent="-339725">
              <a:buFont typeface="Wingdings" pitchFamily="2" charset="2"/>
              <a:buChar char="v"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Penambahan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data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dilakukan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kondisi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queue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tidak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penuh</a:t>
            </a:r>
            <a:r>
              <a:rPr lang="en-US" sz="2200" b="1" dirty="0">
                <a:latin typeface="+mn-lt"/>
              </a:rPr>
              <a:t>. </a:t>
            </a:r>
          </a:p>
          <a:p>
            <a:pPr marL="339725" lvl="2" indent="-339725">
              <a:buFont typeface="Wingdings" pitchFamily="2" charset="2"/>
              <a:buChar char="v"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keadaan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kosong</a:t>
            </a:r>
            <a:r>
              <a:rPr lang="en-US" sz="2200" b="1" dirty="0"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maka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posisi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Front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dan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Rear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bernilai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0" b="1" dirty="0">
                <a:latin typeface="+mn-lt"/>
              </a:rPr>
              <a:t>.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Tetapi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tidak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kosong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maka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nilai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Rear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bertambah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1</a:t>
            </a:r>
            <a:r>
              <a:rPr lang="en-US" sz="2200" b="1" dirty="0"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tapi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Rear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ada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di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posisi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maksimum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queue</a:t>
            </a:r>
            <a:r>
              <a:rPr lang="en-US" sz="2200" b="1" dirty="0"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maka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+mn-lt"/>
              </a:rPr>
              <a:t>Rear = 1</a:t>
            </a:r>
          </a:p>
          <a:p>
            <a:pPr marL="339725" lvl="2" indent="-339725">
              <a:buFont typeface="Wingdings" pitchFamily="2" charset="2"/>
              <a:buChar char="v"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Kemudian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data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baru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disimpan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queue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pada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posisi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Rear.</a:t>
            </a:r>
          </a:p>
          <a:p>
            <a:pPr marL="517525" lvl="2" indent="-517525">
              <a:buNone/>
            </a:pPr>
            <a:endParaRPr lang="en-US" sz="2200" b="1" dirty="0">
              <a:latin typeface="+mn-lt"/>
            </a:endParaRPr>
          </a:p>
          <a:p>
            <a:pPr marL="517525" lvl="2" indent="-517525">
              <a:buNone/>
            </a:pPr>
            <a:endParaRPr lang="en-US" sz="2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171" y="874975"/>
            <a:ext cx="8229600" cy="1252728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600" b="1" dirty="0" err="1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Dequeue</a:t>
            </a:r>
            <a:r>
              <a:rPr lang="en-US" sz="3600" b="1" dirty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(Queue Circular)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3399" y="2256802"/>
            <a:ext cx="10724213" cy="2869836"/>
          </a:xfrm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Operasi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dequeue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Queue Circular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(Array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Statis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marL="339725" lvl="2" indent="-339725" algn="just"/>
            <a:r>
              <a:rPr lang="en-US" sz="20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Periksa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Queue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tidak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lvl="2" indent="-514350" algn="just"/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Periksa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kembali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lebih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5938" lvl="2" indent="-515938" algn="just"/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harga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Front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rear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0 (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nol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5938" lvl="2" indent="-515938" algn="just"/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periksa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Front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berada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maksimum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harga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Front = 1,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harga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Front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bertambah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1.</a:t>
            </a:r>
          </a:p>
          <a:p>
            <a:pPr marL="0" indent="0" algn="just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7102" y="1235545"/>
            <a:ext cx="11070236" cy="4625609"/>
          </a:xfrm>
        </p:spPr>
        <p:txBody>
          <a:bodyPr/>
          <a:lstStyle/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CQueue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tempat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penyimpanan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data.</a:t>
            </a:r>
          </a:p>
          <a:p>
            <a:r>
              <a:rPr lang="en-US" sz="1800" b="1" dirty="0">
                <a:latin typeface="Arial" pitchFamily="34" charset="0"/>
                <a:cs typeface="Arial" pitchFamily="34" charset="0"/>
              </a:rPr>
              <a:t>Rear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mewakili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lokasi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mana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dimasukkan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front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mewakili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err="1">
                <a:latin typeface="Arial" pitchFamily="34" charset="0"/>
                <a:cs typeface="Arial" pitchFamily="34" charset="0"/>
              </a:rPr>
              <a:t>lokasi</a:t>
            </a:r>
            <a:r>
              <a:rPr lang="en-US" sz="1800">
                <a:latin typeface="Arial" pitchFamily="34" charset="0"/>
                <a:cs typeface="Arial" pitchFamily="34" charset="0"/>
              </a:rPr>
              <a:t> dimana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data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dihapus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front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ditugaskan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Item. </a:t>
            </a:r>
          </a:p>
          <a:p>
            <a:r>
              <a:rPr lang="en-US" sz="1800" dirty="0" err="1">
                <a:latin typeface="Arial" pitchFamily="34" charset="0"/>
                <a:cs typeface="Arial" pitchFamily="34" charset="0"/>
              </a:rPr>
              <a:t>Awalnya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front = 1.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front = 0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maka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 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Cetak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“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kosong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Return. /*..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Hapus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tanpa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Penyisipan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2. Set Item: =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CQueue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[front]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front = N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Set front = 1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front = rear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Set front = 0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rear = 0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5. Set front: = front + 1</a:t>
            </a:r>
          </a:p>
          <a:p>
            <a:pPr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6.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2033" y="859986"/>
            <a:ext cx="8229600" cy="908854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Ilustrasi</a:t>
            </a:r>
            <a:r>
              <a:rPr lang="en-US" sz="4800" dirty="0"/>
              <a:t> </a:t>
            </a:r>
            <a:r>
              <a:rPr lang="en-US" sz="4800" dirty="0" err="1"/>
              <a:t>antrean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4819" y="4033833"/>
            <a:ext cx="5786478" cy="282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45720">
            <a:off x="679880" y="1930572"/>
            <a:ext cx="6389687" cy="250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4249" y="571423"/>
            <a:ext cx="8534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bg1"/>
                </a:solidFill>
              </a:rPr>
              <a:t>Example: Consider the following circular queue with N = 5.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4812" y="1374698"/>
            <a:ext cx="1581150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06162" y="979410"/>
            <a:ext cx="33670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1. Initially, Rear = 0, Front = 0.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3462" y="2905048"/>
            <a:ext cx="3505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2. Insert 10, Rear = 1, Front = 1.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3712" y="3259060"/>
            <a:ext cx="1600200" cy="147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0449" y="4719560"/>
            <a:ext cx="3505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3. Insert 50, Rear = 2, Front = 1.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2924" y="5129135"/>
            <a:ext cx="1609725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44762" y="1007985"/>
            <a:ext cx="39004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4. Insert 20, Rear = 3, Front = 1.</a:t>
            </a: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7249" y="1374698"/>
            <a:ext cx="1466850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82849" y="2919335"/>
            <a:ext cx="3657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5. Insert 70, Rear = 4, Front = 1.</a:t>
            </a:r>
          </a:p>
        </p:txBody>
      </p: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7399" y="3300335"/>
            <a:ext cx="1714500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259049" y="4671935"/>
            <a:ext cx="3886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6. Delete front, Rear = 4, Front = 2.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03599" y="5011660"/>
            <a:ext cx="1676400" cy="1533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531599" y="323048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77849" y="512913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545049" y="22192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270287" y="45052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325849" y="630071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525249" y="341781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677649" y="508151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681324" y="13810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792449" y="32860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468849" y="505928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09140" y="883015"/>
            <a:ext cx="3733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7. Insert 100, Rear = 5, Front = 2.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340" y="1270365"/>
            <a:ext cx="1676400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09140" y="2753090"/>
            <a:ext cx="3733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8. Insert 40, Rear = 1, Front = 2.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2540" y="3189653"/>
            <a:ext cx="1600200" cy="149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29778" y="4666028"/>
            <a:ext cx="49815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9. Insert 140, Rear = 1, Front = 2.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    As Front = Rear + 1, so Queue overflow.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8740" y="5302615"/>
            <a:ext cx="1600200" cy="149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52540" y="883015"/>
            <a:ext cx="3962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10. Delete front, Rear = 1, Front = 3.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6940" y="1208453"/>
            <a:ext cx="167640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88728" y="1340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531390" y="231652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214140" y="3245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537740" y="3245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83790" y="533119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338340" y="12640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1128" y="540739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090940" y="197839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728740" y="2711815"/>
            <a:ext cx="3962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11. Delete front, Rear = 1, Front = 4.</a:t>
            </a: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6940" y="3092815"/>
            <a:ext cx="169545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804940" y="4616815"/>
            <a:ext cx="4038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12. Delete front, Rear = 1, Front = 5.</a:t>
            </a:r>
          </a:p>
        </p:txBody>
      </p:sp>
      <p:pic>
        <p:nvPicPr>
          <p:cNvPr id="23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140" y="4921615"/>
            <a:ext cx="175260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52628" y="306582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49465" y="495654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795540" y="436122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400253" y="5912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1331558" y="655091"/>
            <a:ext cx="6529552" cy="1437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</a:rPr>
              <a:t>RANGKUMAN</a:t>
            </a:r>
            <a:endParaRPr lang="en-ID" sz="7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18289" y="2265778"/>
            <a:ext cx="4012224" cy="75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/>
              <a:t>Queue/Antirn adalah suatu proses yang dilakukan menggunakan metode FIFO. 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75161" y="3132962"/>
            <a:ext cx="3292839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/>
              <a:t>Antrian dapat dilakukan dengan 2 cara, yaitu : Antrian Linier (data yang bergerak) dan Antrian Circular (Penanda yang bergerak).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:a16="http://schemas.microsoft.com/office/drawing/2014/main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1905" y="3132962"/>
            <a:ext cx="3440655" cy="3440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4">
            <a:extLst>
              <a:ext uri="{FF2B5EF4-FFF2-40B4-BE49-F238E27FC236}">
                <a16:creationId xmlns:a16="http://schemas.microsoft.com/office/drawing/2014/main" id="{E82A237F-B6AD-4371-8D54-334369E172F5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3ABD3B0-4650-4681-B566-E307A2ED582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INFROMASI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51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Guy J. Hall, Richard J. Easton, Applied Data Structure Using Pascal, Toronto : D.C. Heat and Company, 1987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Insap Santosa, I.  1993. Struktur Data. Yogyakarta : Andy Offset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Hariyanto, B . 2004.  Struktur Data. Bandung : Informatika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/>
              <a:t>http://www.cplusplus.com/doc/tutorial/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/>
              <a:t>Abdul Kadir . Algoritma &amp; Pemrograman Menggunakan C &amp; C++.  Yogyakarta.  Andi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/>
              <a:t>Leony Lidya, Rinaldi Munir. </a:t>
            </a:r>
            <a:r>
              <a:rPr lang="pt-BR"/>
              <a:t>Algoritma dan pemrograman dalam Bahasa Pascal, C &amp; C++. Bandung. Informatika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52E9E920-18AA-48D1-9D10-6E9426122ECC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7487740A-BD8A-40CB-843C-DB569694EF2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430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28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2053" y="612648"/>
            <a:ext cx="8229600" cy="976309"/>
          </a:xfrm>
        </p:spPr>
        <p:txBody>
          <a:bodyPr/>
          <a:lstStyle/>
          <a:p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2014" y="1587814"/>
            <a:ext cx="10740452" cy="4625609"/>
          </a:xfrm>
        </p:spPr>
        <p:txBody>
          <a:bodyPr>
            <a:normAutofit/>
          </a:bodyPr>
          <a:lstStyle/>
          <a:p>
            <a:r>
              <a:rPr lang="en-US" sz="3200" dirty="0" err="1"/>
              <a:t>Elemen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pertama</a:t>
            </a:r>
            <a:r>
              <a:rPr lang="en-US" sz="3200" b="1" dirty="0">
                <a:solidFill>
                  <a:srgbClr val="FF0000"/>
                </a:solidFill>
              </a:rPr>
              <a:t> kali </a:t>
            </a:r>
            <a:r>
              <a:rPr lang="en-US" sz="3200" b="1" dirty="0" err="1">
                <a:solidFill>
                  <a:srgbClr val="FF0000"/>
                </a:solidFill>
              </a:rPr>
              <a:t>masuk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elemen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depan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i="1" dirty="0"/>
              <a:t>front/</a:t>
            </a:r>
            <a:r>
              <a:rPr lang="en-US" sz="3200" b="1" i="1" dirty="0"/>
              <a:t>head</a:t>
            </a:r>
            <a:r>
              <a:rPr lang="en-US" sz="3200" dirty="0"/>
              <a:t> of queue), </a:t>
            </a:r>
            <a:r>
              <a:rPr lang="en-US" sz="3200" b="1" dirty="0" err="1">
                <a:solidFill>
                  <a:srgbClr val="FF0000"/>
                </a:solidFill>
              </a:rPr>
              <a:t>yg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terakhir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disebut</a:t>
            </a:r>
            <a:r>
              <a:rPr lang="en-US" sz="3200" dirty="0"/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elemen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belakang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i="1" dirty="0"/>
              <a:t>rear/</a:t>
            </a:r>
            <a:r>
              <a:rPr lang="en-US" sz="3200" b="1" i="1" dirty="0"/>
              <a:t>tail</a:t>
            </a:r>
            <a:r>
              <a:rPr lang="en-US" sz="3200" b="1" dirty="0"/>
              <a:t> </a:t>
            </a:r>
            <a:r>
              <a:rPr lang="en-US" sz="3200" dirty="0"/>
              <a:t>of queue).</a:t>
            </a:r>
          </a:p>
          <a:p>
            <a:r>
              <a:rPr lang="en-US" sz="3200" dirty="0" err="1"/>
              <a:t>antrean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dibuat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i="1" dirty="0">
                <a:solidFill>
                  <a:srgbClr val="FF0000"/>
                </a:solidFill>
              </a:rPr>
              <a:t>array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/>
              <a:t>maupun</a:t>
            </a:r>
            <a:r>
              <a:rPr lang="en-US" sz="3200" dirty="0"/>
              <a:t>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i="1" dirty="0" err="1">
                <a:solidFill>
                  <a:srgbClr val="FF0000"/>
                </a:solidFill>
              </a:rPr>
              <a:t>struct</a:t>
            </a:r>
            <a:r>
              <a:rPr lang="en-US" sz="3200" dirty="0"/>
              <a:t>. </a:t>
            </a:r>
          </a:p>
          <a:p>
            <a:r>
              <a:rPr lang="en-US" sz="3200" dirty="0" err="1"/>
              <a:t>Pada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pembuatan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antrean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dengan</a:t>
            </a:r>
            <a:r>
              <a:rPr lang="en-US" sz="3200" dirty="0">
                <a:solidFill>
                  <a:srgbClr val="FF0000"/>
                </a:solidFill>
              </a:rPr>
              <a:t> array</a:t>
            </a:r>
            <a:r>
              <a:rPr lang="en-US" sz="3200" dirty="0"/>
              <a:t>, </a:t>
            </a:r>
            <a:r>
              <a:rPr lang="en-US" sz="3200" dirty="0" err="1"/>
              <a:t>antrean</a:t>
            </a:r>
            <a:r>
              <a:rPr lang="en-US" sz="3200" dirty="0"/>
              <a:t> yang </a:t>
            </a:r>
            <a:r>
              <a:rPr lang="en-US" sz="3200" dirty="0" err="1"/>
              <a:t>disajikan</a:t>
            </a:r>
            <a:r>
              <a:rPr lang="en-US" sz="3200" dirty="0"/>
              <a:t> </a:t>
            </a:r>
            <a:r>
              <a:rPr lang="en-US" sz="3200" dirty="0" err="1"/>
              <a:t>bersifat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statis</a:t>
            </a:r>
            <a:r>
              <a:rPr lang="en-US" sz="3200" dirty="0"/>
              <a:t>, </a:t>
            </a:r>
            <a:r>
              <a:rPr lang="en-US" sz="3200" dirty="0" err="1"/>
              <a:t>karena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jumlah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maksimal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array </a:t>
            </a:r>
            <a:r>
              <a:rPr lang="en-US" sz="3200" dirty="0" err="1"/>
              <a:t>sudah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ditentukan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sejak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deklarasi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awal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6905" y="557712"/>
            <a:ext cx="8229600" cy="1252728"/>
          </a:xfrm>
        </p:spPr>
        <p:txBody>
          <a:bodyPr/>
          <a:lstStyle/>
          <a:p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6905" y="2011680"/>
            <a:ext cx="7696200" cy="3864464"/>
          </a:xfrm>
        </p:spPr>
        <p:txBody>
          <a:bodyPr>
            <a:normAutofit/>
          </a:bodyPr>
          <a:lstStyle/>
          <a:p>
            <a:r>
              <a:rPr lang="en-US" sz="2800" dirty="0" err="1"/>
              <a:t>Contoh</a:t>
            </a:r>
            <a:r>
              <a:rPr lang="en-US" sz="2800" dirty="0"/>
              <a:t> : 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antrean</a:t>
            </a:r>
            <a:r>
              <a:rPr lang="en-US" sz="2800" dirty="0">
                <a:solidFill>
                  <a:schemeClr val="tx1"/>
                </a:solidFill>
              </a:rPr>
              <a:t> di bank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Penjualan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karcis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kereta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dirty="0" err="1">
                <a:solidFill>
                  <a:schemeClr val="tx1"/>
                </a:solidFill>
              </a:rPr>
              <a:t>bioskop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Penjadualan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pencetakan</a:t>
            </a:r>
            <a:r>
              <a:rPr lang="en-US" sz="2800" dirty="0">
                <a:solidFill>
                  <a:schemeClr val="tx1"/>
                </a:solidFill>
              </a:rPr>
              <a:t> (spooling system)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Penjadualan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pemakaian</a:t>
            </a:r>
            <a:r>
              <a:rPr lang="en-US" sz="2800" dirty="0">
                <a:solidFill>
                  <a:schemeClr val="tx1"/>
                </a:solidFill>
              </a:rPr>
              <a:t> CPU</a:t>
            </a: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Pemakaian</a:t>
            </a:r>
            <a:r>
              <a:rPr lang="en-US" sz="2800" dirty="0">
                <a:solidFill>
                  <a:schemeClr val="tx1"/>
                </a:solidFill>
              </a:rPr>
              <a:t> I/O </a:t>
            </a:r>
            <a:r>
              <a:rPr lang="en-US" sz="2800" dirty="0" err="1">
                <a:solidFill>
                  <a:schemeClr val="tx1"/>
                </a:solidFill>
              </a:rPr>
              <a:t>pada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sistem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komputer</a:t>
            </a:r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</a:rPr>
              <a:t>Penyimpan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barang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Apotek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2092" y="762549"/>
            <a:ext cx="8229600" cy="125272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Queue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091" y="2232391"/>
            <a:ext cx="10830393" cy="3598783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Membuat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i="1" dirty="0"/>
              <a:t>queue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i="1" dirty="0" err="1"/>
              <a:t>inisialisasi</a:t>
            </a:r>
            <a:endParaRPr lang="en-US" sz="2800" i="1" dirty="0"/>
          </a:p>
          <a:p>
            <a:pPr marL="514350" indent="-514350">
              <a:buSzPct val="100000"/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Mengecek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i="1" dirty="0"/>
              <a:t>queue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penuh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i="1" dirty="0"/>
              <a:t>full</a:t>
            </a:r>
          </a:p>
          <a:p>
            <a:pPr marL="514350" indent="-514350">
              <a:buSzPct val="100000"/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Mengecek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apakah</a:t>
            </a:r>
            <a:r>
              <a:rPr lang="en-US" sz="2800" dirty="0"/>
              <a:t> </a:t>
            </a:r>
            <a:r>
              <a:rPr lang="en-US" sz="2800" i="1" dirty="0"/>
              <a:t>queue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kosong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i="1" dirty="0"/>
              <a:t>empty</a:t>
            </a:r>
          </a:p>
          <a:p>
            <a:pPr marL="514350" indent="-514350">
              <a:buSzPct val="100000"/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Memasukkan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i="1" dirty="0"/>
              <a:t>queue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rgbClr val="FF0000"/>
                </a:solidFill>
              </a:rPr>
              <a:t>InQueue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insert Queue</a:t>
            </a:r>
            <a:r>
              <a:rPr lang="en-US" sz="2800" dirty="0"/>
              <a:t>)</a:t>
            </a:r>
          </a:p>
          <a:p>
            <a:pPr marL="514350" indent="-514350">
              <a:buSzPct val="100000"/>
              <a:buAutoNum type="arabicPeriod"/>
            </a:pPr>
            <a:r>
              <a:rPr lang="en-US" sz="2800" dirty="0" err="1">
                <a:solidFill>
                  <a:srgbClr val="FF0000"/>
                </a:solidFill>
              </a:rPr>
              <a:t>Menghapus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/>
              <a:t>elemen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FF0000"/>
                </a:solidFill>
              </a:rPr>
              <a:t>DeQueue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i="1" dirty="0"/>
              <a:t>Delete Queue</a:t>
            </a:r>
            <a:r>
              <a:rPr lang="en-US" sz="2800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7102" y="572703"/>
            <a:ext cx="8229600" cy="1252728"/>
          </a:xfrm>
        </p:spPr>
        <p:txBody>
          <a:bodyPr>
            <a:normAutofit/>
          </a:bodyPr>
          <a:lstStyle/>
          <a:p>
            <a:r>
              <a:rPr lang="en-US"/>
              <a:t>Queue </a:t>
            </a:r>
            <a:r>
              <a:rPr lang="en-US" dirty="0" err="1"/>
              <a:t>dengan</a:t>
            </a:r>
            <a:r>
              <a:rPr lang="en-US" dirty="0"/>
              <a:t> Linear Array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7101" y="2026671"/>
            <a:ext cx="10455639" cy="2352984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Linear Array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disebut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physical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model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selalu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menempati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posisi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array.</a:t>
            </a:r>
          </a:p>
          <a:p>
            <a:r>
              <a:rPr lang="en-US" sz="2400" i="1" dirty="0"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linear array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umum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dideklarasikan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: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0826" y="3973672"/>
            <a:ext cx="7391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Const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MaxQueue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{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};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Type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TypeQueue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byte; </a:t>
            </a:r>
          </a:p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Queue 		: Array[1.MaxQueue] of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TypeQueue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	Head, Tail	: Byte;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836" y="929767"/>
            <a:ext cx="9744637" cy="809251"/>
          </a:xfrm>
        </p:spPr>
        <p:txBody>
          <a:bodyPr/>
          <a:lstStyle/>
          <a:p>
            <a:r>
              <a:rPr lang="en-US"/>
              <a:t>Ilustrasi linier Queue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018" y="1602474"/>
            <a:ext cx="2771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9653" y="2659393"/>
            <a:ext cx="26574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5755" y="3840421"/>
            <a:ext cx="2562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7030" y="4872892"/>
            <a:ext cx="28479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</TotalTime>
  <Words>2505</Words>
  <Application>Microsoft Office PowerPoint</Application>
  <PresentationFormat>Widescreen</PresentationFormat>
  <Paragraphs>463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Arial Black</vt:lpstr>
      <vt:lpstr>Calibri</vt:lpstr>
      <vt:lpstr>Signika</vt:lpstr>
      <vt:lpstr>Symbol</vt:lpstr>
      <vt:lpstr>Times New Roman</vt:lpstr>
      <vt:lpstr>Wingdings</vt:lpstr>
      <vt:lpstr>1_Custom Design</vt:lpstr>
      <vt:lpstr>PowerPoint Presentation</vt:lpstr>
      <vt:lpstr>Capaian Pembelajaran</vt:lpstr>
      <vt:lpstr>Definisi</vt:lpstr>
      <vt:lpstr>Ilustrasi antrean </vt:lpstr>
      <vt:lpstr>lanjut</vt:lpstr>
      <vt:lpstr>lanjut</vt:lpstr>
      <vt:lpstr>Operasi Standar Queue</vt:lpstr>
      <vt:lpstr>Queue dengan Linear Array</vt:lpstr>
      <vt:lpstr>Ilustrasi linier Queue</vt:lpstr>
      <vt:lpstr>MODEL ANTREAN / QUEUE</vt:lpstr>
      <vt:lpstr>TAMBAH ELEMEN</vt:lpstr>
      <vt:lpstr>dequeue</vt:lpstr>
      <vt:lpstr>AMBIL ELEMEN</vt:lpstr>
      <vt:lpstr>AMBIL ELEMEN</vt:lpstr>
      <vt:lpstr>AMBIL ELEMEN</vt:lpstr>
      <vt:lpstr>AMBIL ELEMEN</vt:lpstr>
      <vt:lpstr>Algoritma PUSH </vt:lpstr>
      <vt:lpstr>Algoritma POP</vt:lpstr>
      <vt:lpstr>Operasi pada queue</vt:lpstr>
      <vt:lpstr>Operasi pada queue</vt:lpstr>
      <vt:lpstr>Operasi Pada Queue</vt:lpstr>
      <vt:lpstr>Operasi pada queue</vt:lpstr>
      <vt:lpstr>Operasi pada queue</vt:lpstr>
      <vt:lpstr>Operasi pada queue</vt:lpstr>
      <vt:lpstr>Lanjut..</vt:lpstr>
      <vt:lpstr>PowerPoint Presentation</vt:lpstr>
      <vt:lpstr>PowerPoint Presentation</vt:lpstr>
      <vt:lpstr>CIRCULAR QUEUE</vt:lpstr>
      <vt:lpstr>CIRCULAR QUEUE</vt:lpstr>
      <vt:lpstr>Ilustrasi Circular Queue</vt:lpstr>
      <vt:lpstr>PowerPoint Presentation</vt:lpstr>
      <vt:lpstr>Circular Array</vt:lpstr>
      <vt:lpstr>PowerPoint Presentation</vt:lpstr>
      <vt:lpstr>Aturan-aturan Circular Array</vt:lpstr>
      <vt:lpstr>PowerPoint Presentation</vt:lpstr>
      <vt:lpstr>PowerPoint Presentation</vt:lpstr>
      <vt:lpstr>Enqueue(Queue Circular)</vt:lpstr>
      <vt:lpstr>Dequeue (Queue Circular)</vt:lpstr>
      <vt:lpstr>PowerPoint Presentation</vt:lpstr>
      <vt:lpstr>PowerPoint Presentation</vt:lpstr>
      <vt:lpstr>PowerPoint Presentation</vt:lpstr>
      <vt:lpstr>PowerPoint Presentation</vt:lpstr>
      <vt:lpstr>SUMBER PUSTAKA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rido mr</cp:lastModifiedBy>
  <cp:revision>104</cp:revision>
  <dcterms:created xsi:type="dcterms:W3CDTF">2020-07-23T01:18:59Z</dcterms:created>
  <dcterms:modified xsi:type="dcterms:W3CDTF">2024-05-22T23:36:40Z</dcterms:modified>
</cp:coreProperties>
</file>