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90" r:id="rId3"/>
    <p:sldId id="433" r:id="rId4"/>
    <p:sldId id="476" r:id="rId5"/>
    <p:sldId id="477" r:id="rId6"/>
    <p:sldId id="478" r:id="rId7"/>
    <p:sldId id="479" r:id="rId8"/>
    <p:sldId id="473" r:id="rId9"/>
    <p:sldId id="474" r:id="rId10"/>
    <p:sldId id="438" r:id="rId11"/>
    <p:sldId id="432" r:id="rId12"/>
    <p:sldId id="39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8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k-nearest-neighbours/" TargetMode="External"/><Relationship Id="rId2" Type="http://schemas.openxmlformats.org/officeDocument/2006/relationships/hyperlink" Target="https://www.freecodecamp.org/news/k-nearest-neighbors-algorithm-classifiers-and-model-example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medium.com/bee-solution-partners/cara-kerja-algoritma-k-nearest-neighbor-k-nn-389297de543e" TargetMode="External"/><Relationship Id="rId4" Type="http://schemas.openxmlformats.org/officeDocument/2006/relationships/hyperlink" Target="https://www.trivusi.web.id/2022/06/algoritma-kn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k-nearest-neighbor-algorithm-for-machine-learn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avatpoint.com/k-nearest-neighbor-algorithm-for-machine-learning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www.javatpoint.com/k-nearest-neighbor-algorithm-for-machine-learning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javatpoint.com/k-nearest-neighbor-algorithm-for-machine-learning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https://www.youtube.com/embed/4HKqjENq9OU?feature=oembed" TargetMode="External"/><Relationship Id="rId1" Type="http://schemas.openxmlformats.org/officeDocument/2006/relationships/video" Target="https://www.youtube.com/embed/0p0o5cmgLdE?feature=oembed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5">
            <a:extLst>
              <a:ext uri="{FF2B5EF4-FFF2-40B4-BE49-F238E27FC236}">
                <a16:creationId xmlns:a16="http://schemas.microsoft.com/office/drawing/2014/main" id="{1BED7E06-9B69-BF98-034C-77273C41C8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1966" y="1068145"/>
            <a:ext cx="5085924" cy="1096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 Mining</a:t>
            </a:r>
            <a:b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id-ID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id-ID" sz="2800" b="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Nearest</a:t>
            </a:r>
            <a:r>
              <a:rPr lang="id-ID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d-ID" sz="2800" b="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Neighbor</a:t>
            </a:r>
            <a:r>
              <a:rPr lang="id-ID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(KNN)</a:t>
            </a:r>
            <a:endParaRPr sz="28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Mining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480038"/>
            <a:ext cx="80178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</a:t>
            </a:r>
            <a:r>
              <a:rPr lang="en-US" sz="2000" dirty="0"/>
              <a:t> Model </a:t>
            </a:r>
            <a:r>
              <a:rPr lang="en-US" sz="2000" dirty="0" err="1"/>
              <a:t>untuk</a:t>
            </a:r>
            <a:r>
              <a:rPr lang="en-US" sz="2000" dirty="0"/>
              <a:t> KNN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Kelebihan</a:t>
            </a:r>
            <a:r>
              <a:rPr lang="en-US" sz="2000" dirty="0"/>
              <a:t> dan </a:t>
            </a:r>
            <a:r>
              <a:rPr lang="en-US" sz="2000" dirty="0" err="1"/>
              <a:t>Kekurangan</a:t>
            </a:r>
            <a:r>
              <a:rPr lang="en-US" sz="2000" dirty="0"/>
              <a:t> KNN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Cari 10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pemanfaatan</a:t>
            </a:r>
            <a:r>
              <a:rPr lang="en-US" sz="2000" dirty="0"/>
              <a:t> KNN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Diskusikan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Tuliskan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(</a:t>
            </a:r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UTS)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89409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3874-FAD4-F5A8-8241-04B33C4D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Bacaan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52F81C-5111-F7A4-BC5D-D4606E1DDCC7}"/>
              </a:ext>
            </a:extLst>
          </p:cNvPr>
          <p:cNvSpPr txBox="1"/>
          <p:nvPr/>
        </p:nvSpPr>
        <p:spPr>
          <a:xfrm>
            <a:off x="754912" y="1234037"/>
            <a:ext cx="73258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dirty="0">
                <a:hlinkClick r:id="rId2"/>
              </a:rPr>
              <a:t>https://www.javatpoint.com/k-nearest-neighbor-algorithm-for-machine-learning </a:t>
            </a:r>
            <a:r>
              <a:rPr lang="en-US" dirty="0">
                <a:hlinkClick r:id="rId2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d-ID" dirty="0">
                <a:hlinkClick r:id="rId2"/>
              </a:rPr>
              <a:t>https://www.freecodecamp.org/news/k-nearest-neighbors-algorithm-classifiers-and-model-example/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https://www.geeksforgeeks.org/k-nearest-neighbours/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https://www.trivusi.web.id/2022/06/algoritma-knn.html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https://medium.com/bee-solution-partners/cara-kerja-algoritma-k-nearest-neighbor-k-nn-389297de543e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4678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3B79C-F067-2CC5-3A40-7D4FC701FDEF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B9031B-A1E8-803E-98A0-3B84983B5061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15DBD-AFCB-3564-82D4-E42166A157AD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WA 	: 082343006557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86F67-6294-2700-4680-D50A512183D4}"/>
              </a:ext>
            </a:extLst>
          </p:cNvPr>
          <p:cNvGrpSpPr/>
          <p:nvPr/>
        </p:nvGrpSpPr>
        <p:grpSpPr>
          <a:xfrm>
            <a:off x="2565014" y="159613"/>
            <a:ext cx="4388850" cy="959979"/>
            <a:chOff x="2881580" y="22161"/>
            <a:chExt cx="4388850" cy="95997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116E972-333B-8113-369A-F8C39283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DD5F-69C5-6167-55C6-396C2166F471}"/>
                </a:ext>
              </a:extLst>
            </p:cNvPr>
            <p:cNvSpPr txBox="1"/>
            <p:nvPr/>
          </p:nvSpPr>
          <p:spPr>
            <a:xfrm>
              <a:off x="3969471" y="85590"/>
              <a:ext cx="3300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Magister Teknik </a:t>
              </a:r>
              <a:r>
                <a:rPr lang="en-US" sz="2000" dirty="0" err="1"/>
                <a:t>Informatika</a:t>
              </a:r>
              <a:endParaRPr lang="id-ID" sz="2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4F065-1DE2-5FFE-C766-8C00789A22D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472" y="844276"/>
              <a:ext cx="3300958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Mining : Pertemuan 4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49846-E245-E24E-58DE-9366D3BD34E9}"/>
              </a:ext>
            </a:extLst>
          </p:cNvPr>
          <p:cNvSpPr txBox="1"/>
          <p:nvPr/>
        </p:nvSpPr>
        <p:spPr>
          <a:xfrm>
            <a:off x="614680" y="1156666"/>
            <a:ext cx="7914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Menyiapkan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data training</a:t>
            </a:r>
            <a:endParaRPr lang="id-ID" sz="2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Algoritma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KNN</a:t>
            </a:r>
            <a:endParaRPr lang="id-ID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Evaluasi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Tugas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414955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8DD4-2D12-793B-AC85-925129A0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Training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F33E3-3A8E-5B10-B2FB-A74F9D1C17C3}"/>
              </a:ext>
            </a:extLst>
          </p:cNvPr>
          <p:cNvSpPr txBox="1"/>
          <p:nvPr/>
        </p:nvSpPr>
        <p:spPr>
          <a:xfrm>
            <a:off x="614680" y="1291577"/>
            <a:ext cx="79146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Siapkan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data training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bentuk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excel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csv yang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nantinya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di load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Aplikasi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Data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diambil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negeri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maupun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luar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negeri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dibangun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sendiri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kebutuhan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37470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90D-C236-5DA7-0000-D92DBB7E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id-ID" dirty="0"/>
          </a:p>
        </p:txBody>
      </p:sp>
      <p:pic>
        <p:nvPicPr>
          <p:cNvPr id="1026" name="Picture 2" descr="K-Nearest Neighbor(KNN) Algorithm for Machine Learning">
            <a:extLst>
              <a:ext uri="{FF2B5EF4-FFF2-40B4-BE49-F238E27FC236}">
                <a16:creationId xmlns:a16="http://schemas.microsoft.com/office/drawing/2014/main" id="{A52C06CE-1A01-B605-E7FE-74B344328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19" y="1554386"/>
            <a:ext cx="3220125" cy="177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293494-00A0-B165-0030-9DFF6FE9A912}"/>
              </a:ext>
            </a:extLst>
          </p:cNvPr>
          <p:cNvSpPr txBox="1"/>
          <p:nvPr/>
        </p:nvSpPr>
        <p:spPr>
          <a:xfrm>
            <a:off x="1193180" y="4732025"/>
            <a:ext cx="7021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3"/>
              </a:rPr>
              <a:t>https://www.javatpoint.com/k-nearest-neighbor-algorithm-for-machine-learning</a:t>
            </a:r>
            <a:r>
              <a:rPr lang="en-US" dirty="0"/>
              <a:t> 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E89E7-6AA9-7EB0-B918-42A5A43C5852}"/>
              </a:ext>
            </a:extLst>
          </p:cNvPr>
          <p:cNvSpPr txBox="1"/>
          <p:nvPr/>
        </p:nvSpPr>
        <p:spPr>
          <a:xfrm>
            <a:off x="4000757" y="1178750"/>
            <a:ext cx="4572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K-NN algorithm: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Step-1: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Select the number K of the neighbors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Step-2: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Calculate the Euclidean distance of </a:t>
            </a: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K number of neighbors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Step-3: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Take the K nearest neighbors as per the calculated Euclidean distance.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Step-4: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Among these k neighbors, count the number of the data points in each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Step-5: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Assign the new data points to that category for which the number of the neighbor is maximum.</a:t>
            </a:r>
          </a:p>
        </p:txBody>
      </p:sp>
    </p:spTree>
    <p:extLst>
      <p:ext uri="{BB962C8B-B14F-4D97-AF65-F5344CB8AC3E}">
        <p14:creationId xmlns:p14="http://schemas.microsoft.com/office/powerpoint/2010/main" val="2139143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90D-C236-5DA7-0000-D92DBB7E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93494-00A0-B165-0030-9DFF6FE9A912}"/>
              </a:ext>
            </a:extLst>
          </p:cNvPr>
          <p:cNvSpPr txBox="1"/>
          <p:nvPr/>
        </p:nvSpPr>
        <p:spPr>
          <a:xfrm>
            <a:off x="1193180" y="4732025"/>
            <a:ext cx="7021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2"/>
              </a:rPr>
              <a:t>https://www.javatpoint.com/k-nearest-neighbor-algorithm-for-machine-learning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3" name="Picture 4" descr="K-Nearest Neighbor(KNN) Algorithm for Machine Learning">
            <a:extLst>
              <a:ext uri="{FF2B5EF4-FFF2-40B4-BE49-F238E27FC236}">
                <a16:creationId xmlns:a16="http://schemas.microsoft.com/office/drawing/2014/main" id="{5F84C997-D44F-F5FD-E2B5-74E8DFC58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409" y="1068753"/>
            <a:ext cx="6011985" cy="300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91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79298D9-8F2D-811E-6C1B-761918CD65F1}"/>
              </a:ext>
            </a:extLst>
          </p:cNvPr>
          <p:cNvSpPr/>
          <p:nvPr/>
        </p:nvSpPr>
        <p:spPr>
          <a:xfrm>
            <a:off x="5058340" y="587298"/>
            <a:ext cx="2958790" cy="409268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9E790D-C236-5DA7-0000-D92DBB7E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br>
              <a:rPr lang="en-US" dirty="0"/>
            </a:b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93494-00A0-B165-0030-9DFF6FE9A912}"/>
              </a:ext>
            </a:extLst>
          </p:cNvPr>
          <p:cNvSpPr txBox="1"/>
          <p:nvPr/>
        </p:nvSpPr>
        <p:spPr>
          <a:xfrm>
            <a:off x="1193180" y="4732025"/>
            <a:ext cx="7021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2"/>
              </a:rPr>
              <a:t>https://www.javatpoint.com/k-nearest-neighbor-algorithm-for-machine-learning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2050" name="Picture 2" descr="K-Nearest Neighbor(KNN) Algorithm for Machine Learning">
            <a:extLst>
              <a:ext uri="{FF2B5EF4-FFF2-40B4-BE49-F238E27FC236}">
                <a16:creationId xmlns:a16="http://schemas.microsoft.com/office/drawing/2014/main" id="{FEDFC17E-CAAE-9C1D-9E06-E05BB029D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300" y="704445"/>
            <a:ext cx="2221137" cy="177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-Nearest Neighbor(KNN) Algorithm for Machine Learning">
            <a:extLst>
              <a:ext uri="{FF2B5EF4-FFF2-40B4-BE49-F238E27FC236}">
                <a16:creationId xmlns:a16="http://schemas.microsoft.com/office/drawing/2014/main" id="{51F65E90-4853-8B8B-43A0-C8E9905DC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800" y="2564965"/>
            <a:ext cx="2539262" cy="203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61488-D1DD-4B25-146E-772EB0388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483" y="1245230"/>
            <a:ext cx="1708248" cy="4779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1F019-4169-897A-05FD-048EAF0B9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838" y="2193069"/>
            <a:ext cx="1750746" cy="468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2CF3A6-08B8-B5B2-D5C6-E2F4902B53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3897" y="3085537"/>
            <a:ext cx="1730513" cy="4034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3A8E43-EEEE-116E-6E0C-506F041293B0}"/>
              </a:ext>
            </a:extLst>
          </p:cNvPr>
          <p:cNvSpPr txBox="1"/>
          <p:nvPr/>
        </p:nvSpPr>
        <p:spPr>
          <a:xfrm>
            <a:off x="1395838" y="945014"/>
            <a:ext cx="1839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 err="1"/>
              <a:t>Euclidean</a:t>
            </a:r>
            <a:r>
              <a:rPr lang="id-ID" dirty="0"/>
              <a:t> </a:t>
            </a:r>
            <a:r>
              <a:rPr lang="id-ID" dirty="0" err="1"/>
              <a:t>Distance</a:t>
            </a:r>
            <a:endParaRPr lang="id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1BE804-C2F9-0892-CFFB-E91832DD4517}"/>
              </a:ext>
            </a:extLst>
          </p:cNvPr>
          <p:cNvSpPr txBox="1"/>
          <p:nvPr/>
        </p:nvSpPr>
        <p:spPr>
          <a:xfrm>
            <a:off x="1395838" y="1900246"/>
            <a:ext cx="18399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 err="1"/>
              <a:t>Manhattan</a:t>
            </a:r>
            <a:r>
              <a:rPr lang="id-ID" dirty="0"/>
              <a:t> </a:t>
            </a:r>
            <a:r>
              <a:rPr lang="id-ID" dirty="0" err="1"/>
              <a:t>Distance</a:t>
            </a:r>
            <a:endParaRPr lang="id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16BC43-6310-0A9E-740D-E81340975338}"/>
              </a:ext>
            </a:extLst>
          </p:cNvPr>
          <p:cNvSpPr txBox="1"/>
          <p:nvPr/>
        </p:nvSpPr>
        <p:spPr>
          <a:xfrm>
            <a:off x="1393897" y="2790020"/>
            <a:ext cx="2200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 err="1"/>
              <a:t>Minkowski</a:t>
            </a:r>
            <a:r>
              <a:rPr lang="id-ID" dirty="0"/>
              <a:t> </a:t>
            </a:r>
            <a:r>
              <a:rPr lang="id-ID" dirty="0" err="1"/>
              <a:t>Distance</a:t>
            </a:r>
            <a:endParaRPr lang="id-ID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9789F22-F2F5-8ABF-AE8A-995C13CF0A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0501" y="3879475"/>
            <a:ext cx="2859345" cy="3992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F1B3289-DC13-1087-FF87-E781B09BE06E}"/>
              </a:ext>
            </a:extLst>
          </p:cNvPr>
          <p:cNvSpPr txBox="1"/>
          <p:nvPr/>
        </p:nvSpPr>
        <p:spPr>
          <a:xfrm>
            <a:off x="1387443" y="3591440"/>
            <a:ext cx="2200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 err="1"/>
              <a:t>Chebyshev</a:t>
            </a:r>
            <a:r>
              <a:rPr lang="id-ID" dirty="0"/>
              <a:t> </a:t>
            </a:r>
            <a:r>
              <a:rPr lang="id-ID" dirty="0" err="1"/>
              <a:t>Distance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731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790D-C236-5DA7-0000-D92DBB7E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93494-00A0-B165-0030-9DFF6FE9A912}"/>
              </a:ext>
            </a:extLst>
          </p:cNvPr>
          <p:cNvSpPr txBox="1"/>
          <p:nvPr/>
        </p:nvSpPr>
        <p:spPr>
          <a:xfrm>
            <a:off x="1193180" y="4732025"/>
            <a:ext cx="70215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2"/>
              </a:rPr>
              <a:t>https://www.javatpoint.com/k-nearest-neighbor-algorithm-for-machine-learning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4098" name="Picture 2" descr="K-Nearest Neighbor(KNN) Algorithm for Machine Learning">
            <a:extLst>
              <a:ext uri="{FF2B5EF4-FFF2-40B4-BE49-F238E27FC236}">
                <a16:creationId xmlns:a16="http://schemas.microsoft.com/office/drawing/2014/main" id="{64A6004E-4CC8-19D8-12A2-B4295D10D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813" y="1105365"/>
            <a:ext cx="3933709" cy="314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21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812F-FC9D-D44E-1EF3-D5FDB3E6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1</a:t>
            </a:r>
            <a:endParaRPr lang="id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C3532-0FC5-D97F-67D4-64711832C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740" y="951571"/>
            <a:ext cx="4549231" cy="40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3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E66B-1CCC-7DB3-81AE-6542D98F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KNN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1E921-4656-0FDA-CBDA-EACE12E55D42}"/>
              </a:ext>
            </a:extLst>
          </p:cNvPr>
          <p:cNvSpPr txBox="1"/>
          <p:nvPr/>
        </p:nvSpPr>
        <p:spPr>
          <a:xfrm>
            <a:off x="-1" y="3950132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https://www.youtube.com/watch?v=0p0o5cmgLdE</a:t>
            </a:r>
          </a:p>
        </p:txBody>
      </p:sp>
      <p:pic>
        <p:nvPicPr>
          <p:cNvPr id="9" name="Online Media 8" title="K Nearest Neighbors | Intuitive explained | Machine Learning Basics">
            <a:hlinkClick r:id="" action="ppaction://media"/>
            <a:extLst>
              <a:ext uri="{FF2B5EF4-FFF2-40B4-BE49-F238E27FC236}">
                <a16:creationId xmlns:a16="http://schemas.microsoft.com/office/drawing/2014/main" id="{D8129A0E-465E-94D3-C3F1-E45C781A294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6127" y="1413572"/>
            <a:ext cx="4099745" cy="23163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91B1E0-51FF-5FD7-4378-2E587DF96504}"/>
              </a:ext>
            </a:extLst>
          </p:cNvPr>
          <p:cNvSpPr txBox="1"/>
          <p:nvPr/>
        </p:nvSpPr>
        <p:spPr>
          <a:xfrm>
            <a:off x="4572000" y="3939006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https://www.youtube.com/watch?v=4HKqjENq9OU</a:t>
            </a:r>
          </a:p>
        </p:txBody>
      </p:sp>
      <p:pic>
        <p:nvPicPr>
          <p:cNvPr id="12" name="Online Media 11" title="KNN Algorithm In Machine Learning | KNN Algorithm Using Python | K Nearest Neighbor | Simplilearn">
            <a:hlinkClick r:id="" action="ppaction://media"/>
            <a:extLst>
              <a:ext uri="{FF2B5EF4-FFF2-40B4-BE49-F238E27FC236}">
                <a16:creationId xmlns:a16="http://schemas.microsoft.com/office/drawing/2014/main" id="{CD82D18E-9CCA-438C-7083-44132206B2C6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808128" y="1413572"/>
            <a:ext cx="4099745" cy="231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10299</TotalTime>
  <Words>345</Words>
  <Application>Microsoft Office PowerPoint</Application>
  <PresentationFormat>On-screen Show (16:9)</PresentationFormat>
  <Paragraphs>54</Paragraphs>
  <Slides>12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inter-bold</vt:lpstr>
      <vt:lpstr>Calibri</vt:lpstr>
      <vt:lpstr>Fira Sans Extra Condensed SemiBold</vt:lpstr>
      <vt:lpstr>inter-regular</vt:lpstr>
      <vt:lpstr>Fira Sans Extra Condensed</vt:lpstr>
      <vt:lpstr>Times New Roman</vt:lpstr>
      <vt:lpstr>Roboto</vt:lpstr>
      <vt:lpstr>Big Data Infographics by Slidesgo</vt:lpstr>
      <vt:lpstr>Data Mining K-Nearest Neighbor (KNN)</vt:lpstr>
      <vt:lpstr>Data Mining : Pertemuan 4 </vt:lpstr>
      <vt:lpstr>Data Training</vt:lpstr>
      <vt:lpstr>KNN</vt:lpstr>
      <vt:lpstr>KNN</vt:lpstr>
      <vt:lpstr>KNN </vt:lpstr>
      <vt:lpstr>KNN</vt:lpstr>
      <vt:lpstr>Contoh 1</vt:lpstr>
      <vt:lpstr>Contoh Ilustrasi KNN</vt:lpstr>
      <vt:lpstr>Tugas</vt:lpstr>
      <vt:lpstr>Referensi Bacaan Tambahan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dc:creator>SNA</dc:creator>
  <cp:lastModifiedBy>Sajarwo Anggai</cp:lastModifiedBy>
  <cp:revision>125</cp:revision>
  <dcterms:modified xsi:type="dcterms:W3CDTF">2023-11-13T07:01:40Z</dcterms:modified>
</cp:coreProperties>
</file>