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20"/>
  </p:notesMasterIdLst>
  <p:sldIdLst>
    <p:sldId id="256" r:id="rId2"/>
    <p:sldId id="504" r:id="rId3"/>
    <p:sldId id="430" r:id="rId4"/>
    <p:sldId id="511" r:id="rId5"/>
    <p:sldId id="512" r:id="rId6"/>
    <p:sldId id="513" r:id="rId7"/>
    <p:sldId id="514" r:id="rId8"/>
    <p:sldId id="517" r:id="rId9"/>
    <p:sldId id="519" r:id="rId10"/>
    <p:sldId id="521" r:id="rId11"/>
    <p:sldId id="520" r:id="rId12"/>
    <p:sldId id="518" r:id="rId13"/>
    <p:sldId id="495" r:id="rId14"/>
    <p:sldId id="515" r:id="rId15"/>
    <p:sldId id="516" r:id="rId16"/>
    <p:sldId id="438" r:id="rId17"/>
    <p:sldId id="522" r:id="rId18"/>
    <p:sldId id="396" r:id="rId1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Fira Sans Extra Condensed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 SemiBold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1DE2D-3F87-47DE-BCEE-B4F3763BD6DC}" type="doc">
      <dgm:prSet loTypeId="urn:microsoft.com/office/officeart/2005/8/layout/process1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2D29B952-F8A6-47FB-96AE-54AB65474D02}">
      <dgm:prSet custT="1"/>
      <dgm:spPr/>
      <dgm:t>
        <a:bodyPr/>
        <a:lstStyle/>
        <a:p>
          <a:r>
            <a:rPr lang="id-ID" sz="1400" b="0" i="0"/>
            <a:t>Text Preprocessing</a:t>
          </a:r>
          <a:endParaRPr lang="id-ID" sz="1400"/>
        </a:p>
      </dgm:t>
    </dgm:pt>
    <dgm:pt modelId="{E158ACC5-50A6-47B4-BC54-63D4C1B0CE9D}" type="parTrans" cxnId="{F17AE2AE-31F5-460C-A521-CE3CD18A4839}">
      <dgm:prSet/>
      <dgm:spPr/>
      <dgm:t>
        <a:bodyPr/>
        <a:lstStyle/>
        <a:p>
          <a:endParaRPr lang="id-ID" sz="1400"/>
        </a:p>
      </dgm:t>
    </dgm:pt>
    <dgm:pt modelId="{E19113BD-C933-4838-8B44-E74CECB70062}" type="sibTrans" cxnId="{F17AE2AE-31F5-460C-A521-CE3CD18A4839}">
      <dgm:prSet custT="1"/>
      <dgm:spPr/>
      <dgm:t>
        <a:bodyPr/>
        <a:lstStyle/>
        <a:p>
          <a:endParaRPr lang="id-ID" sz="1400"/>
        </a:p>
      </dgm:t>
    </dgm:pt>
    <dgm:pt modelId="{D6D5EFF3-4B3D-4111-9843-2310499F8813}">
      <dgm:prSet custT="1"/>
      <dgm:spPr/>
      <dgm:t>
        <a:bodyPr/>
        <a:lstStyle/>
        <a:p>
          <a:r>
            <a:rPr lang="id-ID" sz="1400" b="0" i="0"/>
            <a:t>Feature Extraction</a:t>
          </a:r>
          <a:endParaRPr lang="id-ID" sz="1400"/>
        </a:p>
      </dgm:t>
    </dgm:pt>
    <dgm:pt modelId="{F3D3B283-A944-4CE7-8562-64771B15E4DD}" type="parTrans" cxnId="{C2451E0D-E04E-4929-92FC-8C939C7E5710}">
      <dgm:prSet/>
      <dgm:spPr/>
      <dgm:t>
        <a:bodyPr/>
        <a:lstStyle/>
        <a:p>
          <a:endParaRPr lang="id-ID" sz="1400"/>
        </a:p>
      </dgm:t>
    </dgm:pt>
    <dgm:pt modelId="{9C1824A3-2ECC-49CA-9016-DCC124CF1373}" type="sibTrans" cxnId="{C2451E0D-E04E-4929-92FC-8C939C7E5710}">
      <dgm:prSet custT="1"/>
      <dgm:spPr/>
      <dgm:t>
        <a:bodyPr/>
        <a:lstStyle/>
        <a:p>
          <a:endParaRPr lang="id-ID" sz="1400"/>
        </a:p>
      </dgm:t>
    </dgm:pt>
    <dgm:pt modelId="{39B0C329-4B03-4AB3-822A-E1C0115ACC96}">
      <dgm:prSet custT="1"/>
      <dgm:spPr/>
      <dgm:t>
        <a:bodyPr/>
        <a:lstStyle/>
        <a:p>
          <a:r>
            <a:rPr lang="id-ID" sz="1400" b="0" i="0"/>
            <a:t>Modeling </a:t>
          </a:r>
          <a:endParaRPr lang="id-ID" sz="1400"/>
        </a:p>
      </dgm:t>
    </dgm:pt>
    <dgm:pt modelId="{684068C9-2F75-42DC-8332-0089650AB5C7}" type="parTrans" cxnId="{4BA7D42E-290A-4A7B-B49F-49FA4FB84233}">
      <dgm:prSet/>
      <dgm:spPr/>
      <dgm:t>
        <a:bodyPr/>
        <a:lstStyle/>
        <a:p>
          <a:endParaRPr lang="id-ID" sz="1400"/>
        </a:p>
      </dgm:t>
    </dgm:pt>
    <dgm:pt modelId="{05D31EEB-762F-4174-A6AC-770531B48701}" type="sibTrans" cxnId="{4BA7D42E-290A-4A7B-B49F-49FA4FB84233}">
      <dgm:prSet custT="1"/>
      <dgm:spPr/>
      <dgm:t>
        <a:bodyPr/>
        <a:lstStyle/>
        <a:p>
          <a:endParaRPr lang="id-ID" sz="1400"/>
        </a:p>
      </dgm:t>
    </dgm:pt>
    <dgm:pt modelId="{326D70C5-BE07-41A0-954E-2F563E1AC3FF}">
      <dgm:prSet custT="1"/>
      <dgm:spPr/>
      <dgm:t>
        <a:bodyPr/>
        <a:lstStyle/>
        <a:p>
          <a:r>
            <a:rPr lang="id-ID" sz="1400" b="0" i="0"/>
            <a:t>Post-Processing</a:t>
          </a:r>
          <a:endParaRPr lang="id-ID" sz="1400"/>
        </a:p>
      </dgm:t>
    </dgm:pt>
    <dgm:pt modelId="{998CB260-2D4B-4CE9-BC16-53ABDA5A1FCB}" type="parTrans" cxnId="{ECD4528E-44B0-4398-9849-F239BA690E89}">
      <dgm:prSet/>
      <dgm:spPr/>
      <dgm:t>
        <a:bodyPr/>
        <a:lstStyle/>
        <a:p>
          <a:endParaRPr lang="id-ID" sz="1400"/>
        </a:p>
      </dgm:t>
    </dgm:pt>
    <dgm:pt modelId="{C4609887-A12C-42A1-836B-D5094BB8A176}" type="sibTrans" cxnId="{ECD4528E-44B0-4398-9849-F239BA690E89}">
      <dgm:prSet custT="1"/>
      <dgm:spPr/>
      <dgm:t>
        <a:bodyPr/>
        <a:lstStyle/>
        <a:p>
          <a:endParaRPr lang="id-ID" sz="1400"/>
        </a:p>
      </dgm:t>
    </dgm:pt>
    <dgm:pt modelId="{2245BA91-C5E7-43A8-98F8-605D7ACA4FC9}">
      <dgm:prSet custT="1"/>
      <dgm:spPr/>
      <dgm:t>
        <a:bodyPr/>
        <a:lstStyle/>
        <a:p>
          <a:r>
            <a:rPr lang="id-ID" sz="1400" b="0" i="0"/>
            <a:t>Deployment</a:t>
          </a:r>
          <a:endParaRPr lang="id-ID" sz="1400"/>
        </a:p>
      </dgm:t>
    </dgm:pt>
    <dgm:pt modelId="{8DDDB650-C3DA-4587-AF83-029BFF9D0E5C}" type="parTrans" cxnId="{5EC96A8A-54E6-4D9C-9CFC-A33CBEF22CF4}">
      <dgm:prSet/>
      <dgm:spPr/>
      <dgm:t>
        <a:bodyPr/>
        <a:lstStyle/>
        <a:p>
          <a:endParaRPr lang="id-ID" sz="1400"/>
        </a:p>
      </dgm:t>
    </dgm:pt>
    <dgm:pt modelId="{FBD375B6-E57C-453F-9878-14F886B71507}" type="sibTrans" cxnId="{5EC96A8A-54E6-4D9C-9CFC-A33CBEF22CF4}">
      <dgm:prSet/>
      <dgm:spPr/>
      <dgm:t>
        <a:bodyPr/>
        <a:lstStyle/>
        <a:p>
          <a:endParaRPr lang="id-ID" sz="1400"/>
        </a:p>
      </dgm:t>
    </dgm:pt>
    <dgm:pt modelId="{9BFFFEDB-5884-408B-BB36-3B8E9A039CB2}" type="pres">
      <dgm:prSet presAssocID="{CA21DE2D-3F87-47DE-BCEE-B4F3763BD6DC}" presName="Name0" presStyleCnt="0">
        <dgm:presLayoutVars>
          <dgm:dir/>
          <dgm:resizeHandles val="exact"/>
        </dgm:presLayoutVars>
      </dgm:prSet>
      <dgm:spPr/>
    </dgm:pt>
    <dgm:pt modelId="{13EFF42C-D956-4D0E-83AF-826E4D088443}" type="pres">
      <dgm:prSet presAssocID="{2D29B952-F8A6-47FB-96AE-54AB65474D02}" presName="node" presStyleLbl="node1" presStyleIdx="0" presStyleCnt="5">
        <dgm:presLayoutVars>
          <dgm:bulletEnabled val="1"/>
        </dgm:presLayoutVars>
      </dgm:prSet>
      <dgm:spPr/>
    </dgm:pt>
    <dgm:pt modelId="{52C1F015-568F-4AE9-883B-6D27CD0EFF84}" type="pres">
      <dgm:prSet presAssocID="{E19113BD-C933-4838-8B44-E74CECB70062}" presName="sibTrans" presStyleLbl="sibTrans2D1" presStyleIdx="0" presStyleCnt="4"/>
      <dgm:spPr/>
    </dgm:pt>
    <dgm:pt modelId="{09E55FEA-75D3-4D10-8F9E-0A524D2686EB}" type="pres">
      <dgm:prSet presAssocID="{E19113BD-C933-4838-8B44-E74CECB70062}" presName="connectorText" presStyleLbl="sibTrans2D1" presStyleIdx="0" presStyleCnt="4"/>
      <dgm:spPr/>
    </dgm:pt>
    <dgm:pt modelId="{4B0F12EA-2F55-493E-A4E8-E5E9454116CF}" type="pres">
      <dgm:prSet presAssocID="{D6D5EFF3-4B3D-4111-9843-2310499F8813}" presName="node" presStyleLbl="node1" presStyleIdx="1" presStyleCnt="5">
        <dgm:presLayoutVars>
          <dgm:bulletEnabled val="1"/>
        </dgm:presLayoutVars>
      </dgm:prSet>
      <dgm:spPr/>
    </dgm:pt>
    <dgm:pt modelId="{496F46E1-25F1-4416-A9AA-AB372508D760}" type="pres">
      <dgm:prSet presAssocID="{9C1824A3-2ECC-49CA-9016-DCC124CF1373}" presName="sibTrans" presStyleLbl="sibTrans2D1" presStyleIdx="1" presStyleCnt="4"/>
      <dgm:spPr/>
    </dgm:pt>
    <dgm:pt modelId="{1BE35538-7EB7-4F5F-91F7-44DE4A43DA00}" type="pres">
      <dgm:prSet presAssocID="{9C1824A3-2ECC-49CA-9016-DCC124CF1373}" presName="connectorText" presStyleLbl="sibTrans2D1" presStyleIdx="1" presStyleCnt="4"/>
      <dgm:spPr/>
    </dgm:pt>
    <dgm:pt modelId="{82F775E3-255B-415C-B705-09A00FD22F52}" type="pres">
      <dgm:prSet presAssocID="{39B0C329-4B03-4AB3-822A-E1C0115ACC96}" presName="node" presStyleLbl="node1" presStyleIdx="2" presStyleCnt="5">
        <dgm:presLayoutVars>
          <dgm:bulletEnabled val="1"/>
        </dgm:presLayoutVars>
      </dgm:prSet>
      <dgm:spPr/>
    </dgm:pt>
    <dgm:pt modelId="{4CAF6088-7561-4784-8A8E-58C1EC598CAC}" type="pres">
      <dgm:prSet presAssocID="{05D31EEB-762F-4174-A6AC-770531B48701}" presName="sibTrans" presStyleLbl="sibTrans2D1" presStyleIdx="2" presStyleCnt="4"/>
      <dgm:spPr/>
    </dgm:pt>
    <dgm:pt modelId="{B3D97ED5-FF25-478A-B95E-1C537A0ADF9A}" type="pres">
      <dgm:prSet presAssocID="{05D31EEB-762F-4174-A6AC-770531B48701}" presName="connectorText" presStyleLbl="sibTrans2D1" presStyleIdx="2" presStyleCnt="4"/>
      <dgm:spPr/>
    </dgm:pt>
    <dgm:pt modelId="{99AFDDFA-23CA-4491-B518-52369AC7BE84}" type="pres">
      <dgm:prSet presAssocID="{326D70C5-BE07-41A0-954E-2F563E1AC3FF}" presName="node" presStyleLbl="node1" presStyleIdx="3" presStyleCnt="5">
        <dgm:presLayoutVars>
          <dgm:bulletEnabled val="1"/>
        </dgm:presLayoutVars>
      </dgm:prSet>
      <dgm:spPr/>
    </dgm:pt>
    <dgm:pt modelId="{F266EB0A-B40A-4878-A316-CC93F6D79B97}" type="pres">
      <dgm:prSet presAssocID="{C4609887-A12C-42A1-836B-D5094BB8A176}" presName="sibTrans" presStyleLbl="sibTrans2D1" presStyleIdx="3" presStyleCnt="4"/>
      <dgm:spPr/>
    </dgm:pt>
    <dgm:pt modelId="{873D0BA5-BB19-4E4D-B2E2-E91289CF4ED2}" type="pres">
      <dgm:prSet presAssocID="{C4609887-A12C-42A1-836B-D5094BB8A176}" presName="connectorText" presStyleLbl="sibTrans2D1" presStyleIdx="3" presStyleCnt="4"/>
      <dgm:spPr/>
    </dgm:pt>
    <dgm:pt modelId="{3B1063E1-8DAB-4765-924C-6B34E82488C9}" type="pres">
      <dgm:prSet presAssocID="{2245BA91-C5E7-43A8-98F8-605D7ACA4FC9}" presName="node" presStyleLbl="node1" presStyleIdx="4" presStyleCnt="5">
        <dgm:presLayoutVars>
          <dgm:bulletEnabled val="1"/>
        </dgm:presLayoutVars>
      </dgm:prSet>
      <dgm:spPr/>
    </dgm:pt>
  </dgm:ptLst>
  <dgm:cxnLst>
    <dgm:cxn modelId="{03D9F50C-00CE-466A-BF6A-3BB98E96604C}" type="presOf" srcId="{9C1824A3-2ECC-49CA-9016-DCC124CF1373}" destId="{496F46E1-25F1-4416-A9AA-AB372508D760}" srcOrd="0" destOrd="0" presId="urn:microsoft.com/office/officeart/2005/8/layout/process1"/>
    <dgm:cxn modelId="{C2451E0D-E04E-4929-92FC-8C939C7E5710}" srcId="{CA21DE2D-3F87-47DE-BCEE-B4F3763BD6DC}" destId="{D6D5EFF3-4B3D-4111-9843-2310499F8813}" srcOrd="1" destOrd="0" parTransId="{F3D3B283-A944-4CE7-8562-64771B15E4DD}" sibTransId="{9C1824A3-2ECC-49CA-9016-DCC124CF1373}"/>
    <dgm:cxn modelId="{76129A17-41FF-4BF3-B248-DCE8008221D8}" type="presOf" srcId="{D6D5EFF3-4B3D-4111-9843-2310499F8813}" destId="{4B0F12EA-2F55-493E-A4E8-E5E9454116CF}" srcOrd="0" destOrd="0" presId="urn:microsoft.com/office/officeart/2005/8/layout/process1"/>
    <dgm:cxn modelId="{4BA7D42E-290A-4A7B-B49F-49FA4FB84233}" srcId="{CA21DE2D-3F87-47DE-BCEE-B4F3763BD6DC}" destId="{39B0C329-4B03-4AB3-822A-E1C0115ACC96}" srcOrd="2" destOrd="0" parTransId="{684068C9-2F75-42DC-8332-0089650AB5C7}" sibTransId="{05D31EEB-762F-4174-A6AC-770531B48701}"/>
    <dgm:cxn modelId="{F971A13D-9D28-4A70-891A-E4CA24C88C62}" type="presOf" srcId="{E19113BD-C933-4838-8B44-E74CECB70062}" destId="{52C1F015-568F-4AE9-883B-6D27CD0EFF84}" srcOrd="0" destOrd="0" presId="urn:microsoft.com/office/officeart/2005/8/layout/process1"/>
    <dgm:cxn modelId="{1082016E-CD0A-463C-B7CC-3736B5113C6C}" type="presOf" srcId="{2D29B952-F8A6-47FB-96AE-54AB65474D02}" destId="{13EFF42C-D956-4D0E-83AF-826E4D088443}" srcOrd="0" destOrd="0" presId="urn:microsoft.com/office/officeart/2005/8/layout/process1"/>
    <dgm:cxn modelId="{CB35D772-C374-4BB1-BC45-E65D748A16BC}" type="presOf" srcId="{C4609887-A12C-42A1-836B-D5094BB8A176}" destId="{873D0BA5-BB19-4E4D-B2E2-E91289CF4ED2}" srcOrd="1" destOrd="0" presId="urn:microsoft.com/office/officeart/2005/8/layout/process1"/>
    <dgm:cxn modelId="{9AE1E956-DB64-453B-93BE-78A10BD8B968}" type="presOf" srcId="{05D31EEB-762F-4174-A6AC-770531B48701}" destId="{4CAF6088-7561-4784-8A8E-58C1EC598CAC}" srcOrd="0" destOrd="0" presId="urn:microsoft.com/office/officeart/2005/8/layout/process1"/>
    <dgm:cxn modelId="{9607F385-498A-471B-B351-08079FB74D3D}" type="presOf" srcId="{E19113BD-C933-4838-8B44-E74CECB70062}" destId="{09E55FEA-75D3-4D10-8F9E-0A524D2686EB}" srcOrd="1" destOrd="0" presId="urn:microsoft.com/office/officeart/2005/8/layout/process1"/>
    <dgm:cxn modelId="{5EC96A8A-54E6-4D9C-9CFC-A33CBEF22CF4}" srcId="{CA21DE2D-3F87-47DE-BCEE-B4F3763BD6DC}" destId="{2245BA91-C5E7-43A8-98F8-605D7ACA4FC9}" srcOrd="4" destOrd="0" parTransId="{8DDDB650-C3DA-4587-AF83-029BFF9D0E5C}" sibTransId="{FBD375B6-E57C-453F-9878-14F886B71507}"/>
    <dgm:cxn modelId="{094CF28D-565B-44A1-AA4E-B752DE334BF9}" type="presOf" srcId="{CA21DE2D-3F87-47DE-BCEE-B4F3763BD6DC}" destId="{9BFFFEDB-5884-408B-BB36-3B8E9A039CB2}" srcOrd="0" destOrd="0" presId="urn:microsoft.com/office/officeart/2005/8/layout/process1"/>
    <dgm:cxn modelId="{ECD4528E-44B0-4398-9849-F239BA690E89}" srcId="{CA21DE2D-3F87-47DE-BCEE-B4F3763BD6DC}" destId="{326D70C5-BE07-41A0-954E-2F563E1AC3FF}" srcOrd="3" destOrd="0" parTransId="{998CB260-2D4B-4CE9-BC16-53ABDA5A1FCB}" sibTransId="{C4609887-A12C-42A1-836B-D5094BB8A176}"/>
    <dgm:cxn modelId="{F17AE2AE-31F5-460C-A521-CE3CD18A4839}" srcId="{CA21DE2D-3F87-47DE-BCEE-B4F3763BD6DC}" destId="{2D29B952-F8A6-47FB-96AE-54AB65474D02}" srcOrd="0" destOrd="0" parTransId="{E158ACC5-50A6-47B4-BC54-63D4C1B0CE9D}" sibTransId="{E19113BD-C933-4838-8B44-E74CECB70062}"/>
    <dgm:cxn modelId="{71A9A9B0-7727-4FFF-9DB3-11F770CE1F07}" type="presOf" srcId="{326D70C5-BE07-41A0-954E-2F563E1AC3FF}" destId="{99AFDDFA-23CA-4491-B518-52369AC7BE84}" srcOrd="0" destOrd="0" presId="urn:microsoft.com/office/officeart/2005/8/layout/process1"/>
    <dgm:cxn modelId="{93B285B1-4B4E-48BD-8016-45538D651D5E}" type="presOf" srcId="{05D31EEB-762F-4174-A6AC-770531B48701}" destId="{B3D97ED5-FF25-478A-B95E-1C537A0ADF9A}" srcOrd="1" destOrd="0" presId="urn:microsoft.com/office/officeart/2005/8/layout/process1"/>
    <dgm:cxn modelId="{F57236B7-BED3-44F4-8321-782CC7E2370A}" type="presOf" srcId="{C4609887-A12C-42A1-836B-D5094BB8A176}" destId="{F266EB0A-B40A-4878-A316-CC93F6D79B97}" srcOrd="0" destOrd="0" presId="urn:microsoft.com/office/officeart/2005/8/layout/process1"/>
    <dgm:cxn modelId="{167413BB-0231-4B63-B0C3-55F48B89C5CF}" type="presOf" srcId="{9C1824A3-2ECC-49CA-9016-DCC124CF1373}" destId="{1BE35538-7EB7-4F5F-91F7-44DE4A43DA00}" srcOrd="1" destOrd="0" presId="urn:microsoft.com/office/officeart/2005/8/layout/process1"/>
    <dgm:cxn modelId="{5E8CCAC8-4558-4519-BC5C-2FC5CF9DA114}" type="presOf" srcId="{39B0C329-4B03-4AB3-822A-E1C0115ACC96}" destId="{82F775E3-255B-415C-B705-09A00FD22F52}" srcOrd="0" destOrd="0" presId="urn:microsoft.com/office/officeart/2005/8/layout/process1"/>
    <dgm:cxn modelId="{6EA73BD3-EC7A-4467-85BC-A588934A29C0}" type="presOf" srcId="{2245BA91-C5E7-43A8-98F8-605D7ACA4FC9}" destId="{3B1063E1-8DAB-4765-924C-6B34E82488C9}" srcOrd="0" destOrd="0" presId="urn:microsoft.com/office/officeart/2005/8/layout/process1"/>
    <dgm:cxn modelId="{D6F63C41-7385-4EA6-B65E-1C8A277F9648}" type="presParOf" srcId="{9BFFFEDB-5884-408B-BB36-3B8E9A039CB2}" destId="{13EFF42C-D956-4D0E-83AF-826E4D088443}" srcOrd="0" destOrd="0" presId="urn:microsoft.com/office/officeart/2005/8/layout/process1"/>
    <dgm:cxn modelId="{418F13D0-4A30-4D77-A0F9-B2748D76D9E6}" type="presParOf" srcId="{9BFFFEDB-5884-408B-BB36-3B8E9A039CB2}" destId="{52C1F015-568F-4AE9-883B-6D27CD0EFF84}" srcOrd="1" destOrd="0" presId="urn:microsoft.com/office/officeart/2005/8/layout/process1"/>
    <dgm:cxn modelId="{E4777078-4709-4880-9C02-3E299BFAF51A}" type="presParOf" srcId="{52C1F015-568F-4AE9-883B-6D27CD0EFF84}" destId="{09E55FEA-75D3-4D10-8F9E-0A524D2686EB}" srcOrd="0" destOrd="0" presId="urn:microsoft.com/office/officeart/2005/8/layout/process1"/>
    <dgm:cxn modelId="{26DAD3E6-9B54-4969-B746-6B8634E2D91E}" type="presParOf" srcId="{9BFFFEDB-5884-408B-BB36-3B8E9A039CB2}" destId="{4B0F12EA-2F55-493E-A4E8-E5E9454116CF}" srcOrd="2" destOrd="0" presId="urn:microsoft.com/office/officeart/2005/8/layout/process1"/>
    <dgm:cxn modelId="{4E629411-38BB-4235-B465-B0D3EE4B3344}" type="presParOf" srcId="{9BFFFEDB-5884-408B-BB36-3B8E9A039CB2}" destId="{496F46E1-25F1-4416-A9AA-AB372508D760}" srcOrd="3" destOrd="0" presId="urn:microsoft.com/office/officeart/2005/8/layout/process1"/>
    <dgm:cxn modelId="{50EDB672-9561-4F0D-B57B-8D13D6955BCB}" type="presParOf" srcId="{496F46E1-25F1-4416-A9AA-AB372508D760}" destId="{1BE35538-7EB7-4F5F-91F7-44DE4A43DA00}" srcOrd="0" destOrd="0" presId="urn:microsoft.com/office/officeart/2005/8/layout/process1"/>
    <dgm:cxn modelId="{A4294601-AAC4-46A2-B35B-CB97AAB90FB2}" type="presParOf" srcId="{9BFFFEDB-5884-408B-BB36-3B8E9A039CB2}" destId="{82F775E3-255B-415C-B705-09A00FD22F52}" srcOrd="4" destOrd="0" presId="urn:microsoft.com/office/officeart/2005/8/layout/process1"/>
    <dgm:cxn modelId="{92776BBC-3BAA-436A-AB6D-D05349264112}" type="presParOf" srcId="{9BFFFEDB-5884-408B-BB36-3B8E9A039CB2}" destId="{4CAF6088-7561-4784-8A8E-58C1EC598CAC}" srcOrd="5" destOrd="0" presId="urn:microsoft.com/office/officeart/2005/8/layout/process1"/>
    <dgm:cxn modelId="{55BB9A8A-20DB-40B9-A259-1257761BB480}" type="presParOf" srcId="{4CAF6088-7561-4784-8A8E-58C1EC598CAC}" destId="{B3D97ED5-FF25-478A-B95E-1C537A0ADF9A}" srcOrd="0" destOrd="0" presId="urn:microsoft.com/office/officeart/2005/8/layout/process1"/>
    <dgm:cxn modelId="{223937EA-AD1B-409B-83CC-D050F4EC97F9}" type="presParOf" srcId="{9BFFFEDB-5884-408B-BB36-3B8E9A039CB2}" destId="{99AFDDFA-23CA-4491-B518-52369AC7BE84}" srcOrd="6" destOrd="0" presId="urn:microsoft.com/office/officeart/2005/8/layout/process1"/>
    <dgm:cxn modelId="{0B2B5226-8C61-45A4-8533-A5D65043E399}" type="presParOf" srcId="{9BFFFEDB-5884-408B-BB36-3B8E9A039CB2}" destId="{F266EB0A-B40A-4878-A316-CC93F6D79B97}" srcOrd="7" destOrd="0" presId="urn:microsoft.com/office/officeart/2005/8/layout/process1"/>
    <dgm:cxn modelId="{B3461958-A985-4184-B9B7-F8F783938383}" type="presParOf" srcId="{F266EB0A-B40A-4878-A316-CC93F6D79B97}" destId="{873D0BA5-BB19-4E4D-B2E2-E91289CF4ED2}" srcOrd="0" destOrd="0" presId="urn:microsoft.com/office/officeart/2005/8/layout/process1"/>
    <dgm:cxn modelId="{4B20A317-B4F3-4D13-9CC5-FB9F44BD286B}" type="presParOf" srcId="{9BFFFEDB-5884-408B-BB36-3B8E9A039CB2}" destId="{3B1063E1-8DAB-4765-924C-6B34E82488C9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EFF42C-D956-4D0E-83AF-826E4D088443}">
      <dsp:nvSpPr>
        <dsp:cNvPr id="0" name=""/>
        <dsp:cNvSpPr/>
      </dsp:nvSpPr>
      <dsp:spPr>
        <a:xfrm>
          <a:off x="4197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Text Preprocessing</a:t>
          </a:r>
          <a:endParaRPr lang="id-ID" sz="1400" kern="1200"/>
        </a:p>
      </dsp:txBody>
      <dsp:txXfrm>
        <a:off x="27065" y="509330"/>
        <a:ext cx="1255546" cy="735033"/>
      </dsp:txXfrm>
    </dsp:sp>
    <dsp:sp modelId="{52C1F015-568F-4AE9-883B-6D27CD0EFF84}">
      <dsp:nvSpPr>
        <dsp:cNvPr id="0" name=""/>
        <dsp:cNvSpPr/>
      </dsp:nvSpPr>
      <dsp:spPr>
        <a:xfrm>
          <a:off x="143560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1435608" y="780032"/>
        <a:ext cx="193110" cy="193630"/>
      </dsp:txXfrm>
    </dsp:sp>
    <dsp:sp modelId="{4B0F12EA-2F55-493E-A4E8-E5E9454116CF}">
      <dsp:nvSpPr>
        <dsp:cNvPr id="0" name=""/>
        <dsp:cNvSpPr/>
      </dsp:nvSpPr>
      <dsp:spPr>
        <a:xfrm>
          <a:off x="182599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2812777"/>
            <a:satOff val="7143"/>
            <a:lumOff val="152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Feature Extraction</a:t>
          </a:r>
          <a:endParaRPr lang="id-ID" sz="1400" kern="1200"/>
        </a:p>
      </dsp:txBody>
      <dsp:txXfrm>
        <a:off x="1848861" y="509330"/>
        <a:ext cx="1255546" cy="735033"/>
      </dsp:txXfrm>
    </dsp:sp>
    <dsp:sp modelId="{496F46E1-25F1-4416-A9AA-AB372508D760}">
      <dsp:nvSpPr>
        <dsp:cNvPr id="0" name=""/>
        <dsp:cNvSpPr/>
      </dsp:nvSpPr>
      <dsp:spPr>
        <a:xfrm>
          <a:off x="3257403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3750369"/>
            <a:satOff val="9524"/>
            <a:lumOff val="202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3257403" y="780032"/>
        <a:ext cx="193110" cy="193630"/>
      </dsp:txXfrm>
    </dsp:sp>
    <dsp:sp modelId="{82F775E3-255B-415C-B705-09A00FD22F52}">
      <dsp:nvSpPr>
        <dsp:cNvPr id="0" name=""/>
        <dsp:cNvSpPr/>
      </dsp:nvSpPr>
      <dsp:spPr>
        <a:xfrm>
          <a:off x="364778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5625554"/>
            <a:satOff val="14286"/>
            <a:lumOff val="30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Modeling </a:t>
          </a:r>
          <a:endParaRPr lang="id-ID" sz="1400" kern="1200"/>
        </a:p>
      </dsp:txBody>
      <dsp:txXfrm>
        <a:off x="3670656" y="509330"/>
        <a:ext cx="1255546" cy="735033"/>
      </dsp:txXfrm>
    </dsp:sp>
    <dsp:sp modelId="{4CAF6088-7561-4784-8A8E-58C1EC598CAC}">
      <dsp:nvSpPr>
        <dsp:cNvPr id="0" name=""/>
        <dsp:cNvSpPr/>
      </dsp:nvSpPr>
      <dsp:spPr>
        <a:xfrm>
          <a:off x="5079198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500739"/>
            <a:satOff val="19048"/>
            <a:lumOff val="40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5079198" y="780032"/>
        <a:ext cx="193110" cy="193630"/>
      </dsp:txXfrm>
    </dsp:sp>
    <dsp:sp modelId="{99AFDDFA-23CA-4491-B518-52369AC7BE84}">
      <dsp:nvSpPr>
        <dsp:cNvPr id="0" name=""/>
        <dsp:cNvSpPr/>
      </dsp:nvSpPr>
      <dsp:spPr>
        <a:xfrm>
          <a:off x="5469583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8438331"/>
            <a:satOff val="21429"/>
            <a:lumOff val="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Post-Processing</a:t>
          </a:r>
          <a:endParaRPr lang="id-ID" sz="1400" kern="1200"/>
        </a:p>
      </dsp:txBody>
      <dsp:txXfrm>
        <a:off x="5492451" y="509330"/>
        <a:ext cx="1255546" cy="735033"/>
      </dsp:txXfrm>
    </dsp:sp>
    <dsp:sp modelId="{F266EB0A-B40A-4878-A316-CC93F6D79B97}">
      <dsp:nvSpPr>
        <dsp:cNvPr id="0" name=""/>
        <dsp:cNvSpPr/>
      </dsp:nvSpPr>
      <dsp:spPr>
        <a:xfrm>
          <a:off x="6900994" y="715488"/>
          <a:ext cx="275871" cy="3227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d-ID" sz="1400" kern="1200"/>
        </a:p>
      </dsp:txBody>
      <dsp:txXfrm>
        <a:off x="6900994" y="780032"/>
        <a:ext cx="193110" cy="193630"/>
      </dsp:txXfrm>
    </dsp:sp>
    <dsp:sp modelId="{3B1063E1-8DAB-4765-924C-6B34E82488C9}">
      <dsp:nvSpPr>
        <dsp:cNvPr id="0" name=""/>
        <dsp:cNvSpPr/>
      </dsp:nvSpPr>
      <dsp:spPr>
        <a:xfrm>
          <a:off x="7291378" y="486462"/>
          <a:ext cx="1301282" cy="780769"/>
        </a:xfrm>
        <a:prstGeom prst="roundRect">
          <a:avLst>
            <a:gd name="adj" fmla="val 10000"/>
          </a:avLst>
        </a:prstGeom>
        <a:solidFill>
          <a:schemeClr val="accent5">
            <a:hueOff val="-11251108"/>
            <a:satOff val="28572"/>
            <a:lumOff val="60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1400" b="0" i="0" kern="1200"/>
            <a:t>Deployment</a:t>
          </a:r>
          <a:endParaRPr lang="id-ID" sz="1400" kern="1200"/>
        </a:p>
      </dsp:txBody>
      <dsp:txXfrm>
        <a:off x="7314246" y="509330"/>
        <a:ext cx="1255546" cy="7350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6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r9AINv51O0g?feature=oembed" TargetMode="External"/><Relationship Id="rId1" Type="http://schemas.openxmlformats.org/officeDocument/2006/relationships/video" Target="https://www.youtube.com/embed/3mHy4OSyRf0?feature=oembed" TargetMode="Externa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hyperlink" Target="https://www.youtube.com/watch?v=3mHy4OSyRf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BaM1uiCpj_E?feature=oembed" TargetMode="External"/><Relationship Id="rId7" Type="http://schemas.openxmlformats.org/officeDocument/2006/relationships/image" Target="../media/image14.jpeg"/><Relationship Id="rId2" Type="http://schemas.openxmlformats.org/officeDocument/2006/relationships/video" Target="https://www.youtube.com/embed/T05t-SqKArY?feature=oembed" TargetMode="External"/><Relationship Id="rId1" Type="http://schemas.openxmlformats.org/officeDocument/2006/relationships/video" Target="https://www.youtube.com/embed/3oHXpWIvIBs?feature=oembed" TargetMode="Externa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oR2M7QAkVwA?feature=oembed" TargetMode="External"/><Relationship Id="rId1" Type="http://schemas.openxmlformats.org/officeDocument/2006/relationships/video" Target="https://www.youtube.com/embed/WR2On5QAqJQ?feature=oembed" TargetMode="Externa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trnduythanhkhttt/lda-and-topic-coherence-score" TargetMode="External"/><Relationship Id="rId2" Type="http://schemas.openxmlformats.org/officeDocument/2006/relationships/hyperlink" Target="https://towardsdatascience.com/evaluate-topic-model-in-python-latent-dirichlet-allocation-lda-7d57484bb5d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tascience.oneoffcoder.com/topic-modeling-gensim.html" TargetMode="External"/><Relationship Id="rId4" Type="http://schemas.openxmlformats.org/officeDocument/2006/relationships/hyperlink" Target="https://fse.studenttheses.ub.rug.nl/28618/1/s2863685_alfiuddin_hadiat_CCS_thesis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mlr.org/papers/volume3/blei03a/blei03a.pdf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rangedatamining.com/widget-catalog/text-mining/topicmodelling-widge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58;p15">
            <a:extLst>
              <a:ext uri="{FF2B5EF4-FFF2-40B4-BE49-F238E27FC236}">
                <a16:creationId xmlns:a16="http://schemas.microsoft.com/office/drawing/2014/main" id="{B7195A4C-CBB6-F5F2-502E-39C3E387BE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63" name="Google Shape;59;p15">
            <a:extLst>
              <a:ext uri="{FF2B5EF4-FFF2-40B4-BE49-F238E27FC236}">
                <a16:creationId xmlns:a16="http://schemas.microsoft.com/office/drawing/2014/main" id="{ABE256E3-9B29-0218-0D3A-A9727C37E280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4" name="Google Shape;60;p15">
            <a:extLst>
              <a:ext uri="{FF2B5EF4-FFF2-40B4-BE49-F238E27FC236}">
                <a16:creationId xmlns:a16="http://schemas.microsoft.com/office/drawing/2014/main" id="{FF965CED-B578-B5A6-BA99-EE88A1B27972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5" name="Google Shape;61;p15">
            <a:extLst>
              <a:ext uri="{FF2B5EF4-FFF2-40B4-BE49-F238E27FC236}">
                <a16:creationId xmlns:a16="http://schemas.microsoft.com/office/drawing/2014/main" id="{6897CE75-F34F-9F21-7DEE-98CA9F22A78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6" name="Google Shape;62;p15">
            <a:extLst>
              <a:ext uri="{FF2B5EF4-FFF2-40B4-BE49-F238E27FC236}">
                <a16:creationId xmlns:a16="http://schemas.microsoft.com/office/drawing/2014/main" id="{9F4D3688-FBB6-BF12-C67D-CE4FF87B74E2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" name="Google Shape;63;p15">
            <a:extLst>
              <a:ext uri="{FF2B5EF4-FFF2-40B4-BE49-F238E27FC236}">
                <a16:creationId xmlns:a16="http://schemas.microsoft.com/office/drawing/2014/main" id="{83FCFDF8-D156-707B-D441-CDCFE41503BB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72;p15">
            <a:extLst>
              <a:ext uri="{FF2B5EF4-FFF2-40B4-BE49-F238E27FC236}">
                <a16:creationId xmlns:a16="http://schemas.microsoft.com/office/drawing/2014/main" id="{4AE780B0-F803-440A-089B-B7BAAF5E9258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NLP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9" name="Google Shape;73;p15">
            <a:extLst>
              <a:ext uri="{FF2B5EF4-FFF2-40B4-BE49-F238E27FC236}">
                <a16:creationId xmlns:a16="http://schemas.microsoft.com/office/drawing/2014/main" id="{51523F7D-00C5-3BCD-DF55-3D175785F6A1}"/>
              </a:ext>
            </a:extLst>
          </p:cNvPr>
          <p:cNvCxnSpPr>
            <a:stCxn id="67" idx="3"/>
            <a:endCxn id="66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4;p15">
            <a:extLst>
              <a:ext uri="{FF2B5EF4-FFF2-40B4-BE49-F238E27FC236}">
                <a16:creationId xmlns:a16="http://schemas.microsoft.com/office/drawing/2014/main" id="{129DCF3F-A89C-8252-E200-CF492CCF62E5}"/>
              </a:ext>
            </a:extLst>
          </p:cNvPr>
          <p:cNvCxnSpPr>
            <a:stCxn id="67" idx="3"/>
            <a:endCxn id="65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5;p15">
            <a:extLst>
              <a:ext uri="{FF2B5EF4-FFF2-40B4-BE49-F238E27FC236}">
                <a16:creationId xmlns:a16="http://schemas.microsoft.com/office/drawing/2014/main" id="{423F8F8A-59A2-5893-D135-22BF24B603B0}"/>
              </a:ext>
            </a:extLst>
          </p:cNvPr>
          <p:cNvCxnSpPr>
            <a:stCxn id="67" idx="3"/>
            <a:endCxn id="64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6;p15">
            <a:extLst>
              <a:ext uri="{FF2B5EF4-FFF2-40B4-BE49-F238E27FC236}">
                <a16:creationId xmlns:a16="http://schemas.microsoft.com/office/drawing/2014/main" id="{87E8FDE4-2B8E-7A27-0260-163C2B06614D}"/>
              </a:ext>
            </a:extLst>
          </p:cNvPr>
          <p:cNvCxnSpPr>
            <a:stCxn id="67" idx="3"/>
            <a:endCxn id="63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" name="Google Shape;77;p15">
            <a:extLst>
              <a:ext uri="{FF2B5EF4-FFF2-40B4-BE49-F238E27FC236}">
                <a16:creationId xmlns:a16="http://schemas.microsoft.com/office/drawing/2014/main" id="{B7E91722-177D-4BB5-4A9B-43A0EBBB170D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74" name="Google Shape;78;p15">
              <a:extLst>
                <a:ext uri="{FF2B5EF4-FFF2-40B4-BE49-F238E27FC236}">
                  <a16:creationId xmlns:a16="http://schemas.microsoft.com/office/drawing/2014/main" id="{D1C03892-DD6F-CE62-3472-BA68011FEE62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9;p15">
              <a:extLst>
                <a:ext uri="{FF2B5EF4-FFF2-40B4-BE49-F238E27FC236}">
                  <a16:creationId xmlns:a16="http://schemas.microsoft.com/office/drawing/2014/main" id="{28714702-16CE-FD90-8998-6DB3E02622E8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80;p15">
            <a:extLst>
              <a:ext uri="{FF2B5EF4-FFF2-40B4-BE49-F238E27FC236}">
                <a16:creationId xmlns:a16="http://schemas.microsoft.com/office/drawing/2014/main" id="{E34C95A6-9F4C-371E-0A78-A61E4CC33E4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77" name="Google Shape;81;p15">
              <a:extLst>
                <a:ext uri="{FF2B5EF4-FFF2-40B4-BE49-F238E27FC236}">
                  <a16:creationId xmlns:a16="http://schemas.microsoft.com/office/drawing/2014/main" id="{D86C29B4-F237-3551-56DF-F78BE5A44BF8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82;p15">
              <a:extLst>
                <a:ext uri="{FF2B5EF4-FFF2-40B4-BE49-F238E27FC236}">
                  <a16:creationId xmlns:a16="http://schemas.microsoft.com/office/drawing/2014/main" id="{DE89C5BE-7132-8E7E-8F82-ADEB2D8A0A5C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83;p15">
            <a:extLst>
              <a:ext uri="{FF2B5EF4-FFF2-40B4-BE49-F238E27FC236}">
                <a16:creationId xmlns:a16="http://schemas.microsoft.com/office/drawing/2014/main" id="{6875715C-15DC-3590-F9F6-0E7A40B34F14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80" name="Google Shape;84;p15">
              <a:extLst>
                <a:ext uri="{FF2B5EF4-FFF2-40B4-BE49-F238E27FC236}">
                  <a16:creationId xmlns:a16="http://schemas.microsoft.com/office/drawing/2014/main" id="{2C0E7AE3-0165-DABF-D105-252CA26D8AB8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5;p15">
              <a:extLst>
                <a:ext uri="{FF2B5EF4-FFF2-40B4-BE49-F238E27FC236}">
                  <a16:creationId xmlns:a16="http://schemas.microsoft.com/office/drawing/2014/main" id="{33886A29-DA28-4E97-9BD4-20334AD1C5E4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6;p15">
              <a:extLst>
                <a:ext uri="{FF2B5EF4-FFF2-40B4-BE49-F238E27FC236}">
                  <a16:creationId xmlns:a16="http://schemas.microsoft.com/office/drawing/2014/main" id="{99D94C6D-24F3-54A5-463A-D0E0698150A7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" name="Google Shape;87;p15">
            <a:extLst>
              <a:ext uri="{FF2B5EF4-FFF2-40B4-BE49-F238E27FC236}">
                <a16:creationId xmlns:a16="http://schemas.microsoft.com/office/drawing/2014/main" id="{0AB87131-74CB-33E1-95E0-BE97D119A0B9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84" name="Google Shape;88;p15">
              <a:extLst>
                <a:ext uri="{FF2B5EF4-FFF2-40B4-BE49-F238E27FC236}">
                  <a16:creationId xmlns:a16="http://schemas.microsoft.com/office/drawing/2014/main" id="{372BB557-D95D-552E-646F-420D0277A60E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9;p15">
              <a:extLst>
                <a:ext uri="{FF2B5EF4-FFF2-40B4-BE49-F238E27FC236}">
                  <a16:creationId xmlns:a16="http://schemas.microsoft.com/office/drawing/2014/main" id="{14C6E0A3-86AE-428F-4A9B-C4C84546F7A7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90;p15">
              <a:extLst>
                <a:ext uri="{FF2B5EF4-FFF2-40B4-BE49-F238E27FC236}">
                  <a16:creationId xmlns:a16="http://schemas.microsoft.com/office/drawing/2014/main" id="{445023FD-162E-4834-F149-B242FCA0C9E1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91;p15">
              <a:extLst>
                <a:ext uri="{FF2B5EF4-FFF2-40B4-BE49-F238E27FC236}">
                  <a16:creationId xmlns:a16="http://schemas.microsoft.com/office/drawing/2014/main" id="{327C4AEF-8C5A-5CD5-7163-65CD1460A4A0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92;p15">
              <a:extLst>
                <a:ext uri="{FF2B5EF4-FFF2-40B4-BE49-F238E27FC236}">
                  <a16:creationId xmlns:a16="http://schemas.microsoft.com/office/drawing/2014/main" id="{2E855426-2D61-EAFE-0953-363BCF402745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89" name="Picture 2">
            <a:extLst>
              <a:ext uri="{FF2B5EF4-FFF2-40B4-BE49-F238E27FC236}">
                <a16:creationId xmlns:a16="http://schemas.microsoft.com/office/drawing/2014/main" id="{290937F7-AAFA-0B7C-3B6C-52ADE1D03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Google Shape;57;p15">
            <a:extLst>
              <a:ext uri="{FF2B5EF4-FFF2-40B4-BE49-F238E27FC236}">
                <a16:creationId xmlns:a16="http://schemas.microsoft.com/office/drawing/2014/main" id="{A80B7F27-7E65-AE38-9384-94B6271D3BE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7082" y="1629550"/>
            <a:ext cx="4110308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Advanced NLP</a:t>
            </a:r>
            <a:br>
              <a:rPr lang="en" dirty="0"/>
            </a:br>
            <a:r>
              <a:rPr lang="en" sz="2800" dirty="0"/>
              <a:t>(Topic Model)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: UCI</a:t>
            </a:r>
            <a:br>
              <a:rPr lang="en-US" dirty="0"/>
            </a:b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/>
              <p:nvPr/>
            </p:nvSpPr>
            <p:spPr>
              <a:xfrm>
                <a:off x="249043" y="690743"/>
                <a:ext cx="8645913" cy="4438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UCI Coherence Score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Skor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koherensi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informasi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timbal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balik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tepat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pasangan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kata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teratas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kemunculannya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linguistik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komputasi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Pointwise Mutual Information (PMI)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telah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menghitung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asosiasi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disambiguasi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arti kata.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Rumus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perhitungan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PMI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berikut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𝑤𝑗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𝑤𝑖</m:t>
                                  </m:r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</m:e>
                      </m:func>
                    </m:oMath>
                  </m:oMathPara>
                </a14:m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dimana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informasi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timbal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balik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antara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wi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wj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membandingkan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probabilitas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pengamatan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dua kata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bersama-sama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kemungkinan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mengamatinya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secara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independent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berasal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PMI, Newman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dkk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(2010b)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mendefinisikan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UCI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berikut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𝑢𝑐𝑖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𝑤𝑗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𝑤𝑖</m:t>
                                  </m:r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</m:e>
                      </m:func>
                    </m:oMath>
                  </m:oMathPara>
                </a14:m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dimana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p(w)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mewakili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probabilitas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bahwa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terdapat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dokumen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acak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dan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p(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wi,wj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mewakili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kemungkinan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wj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ada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dokumen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sama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.</a:t>
                </a:r>
                <a:endParaRPr lang="id-ID" sz="11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3" y="690743"/>
                <a:ext cx="8645913" cy="4438907"/>
              </a:xfrm>
              <a:prstGeom prst="rect">
                <a:avLst/>
              </a:prstGeom>
              <a:blipFill>
                <a:blip r:embed="rId2"/>
                <a:stretch>
                  <a:fillRect l="-212" r="-212" b="-5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515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: UMass</a:t>
            </a:r>
            <a:br>
              <a:rPr lang="en-US" dirty="0"/>
            </a:b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/>
              <p:nvPr/>
            </p:nvSpPr>
            <p:spPr>
              <a:xfrm>
                <a:off x="249043" y="690743"/>
                <a:ext cx="8645913" cy="4452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Umass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Coherence Score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salah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satu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mengevaluasi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hasil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topic modelling.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kali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diajukan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oleh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Mimno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et al. (2009).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D(v)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document frequency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jenis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v and D(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v,v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’)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co-document frequency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jenis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v dan v’, topic coherence-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didefinisikan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))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id-ID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id-ID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id-ID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id-ID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id-ID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id-ID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rumusnya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coherence score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negatif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paling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mendekati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nol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menunjukkan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topik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semakin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coherent. Nilai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coherence score intrinsic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memerlukan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daftar kata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terurut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Nilai coherence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hanya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bergantung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statistik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co-occurrence kata-kata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dikumpulkan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pemodelan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bergantung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referensi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eksternal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Idealnya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hal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diperlukan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menghitung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sudah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tersedia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output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dihasilkan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topic modelling.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3" y="690743"/>
                <a:ext cx="8645913" cy="4452757"/>
              </a:xfrm>
              <a:prstGeom prst="rect">
                <a:avLst/>
              </a:prstGeom>
              <a:blipFill>
                <a:blip r:embed="rId2"/>
                <a:stretch>
                  <a:fillRect l="-212" r="-212" b="-5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80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(lower is better)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857F4-B22C-5BE7-D4E0-14BE39CA2ED4}"/>
              </a:ext>
            </a:extLst>
          </p:cNvPr>
          <p:cNvSpPr txBox="1"/>
          <p:nvPr/>
        </p:nvSpPr>
        <p:spPr>
          <a:xfrm>
            <a:off x="730466" y="1074257"/>
            <a:ext cx="7980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Perplexity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lebih sering digunakan sebagai metrik untuk mengevaluasi kinerja model dalam tugas-tugas pemodelan bahasa, terutama dalam konteks model bahasa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probabilistik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seperti model n-gram atau model berbasis probabilitas lainnya.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Perplexity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adalah ukuran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invers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dari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likelihood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normalisasi suatu model pada sejumlah data uji. Dalam konteks LDA atau model probabilitas lainnya,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perplexity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dapat dihitung sebagai berikut: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B2EAE-C201-19B1-FCDE-49466C71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34" y="3471021"/>
            <a:ext cx="571549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69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Exp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0C24E-5511-54F7-C4B6-D58447F24359}"/>
              </a:ext>
            </a:extLst>
          </p:cNvPr>
          <p:cNvSpPr txBox="1"/>
          <p:nvPr/>
        </p:nvSpPr>
        <p:spPr>
          <a:xfrm>
            <a:off x="5007936" y="3886295"/>
            <a:ext cx="3678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https://www.youtube.com/watch?v=r9AINv51O0g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1871-80FC-8C3A-6F2A-47B73A30884C}"/>
              </a:ext>
            </a:extLst>
          </p:cNvPr>
          <p:cNvSpPr txBox="1"/>
          <p:nvPr/>
        </p:nvSpPr>
        <p:spPr>
          <a:xfrm>
            <a:off x="24219" y="38862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hlinkClick r:id="rId4"/>
              </a:rPr>
              <a:t>https://www.youtube.com/watch?v=3mHy4OSyRf0</a:t>
            </a:r>
            <a:r>
              <a:rPr lang="en-US" sz="1200" dirty="0"/>
              <a:t> </a:t>
            </a:r>
            <a:endParaRPr lang="id-ID" sz="1200" dirty="0"/>
          </a:p>
        </p:txBody>
      </p:sp>
      <p:pic>
        <p:nvPicPr>
          <p:cNvPr id="4" name="Online Media 3" title="LDA Topic Models">
            <a:hlinkClick r:id="" action="ppaction://media"/>
            <a:extLst>
              <a:ext uri="{FF2B5EF4-FFF2-40B4-BE49-F238E27FC236}">
                <a16:creationId xmlns:a16="http://schemas.microsoft.com/office/drawing/2014/main" id="{643AF93F-8522-F9A3-1CCA-EDCEF8BBD1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03405" y="1631031"/>
            <a:ext cx="3329977" cy="1881437"/>
          </a:xfrm>
          <a:prstGeom prst="rect">
            <a:avLst/>
          </a:prstGeom>
        </p:spPr>
      </p:pic>
      <p:pic>
        <p:nvPicPr>
          <p:cNvPr id="6" name="Online Media 5" title="58 : Text Mining : Topic Modelling">
            <a:hlinkClick r:id="" action="ppaction://media"/>
            <a:extLst>
              <a:ext uri="{FF2B5EF4-FFF2-40B4-BE49-F238E27FC236}">
                <a16:creationId xmlns:a16="http://schemas.microsoft.com/office/drawing/2014/main" id="{3245F29E-F97D-F8B3-7449-C367B264D61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210620" y="1613676"/>
            <a:ext cx="3329977" cy="1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Exp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0C24E-5511-54F7-C4B6-D58447F24359}"/>
              </a:ext>
            </a:extLst>
          </p:cNvPr>
          <p:cNvSpPr txBox="1"/>
          <p:nvPr/>
        </p:nvSpPr>
        <p:spPr>
          <a:xfrm>
            <a:off x="5042787" y="2637162"/>
            <a:ext cx="3678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https://www.youtube.com/watch?v=T05t-SqKArY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1871-80FC-8C3A-6F2A-47B73A30884C}"/>
              </a:ext>
            </a:extLst>
          </p:cNvPr>
          <p:cNvSpPr txBox="1"/>
          <p:nvPr/>
        </p:nvSpPr>
        <p:spPr>
          <a:xfrm>
            <a:off x="24219" y="38862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https://www.youtube.com/watch?v=3oHXpWIvIBs</a:t>
            </a:r>
          </a:p>
        </p:txBody>
      </p:sp>
      <p:pic>
        <p:nvPicPr>
          <p:cNvPr id="3" name="Online Media 2" title="Topic Modeling Explained with Implementation | Using LDA in Python | DataHour by Arpendu Ganguly">
            <a:hlinkClick r:id="" action="ppaction://media"/>
            <a:extLst>
              <a:ext uri="{FF2B5EF4-FFF2-40B4-BE49-F238E27FC236}">
                <a16:creationId xmlns:a16="http://schemas.microsoft.com/office/drawing/2014/main" id="{833E9CEB-7FAE-3518-EFC2-7B7AC76C44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03403" y="1479061"/>
            <a:ext cx="3568234" cy="2016052"/>
          </a:xfrm>
          <a:prstGeom prst="rect">
            <a:avLst/>
          </a:prstGeom>
        </p:spPr>
      </p:pic>
      <p:pic>
        <p:nvPicPr>
          <p:cNvPr id="5" name="Online Media 4" title="Latent Dirichlet Allocation (Part 1 of 2)">
            <a:hlinkClick r:id="" action="ppaction://media"/>
            <a:extLst>
              <a:ext uri="{FF2B5EF4-FFF2-40B4-BE49-F238E27FC236}">
                <a16:creationId xmlns:a16="http://schemas.microsoft.com/office/drawing/2014/main" id="{5E8DD7C9-3C9D-7F4A-1649-36258C33243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671152" y="1135306"/>
            <a:ext cx="2540000" cy="14351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A2EAE-710A-3A58-CB6C-70B6EE9ACC20}"/>
              </a:ext>
            </a:extLst>
          </p:cNvPr>
          <p:cNvSpPr txBox="1"/>
          <p:nvPr/>
        </p:nvSpPr>
        <p:spPr>
          <a:xfrm>
            <a:off x="4510249" y="465834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https://www.youtube.com/watch?v=BaM1uiCpj_E</a:t>
            </a:r>
          </a:p>
        </p:txBody>
      </p:sp>
      <p:pic>
        <p:nvPicPr>
          <p:cNvPr id="11" name="Online Media 10" title="Training Latent Dirichlet Allocation: Gibbs Sampling (Part 2 of 2)">
            <a:hlinkClick r:id="" action="ppaction://media"/>
            <a:extLst>
              <a:ext uri="{FF2B5EF4-FFF2-40B4-BE49-F238E27FC236}">
                <a16:creationId xmlns:a16="http://schemas.microsoft.com/office/drawing/2014/main" id="{3DB81080-8160-DFA4-8D93-51C26328A4CE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5671152" y="3096941"/>
            <a:ext cx="2540000" cy="14351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262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Exp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0DE99-4E54-4212-368A-3A39115639B9}"/>
              </a:ext>
            </a:extLst>
          </p:cNvPr>
          <p:cNvSpPr txBox="1"/>
          <p:nvPr/>
        </p:nvSpPr>
        <p:spPr>
          <a:xfrm>
            <a:off x="386861" y="3926067"/>
            <a:ext cx="3497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https://www.youtube.com/watch?v=WR2On5QAqJQ</a:t>
            </a:r>
          </a:p>
        </p:txBody>
      </p:sp>
      <p:pic>
        <p:nvPicPr>
          <p:cNvPr id="8" name="Online Media 7" title="07-2: Topic Modeling Part 2 (LDA Document generation process)">
            <a:hlinkClick r:id="" action="ppaction://media"/>
            <a:extLst>
              <a:ext uri="{FF2B5EF4-FFF2-40B4-BE49-F238E27FC236}">
                <a16:creationId xmlns:a16="http://schemas.microsoft.com/office/drawing/2014/main" id="{E45F41FF-031F-AFC7-D196-A01235B7C8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7200" y="1094453"/>
            <a:ext cx="3700229" cy="2775172"/>
          </a:xfrm>
          <a:prstGeom prst="rect">
            <a:avLst/>
          </a:prstGeom>
        </p:spPr>
      </p:pic>
      <p:pic>
        <p:nvPicPr>
          <p:cNvPr id="12" name="Online Media 11" title="11 Topic Modeling (3): LDA">
            <a:hlinkClick r:id="" action="ppaction://media"/>
            <a:extLst>
              <a:ext uri="{FF2B5EF4-FFF2-40B4-BE49-F238E27FC236}">
                <a16:creationId xmlns:a16="http://schemas.microsoft.com/office/drawing/2014/main" id="{510BDFC8-29B5-5D58-9495-9CF3BC5B5C87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148872" y="1514274"/>
            <a:ext cx="3608269" cy="2038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92F78-B466-0575-2D47-1A6844E866A1}"/>
              </a:ext>
            </a:extLst>
          </p:cNvPr>
          <p:cNvSpPr txBox="1"/>
          <p:nvPr/>
        </p:nvSpPr>
        <p:spPr>
          <a:xfrm>
            <a:off x="5259756" y="3923844"/>
            <a:ext cx="3497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https://www.youtube.com/watch?v=oR2M7QAkVwA</a:t>
            </a:r>
          </a:p>
        </p:txBody>
      </p:sp>
    </p:spTree>
    <p:extLst>
      <p:ext uri="{BB962C8B-B14F-4D97-AF65-F5344CB8AC3E}">
        <p14:creationId xmlns:p14="http://schemas.microsoft.com/office/powerpoint/2010/main" val="29290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Model LDA (Dataset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Indonesia&amp;Inggris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Topic Model (LDA dan </a:t>
            </a:r>
            <a:r>
              <a:rPr lang="en-US" sz="2000" dirty="0" err="1"/>
              <a:t>turunannya</a:t>
            </a:r>
            <a:r>
              <a:rPr lang="en-US" sz="2000" dirty="0"/>
              <a:t>/related 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UAS)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https://towardsdatascience.com/evaluate-topic-model-in-python-latent-dirichlet-allocation-lda-7d57484bb5d0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3"/>
              </a:rPr>
              <a:t>https://www.kaggle.com/code/trnduythanhkhttt/lda-and-topic-coherence-score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4"/>
              </a:rPr>
              <a:t>https://fse.studenttheses.ub.rug.nl/28618/1/s2863685_alfiuddin_hadiat_CCS_thesis.pdf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5"/>
              </a:rPr>
              <a:t>https://datascience.oneoffcoder.com/topic-modeling-gensim.html</a:t>
            </a:r>
            <a:r>
              <a:rPr lang="en-US" sz="2000" dirty="0"/>
              <a:t>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549936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33E128-7505-1647-3291-03407CA0A65C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1303CA0-34AA-6544-1FAA-575C3DC7C5ED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4" name="Google Shape;1547;p43">
              <a:extLst>
                <a:ext uri="{FF2B5EF4-FFF2-40B4-BE49-F238E27FC236}">
                  <a16:creationId xmlns:a16="http://schemas.microsoft.com/office/drawing/2014/main" id="{FF8698F3-716E-8A70-9EAD-154F96ECD2D2}"/>
                </a:ext>
              </a:extLst>
            </p:cNvPr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" name="Google Shape;1556;p43">
              <a:extLst>
                <a:ext uri="{FF2B5EF4-FFF2-40B4-BE49-F238E27FC236}">
                  <a16:creationId xmlns:a16="http://schemas.microsoft.com/office/drawing/2014/main" id="{6A33DF17-6206-DBE6-A431-2146A52E74F8}"/>
                </a:ext>
              </a:extLst>
            </p:cNvPr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400F38-6FEE-C12C-C9D2-DBE553C49FCC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16619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D5F0B3-FC50-48E3-36AC-CE09B4713C0B}"/>
              </a:ext>
            </a:extLst>
          </p:cNvPr>
          <p:cNvGrpSpPr/>
          <p:nvPr/>
        </p:nvGrpSpPr>
        <p:grpSpPr>
          <a:xfrm>
            <a:off x="2565014" y="159613"/>
            <a:ext cx="4539248" cy="959979"/>
            <a:chOff x="2881580" y="22161"/>
            <a:chExt cx="4539248" cy="959979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680AF7DA-2AD3-3E94-7B65-8C7F1EC58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A82191-F861-08A4-3022-E72B4FEDD163}"/>
                </a:ext>
              </a:extLst>
            </p:cNvPr>
            <p:cNvSpPr txBox="1"/>
            <p:nvPr/>
          </p:nvSpPr>
          <p:spPr>
            <a:xfrm>
              <a:off x="3969471" y="85590"/>
              <a:ext cx="34288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Prodi Teknik </a:t>
              </a:r>
              <a:r>
                <a:rPr lang="en-US" sz="2000" dirty="0" err="1"/>
                <a:t>Informatika</a:t>
              </a:r>
              <a:r>
                <a:rPr lang="en-US" sz="2000" dirty="0"/>
                <a:t> S-2</a:t>
              </a:r>
              <a:endParaRPr lang="id-ID" sz="2000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89DF87-23A1-454C-B43E-74FCE1E52BEA}"/>
                </a:ext>
              </a:extLst>
            </p:cNvPr>
            <p:cNvCxnSpPr>
              <a:cxnSpLocks/>
            </p:cNvCxnSpPr>
            <p:nvPr/>
          </p:nvCxnSpPr>
          <p:spPr>
            <a:xfrm>
              <a:off x="3991957" y="844276"/>
              <a:ext cx="3428871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E3F2853-7690-F95F-5216-AB96A423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dirty="0"/>
              <a:t>NLP Pipeline</a:t>
            </a:r>
            <a:endParaRPr lang="id-ID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C6CE68-437A-EAF3-E99C-2E5B2A82F3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965651"/>
              </p:ext>
            </p:extLst>
          </p:nvPr>
        </p:nvGraphicFramePr>
        <p:xfrm>
          <a:off x="273570" y="731355"/>
          <a:ext cx="8596859" cy="1753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5BDD02D-CBC2-65ED-ED4C-E03364EF9015}"/>
              </a:ext>
            </a:extLst>
          </p:cNvPr>
          <p:cNvSpPr txBox="1"/>
          <p:nvPr/>
        </p:nvSpPr>
        <p:spPr>
          <a:xfrm>
            <a:off x="109303" y="2337482"/>
            <a:ext cx="180194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Segmentation/ </a:t>
            </a:r>
            <a:r>
              <a:rPr lang="id-ID" sz="1200" dirty="0" err="1"/>
              <a:t>Tokenization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Normalization/ </a:t>
            </a:r>
            <a:r>
              <a:rPr lang="id-ID" sz="1200" dirty="0" err="1"/>
              <a:t>Lowercasing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Stopword</a:t>
            </a:r>
            <a:r>
              <a:rPr lang="id-ID" sz="1200" dirty="0"/>
              <a:t> </a:t>
            </a:r>
            <a:r>
              <a:rPr lang="id-ID" sz="1200" dirty="0" err="1"/>
              <a:t>Removal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Punctuation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Stemming</a:t>
            </a:r>
            <a:r>
              <a:rPr lang="en-US" sz="1200" dirty="0"/>
              <a:t>/</a:t>
            </a:r>
            <a:r>
              <a:rPr lang="id-ID" sz="1200" dirty="0"/>
              <a:t> </a:t>
            </a:r>
            <a:r>
              <a:rPr lang="id-ID" sz="1200" dirty="0" err="1"/>
              <a:t>Lemmatization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/>
              <a:t>Depedency</a:t>
            </a:r>
            <a:r>
              <a:rPr lang="en-US" sz="1200" dirty="0"/>
              <a:t> parsing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Part-of-Speech</a:t>
            </a:r>
            <a:r>
              <a:rPr lang="id-ID" sz="1200" dirty="0"/>
              <a:t> </a:t>
            </a:r>
            <a:r>
              <a:rPr lang="id-ID" sz="1200" dirty="0" err="1"/>
              <a:t>Tagging</a:t>
            </a:r>
            <a:endParaRPr 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58C21D-F575-518A-0CDE-187ED703A36B}"/>
              </a:ext>
            </a:extLst>
          </p:cNvPr>
          <p:cNvSpPr txBox="1"/>
          <p:nvPr/>
        </p:nvSpPr>
        <p:spPr>
          <a:xfrm>
            <a:off x="1984947" y="2351535"/>
            <a:ext cx="16945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Bag</a:t>
            </a:r>
            <a:r>
              <a:rPr lang="id-ID" sz="1200" dirty="0"/>
              <a:t> </a:t>
            </a:r>
            <a:r>
              <a:rPr lang="id-ID" sz="1200" dirty="0" err="1"/>
              <a:t>of</a:t>
            </a:r>
            <a:r>
              <a:rPr lang="id-ID" sz="1200" dirty="0"/>
              <a:t> </a:t>
            </a:r>
            <a:r>
              <a:rPr lang="id-ID" sz="1200" dirty="0" err="1"/>
              <a:t>Words</a:t>
            </a:r>
            <a:r>
              <a:rPr lang="id-ID" sz="1200" dirty="0"/>
              <a:t> (</a:t>
            </a:r>
            <a:r>
              <a:rPr lang="id-ID" sz="1200" dirty="0" err="1"/>
              <a:t>BoW</a:t>
            </a:r>
            <a:r>
              <a:rPr lang="id-ID" sz="1200" dirty="0"/>
              <a:t>)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TF-IDF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Word </a:t>
            </a:r>
            <a:r>
              <a:rPr lang="id-ID" sz="1200" dirty="0" err="1"/>
              <a:t>Embeddings</a:t>
            </a:r>
            <a:endParaRPr lang="id-ID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0D43C-2D17-E295-970E-A025285205A1}"/>
              </a:ext>
            </a:extLst>
          </p:cNvPr>
          <p:cNvSpPr txBox="1"/>
          <p:nvPr/>
        </p:nvSpPr>
        <p:spPr>
          <a:xfrm>
            <a:off x="3843728" y="2340917"/>
            <a:ext cx="1694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Machine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Deep Learning</a:t>
            </a:r>
            <a:endParaRPr lang="id-ID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0D1744-1CC3-481B-0988-5D1A5D5E0BB3}"/>
              </a:ext>
            </a:extLst>
          </p:cNvPr>
          <p:cNvSpPr txBox="1"/>
          <p:nvPr/>
        </p:nvSpPr>
        <p:spPr>
          <a:xfrm>
            <a:off x="5702510" y="2337482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Prediction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 err="1"/>
              <a:t>Evaluation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id-ID" sz="1200" dirty="0"/>
              <a:t>Fine-Tuning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FB3120-3767-FEF6-8F28-249CAC9176A3}"/>
              </a:ext>
            </a:extLst>
          </p:cNvPr>
          <p:cNvSpPr txBox="1"/>
          <p:nvPr/>
        </p:nvSpPr>
        <p:spPr>
          <a:xfrm>
            <a:off x="7504451" y="2279156"/>
            <a:ext cx="15302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Production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Monitoring and Updating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29744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 itu Pemodelan Topik?</a:t>
            </a:r>
            <a:b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A112E-BFC2-DA55-5C88-6F42AC0D56C2}"/>
              </a:ext>
            </a:extLst>
          </p:cNvPr>
          <p:cNvSpPr txBox="1"/>
          <p:nvPr/>
        </p:nvSpPr>
        <p:spPr>
          <a:xfrm>
            <a:off x="553064" y="1038706"/>
            <a:ext cx="80378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Topic modeling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adalah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teknik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NLP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digunakan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mengidentifikasi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dan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mengekstrak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topik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tema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tersembunyi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 (latent topic)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sebuah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koleksi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dokumen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maupun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dataset. </a:t>
            </a:r>
          </a:p>
          <a:p>
            <a:pPr algn="just"/>
            <a:endParaRPr lang="en-US" sz="1800" dirty="0">
              <a:solidFill>
                <a:srgbClr val="24202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Clustering/Classifying Documents/Texts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Searching Information (information/topic discovery)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Sentiment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Analyst Trend and News (e.g. controversial topic detection, product analyst, global issues, content ranking by theme)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Recommender System (content based, personalized)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27564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18436-D663-2CAE-9155-B0A6C05B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sz="2800" dirty="0"/>
              <a:t>Dynamic Collections Visualization</a:t>
            </a:r>
            <a:endParaRPr lang="id-ID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FF1BDD-D637-20AE-D857-D1EE70170B71}"/>
              </a:ext>
            </a:extLst>
          </p:cNvPr>
          <p:cNvSpPr txBox="1">
            <a:spLocks/>
          </p:cNvSpPr>
          <p:nvPr/>
        </p:nvSpPr>
        <p:spPr>
          <a:xfrm>
            <a:off x="640081" y="1391806"/>
            <a:ext cx="4027744" cy="281218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relevant</a:t>
            </a:r>
          </a:p>
          <a:p>
            <a:endParaRPr lang="en-US" sz="1800" dirty="0"/>
          </a:p>
          <a:p>
            <a:r>
              <a:rPr lang="en-US" sz="1800" dirty="0"/>
              <a:t>Based on User Activity</a:t>
            </a:r>
          </a:p>
          <a:p>
            <a:pPr defTabSz="403225"/>
            <a:r>
              <a:rPr lang="en-US" sz="1800" dirty="0"/>
              <a:t>	- User similar activities</a:t>
            </a:r>
          </a:p>
          <a:p>
            <a:pPr defTabSz="403225"/>
            <a:r>
              <a:rPr lang="en-US" sz="1800" dirty="0"/>
              <a:t>	- User recommended system</a:t>
            </a:r>
          </a:p>
          <a:p>
            <a:pPr defTabSz="403225"/>
            <a:r>
              <a:rPr lang="en-US" sz="1800" dirty="0"/>
              <a:t>	- Conceptual by Context / Topics </a:t>
            </a: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CE0CB-3881-57FF-6B8F-932F45A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24" y="1211875"/>
            <a:ext cx="4236129" cy="29921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9644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45BA51-D3A5-0AFA-BC4A-80FFA73C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sz="3200" dirty="0"/>
              <a:t>Retrieving Collections Information</a:t>
            </a:r>
            <a:br>
              <a:rPr lang="en-US" sz="3200" dirty="0"/>
            </a:br>
            <a:r>
              <a:rPr lang="en-US" sz="3200" dirty="0"/>
              <a:t>(Combine Methods)</a:t>
            </a: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7976C5-852D-E7F5-2B1F-3D474584C62E}"/>
              </a:ext>
            </a:extLst>
          </p:cNvPr>
          <p:cNvSpPr txBox="1">
            <a:spLocks/>
          </p:cNvSpPr>
          <p:nvPr/>
        </p:nvSpPr>
        <p:spPr>
          <a:xfrm>
            <a:off x="457200" y="1626321"/>
            <a:ext cx="4136989" cy="281218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Embedding Information's (Payload)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TF-IDF Weighting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Vector Space Model (VSM)</a:t>
            </a:r>
          </a:p>
          <a:p>
            <a:pPr marL="2889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Machine Learning (Latent Dirichlet Allocation, </a:t>
            </a:r>
            <a:r>
              <a:rPr lang="en-US" sz="1800" dirty="0" err="1"/>
              <a:t>Biterm</a:t>
            </a:r>
            <a:r>
              <a:rPr lang="en-US" sz="1800" dirty="0"/>
              <a:t> Topic Model, </a:t>
            </a:r>
            <a:r>
              <a:rPr lang="en-US" sz="1800" dirty="0" err="1"/>
              <a:t>BERTopic</a:t>
            </a:r>
            <a:r>
              <a:rPr lang="en-US" sz="1800" dirty="0"/>
              <a:t>, etc.)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67BCD-8D38-1830-5D2B-C3076AA6B7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27" y="1626321"/>
            <a:ext cx="4136989" cy="263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6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D2C469A-AEF2-C514-E8BB-51592FAF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dirty="0"/>
              <a:t>Latent Dirichlet Allocation (LDA)</a:t>
            </a:r>
            <a:br>
              <a:rPr lang="en-US" dirty="0"/>
            </a:b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B493F-B85B-F7EF-3F93-A973C21B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4" y="2837522"/>
            <a:ext cx="4307336" cy="1644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BB597-B3C6-1D76-5337-1F881E7A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49" y="892975"/>
            <a:ext cx="3924092" cy="3543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2BF83-AF73-C157-8E90-B4E18C69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4" y="981047"/>
            <a:ext cx="4307335" cy="1683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2EB320-38FF-C591-210F-4285095012F3}"/>
              </a:ext>
            </a:extLst>
          </p:cNvPr>
          <p:cNvSpPr txBox="1"/>
          <p:nvPr/>
        </p:nvSpPr>
        <p:spPr>
          <a:xfrm>
            <a:off x="1722120" y="4515004"/>
            <a:ext cx="6324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Blei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, D. M.,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Ng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, A. Y. &amp; Jordan, M. I. (2003).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Latent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dirichlet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allocation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 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J. </a:t>
            </a:r>
            <a:r>
              <a:rPr lang="id-ID" sz="1000" b="0" i="1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Mach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 </a:t>
            </a:r>
            <a:r>
              <a:rPr lang="id-ID" sz="1000" b="0" i="1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Learn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 </a:t>
            </a:r>
            <a:r>
              <a:rPr lang="id-ID" sz="1000" b="0" i="1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Res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, 3, 993--1022.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10693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AF94-0ECF-EA3D-9C2E-C55FF466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 Widget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EC6F3-57A7-1394-6C45-E4DA260B8EF0}"/>
              </a:ext>
            </a:extLst>
          </p:cNvPr>
          <p:cNvSpPr txBox="1"/>
          <p:nvPr/>
        </p:nvSpPr>
        <p:spPr>
          <a:xfrm>
            <a:off x="1248937" y="4578136"/>
            <a:ext cx="6646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https://orangedatamining.com/widget-catalog/text-mining/topicmodelling-widget/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D2B17-8485-893D-80E0-EABE3DD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37" y="1064522"/>
            <a:ext cx="6378498" cy="33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6D8D0-B88A-62F7-3E2E-C30016D3AD58}"/>
              </a:ext>
            </a:extLst>
          </p:cNvPr>
          <p:cNvSpPr txBox="1"/>
          <p:nvPr/>
        </p:nvSpPr>
        <p:spPr>
          <a:xfrm>
            <a:off x="371707" y="1110649"/>
            <a:ext cx="86459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Dalam konteks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Latent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Dirichlet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Allocation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(LDA) atau model-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topic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lainnya,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coherence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adalah metrik evaluasi yang digunakan untuk mengukur kualitas interpretasi topik yang dihasilkan oleh model.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Coherence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memberikan gambaran tentang sejauh mana topik yang dihasilkan oleh model memiliki makna dan konsistensi.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id-ID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Ada beberapa jenis metrik koherensi, tetapi umumnya, metrik koherensi mengukur seberapa sering pasangan kata tertentu muncul bersama dalam korpus. Metrik koherensi dapat dibagi menjadi dua kategori utama: intrinsik dan ekstrinsik.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4DFD2-53E7-E3FD-F78C-9DD0D0EE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01" y="2785428"/>
            <a:ext cx="4913497" cy="22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07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(higher is better)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6D8D0-B88A-62F7-3E2E-C30016D3AD58}"/>
              </a:ext>
            </a:extLst>
          </p:cNvPr>
          <p:cNvSpPr txBox="1"/>
          <p:nvPr/>
        </p:nvSpPr>
        <p:spPr>
          <a:xfrm>
            <a:off x="371707" y="1110649"/>
            <a:ext cx="8645913" cy="29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Sekumpulan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sekumpulan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mendukung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filsafat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ilmiah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pendekatan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gabungan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probabilitas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marginal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terasosiasi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faktanya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jaminan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interpretabilitas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Newman,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dkk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(2010)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mengusulkan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terkait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Caranya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memperlakukan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kata-kata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terus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membatasi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didasarkan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sepasang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kata.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peringkat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diukur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co-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occurence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kata.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Roder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dkk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(2015)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vektor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rata-rata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dibandingkan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lain.</a:t>
            </a:r>
            <a:endParaRPr lang="id-ID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19202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11712</TotalTime>
  <Words>1090</Words>
  <Application>Microsoft Office PowerPoint</Application>
  <PresentationFormat>On-screen Show (16:9)</PresentationFormat>
  <Paragraphs>102</Paragraphs>
  <Slides>18</Slides>
  <Notes>3</Notes>
  <HiddenSlides>0</HiddenSlides>
  <MMClips>7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Calibri</vt:lpstr>
      <vt:lpstr>Söhne</vt:lpstr>
      <vt:lpstr>Roboto</vt:lpstr>
      <vt:lpstr>Cambria Math</vt:lpstr>
      <vt:lpstr>Fira Sans Extra Condensed</vt:lpstr>
      <vt:lpstr>Arial</vt:lpstr>
      <vt:lpstr>Times New Roman</vt:lpstr>
      <vt:lpstr>Helvetica Neue</vt:lpstr>
      <vt:lpstr>Fira Sans Extra Condensed SemiBold</vt:lpstr>
      <vt:lpstr>Big Data Infographics by Slidesgo</vt:lpstr>
      <vt:lpstr>Advanced NLP (Topic Model)</vt:lpstr>
      <vt:lpstr>NLP Pipeline</vt:lpstr>
      <vt:lpstr>Apa itu Pemodelan Topik? </vt:lpstr>
      <vt:lpstr>Dynamic Collections Visualization</vt:lpstr>
      <vt:lpstr>Retrieving Collections Information (Combine Methods)</vt:lpstr>
      <vt:lpstr>Latent Dirichlet Allocation (LDA) </vt:lpstr>
      <vt:lpstr>Topic Model Widget</vt:lpstr>
      <vt:lpstr>Coherence</vt:lpstr>
      <vt:lpstr>Coherence (higher is better)</vt:lpstr>
      <vt:lpstr>Coherence : UCI </vt:lpstr>
      <vt:lpstr>Coherence : UMass </vt:lpstr>
      <vt:lpstr>Perplexity (lower is better)</vt:lpstr>
      <vt:lpstr>LDA Exp</vt:lpstr>
      <vt:lpstr>LDA Exp</vt:lpstr>
      <vt:lpstr>LDA Exp</vt:lpstr>
      <vt:lpstr>Tugas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155</cp:revision>
  <dcterms:modified xsi:type="dcterms:W3CDTF">2025-01-24T07:17:50Z</dcterms:modified>
</cp:coreProperties>
</file>