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70" r:id="rId6"/>
    <p:sldId id="272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5A715-3F97-44AC-BEDC-A18866B60FDA}" type="datetimeFigureOut">
              <a:rPr lang="en-ID" smtClean="0"/>
              <a:t>18/10/2024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EF6E3-8282-4DC3-851B-D53E5B97B7B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254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43256-4A82-413E-A314-7B2F9EF45EDB}" type="datetime1">
              <a:rPr lang="en-ID" smtClean="0"/>
              <a:t>18/10/2024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A57ACE7-FEAC-4E58-89B3-D53810BA76A0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2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50674-804B-431E-AFEB-9A80DF55FA5A}" type="datetime1">
              <a:rPr lang="en-ID" smtClean="0"/>
              <a:t>18/10/2024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2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F5D1-04CD-40C6-81F6-5A10A72E9A95}" type="datetime1">
              <a:rPr lang="en-ID" smtClean="0"/>
              <a:t>18/10/2024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7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D5F-D6FA-480E-B19F-07644C3C1C88}" type="datetime1">
              <a:rPr lang="en-ID" smtClean="0"/>
              <a:t>18/10/2024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59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AD3C1-2CA4-4997-89AA-5DD87B257EBF}" type="datetime1">
              <a:rPr lang="en-ID" smtClean="0"/>
              <a:t>18/10/2024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72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0D5FA-F80A-4F0E-8462-40EB83D27BE2}" type="datetime1">
              <a:rPr lang="en-ID" smtClean="0"/>
              <a:t>18/10/2024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90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2F2E4-62F7-4DC7-81AE-E86F8095E3F2}" type="datetime1">
              <a:rPr lang="en-ID" smtClean="0"/>
              <a:t>18/10/2024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13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CA4B-6D5B-467D-BB3B-CA9D0C3F6AB0}" type="datetime1">
              <a:rPr lang="en-ID" smtClean="0"/>
              <a:t>18/10/2024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96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AC6EE-B9C0-4DA1-A706-07D77EF53046}" type="datetime1">
              <a:rPr lang="en-ID" smtClean="0"/>
              <a:t>18/10/2024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69948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0180-0B8E-48CE-BA94-F3B629555CCE}" type="datetime1">
              <a:rPr lang="en-ID" smtClean="0"/>
              <a:t>18/10/2024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9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3F5B2A-5CE1-4400-B077-759175C6C058}" type="datetime1">
              <a:rPr lang="en-ID" smtClean="0"/>
              <a:t>18/10/2024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447A9-6395-4FE4-A029-CB3B6A8CD37F}" type="datetime1">
              <a:rPr lang="en-ID" smtClean="0"/>
              <a:t>18/10/2024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Dr. Tukiyat, M.Si ---UNPAM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A57ACE7-FEAC-4E58-89B3-D53810BA76A0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7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A06A-CE85-5634-5D68-659AAE83F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TEKNIK ANALISIS DATA DALAM BIG DATA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DFAA1-975F-FFA8-7152-168D70D5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90DE0-E701-1A00-C248-4DF8371B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096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C0A7-9180-30A1-DA2E-0E14E870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PENGANTAR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088D-6058-C894-901F-C24619C1F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Big Data Analytics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ilmu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menggali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wawasan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ditindaklanjuti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Big Data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membantu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orang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organisasi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keputusan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baik</a:t>
            </a:r>
            <a:r>
              <a:rPr lang="en-ID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en-ID" dirty="0" err="1"/>
              <a:t>Memahami</a:t>
            </a:r>
            <a:r>
              <a:rPr lang="en-ID" dirty="0"/>
              <a:t> 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 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pendorong</a:t>
            </a:r>
            <a:r>
              <a:rPr lang="en-ID" dirty="0"/>
              <a:t> </a:t>
            </a:r>
            <a:r>
              <a:rPr lang="en-ID" dirty="0" err="1"/>
              <a:t>kesuksesan</a:t>
            </a:r>
            <a:r>
              <a:rPr lang="en-ID" dirty="0"/>
              <a:t> </a:t>
            </a:r>
            <a:r>
              <a:rPr lang="en-ID" dirty="0" err="1"/>
              <a:t>karir</a:t>
            </a:r>
            <a:r>
              <a:rPr lang="en-ID" dirty="0"/>
              <a:t>.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volume data di dunia </a:t>
            </a:r>
            <a:r>
              <a:rPr lang="en-ID" dirty="0" err="1"/>
              <a:t>sangatlah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,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0,5% </a:t>
            </a:r>
            <a:r>
              <a:rPr lang="en-ID" dirty="0" err="1"/>
              <a:t>dari</a:t>
            </a:r>
            <a:r>
              <a:rPr lang="en-ID" dirty="0"/>
              <a:t> data </a:t>
            </a:r>
            <a:r>
              <a:rPr lang="en-ID" dirty="0" err="1"/>
              <a:t>tersebut</a:t>
            </a:r>
            <a:r>
              <a:rPr lang="en-ID" dirty="0"/>
              <a:t> yang </a:t>
            </a:r>
            <a:r>
              <a:rPr lang="en-ID" dirty="0" err="1"/>
              <a:t>benar-benar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dan </a:t>
            </a:r>
            <a:r>
              <a:rPr lang="en-ID" dirty="0" err="1"/>
              <a:t>dianalisis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penelitian</a:t>
            </a:r>
            <a:r>
              <a:rPr lang="en-ID" dirty="0"/>
              <a:t>.</a:t>
            </a:r>
          </a:p>
          <a:p>
            <a:r>
              <a:rPr lang="en-ID" dirty="0"/>
              <a:t>Teknik-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, </a:t>
            </a:r>
            <a:r>
              <a:rPr lang="en-ID" dirty="0" err="1"/>
              <a:t>tren</a:t>
            </a:r>
            <a:r>
              <a:rPr lang="en-ID" dirty="0"/>
              <a:t>, dan </a:t>
            </a:r>
            <a:r>
              <a:rPr lang="en-ID" dirty="0" err="1"/>
              <a:t>prediksi</a:t>
            </a:r>
            <a:r>
              <a:rPr lang="en-ID" dirty="0"/>
              <a:t> masa </a:t>
            </a:r>
            <a:r>
              <a:rPr lang="en-ID" dirty="0" err="1"/>
              <a:t>depan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0283-B2D3-13B2-95C0-0B6676C2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D7999-32F2-76A2-FF7A-EF9CB709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9294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C91E-0AE2-D0BB-1C25-E14C1686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39" y="1058519"/>
            <a:ext cx="9603275" cy="607721"/>
          </a:xfrm>
        </p:spPr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Analisis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F8399-A10F-035E-66DD-BF5D8C175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45" y="1894865"/>
            <a:ext cx="10273062" cy="3904616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 Analysis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Menemukan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keterkaitan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antar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item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Market basket analysis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e-commerce.</a:t>
            </a:r>
            <a:endParaRPr lang="en-ID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Mining dan Text Mining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Ekstraksi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terstruktur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Segmentasi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mobile dan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sentimen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ulasan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Mengotomatisasi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menemukan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Pendeteksian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intrusi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jaringan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D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Analytics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kejadian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masa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historis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Peramalan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kebutuhan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cloud computing.</a:t>
            </a:r>
            <a:endParaRPr lang="en-ID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C953B-56E3-ED3C-EBD5-C73F4069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52945-4352-93D8-10CA-D2C36EB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920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5506-9C00-B77B-BE06-2493DEBF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Perbandingan</a:t>
            </a:r>
            <a:r>
              <a:rPr lang="en-US" sz="3200" dirty="0"/>
              <a:t> Teknik </a:t>
            </a:r>
            <a:r>
              <a:rPr lang="en-US" sz="3200" dirty="0" err="1"/>
              <a:t>Analisis</a:t>
            </a:r>
            <a:r>
              <a:rPr lang="en-US" sz="3200" dirty="0"/>
              <a:t> Data</a:t>
            </a:r>
            <a:endParaRPr lang="en-ID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64F31E-26B6-C0A1-D8AA-C1DB70759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81150"/>
              </p:ext>
            </p:extLst>
          </p:nvPr>
        </p:nvGraphicFramePr>
        <p:xfrm>
          <a:off x="838200" y="2000884"/>
          <a:ext cx="9941560" cy="3833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24559">
                  <a:extLst>
                    <a:ext uri="{9D8B030D-6E8A-4147-A177-3AD203B41FA5}">
                      <a16:colId xmlns:a16="http://schemas.microsoft.com/office/drawing/2014/main" val="465207890"/>
                    </a:ext>
                  </a:extLst>
                </a:gridCol>
                <a:gridCol w="3469538">
                  <a:extLst>
                    <a:ext uri="{9D8B030D-6E8A-4147-A177-3AD203B41FA5}">
                      <a16:colId xmlns:a16="http://schemas.microsoft.com/office/drawing/2014/main" val="3034156087"/>
                    </a:ext>
                  </a:extLst>
                </a:gridCol>
                <a:gridCol w="3647463">
                  <a:extLst>
                    <a:ext uri="{9D8B030D-6E8A-4147-A177-3AD203B41FA5}">
                      <a16:colId xmlns:a16="http://schemas.microsoft.com/office/drawing/2014/main" val="4232506800"/>
                    </a:ext>
                  </a:extLst>
                </a:gridCol>
              </a:tblGrid>
              <a:tr h="34957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400" u="none" strike="noStrike" dirty="0">
                          <a:effectLst/>
                        </a:rPr>
                        <a:t>Teknik</a:t>
                      </a:r>
                      <a:endParaRPr lang="en-ID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400" u="none" strike="noStrike" dirty="0" err="1">
                          <a:effectLst/>
                        </a:rPr>
                        <a:t>Kegunaan</a:t>
                      </a:r>
                      <a:endParaRPr lang="en-ID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400" u="none" strike="noStrike" dirty="0" err="1">
                          <a:effectLst/>
                        </a:rPr>
                        <a:t>Contoh</a:t>
                      </a:r>
                      <a:r>
                        <a:rPr lang="en-ID" sz="2400" u="none" strike="noStrike" dirty="0">
                          <a:effectLst/>
                        </a:rPr>
                        <a:t> </a:t>
                      </a:r>
                      <a:r>
                        <a:rPr lang="en-ID" sz="2400" u="none" strike="noStrike" dirty="0" err="1">
                          <a:effectLst/>
                        </a:rPr>
                        <a:t>Aplikasi</a:t>
                      </a:r>
                      <a:endParaRPr lang="en-ID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84778"/>
                  </a:ext>
                </a:extLst>
              </a:tr>
              <a:tr h="692212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 dirty="0">
                          <a:effectLst/>
                        </a:rPr>
                        <a:t>Association Analysis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 dirty="0" err="1">
                          <a:effectLst/>
                        </a:rPr>
                        <a:t>Keterkaitan</a:t>
                      </a:r>
                      <a:r>
                        <a:rPr lang="en-ID" sz="2400" u="none" strike="noStrike" dirty="0">
                          <a:effectLst/>
                        </a:rPr>
                        <a:t> </a:t>
                      </a:r>
                      <a:r>
                        <a:rPr lang="en-ID" sz="2400" u="none" strike="noStrike" dirty="0" err="1">
                          <a:effectLst/>
                        </a:rPr>
                        <a:t>antar</a:t>
                      </a:r>
                      <a:r>
                        <a:rPr lang="en-ID" sz="2400" u="none" strike="noStrike" dirty="0">
                          <a:effectLst/>
                        </a:rPr>
                        <a:t> item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 dirty="0">
                          <a:effectLst/>
                        </a:rPr>
                        <a:t>Market Basket Analysis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24030830"/>
                  </a:ext>
                </a:extLst>
              </a:tr>
              <a:tr h="692212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effectLst/>
                        </a:rPr>
                        <a:t>Data Mining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effectLst/>
                        </a:rPr>
                        <a:t>Pola dari data besar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 dirty="0" err="1">
                          <a:effectLst/>
                        </a:rPr>
                        <a:t>Segmentasi</a:t>
                      </a:r>
                      <a:r>
                        <a:rPr lang="en-ID" sz="2400" u="none" strike="noStrike" dirty="0">
                          <a:effectLst/>
                        </a:rPr>
                        <a:t> </a:t>
                      </a:r>
                      <a:r>
                        <a:rPr lang="en-ID" sz="2400" u="none" strike="noStrike" dirty="0" err="1">
                          <a:effectLst/>
                        </a:rPr>
                        <a:t>pelanggan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4392272"/>
                  </a:ext>
                </a:extLst>
              </a:tr>
              <a:tr h="692212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effectLst/>
                        </a:rPr>
                        <a:t>Text Mining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effectLst/>
                        </a:rPr>
                        <a:t>Informasi dari teks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effectLst/>
                        </a:rPr>
                        <a:t>Analisis sentimen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0495574"/>
                  </a:ext>
                </a:extLst>
              </a:tr>
              <a:tr h="692212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effectLst/>
                        </a:rPr>
                        <a:t>Machine Learning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effectLst/>
                        </a:rPr>
                        <a:t>Prediksi otomatis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effectLst/>
                        </a:rPr>
                        <a:t>Deteksi intrusi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77936687"/>
                  </a:ext>
                </a:extLst>
              </a:tr>
              <a:tr h="692212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 dirty="0">
                          <a:effectLst/>
                        </a:rPr>
                        <a:t>Predictive Analytics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effectLst/>
                        </a:rPr>
                        <a:t>Prediksi masa depan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 dirty="0" err="1">
                          <a:effectLst/>
                        </a:rPr>
                        <a:t>Rekomendasi</a:t>
                      </a:r>
                      <a:r>
                        <a:rPr lang="en-ID" sz="2400" u="none" strike="noStrike" dirty="0">
                          <a:effectLst/>
                        </a:rPr>
                        <a:t> </a:t>
                      </a:r>
                      <a:r>
                        <a:rPr lang="en-ID" sz="2400" u="none" strike="noStrike" dirty="0" err="1">
                          <a:effectLst/>
                        </a:rPr>
                        <a:t>produk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5452402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93A12-D8C0-E10F-D5C5-22C176B7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7A06C-EF77-CB30-7A65-F1FDB495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684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8FEC85-B140-A069-948C-FB5785F20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80833"/>
              </p:ext>
            </p:extLst>
          </p:nvPr>
        </p:nvGraphicFramePr>
        <p:xfrm>
          <a:off x="822642" y="260668"/>
          <a:ext cx="9967276" cy="5517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6743">
                  <a:extLst>
                    <a:ext uri="{9D8B030D-6E8A-4147-A177-3AD203B41FA5}">
                      <a16:colId xmlns:a16="http://schemas.microsoft.com/office/drawing/2014/main" val="3176111398"/>
                    </a:ext>
                  </a:extLst>
                </a:gridCol>
                <a:gridCol w="2256743">
                  <a:extLst>
                    <a:ext uri="{9D8B030D-6E8A-4147-A177-3AD203B41FA5}">
                      <a16:colId xmlns:a16="http://schemas.microsoft.com/office/drawing/2014/main" val="281803562"/>
                    </a:ext>
                  </a:extLst>
                </a:gridCol>
                <a:gridCol w="2726895">
                  <a:extLst>
                    <a:ext uri="{9D8B030D-6E8A-4147-A177-3AD203B41FA5}">
                      <a16:colId xmlns:a16="http://schemas.microsoft.com/office/drawing/2014/main" val="2413110558"/>
                    </a:ext>
                  </a:extLst>
                </a:gridCol>
                <a:gridCol w="2726895">
                  <a:extLst>
                    <a:ext uri="{9D8B030D-6E8A-4147-A177-3AD203B41FA5}">
                      <a16:colId xmlns:a16="http://schemas.microsoft.com/office/drawing/2014/main" val="2264807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 dirty="0">
                          <a:effectLst/>
                        </a:rPr>
                        <a:t>Teknik </a:t>
                      </a:r>
                      <a:r>
                        <a:rPr lang="en-ID" sz="1400" u="none" strike="noStrike" dirty="0" err="1">
                          <a:effectLst/>
                        </a:rPr>
                        <a:t>Analisis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 dirty="0" err="1">
                          <a:effectLst/>
                        </a:rPr>
                        <a:t>Metode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>
                          <a:effectLst/>
                        </a:rPr>
                        <a:t>Model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 dirty="0" err="1">
                          <a:effectLst/>
                        </a:rPr>
                        <a:t>Contoh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extLst>
                  <a:ext uri="{0D108BD9-81ED-4DB2-BD59-A6C34878D82A}">
                    <a16:rowId xmlns:a16="http://schemas.microsoft.com/office/drawing/2014/main" val="44131492"/>
                  </a:ext>
                </a:extLst>
              </a:tr>
              <a:tr h="708787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 dirty="0" err="1">
                          <a:effectLst/>
                        </a:rPr>
                        <a:t>Analisis</a:t>
                      </a:r>
                      <a:r>
                        <a:rPr lang="en-ID" sz="1400" u="none" strike="noStrike" dirty="0">
                          <a:effectLst/>
                        </a:rPr>
                        <a:t> </a:t>
                      </a:r>
                      <a:r>
                        <a:rPr lang="en-ID" sz="1400" u="none" strike="noStrike" dirty="0" err="1">
                          <a:effectLst/>
                        </a:rPr>
                        <a:t>Deskriptif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Statistik Deskriptif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 dirty="0">
                          <a:effectLst/>
                        </a:rPr>
                        <a:t>- Mean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sv-SE" sz="1400" u="none" strike="noStrike" dirty="0">
                          <a:effectLst/>
                        </a:rPr>
                        <a:t>- Merangkum data penjualan bulanan menggunakan rata-rata.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extLst>
                  <a:ext uri="{0D108BD9-81ED-4DB2-BD59-A6C34878D82A}">
                    <a16:rowId xmlns:a16="http://schemas.microsoft.com/office/drawing/2014/main" val="2839696818"/>
                  </a:ext>
                </a:extLst>
              </a:tr>
              <a:tr h="17719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Median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026056"/>
                  </a:ext>
                </a:extLst>
              </a:tr>
              <a:tr h="17719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Mode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623989"/>
                  </a:ext>
                </a:extLst>
              </a:tr>
              <a:tr h="17719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Standard Deviation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543568"/>
                  </a:ext>
                </a:extLst>
              </a:tr>
              <a:tr h="35439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Analisis Inferensial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Uji Hipotesis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T-Test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Menarik kesimpulan tentang populasi dari sampel survei.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extLst>
                  <a:ext uri="{0D108BD9-81ED-4DB2-BD59-A6C34878D82A}">
                    <a16:rowId xmlns:a16="http://schemas.microsoft.com/office/drawing/2014/main" val="4187254079"/>
                  </a:ext>
                </a:extLst>
              </a:tr>
              <a:tr h="17719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Interval Kepercayaan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ANOVA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419131"/>
                  </a:ext>
                </a:extLst>
              </a:tr>
              <a:tr h="17719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 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Chi-Square Test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057025"/>
                  </a:ext>
                </a:extLst>
              </a:tr>
              <a:tr h="49158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Analisis Regresi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Regresi Linier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 dirty="0">
                          <a:effectLst/>
                        </a:rPr>
                        <a:t>- Simple Linear Regression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Memprediksi hubungan antara harga dan permintaan.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extLst>
                  <a:ext uri="{0D108BD9-81ED-4DB2-BD59-A6C34878D82A}">
                    <a16:rowId xmlns:a16="http://schemas.microsoft.com/office/drawing/2014/main" val="776785621"/>
                  </a:ext>
                </a:extLst>
              </a:tr>
              <a:tr h="49158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Regresi Logistik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Logistic Regression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Memprediksi kemungkinan orang terkena diabetes.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extLst>
                  <a:ext uri="{0D108BD9-81ED-4DB2-BD59-A6C34878D82A}">
                    <a16:rowId xmlns:a16="http://schemas.microsoft.com/office/drawing/2014/main" val="2738305166"/>
                  </a:ext>
                </a:extLst>
              </a:tr>
              <a:tr h="885984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Klasifikasi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Klasifikasi Biner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Decision Trees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Mengklasifikasikan email menjadi "Spam" atau "Bukan Spam".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extLst>
                  <a:ext uri="{0D108BD9-81ED-4DB2-BD59-A6C34878D82A}">
                    <a16:rowId xmlns:a16="http://schemas.microsoft.com/office/drawing/2014/main" val="3285001049"/>
                  </a:ext>
                </a:extLst>
              </a:tr>
              <a:tr h="354394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Multiklasifikasi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Support Vector Machines (SVM)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74057"/>
                  </a:ext>
                </a:extLst>
              </a:tr>
              <a:tr h="70878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Klasterisasi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Pengelompokan Data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K-Means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Mengelompokkan pelanggan berdasarkan pola pembelian.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extLst>
                  <a:ext uri="{0D108BD9-81ED-4DB2-BD59-A6C34878D82A}">
                    <a16:rowId xmlns:a16="http://schemas.microsoft.com/office/drawing/2014/main" val="3708346834"/>
                  </a:ext>
                </a:extLst>
              </a:tr>
              <a:tr h="177197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 dirty="0">
                          <a:effectLst/>
                        </a:rPr>
                        <a:t>- Hierarchical Clustering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28" marR="4028" marT="4028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4643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AF689-5D0C-2FF7-9F1A-AD13A131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9AC02-CEDB-2DC2-4899-984A1A7B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75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1BE77D-4717-EB65-E0CE-01A941C98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74555"/>
              </p:ext>
            </p:extLst>
          </p:nvPr>
        </p:nvGraphicFramePr>
        <p:xfrm>
          <a:off x="203200" y="241935"/>
          <a:ext cx="11409679" cy="5815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4850">
                  <a:extLst>
                    <a:ext uri="{9D8B030D-6E8A-4147-A177-3AD203B41FA5}">
                      <a16:colId xmlns:a16="http://schemas.microsoft.com/office/drawing/2014/main" val="1283543974"/>
                    </a:ext>
                  </a:extLst>
                </a:gridCol>
                <a:gridCol w="2571198">
                  <a:extLst>
                    <a:ext uri="{9D8B030D-6E8A-4147-A177-3AD203B41FA5}">
                      <a16:colId xmlns:a16="http://schemas.microsoft.com/office/drawing/2014/main" val="1190809533"/>
                    </a:ext>
                  </a:extLst>
                </a:gridCol>
                <a:gridCol w="2754850">
                  <a:extLst>
                    <a:ext uri="{9D8B030D-6E8A-4147-A177-3AD203B41FA5}">
                      <a16:colId xmlns:a16="http://schemas.microsoft.com/office/drawing/2014/main" val="1567077469"/>
                    </a:ext>
                  </a:extLst>
                </a:gridCol>
                <a:gridCol w="3328781">
                  <a:extLst>
                    <a:ext uri="{9D8B030D-6E8A-4147-A177-3AD203B41FA5}">
                      <a16:colId xmlns:a16="http://schemas.microsoft.com/office/drawing/2014/main" val="1851008762"/>
                    </a:ext>
                  </a:extLst>
                </a:gridCol>
              </a:tblGrid>
              <a:tr h="8299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 dirty="0">
                          <a:effectLst/>
                        </a:rPr>
                        <a:t>Teknik </a:t>
                      </a:r>
                      <a:r>
                        <a:rPr lang="en-ID" sz="1400" u="none" strike="noStrike" dirty="0" err="1">
                          <a:effectLst/>
                        </a:rPr>
                        <a:t>Analisis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 dirty="0" err="1">
                          <a:effectLst/>
                        </a:rPr>
                        <a:t>Metode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 dirty="0">
                          <a:effectLst/>
                        </a:rPr>
                        <a:t>Model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u="none" strike="noStrike" dirty="0" err="1">
                          <a:effectLst/>
                        </a:rPr>
                        <a:t>Contoh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364586"/>
                  </a:ext>
                </a:extLst>
              </a:tr>
              <a:tr h="39256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 dirty="0" err="1">
                          <a:effectLst/>
                        </a:rPr>
                        <a:t>Asosiasi</a:t>
                      </a:r>
                      <a:endParaRPr lang="en-ID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 dirty="0" err="1">
                          <a:effectLst/>
                        </a:rPr>
                        <a:t>Analisis</a:t>
                      </a:r>
                      <a:r>
                        <a:rPr lang="en-ID" sz="1400" u="none" strike="noStrike" dirty="0">
                          <a:effectLst/>
                        </a:rPr>
                        <a:t> Pola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 dirty="0">
                          <a:effectLst/>
                        </a:rPr>
                        <a:t>- </a:t>
                      </a:r>
                      <a:r>
                        <a:rPr lang="en-ID" sz="1400" u="none" strike="noStrike" dirty="0" err="1">
                          <a:effectLst/>
                        </a:rPr>
                        <a:t>Apriori</a:t>
                      </a:r>
                      <a:r>
                        <a:rPr lang="en-ID" sz="1400" u="none" strike="noStrike" dirty="0">
                          <a:effectLst/>
                        </a:rPr>
                        <a:t> Algorithm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Menganalisis pola pembelian produk dengan analisis keranjang belanja.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extLst>
                  <a:ext uri="{0D108BD9-81ED-4DB2-BD59-A6C34878D82A}">
                    <a16:rowId xmlns:a16="http://schemas.microsoft.com/office/drawing/2014/main" val="2984078002"/>
                  </a:ext>
                </a:extLst>
              </a:tr>
              <a:tr h="1946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Eclat Algorithm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526619"/>
                  </a:ext>
                </a:extLst>
              </a:tr>
              <a:tr h="26171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Analisis Waktu (Time Series)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Prediksi berdasarkan data waktu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ARIMA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Memprediksi penjualan di masa depan berdasarkan data historis.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extLst>
                  <a:ext uri="{0D108BD9-81ED-4DB2-BD59-A6C34878D82A}">
                    <a16:rowId xmlns:a16="http://schemas.microsoft.com/office/drawing/2014/main" val="359170518"/>
                  </a:ext>
                </a:extLst>
              </a:tr>
              <a:tr h="1946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Exponential Smoothing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20140"/>
                  </a:ext>
                </a:extLst>
              </a:tr>
              <a:tr h="45799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Analisis Sentimen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Natural Language Processing (NLP)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 dirty="0">
                          <a:effectLst/>
                        </a:rPr>
                        <a:t>- Sentiment Analysis Models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Menganalisis sentimen positif dan negatif dari ulasan produk.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extLst>
                  <a:ext uri="{0D108BD9-81ED-4DB2-BD59-A6C34878D82A}">
                    <a16:rowId xmlns:a16="http://schemas.microsoft.com/office/drawing/2014/main" val="3023058930"/>
                  </a:ext>
                </a:extLst>
              </a:tr>
              <a:tr h="1946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Naive Bayes Classifier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598245"/>
                  </a:ext>
                </a:extLst>
              </a:tr>
              <a:tr h="457996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Analisis Prediktif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Machine Learning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Random Forest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Memprediksi turnover karyawan berdasarkan atribut historis.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extLst>
                  <a:ext uri="{0D108BD9-81ED-4DB2-BD59-A6C34878D82A}">
                    <a16:rowId xmlns:a16="http://schemas.microsoft.com/office/drawing/2014/main" val="3965415777"/>
                  </a:ext>
                </a:extLst>
              </a:tr>
              <a:tr h="1946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Neural Networks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64670"/>
                  </a:ext>
                </a:extLst>
              </a:tr>
              <a:tr h="32714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Analisis Jaringan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Teori Graf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Network Centrality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Menganalisis hubungan sosial antar pengguna di media sosial.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extLst>
                  <a:ext uri="{0D108BD9-81ED-4DB2-BD59-A6C34878D82A}">
                    <a16:rowId xmlns:a16="http://schemas.microsoft.com/office/drawing/2014/main" val="653518686"/>
                  </a:ext>
                </a:extLst>
              </a:tr>
              <a:tr h="1946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Community Detection Models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7939"/>
                  </a:ext>
                </a:extLst>
              </a:tr>
              <a:tr h="52342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Analisis Multivariat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Pengurangan Dimensi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Principal Component Analysis (PCA)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nn-NO" sz="1400" u="none" strike="noStrike">
                          <a:effectLst/>
                        </a:rPr>
                        <a:t>- Meringkas data dengan banyak variabel menjadi beberapa faktor utama.</a:t>
                      </a:r>
                      <a:endParaRPr lang="nn-N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extLst>
                  <a:ext uri="{0D108BD9-81ED-4DB2-BD59-A6C34878D82A}">
                    <a16:rowId xmlns:a16="http://schemas.microsoft.com/office/drawing/2014/main" val="1668869389"/>
                  </a:ext>
                </a:extLst>
              </a:tr>
              <a:tr h="1946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Factor Analysis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032684"/>
                  </a:ext>
                </a:extLst>
              </a:tr>
              <a:tr h="32714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Analisis Kualitatif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Analisis Data Kualitatif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Thematic Analysis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it-IT" sz="1400" u="none" strike="noStrike">
                          <a:effectLst/>
                        </a:rPr>
                        <a:t>- Mengidentifikasi tema dari wawancara pelanggan.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extLst>
                  <a:ext uri="{0D108BD9-81ED-4DB2-BD59-A6C34878D82A}">
                    <a16:rowId xmlns:a16="http://schemas.microsoft.com/office/drawing/2014/main" val="1372609915"/>
                  </a:ext>
                </a:extLst>
              </a:tr>
              <a:tr h="1946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Narrative Analysis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68103"/>
                  </a:ext>
                </a:extLst>
              </a:tr>
              <a:tr h="52342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Analisis Bayesian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Probabilitas dengan Teorema Bayes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Bayesian Networks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Memperbarui keyakinan tentang suatu hipotesis dengan data baru.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extLst>
                  <a:ext uri="{0D108BD9-81ED-4DB2-BD59-A6C34878D82A}">
                    <a16:rowId xmlns:a16="http://schemas.microsoft.com/office/drawing/2014/main" val="193903477"/>
                  </a:ext>
                </a:extLst>
              </a:tr>
              <a:tr h="1946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Naive Bayes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15220"/>
                  </a:ext>
                </a:extLst>
              </a:tr>
              <a:tr h="39256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Simulasi dan Pemodelan</a:t>
                      </a:r>
                      <a:endParaRPr lang="en-ID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Simulasi Stokastik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Monte Carlo Simulation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>
                          <a:effectLst/>
                        </a:rPr>
                        <a:t>- Memperkirakan hasil investasi dengan simulasi Monte Carlo.</a:t>
                      </a:r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extLst>
                  <a:ext uri="{0D108BD9-81ED-4DB2-BD59-A6C34878D82A}">
                    <a16:rowId xmlns:a16="http://schemas.microsoft.com/office/drawing/2014/main" val="4218878735"/>
                  </a:ext>
                </a:extLst>
              </a:tr>
              <a:tr h="19462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400" u="none" strike="noStrike" dirty="0">
                          <a:effectLst/>
                        </a:rPr>
                        <a:t>- Agent-Based </a:t>
                      </a:r>
                      <a:r>
                        <a:rPr lang="en-ID" sz="1400" u="none" strike="noStrike" dirty="0" err="1">
                          <a:effectLst/>
                        </a:rPr>
                        <a:t>Modeling</a:t>
                      </a:r>
                      <a:endParaRPr lang="en-ID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75" marR="1775" marT="1775" marB="0" anchor="ctr"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47667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C74B1-2829-B6ED-F4A1-7C08C936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BB806-8E98-C97A-A91D-EE7575D4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772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79D35C-91A2-6043-305A-8F1A7B261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49875"/>
              </p:ext>
            </p:extLst>
          </p:nvPr>
        </p:nvGraphicFramePr>
        <p:xfrm>
          <a:off x="474504" y="302895"/>
          <a:ext cx="11242992" cy="56930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3366">
                  <a:extLst>
                    <a:ext uri="{9D8B030D-6E8A-4147-A177-3AD203B41FA5}">
                      <a16:colId xmlns:a16="http://schemas.microsoft.com/office/drawing/2014/main" val="2111049884"/>
                    </a:ext>
                  </a:extLst>
                </a:gridCol>
                <a:gridCol w="2623366">
                  <a:extLst>
                    <a:ext uri="{9D8B030D-6E8A-4147-A177-3AD203B41FA5}">
                      <a16:colId xmlns:a16="http://schemas.microsoft.com/office/drawing/2014/main" val="1277737207"/>
                    </a:ext>
                  </a:extLst>
                </a:gridCol>
                <a:gridCol w="2998130">
                  <a:extLst>
                    <a:ext uri="{9D8B030D-6E8A-4147-A177-3AD203B41FA5}">
                      <a16:colId xmlns:a16="http://schemas.microsoft.com/office/drawing/2014/main" val="1295786315"/>
                    </a:ext>
                  </a:extLst>
                </a:gridCol>
                <a:gridCol w="2998130">
                  <a:extLst>
                    <a:ext uri="{9D8B030D-6E8A-4147-A177-3AD203B41FA5}">
                      <a16:colId xmlns:a16="http://schemas.microsoft.com/office/drawing/2014/main" val="1031776304"/>
                    </a:ext>
                  </a:extLst>
                </a:gridCol>
              </a:tblGrid>
              <a:tr h="17348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 err="1">
                          <a:effectLst/>
                        </a:rPr>
                        <a:t>Aspek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 err="1">
                          <a:effectLst/>
                        </a:rPr>
                        <a:t>Prediksi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 err="1">
                          <a:effectLst/>
                        </a:rPr>
                        <a:t>Klasifikasi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 err="1">
                          <a:effectLst/>
                        </a:rPr>
                        <a:t>Klasterisasi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53544"/>
                  </a:ext>
                </a:extLst>
              </a:tr>
              <a:tr h="867432"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Pengertian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Meramalkan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nilai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atau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hasil</a:t>
                      </a:r>
                      <a:r>
                        <a:rPr lang="en-ID" sz="1600" u="none" strike="noStrike" dirty="0">
                          <a:effectLst/>
                        </a:rPr>
                        <a:t> di masa </a:t>
                      </a:r>
                      <a:r>
                        <a:rPr lang="en-ID" sz="1600" u="none" strike="noStrike" dirty="0" err="1">
                          <a:effectLst/>
                        </a:rPr>
                        <a:t>depan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berdasarkan</a:t>
                      </a:r>
                      <a:r>
                        <a:rPr lang="en-ID" sz="1600" u="none" strike="noStrike" dirty="0">
                          <a:effectLst/>
                        </a:rPr>
                        <a:t> data </a:t>
                      </a:r>
                      <a:r>
                        <a:rPr lang="en-ID" sz="1600" u="none" strike="noStrike" dirty="0" err="1">
                          <a:effectLst/>
                        </a:rPr>
                        <a:t>historis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atau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pola</a:t>
                      </a:r>
                      <a:r>
                        <a:rPr lang="en-ID" sz="1600" u="none" strike="noStrike" dirty="0">
                          <a:effectLst/>
                        </a:rPr>
                        <a:t> yang </a:t>
                      </a:r>
                      <a:r>
                        <a:rPr lang="en-ID" sz="1600" u="none" strike="noStrike" dirty="0" err="1">
                          <a:effectLst/>
                        </a:rPr>
                        <a:t>ada</a:t>
                      </a:r>
                      <a:r>
                        <a:rPr lang="en-ID" sz="1600" u="none" strike="noStrike" dirty="0">
                          <a:effectLst/>
                        </a:rPr>
                        <a:t>.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Menentukan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kategori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atau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kelas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suatu</a:t>
                      </a:r>
                      <a:r>
                        <a:rPr lang="en-ID" sz="1600" u="none" strike="noStrike" dirty="0">
                          <a:effectLst/>
                        </a:rPr>
                        <a:t> data </a:t>
                      </a:r>
                      <a:r>
                        <a:rPr lang="en-ID" sz="1600" u="none" strike="noStrike" dirty="0" err="1">
                          <a:effectLst/>
                        </a:rPr>
                        <a:t>berdasarkan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fitur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atau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atribut</a:t>
                      </a:r>
                      <a:r>
                        <a:rPr lang="en-ID" sz="1600" u="none" strike="noStrike" dirty="0">
                          <a:effectLst/>
                        </a:rPr>
                        <a:t>.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Mengelompokkan</a:t>
                      </a:r>
                      <a:r>
                        <a:rPr lang="en-ID" sz="1600" u="none" strike="noStrike" dirty="0">
                          <a:effectLst/>
                        </a:rPr>
                        <a:t> data </a:t>
                      </a:r>
                      <a:r>
                        <a:rPr lang="en-ID" sz="1600" u="none" strike="noStrike" dirty="0" err="1">
                          <a:effectLst/>
                        </a:rPr>
                        <a:t>ke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dalam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kelompok</a:t>
                      </a:r>
                      <a:r>
                        <a:rPr lang="en-ID" sz="1600" u="none" strike="noStrike" dirty="0">
                          <a:effectLst/>
                        </a:rPr>
                        <a:t>/cluster </a:t>
                      </a:r>
                      <a:r>
                        <a:rPr lang="en-ID" sz="1600" u="none" strike="noStrike" dirty="0" err="1">
                          <a:effectLst/>
                        </a:rPr>
                        <a:t>berdasarkan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kesamaan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tanpa</a:t>
                      </a:r>
                      <a:r>
                        <a:rPr lang="en-ID" sz="1600" u="none" strike="noStrike" dirty="0">
                          <a:effectLst/>
                        </a:rPr>
                        <a:t> label.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260558"/>
                  </a:ext>
                </a:extLst>
              </a:tr>
              <a:tr h="173486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Metode</a:t>
                      </a:r>
                      <a:r>
                        <a:rPr lang="en-ID" sz="1600" u="none" strike="noStrike" dirty="0">
                          <a:effectLst/>
                        </a:rPr>
                        <a:t> yang </a:t>
                      </a:r>
                      <a:r>
                        <a:rPr lang="en-ID" sz="1600" u="none" strike="noStrike" dirty="0" err="1">
                          <a:effectLst/>
                        </a:rPr>
                        <a:t>Digunakan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- Linear Regression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Logistic Regression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K-Means Clustering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73272"/>
                  </a:ext>
                </a:extLst>
              </a:tr>
              <a:tr h="34697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Polynomial Regression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Support Vector Machines (SVM)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Hierarchical Clustering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89420"/>
                  </a:ext>
                </a:extLst>
              </a:tr>
              <a:tr h="34697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- Time Series Analysis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- Decision Trees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- DBSCAN (Density-Based Clustering)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12179"/>
                  </a:ext>
                </a:extLst>
              </a:tr>
              <a:tr h="17348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Neural Networks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Random Forest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 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613851"/>
                  </a:ext>
                </a:extLst>
              </a:tr>
              <a:tr h="34697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 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K-Nearest Neighbors (KNN)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 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48856"/>
                  </a:ext>
                </a:extLst>
              </a:tr>
              <a:tr h="520459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Contoh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- </a:t>
                      </a:r>
                      <a:r>
                        <a:rPr lang="en-ID" sz="1600" u="none" strike="noStrike" dirty="0" err="1">
                          <a:effectLst/>
                        </a:rPr>
                        <a:t>Memprediksi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penjualan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bulan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depan</a:t>
                      </a:r>
                      <a:r>
                        <a:rPr lang="en-ID" sz="1600" u="none" strike="noStrike" dirty="0">
                          <a:effectLst/>
                        </a:rPr>
                        <a:t>.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- </a:t>
                      </a:r>
                      <a:r>
                        <a:rPr lang="en-ID" sz="1600" u="none" strike="noStrike" dirty="0" err="1">
                          <a:effectLst/>
                        </a:rPr>
                        <a:t>Mendeteksi</a:t>
                      </a:r>
                      <a:r>
                        <a:rPr lang="en-ID" sz="1600" u="none" strike="noStrike" dirty="0">
                          <a:effectLst/>
                        </a:rPr>
                        <a:t> email "Spam" </a:t>
                      </a:r>
                      <a:r>
                        <a:rPr lang="en-ID" sz="1600" u="none" strike="noStrike" dirty="0" err="1">
                          <a:effectLst/>
                        </a:rPr>
                        <a:t>atau</a:t>
                      </a:r>
                      <a:r>
                        <a:rPr lang="en-ID" sz="1600" u="none" strike="noStrike" dirty="0">
                          <a:effectLst/>
                        </a:rPr>
                        <a:t> "</a:t>
                      </a:r>
                      <a:r>
                        <a:rPr lang="en-ID" sz="1600" u="none" strike="noStrike" dirty="0" err="1">
                          <a:effectLst/>
                        </a:rPr>
                        <a:t>Bukan</a:t>
                      </a:r>
                      <a:r>
                        <a:rPr lang="en-ID" sz="1600" u="none" strike="noStrike" dirty="0">
                          <a:effectLst/>
                        </a:rPr>
                        <a:t> Spam".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- </a:t>
                      </a:r>
                      <a:r>
                        <a:rPr lang="en-ID" sz="1600" u="none" strike="noStrike" dirty="0" err="1">
                          <a:effectLst/>
                        </a:rPr>
                        <a:t>Mengelompokkan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pelanggan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berdasarkan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pola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pembelian</a:t>
                      </a:r>
                      <a:r>
                        <a:rPr lang="en-ID" sz="1600" u="none" strike="noStrike" dirty="0">
                          <a:effectLst/>
                        </a:rPr>
                        <a:t>.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257764"/>
                  </a:ext>
                </a:extLst>
              </a:tr>
              <a:tr h="520459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- Memprediksi harga saham atau suhu di masa depan.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1600" u="none" strike="noStrike">
                          <a:effectLst/>
                        </a:rPr>
                        <a:t>- Klasifikasi citra menjadi "Anjing" atau "Kucing".</a:t>
                      </a:r>
                      <a:endParaRPr lang="nn-NO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i-FI" sz="1600" u="none" strike="noStrike" dirty="0">
                          <a:effectLst/>
                        </a:rPr>
                        <a:t>- Klasterisasi pengguna berdasarkan perilaku online.</a:t>
                      </a:r>
                      <a:endParaRPr lang="fi-FI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43092"/>
                  </a:ext>
                </a:extLst>
              </a:tr>
              <a:tr h="346973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Pengujian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Analisis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Mean Squared Error (MSE)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Accuracy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- Silhouette Score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01028"/>
                  </a:ext>
                </a:extLst>
              </a:tr>
              <a:tr h="34697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- Root Mean Squared Error (RMSE)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Precision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Davies-Bouldin Index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620821"/>
                  </a:ext>
                </a:extLst>
              </a:tr>
              <a:tr h="520459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- R-Squared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- Recall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- Elbow Method </a:t>
                      </a:r>
                      <a:r>
                        <a:rPr lang="en-ID" sz="1600" u="none" strike="noStrike" dirty="0" err="1">
                          <a:effectLst/>
                        </a:rPr>
                        <a:t>untuk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memilih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jumlah</a:t>
                      </a:r>
                      <a:r>
                        <a:rPr lang="en-ID" sz="1600" u="none" strike="noStrike" dirty="0">
                          <a:effectLst/>
                        </a:rPr>
                        <a:t> cluster </a:t>
                      </a:r>
                      <a:r>
                        <a:rPr lang="en-ID" sz="1600" u="none" strike="noStrike" dirty="0" err="1">
                          <a:effectLst/>
                        </a:rPr>
                        <a:t>terbaik</a:t>
                      </a:r>
                      <a:r>
                        <a:rPr lang="en-ID" sz="1600" u="none" strike="noStrike" dirty="0">
                          <a:effectLst/>
                        </a:rPr>
                        <a:t>.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490629"/>
                  </a:ext>
                </a:extLst>
              </a:tr>
              <a:tr h="17348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 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F1-Score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 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25622"/>
                  </a:ext>
                </a:extLst>
              </a:tr>
              <a:tr h="17348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 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- Confusion Matrix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effectLst/>
                        </a:rPr>
                        <a:t> 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02" marR="4102" marT="4102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245788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8163B-84F6-6E9E-AB70-99C783272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154DB-CC0E-BB80-A587-6FD2ADF21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50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1AFB-1DA6-6F0D-73DE-D78C4647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A4C62-B18B-1252-A963-5CA711AA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T</a:t>
            </a:r>
            <a:r>
              <a:rPr lang="en-ID" dirty="0"/>
              <a:t>eknik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Big Data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alain</a:t>
            </a:r>
            <a:r>
              <a:rPr lang="en-ID" dirty="0"/>
              <a:t>: Association Analysis, Data Mining, Machine Learning, dan Predictive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Teknik-</a:t>
            </a:r>
            <a:r>
              <a:rPr lang="en-ID" dirty="0" err="1"/>
              <a:t>teknik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sangat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cerdas</a:t>
            </a:r>
            <a:r>
              <a:rPr lang="en-ID" dirty="0"/>
              <a:t> dan </a:t>
            </a:r>
            <a:r>
              <a:rPr lang="en-ID" dirty="0" err="1"/>
              <a:t>berbasis</a:t>
            </a:r>
            <a:r>
              <a:rPr lang="en-ID" dirty="0"/>
              <a:t> data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sektor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di era digital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49C8C-EDBD-67A8-AEED-06202C4F9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 ---UNPAM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9536E-AA0D-0C87-C600-52C7BB69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7ACE7-FEAC-4E58-89B3-D53810BA76A0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092887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</TotalTime>
  <Words>869</Words>
  <Application>Microsoft Office PowerPoint</Application>
  <PresentationFormat>Widescreen</PresentationFormat>
  <Paragraphs>181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Open Sans</vt:lpstr>
      <vt:lpstr>Times New Roman</vt:lpstr>
      <vt:lpstr>Gallery</vt:lpstr>
      <vt:lpstr>TEKNIK ANALISIS DATA DALAM BIG DATA</vt:lpstr>
      <vt:lpstr>PENGANTAR</vt:lpstr>
      <vt:lpstr>Teknik Analisis Data</vt:lpstr>
      <vt:lpstr>Perbandingan Teknik Analisis Data</vt:lpstr>
      <vt:lpstr>PowerPoint Presentation</vt:lpstr>
      <vt:lpstr>PowerPoint Presentation</vt:lpstr>
      <vt:lpstr>PowerPoint Presentation</vt:lpstr>
      <vt:lpstr>Penutup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Tukiyat Tukiyat</dc:creator>
  <cp:lastModifiedBy>Tukiyat Tukiyat</cp:lastModifiedBy>
  <cp:revision>4</cp:revision>
  <dcterms:created xsi:type="dcterms:W3CDTF">2024-10-14T21:14:13Z</dcterms:created>
  <dcterms:modified xsi:type="dcterms:W3CDTF">2024-10-17T20:33:31Z</dcterms:modified>
</cp:coreProperties>
</file>