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90" r:id="rId3"/>
    <p:sldId id="433" r:id="rId4"/>
    <p:sldId id="476" r:id="rId5"/>
    <p:sldId id="483" r:id="rId6"/>
    <p:sldId id="480" r:id="rId7"/>
    <p:sldId id="481" r:id="rId8"/>
    <p:sldId id="482" r:id="rId9"/>
    <p:sldId id="474" r:id="rId10"/>
    <p:sldId id="484" r:id="rId11"/>
    <p:sldId id="488" r:id="rId12"/>
    <p:sldId id="489" r:id="rId13"/>
    <p:sldId id="490" r:id="rId14"/>
    <p:sldId id="491" r:id="rId15"/>
    <p:sldId id="492" r:id="rId16"/>
    <p:sldId id="485" r:id="rId17"/>
    <p:sldId id="486" r:id="rId18"/>
    <p:sldId id="487" r:id="rId19"/>
    <p:sldId id="438" r:id="rId20"/>
    <p:sldId id="432" r:id="rId21"/>
    <p:sldId id="396" r:id="rId2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Fira Sans Extra Condensed" panose="020B0503050000020004" pitchFamily="34" charset="0"/>
      <p:regular r:id="rId28"/>
      <p:bold r:id="rId29"/>
      <p:italic r:id="rId30"/>
      <p:boldItalic r:id="rId31"/>
    </p:embeddedFont>
    <p:embeddedFont>
      <p:font typeface="Fira Sans Extra Condensed SemiBold" panose="020B0604020202020204" charset="0"/>
      <p:regular r:id="rId32"/>
      <p:bold r:id="rId33"/>
      <p:italic r:id="rId34"/>
      <p:boldItalic r:id="rId35"/>
    </p:embeddedFont>
    <p:embeddedFont>
      <p:font typeface="Roboto" panose="02000000000000000000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203" d="100"/>
          <a:sy n="203" d="100"/>
        </p:scale>
        <p:origin x="56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d206afaa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d206afaa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98adbe68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98adbe68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8486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g9c73459845_0_5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0" name="Google Shape;1520;g9c73459845_0_5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87356" y="1629550"/>
            <a:ext cx="3422400" cy="15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87356" y="3147050"/>
            <a:ext cx="3607200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 panose="020B0503050000020004" pitchFamily="34" charset="0"/>
                <a:ea typeface="Fira Sans Extra Condensed" panose="020B0503050000020004" pitchFamily="34" charset="0"/>
                <a:cs typeface="Fira Sans Extra Condensed" panose="020B0503050000020004" pitchFamily="34" charset="0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scikit-learn.org/stable/auto_examples/cluster/plot_kmeans_silhouette_analysis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towardsdatascience.com/k-means-clustering-algorithm-applications-evaluation-methods-and-drawbacks-aa03e644b48a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s.toronto.edu/~rgrosse/courses/csc311_f20/slides/lec10.pdf" TargetMode="External"/><Relationship Id="rId3" Type="http://schemas.openxmlformats.org/officeDocument/2006/relationships/hyperlink" Target="https://stanford.edu/~cpiech/cs221/handouts/kmeans.html" TargetMode="External"/><Relationship Id="rId7" Type="http://schemas.openxmlformats.org/officeDocument/2006/relationships/hyperlink" Target="https://www.indowhiz.com/articles/id/mengenal-konsep-algoritma-expectation-maximization-em/" TargetMode="External"/><Relationship Id="rId2" Type="http://schemas.openxmlformats.org/officeDocument/2006/relationships/hyperlink" Target="https://scikit-learn.org/stable/auto_examples/cluster/plot_kmeans_silhouette_analysis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medium.com/data-folks-indonesia/step-by-step-to-understanding-k-means-clustering-and-implementation-with-sklearn-b55803f519d6" TargetMode="External"/><Relationship Id="rId5" Type="http://schemas.openxmlformats.org/officeDocument/2006/relationships/hyperlink" Target="https://www.geeksforgeeks.org/k-means-clustering-introduction/" TargetMode="External"/><Relationship Id="rId4" Type="http://schemas.openxmlformats.org/officeDocument/2006/relationships/hyperlink" Target="https://www.analyticsvidhya.com/blog/2019/08/comprehensive-guide-k-means-clustering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hyperlink" Target="mailto:dosen02832@unpam.ac.i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k-means-clustering-algorithm-in-machine-learni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gJX2jR0-PTY" TargetMode="External"/><Relationship Id="rId3" Type="http://schemas.openxmlformats.org/officeDocument/2006/relationships/slideLayout" Target="../slideLayouts/slideLayout5.xml"/><Relationship Id="rId7" Type="http://schemas.openxmlformats.org/officeDocument/2006/relationships/hyperlink" Target="https://www.youtube.com/watch?v=uNOd4K_HqjI" TargetMode="External"/><Relationship Id="rId2" Type="http://schemas.openxmlformats.org/officeDocument/2006/relationships/video" Target="https://www.youtube.com/embed/uNOd4K_HqjI?feature=oembed" TargetMode="External"/><Relationship Id="rId1" Type="http://schemas.openxmlformats.org/officeDocument/2006/relationships/video" Target="https://www.youtube.com/embed/ibEC76Emme8?feature=oembed" TargetMode="External"/><Relationship Id="rId6" Type="http://schemas.openxmlformats.org/officeDocument/2006/relationships/image" Target="../media/image7.jpeg"/><Relationship Id="rId5" Type="http://schemas.openxmlformats.org/officeDocument/2006/relationships/hyperlink" Target="https://www.youtube.com/watch?v=ibEC76Emme8" TargetMode="Externa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7;p15">
            <a:extLst>
              <a:ext uri="{FF2B5EF4-FFF2-40B4-BE49-F238E27FC236}">
                <a16:creationId xmlns:a16="http://schemas.microsoft.com/office/drawing/2014/main" id="{1BED7E06-9B69-BF98-034C-77273C41C88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11966" y="1068145"/>
            <a:ext cx="5085924" cy="10965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Data Mining</a:t>
            </a:r>
            <a:br>
              <a:rPr lang="en" sz="28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id-ID" sz="28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K-</a:t>
            </a:r>
            <a:r>
              <a:rPr lang="en-US" sz="28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Means</a:t>
            </a:r>
            <a:endParaRPr sz="2800" b="1"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Google Shape;58;p15">
            <a:extLst>
              <a:ext uri="{FF2B5EF4-FFF2-40B4-BE49-F238E27FC236}">
                <a16:creationId xmlns:a16="http://schemas.microsoft.com/office/drawing/2014/main" id="{3FFBE06A-C9A1-4E3B-1215-1AF75CFC83A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11966" y="3998347"/>
            <a:ext cx="3607200" cy="692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" dirty="0">
                <a:latin typeface="+mj-lt"/>
              </a:rPr>
              <a:t>Dr. Sajarwo Anggai, S.ST., M.T.</a:t>
            </a:r>
            <a:br>
              <a:rPr lang="en-US" dirty="0">
                <a:latin typeface="+mj-lt"/>
              </a:rPr>
            </a:br>
            <a:r>
              <a:rPr lang="en-US" sz="1600" dirty="0"/>
              <a:t>NIDN : 0421108703</a:t>
            </a:r>
          </a:p>
        </p:txBody>
      </p:sp>
      <p:sp>
        <p:nvSpPr>
          <p:cNvPr id="8" name="Google Shape;59;p15">
            <a:extLst>
              <a:ext uri="{FF2B5EF4-FFF2-40B4-BE49-F238E27FC236}">
                <a16:creationId xmlns:a16="http://schemas.microsoft.com/office/drawing/2014/main" id="{018A834A-A4C7-056B-B680-FDBC74286809}"/>
              </a:ext>
            </a:extLst>
          </p:cNvPr>
          <p:cNvSpPr/>
          <p:nvPr/>
        </p:nvSpPr>
        <p:spPr>
          <a:xfrm rot="5400000">
            <a:off x="7464244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" name="Google Shape;60;p15">
            <a:extLst>
              <a:ext uri="{FF2B5EF4-FFF2-40B4-BE49-F238E27FC236}">
                <a16:creationId xmlns:a16="http://schemas.microsoft.com/office/drawing/2014/main" id="{9FEC12CE-BEC5-B468-43FC-076DD3863613}"/>
              </a:ext>
            </a:extLst>
          </p:cNvPr>
          <p:cNvSpPr/>
          <p:nvPr/>
        </p:nvSpPr>
        <p:spPr>
          <a:xfrm rot="5400000">
            <a:off x="6633319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" name="Google Shape;61;p15">
            <a:extLst>
              <a:ext uri="{FF2B5EF4-FFF2-40B4-BE49-F238E27FC236}">
                <a16:creationId xmlns:a16="http://schemas.microsoft.com/office/drawing/2014/main" id="{A907F9EC-D840-5E8B-E6BE-FB7268FEAFBD}"/>
              </a:ext>
            </a:extLst>
          </p:cNvPr>
          <p:cNvSpPr/>
          <p:nvPr/>
        </p:nvSpPr>
        <p:spPr>
          <a:xfrm rot="5400000">
            <a:off x="5802394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" name="Google Shape;62;p15">
            <a:extLst>
              <a:ext uri="{FF2B5EF4-FFF2-40B4-BE49-F238E27FC236}">
                <a16:creationId xmlns:a16="http://schemas.microsoft.com/office/drawing/2014/main" id="{164DE8E5-503B-A24B-94FE-DBCD80775D21}"/>
              </a:ext>
            </a:extLst>
          </p:cNvPr>
          <p:cNvSpPr/>
          <p:nvPr/>
        </p:nvSpPr>
        <p:spPr>
          <a:xfrm rot="5400000">
            <a:off x="4971469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" name="Google Shape;63;p15">
            <a:extLst>
              <a:ext uri="{FF2B5EF4-FFF2-40B4-BE49-F238E27FC236}">
                <a16:creationId xmlns:a16="http://schemas.microsoft.com/office/drawing/2014/main" id="{8EB22D04-135D-F952-66E5-EC7125372085}"/>
              </a:ext>
            </a:extLst>
          </p:cNvPr>
          <p:cNvSpPr/>
          <p:nvPr/>
        </p:nvSpPr>
        <p:spPr>
          <a:xfrm rot="5400000">
            <a:off x="5980990" y="962641"/>
            <a:ext cx="1230000" cy="12684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72;p15">
            <a:extLst>
              <a:ext uri="{FF2B5EF4-FFF2-40B4-BE49-F238E27FC236}">
                <a16:creationId xmlns:a16="http://schemas.microsoft.com/office/drawing/2014/main" id="{CD8E4208-E438-DFE2-8F1F-255E95486EEE}"/>
              </a:ext>
            </a:extLst>
          </p:cNvPr>
          <p:cNvSpPr/>
          <p:nvPr/>
        </p:nvSpPr>
        <p:spPr>
          <a:xfrm>
            <a:off x="5838205" y="1687645"/>
            <a:ext cx="1450500" cy="285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Mining</a:t>
            </a:r>
            <a:endParaRPr sz="19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4" name="Google Shape;73;p15">
            <a:extLst>
              <a:ext uri="{FF2B5EF4-FFF2-40B4-BE49-F238E27FC236}">
                <a16:creationId xmlns:a16="http://schemas.microsoft.com/office/drawing/2014/main" id="{1972F8BB-FE56-C23F-DE16-35C1B10C6615}"/>
              </a:ext>
            </a:extLst>
          </p:cNvPr>
          <p:cNvCxnSpPr>
            <a:stCxn id="12" idx="3"/>
            <a:endCxn id="11" idx="2"/>
          </p:cNvCxnSpPr>
          <p:nvPr/>
        </p:nvCxnSpPr>
        <p:spPr>
          <a:xfrm rot="5400000">
            <a:off x="5328190" y="2201341"/>
            <a:ext cx="1257300" cy="12783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74;p15">
            <a:extLst>
              <a:ext uri="{FF2B5EF4-FFF2-40B4-BE49-F238E27FC236}">
                <a16:creationId xmlns:a16="http://schemas.microsoft.com/office/drawing/2014/main" id="{79E73E4C-915B-D039-BEB4-7B546FD70294}"/>
              </a:ext>
            </a:extLst>
          </p:cNvPr>
          <p:cNvCxnSpPr>
            <a:stCxn id="12" idx="3"/>
            <a:endCxn id="10" idx="2"/>
          </p:cNvCxnSpPr>
          <p:nvPr/>
        </p:nvCxnSpPr>
        <p:spPr>
          <a:xfrm rot="5400000">
            <a:off x="5743690" y="2616841"/>
            <a:ext cx="1257300" cy="4473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75;p15">
            <a:extLst>
              <a:ext uri="{FF2B5EF4-FFF2-40B4-BE49-F238E27FC236}">
                <a16:creationId xmlns:a16="http://schemas.microsoft.com/office/drawing/2014/main" id="{451F7C24-69DD-2862-1EC2-B1B8A46FE8F5}"/>
              </a:ext>
            </a:extLst>
          </p:cNvPr>
          <p:cNvCxnSpPr>
            <a:stCxn id="12" idx="3"/>
            <a:endCxn id="9" idx="2"/>
          </p:cNvCxnSpPr>
          <p:nvPr/>
        </p:nvCxnSpPr>
        <p:spPr>
          <a:xfrm rot="-5400000" flipH="1">
            <a:off x="6159040" y="2648791"/>
            <a:ext cx="1257300" cy="3834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76;p15">
            <a:extLst>
              <a:ext uri="{FF2B5EF4-FFF2-40B4-BE49-F238E27FC236}">
                <a16:creationId xmlns:a16="http://schemas.microsoft.com/office/drawing/2014/main" id="{8295AF00-3CB5-8986-6B26-F90B706C7A7B}"/>
              </a:ext>
            </a:extLst>
          </p:cNvPr>
          <p:cNvCxnSpPr>
            <a:stCxn id="12" idx="3"/>
            <a:endCxn id="8" idx="2"/>
          </p:cNvCxnSpPr>
          <p:nvPr/>
        </p:nvCxnSpPr>
        <p:spPr>
          <a:xfrm rot="-5400000" flipH="1">
            <a:off x="6574540" y="2233291"/>
            <a:ext cx="1257300" cy="12144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" name="Google Shape;77;p15">
            <a:extLst>
              <a:ext uri="{FF2B5EF4-FFF2-40B4-BE49-F238E27FC236}">
                <a16:creationId xmlns:a16="http://schemas.microsoft.com/office/drawing/2014/main" id="{56044678-8CAE-0B5F-ACD5-DE474E7BD281}"/>
              </a:ext>
            </a:extLst>
          </p:cNvPr>
          <p:cNvGrpSpPr/>
          <p:nvPr/>
        </p:nvGrpSpPr>
        <p:grpSpPr>
          <a:xfrm>
            <a:off x="5142093" y="3632583"/>
            <a:ext cx="351136" cy="365769"/>
            <a:chOff x="-65129950" y="2646800"/>
            <a:chExt cx="311125" cy="317425"/>
          </a:xfrm>
        </p:grpSpPr>
        <p:sp>
          <p:nvSpPr>
            <p:cNvPr id="19" name="Google Shape;78;p15">
              <a:extLst>
                <a:ext uri="{FF2B5EF4-FFF2-40B4-BE49-F238E27FC236}">
                  <a16:creationId xmlns:a16="http://schemas.microsoft.com/office/drawing/2014/main" id="{0141F368-983E-A514-1E60-F871BC2C4875}"/>
                </a:ext>
              </a:extLst>
            </p:cNvPr>
            <p:cNvSpPr/>
            <p:nvPr/>
          </p:nvSpPr>
          <p:spPr>
            <a:xfrm>
              <a:off x="-65129950" y="2646800"/>
              <a:ext cx="311125" cy="317425"/>
            </a:xfrm>
            <a:custGeom>
              <a:avLst/>
              <a:gdLst/>
              <a:ahLst/>
              <a:cxnLst/>
              <a:rect l="l" t="t" r="r" b="b"/>
              <a:pathLst>
                <a:path w="12445" h="12697" extrusionOk="0">
                  <a:moveTo>
                    <a:pt x="6648" y="851"/>
                  </a:moveTo>
                  <a:lnTo>
                    <a:pt x="6648" y="1954"/>
                  </a:lnTo>
                  <a:lnTo>
                    <a:pt x="5860" y="1954"/>
                  </a:lnTo>
                  <a:lnTo>
                    <a:pt x="5860" y="851"/>
                  </a:lnTo>
                  <a:close/>
                  <a:moveTo>
                    <a:pt x="1261" y="1954"/>
                  </a:moveTo>
                  <a:cubicBezTo>
                    <a:pt x="1355" y="1954"/>
                    <a:pt x="1450" y="1985"/>
                    <a:pt x="1544" y="2080"/>
                  </a:cubicBezTo>
                  <a:cubicBezTo>
                    <a:pt x="1733" y="2237"/>
                    <a:pt x="1733" y="2521"/>
                    <a:pt x="1576" y="2678"/>
                  </a:cubicBezTo>
                  <a:cubicBezTo>
                    <a:pt x="1497" y="2757"/>
                    <a:pt x="1387" y="2797"/>
                    <a:pt x="1276" y="2797"/>
                  </a:cubicBezTo>
                  <a:cubicBezTo>
                    <a:pt x="1166" y="2797"/>
                    <a:pt x="1056" y="2757"/>
                    <a:pt x="977" y="2678"/>
                  </a:cubicBezTo>
                  <a:cubicBezTo>
                    <a:pt x="819" y="2521"/>
                    <a:pt x="819" y="2237"/>
                    <a:pt x="977" y="2080"/>
                  </a:cubicBezTo>
                  <a:cubicBezTo>
                    <a:pt x="1072" y="1985"/>
                    <a:pt x="1198" y="1954"/>
                    <a:pt x="1261" y="1954"/>
                  </a:cubicBezTo>
                  <a:close/>
                  <a:moveTo>
                    <a:pt x="11216" y="1954"/>
                  </a:moveTo>
                  <a:cubicBezTo>
                    <a:pt x="11468" y="1954"/>
                    <a:pt x="11626" y="2143"/>
                    <a:pt x="11626" y="2395"/>
                  </a:cubicBezTo>
                  <a:cubicBezTo>
                    <a:pt x="11626" y="2615"/>
                    <a:pt x="11437" y="2836"/>
                    <a:pt x="11216" y="2836"/>
                  </a:cubicBezTo>
                  <a:cubicBezTo>
                    <a:pt x="11027" y="2836"/>
                    <a:pt x="10807" y="2615"/>
                    <a:pt x="10807" y="2395"/>
                  </a:cubicBezTo>
                  <a:cubicBezTo>
                    <a:pt x="10807" y="2143"/>
                    <a:pt x="10996" y="1954"/>
                    <a:pt x="11216" y="1954"/>
                  </a:cubicBezTo>
                  <a:close/>
                  <a:moveTo>
                    <a:pt x="6270" y="2773"/>
                  </a:moveTo>
                  <a:cubicBezTo>
                    <a:pt x="8759" y="2773"/>
                    <a:pt x="10807" y="4821"/>
                    <a:pt x="10807" y="7341"/>
                  </a:cubicBezTo>
                  <a:cubicBezTo>
                    <a:pt x="10807" y="9861"/>
                    <a:pt x="8759" y="11909"/>
                    <a:pt x="6270" y="11909"/>
                  </a:cubicBezTo>
                  <a:cubicBezTo>
                    <a:pt x="3781" y="11909"/>
                    <a:pt x="1733" y="9861"/>
                    <a:pt x="1733" y="7341"/>
                  </a:cubicBezTo>
                  <a:cubicBezTo>
                    <a:pt x="1733" y="4821"/>
                    <a:pt x="3781" y="2773"/>
                    <a:pt x="6270" y="2773"/>
                  </a:cubicBezTo>
                  <a:close/>
                  <a:moveTo>
                    <a:pt x="4663" y="0"/>
                  </a:moveTo>
                  <a:cubicBezTo>
                    <a:pt x="4411" y="0"/>
                    <a:pt x="4254" y="189"/>
                    <a:pt x="4254" y="410"/>
                  </a:cubicBezTo>
                  <a:cubicBezTo>
                    <a:pt x="4254" y="662"/>
                    <a:pt x="4474" y="851"/>
                    <a:pt x="4663" y="851"/>
                  </a:cubicBezTo>
                  <a:lnTo>
                    <a:pt x="5104" y="851"/>
                  </a:lnTo>
                  <a:lnTo>
                    <a:pt x="5104" y="2111"/>
                  </a:lnTo>
                  <a:cubicBezTo>
                    <a:pt x="4254" y="2300"/>
                    <a:pt x="3466" y="2710"/>
                    <a:pt x="2836" y="3245"/>
                  </a:cubicBezTo>
                  <a:lnTo>
                    <a:pt x="2489" y="2899"/>
                  </a:lnTo>
                  <a:cubicBezTo>
                    <a:pt x="2741" y="2426"/>
                    <a:pt x="2647" y="1891"/>
                    <a:pt x="2269" y="1481"/>
                  </a:cubicBezTo>
                  <a:cubicBezTo>
                    <a:pt x="2032" y="1245"/>
                    <a:pt x="1717" y="1127"/>
                    <a:pt x="1394" y="1127"/>
                  </a:cubicBezTo>
                  <a:cubicBezTo>
                    <a:pt x="1072" y="1127"/>
                    <a:pt x="741" y="1245"/>
                    <a:pt x="473" y="1481"/>
                  </a:cubicBezTo>
                  <a:cubicBezTo>
                    <a:pt x="0" y="1954"/>
                    <a:pt x="0" y="2741"/>
                    <a:pt x="473" y="3245"/>
                  </a:cubicBezTo>
                  <a:cubicBezTo>
                    <a:pt x="725" y="3498"/>
                    <a:pt x="1040" y="3624"/>
                    <a:pt x="1355" y="3624"/>
                  </a:cubicBezTo>
                  <a:cubicBezTo>
                    <a:pt x="1544" y="3624"/>
                    <a:pt x="1702" y="3561"/>
                    <a:pt x="1891" y="3498"/>
                  </a:cubicBezTo>
                  <a:lnTo>
                    <a:pt x="2269" y="3844"/>
                  </a:lnTo>
                  <a:cubicBezTo>
                    <a:pt x="1481" y="4789"/>
                    <a:pt x="946" y="6018"/>
                    <a:pt x="946" y="7341"/>
                  </a:cubicBezTo>
                  <a:cubicBezTo>
                    <a:pt x="946" y="10303"/>
                    <a:pt x="3371" y="12697"/>
                    <a:pt x="6301" y="12697"/>
                  </a:cubicBezTo>
                  <a:cubicBezTo>
                    <a:pt x="9263" y="12697"/>
                    <a:pt x="11657" y="10303"/>
                    <a:pt x="11657" y="7341"/>
                  </a:cubicBezTo>
                  <a:cubicBezTo>
                    <a:pt x="11657" y="6018"/>
                    <a:pt x="11185" y="4789"/>
                    <a:pt x="10365" y="3844"/>
                  </a:cubicBezTo>
                  <a:lnTo>
                    <a:pt x="10712" y="3498"/>
                  </a:lnTo>
                  <a:cubicBezTo>
                    <a:pt x="10838" y="3561"/>
                    <a:pt x="11027" y="3624"/>
                    <a:pt x="11216" y="3624"/>
                  </a:cubicBezTo>
                  <a:cubicBezTo>
                    <a:pt x="11909" y="3624"/>
                    <a:pt x="12445" y="3056"/>
                    <a:pt x="12445" y="2363"/>
                  </a:cubicBezTo>
                  <a:cubicBezTo>
                    <a:pt x="12445" y="1670"/>
                    <a:pt x="11909" y="1135"/>
                    <a:pt x="11216" y="1135"/>
                  </a:cubicBezTo>
                  <a:cubicBezTo>
                    <a:pt x="10555" y="1135"/>
                    <a:pt x="10019" y="1670"/>
                    <a:pt x="10019" y="2363"/>
                  </a:cubicBezTo>
                  <a:cubicBezTo>
                    <a:pt x="10019" y="2552"/>
                    <a:pt x="10050" y="2710"/>
                    <a:pt x="10113" y="2899"/>
                  </a:cubicBezTo>
                  <a:lnTo>
                    <a:pt x="9767" y="3245"/>
                  </a:lnTo>
                  <a:cubicBezTo>
                    <a:pt x="9137" y="2710"/>
                    <a:pt x="8349" y="2300"/>
                    <a:pt x="7530" y="2111"/>
                  </a:cubicBezTo>
                  <a:lnTo>
                    <a:pt x="7530" y="851"/>
                  </a:lnTo>
                  <a:lnTo>
                    <a:pt x="7971" y="851"/>
                  </a:lnTo>
                  <a:cubicBezTo>
                    <a:pt x="8192" y="851"/>
                    <a:pt x="8349" y="662"/>
                    <a:pt x="8349" y="410"/>
                  </a:cubicBezTo>
                  <a:cubicBezTo>
                    <a:pt x="8349" y="189"/>
                    <a:pt x="8160" y="0"/>
                    <a:pt x="7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9;p15">
              <a:extLst>
                <a:ext uri="{FF2B5EF4-FFF2-40B4-BE49-F238E27FC236}">
                  <a16:creationId xmlns:a16="http://schemas.microsoft.com/office/drawing/2014/main" id="{CF9B92AB-376E-8902-231C-0268A6D46FAB}"/>
                </a:ext>
              </a:extLst>
            </p:cNvPr>
            <p:cNvSpPr/>
            <p:nvPr/>
          </p:nvSpPr>
          <p:spPr>
            <a:xfrm>
              <a:off x="-65066950" y="2738175"/>
              <a:ext cx="187475" cy="185100"/>
            </a:xfrm>
            <a:custGeom>
              <a:avLst/>
              <a:gdLst/>
              <a:ahLst/>
              <a:cxnLst/>
              <a:rect l="l" t="t" r="r" b="b"/>
              <a:pathLst>
                <a:path w="7499" h="7404" extrusionOk="0">
                  <a:moveTo>
                    <a:pt x="3309" y="819"/>
                  </a:moveTo>
                  <a:lnTo>
                    <a:pt x="3309" y="3686"/>
                  </a:lnTo>
                  <a:cubicBezTo>
                    <a:pt x="3309" y="3938"/>
                    <a:pt x="3498" y="4127"/>
                    <a:pt x="3718" y="4127"/>
                  </a:cubicBezTo>
                  <a:lnTo>
                    <a:pt x="6612" y="4127"/>
                  </a:lnTo>
                  <a:cubicBezTo>
                    <a:pt x="6410" y="5529"/>
                    <a:pt x="5188" y="6585"/>
                    <a:pt x="3750" y="6585"/>
                  </a:cubicBezTo>
                  <a:cubicBezTo>
                    <a:pt x="2143" y="6585"/>
                    <a:pt x="820" y="5261"/>
                    <a:pt x="820" y="3686"/>
                  </a:cubicBezTo>
                  <a:cubicBezTo>
                    <a:pt x="820" y="2237"/>
                    <a:pt x="1891" y="1008"/>
                    <a:pt x="3309" y="819"/>
                  </a:cubicBezTo>
                  <a:close/>
                  <a:moveTo>
                    <a:pt x="3750" y="0"/>
                  </a:moveTo>
                  <a:cubicBezTo>
                    <a:pt x="1702" y="0"/>
                    <a:pt x="1" y="1638"/>
                    <a:pt x="1" y="3686"/>
                  </a:cubicBezTo>
                  <a:cubicBezTo>
                    <a:pt x="1" y="5734"/>
                    <a:pt x="1671" y="7404"/>
                    <a:pt x="3750" y="7404"/>
                  </a:cubicBezTo>
                  <a:cubicBezTo>
                    <a:pt x="5798" y="7404"/>
                    <a:pt x="7499" y="5734"/>
                    <a:pt x="7499" y="3686"/>
                  </a:cubicBezTo>
                  <a:cubicBezTo>
                    <a:pt x="7499" y="3466"/>
                    <a:pt x="7278" y="3277"/>
                    <a:pt x="7058" y="3277"/>
                  </a:cubicBezTo>
                  <a:lnTo>
                    <a:pt x="4128" y="3277"/>
                  </a:lnTo>
                  <a:lnTo>
                    <a:pt x="4128" y="378"/>
                  </a:lnTo>
                  <a:cubicBezTo>
                    <a:pt x="4128" y="158"/>
                    <a:pt x="3939" y="0"/>
                    <a:pt x="3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80;p15">
            <a:extLst>
              <a:ext uri="{FF2B5EF4-FFF2-40B4-BE49-F238E27FC236}">
                <a16:creationId xmlns:a16="http://schemas.microsoft.com/office/drawing/2014/main" id="{D0BCEF52-0E11-BDB4-F6D8-B91A8DC45216}"/>
              </a:ext>
            </a:extLst>
          </p:cNvPr>
          <p:cNvGrpSpPr/>
          <p:nvPr/>
        </p:nvGrpSpPr>
        <p:grpSpPr>
          <a:xfrm>
            <a:off x="5965703" y="3632603"/>
            <a:ext cx="365756" cy="365747"/>
            <a:chOff x="1412450" y="1954475"/>
            <a:chExt cx="297750" cy="296175"/>
          </a:xfrm>
        </p:grpSpPr>
        <p:sp>
          <p:nvSpPr>
            <p:cNvPr id="22" name="Google Shape;81;p15">
              <a:extLst>
                <a:ext uri="{FF2B5EF4-FFF2-40B4-BE49-F238E27FC236}">
                  <a16:creationId xmlns:a16="http://schemas.microsoft.com/office/drawing/2014/main" id="{442AB2B1-71C6-83D4-A9F3-0F917BA9261A}"/>
                </a:ext>
              </a:extLst>
            </p:cNvPr>
            <p:cNvSpPr/>
            <p:nvPr/>
          </p:nvSpPr>
          <p:spPr>
            <a:xfrm>
              <a:off x="1483350" y="2023800"/>
              <a:ext cx="155975" cy="155975"/>
            </a:xfrm>
            <a:custGeom>
              <a:avLst/>
              <a:gdLst/>
              <a:ahLst/>
              <a:cxnLst/>
              <a:rect l="l" t="t" r="r" b="b"/>
              <a:pathLst>
                <a:path w="6239" h="6239" extrusionOk="0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2;p15">
              <a:extLst>
                <a:ext uri="{FF2B5EF4-FFF2-40B4-BE49-F238E27FC236}">
                  <a16:creationId xmlns:a16="http://schemas.microsoft.com/office/drawing/2014/main" id="{D14CD7A4-316B-B226-0384-447E19A75F88}"/>
                </a:ext>
              </a:extLst>
            </p:cNvPr>
            <p:cNvSpPr/>
            <p:nvPr/>
          </p:nvSpPr>
          <p:spPr>
            <a:xfrm>
              <a:off x="1412450" y="1954475"/>
              <a:ext cx="297750" cy="296175"/>
            </a:xfrm>
            <a:custGeom>
              <a:avLst/>
              <a:gdLst/>
              <a:ahLst/>
              <a:cxnLst/>
              <a:rect l="l" t="t" r="r" b="b"/>
              <a:pathLst>
                <a:path w="11910" h="11847" extrusionOk="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83;p15">
            <a:extLst>
              <a:ext uri="{FF2B5EF4-FFF2-40B4-BE49-F238E27FC236}">
                <a16:creationId xmlns:a16="http://schemas.microsoft.com/office/drawing/2014/main" id="{2234DFB1-6DD2-8552-3277-E998AA6D2E1A}"/>
              </a:ext>
            </a:extLst>
          </p:cNvPr>
          <p:cNvGrpSpPr/>
          <p:nvPr/>
        </p:nvGrpSpPr>
        <p:grpSpPr>
          <a:xfrm>
            <a:off x="6782916" y="3632592"/>
            <a:ext cx="393186" cy="365766"/>
            <a:chOff x="-62890750" y="2296300"/>
            <a:chExt cx="330825" cy="317450"/>
          </a:xfrm>
        </p:grpSpPr>
        <p:sp>
          <p:nvSpPr>
            <p:cNvPr id="25" name="Google Shape;84;p15">
              <a:extLst>
                <a:ext uri="{FF2B5EF4-FFF2-40B4-BE49-F238E27FC236}">
                  <a16:creationId xmlns:a16="http://schemas.microsoft.com/office/drawing/2014/main" id="{1401EB7B-B091-30F8-6F35-C238CB6A4BA3}"/>
                </a:ext>
              </a:extLst>
            </p:cNvPr>
            <p:cNvSpPr/>
            <p:nvPr/>
          </p:nvSpPr>
          <p:spPr>
            <a:xfrm>
              <a:off x="-62890750" y="2296300"/>
              <a:ext cx="313500" cy="195375"/>
            </a:xfrm>
            <a:custGeom>
              <a:avLst/>
              <a:gdLst/>
              <a:ahLst/>
              <a:cxnLst/>
              <a:rect l="l" t="t" r="r" b="b"/>
              <a:pathLst>
                <a:path w="12540" h="7815" extrusionOk="0">
                  <a:moveTo>
                    <a:pt x="11437" y="2080"/>
                  </a:moveTo>
                  <a:lnTo>
                    <a:pt x="11658" y="2931"/>
                  </a:lnTo>
                  <a:lnTo>
                    <a:pt x="10776" y="2742"/>
                  </a:lnTo>
                  <a:lnTo>
                    <a:pt x="11437" y="2080"/>
                  </a:lnTo>
                  <a:close/>
                  <a:moveTo>
                    <a:pt x="6617" y="1"/>
                  </a:moveTo>
                  <a:cubicBezTo>
                    <a:pt x="4916" y="1"/>
                    <a:pt x="3340" y="662"/>
                    <a:pt x="2112" y="1828"/>
                  </a:cubicBezTo>
                  <a:cubicBezTo>
                    <a:pt x="663" y="3277"/>
                    <a:pt x="1" y="5420"/>
                    <a:pt x="379" y="7467"/>
                  </a:cubicBezTo>
                  <a:cubicBezTo>
                    <a:pt x="442" y="7656"/>
                    <a:pt x="568" y="7814"/>
                    <a:pt x="789" y="7814"/>
                  </a:cubicBezTo>
                  <a:lnTo>
                    <a:pt x="852" y="7814"/>
                  </a:lnTo>
                  <a:cubicBezTo>
                    <a:pt x="1104" y="7783"/>
                    <a:pt x="1198" y="7562"/>
                    <a:pt x="1167" y="7341"/>
                  </a:cubicBezTo>
                  <a:cubicBezTo>
                    <a:pt x="852" y="5577"/>
                    <a:pt x="1419" y="3718"/>
                    <a:pt x="2710" y="2458"/>
                  </a:cubicBezTo>
                  <a:cubicBezTo>
                    <a:pt x="3719" y="1450"/>
                    <a:pt x="5136" y="851"/>
                    <a:pt x="6617" y="851"/>
                  </a:cubicBezTo>
                  <a:cubicBezTo>
                    <a:pt x="7940" y="851"/>
                    <a:pt x="9200" y="1324"/>
                    <a:pt x="10177" y="2206"/>
                  </a:cubicBezTo>
                  <a:lnTo>
                    <a:pt x="9610" y="2773"/>
                  </a:lnTo>
                  <a:cubicBezTo>
                    <a:pt x="9484" y="2899"/>
                    <a:pt x="9452" y="3057"/>
                    <a:pt x="9484" y="3183"/>
                  </a:cubicBezTo>
                  <a:cubicBezTo>
                    <a:pt x="9515" y="3340"/>
                    <a:pt x="9641" y="3403"/>
                    <a:pt x="9799" y="3466"/>
                  </a:cubicBezTo>
                  <a:lnTo>
                    <a:pt x="12036" y="3939"/>
                  </a:lnTo>
                  <a:lnTo>
                    <a:pt x="12130" y="3939"/>
                  </a:lnTo>
                  <a:cubicBezTo>
                    <a:pt x="12225" y="3939"/>
                    <a:pt x="12319" y="3876"/>
                    <a:pt x="12382" y="3813"/>
                  </a:cubicBezTo>
                  <a:cubicBezTo>
                    <a:pt x="12508" y="3687"/>
                    <a:pt x="12540" y="3561"/>
                    <a:pt x="12508" y="3403"/>
                  </a:cubicBezTo>
                  <a:lnTo>
                    <a:pt x="12036" y="1167"/>
                  </a:lnTo>
                  <a:cubicBezTo>
                    <a:pt x="12004" y="1009"/>
                    <a:pt x="11878" y="883"/>
                    <a:pt x="11752" y="851"/>
                  </a:cubicBezTo>
                  <a:cubicBezTo>
                    <a:pt x="11715" y="844"/>
                    <a:pt x="11678" y="840"/>
                    <a:pt x="11642" y="840"/>
                  </a:cubicBezTo>
                  <a:cubicBezTo>
                    <a:pt x="11526" y="840"/>
                    <a:pt x="11422" y="881"/>
                    <a:pt x="11374" y="977"/>
                  </a:cubicBezTo>
                  <a:lnTo>
                    <a:pt x="10776" y="1576"/>
                  </a:lnTo>
                  <a:cubicBezTo>
                    <a:pt x="9641" y="536"/>
                    <a:pt x="8129" y="1"/>
                    <a:pt x="6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5;p15">
              <a:extLst>
                <a:ext uri="{FF2B5EF4-FFF2-40B4-BE49-F238E27FC236}">
                  <a16:creationId xmlns:a16="http://schemas.microsoft.com/office/drawing/2014/main" id="{50EB913D-901B-6D82-3561-3E6A47E94C45}"/>
                </a:ext>
              </a:extLst>
            </p:cNvPr>
            <p:cNvSpPr/>
            <p:nvPr/>
          </p:nvSpPr>
          <p:spPr>
            <a:xfrm>
              <a:off x="-62874975" y="2417475"/>
              <a:ext cx="315050" cy="196275"/>
            </a:xfrm>
            <a:custGeom>
              <a:avLst/>
              <a:gdLst/>
              <a:ahLst/>
              <a:cxnLst/>
              <a:rect l="l" t="t" r="r" b="b"/>
              <a:pathLst>
                <a:path w="12602" h="7851" extrusionOk="0">
                  <a:moveTo>
                    <a:pt x="977" y="4857"/>
                  </a:moveTo>
                  <a:lnTo>
                    <a:pt x="1827" y="5078"/>
                  </a:lnTo>
                  <a:lnTo>
                    <a:pt x="1166" y="5739"/>
                  </a:lnTo>
                  <a:lnTo>
                    <a:pt x="977" y="4857"/>
                  </a:lnTo>
                  <a:close/>
                  <a:moveTo>
                    <a:pt x="11779" y="1"/>
                  </a:moveTo>
                  <a:cubicBezTo>
                    <a:pt x="11759" y="1"/>
                    <a:pt x="11739" y="2"/>
                    <a:pt x="11720" y="6"/>
                  </a:cubicBezTo>
                  <a:cubicBezTo>
                    <a:pt x="11499" y="69"/>
                    <a:pt x="11373" y="289"/>
                    <a:pt x="11405" y="478"/>
                  </a:cubicBezTo>
                  <a:cubicBezTo>
                    <a:pt x="11720" y="2274"/>
                    <a:pt x="11184" y="4101"/>
                    <a:pt x="9861" y="5361"/>
                  </a:cubicBezTo>
                  <a:cubicBezTo>
                    <a:pt x="8853" y="6401"/>
                    <a:pt x="7435" y="7000"/>
                    <a:pt x="5986" y="7000"/>
                  </a:cubicBezTo>
                  <a:cubicBezTo>
                    <a:pt x="4631" y="7000"/>
                    <a:pt x="3371" y="6527"/>
                    <a:pt x="2394" y="5645"/>
                  </a:cubicBezTo>
                  <a:lnTo>
                    <a:pt x="2993" y="5046"/>
                  </a:lnTo>
                  <a:cubicBezTo>
                    <a:pt x="3088" y="4952"/>
                    <a:pt x="3151" y="4794"/>
                    <a:pt x="3088" y="4668"/>
                  </a:cubicBezTo>
                  <a:cubicBezTo>
                    <a:pt x="3056" y="4511"/>
                    <a:pt x="2962" y="4416"/>
                    <a:pt x="2772" y="4385"/>
                  </a:cubicBezTo>
                  <a:lnTo>
                    <a:pt x="536" y="3912"/>
                  </a:lnTo>
                  <a:cubicBezTo>
                    <a:pt x="506" y="3905"/>
                    <a:pt x="476" y="3901"/>
                    <a:pt x="446" y="3901"/>
                  </a:cubicBezTo>
                  <a:cubicBezTo>
                    <a:pt x="350" y="3901"/>
                    <a:pt x="254" y="3942"/>
                    <a:pt x="158" y="4038"/>
                  </a:cubicBezTo>
                  <a:cubicBezTo>
                    <a:pt x="32" y="4164"/>
                    <a:pt x="0" y="4290"/>
                    <a:pt x="32" y="4448"/>
                  </a:cubicBezTo>
                  <a:lnTo>
                    <a:pt x="504" y="6685"/>
                  </a:lnTo>
                  <a:cubicBezTo>
                    <a:pt x="536" y="6842"/>
                    <a:pt x="662" y="6937"/>
                    <a:pt x="788" y="7000"/>
                  </a:cubicBezTo>
                  <a:lnTo>
                    <a:pt x="882" y="7000"/>
                  </a:lnTo>
                  <a:cubicBezTo>
                    <a:pt x="1008" y="7000"/>
                    <a:pt x="1103" y="6968"/>
                    <a:pt x="1166" y="6874"/>
                  </a:cubicBezTo>
                  <a:lnTo>
                    <a:pt x="1764" y="6275"/>
                  </a:lnTo>
                  <a:cubicBezTo>
                    <a:pt x="2899" y="7315"/>
                    <a:pt x="4411" y="7850"/>
                    <a:pt x="5923" y="7850"/>
                  </a:cubicBezTo>
                  <a:cubicBezTo>
                    <a:pt x="7624" y="7850"/>
                    <a:pt x="9200" y="7189"/>
                    <a:pt x="10428" y="6023"/>
                  </a:cubicBezTo>
                  <a:cubicBezTo>
                    <a:pt x="11909" y="4511"/>
                    <a:pt x="12602" y="2400"/>
                    <a:pt x="12192" y="321"/>
                  </a:cubicBezTo>
                  <a:cubicBezTo>
                    <a:pt x="12164" y="123"/>
                    <a:pt x="11958" y="1"/>
                    <a:pt x="11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6;p15">
              <a:extLst>
                <a:ext uri="{FF2B5EF4-FFF2-40B4-BE49-F238E27FC236}">
                  <a16:creationId xmlns:a16="http://schemas.microsoft.com/office/drawing/2014/main" id="{F0323E84-DB61-BB63-2897-C66D8365D0BA}"/>
                </a:ext>
              </a:extLst>
            </p:cNvPr>
            <p:cNvSpPr/>
            <p:nvPr/>
          </p:nvSpPr>
          <p:spPr>
            <a:xfrm>
              <a:off x="-62822225" y="2357750"/>
              <a:ext cx="193000" cy="192975"/>
            </a:xfrm>
            <a:custGeom>
              <a:avLst/>
              <a:gdLst/>
              <a:ahLst/>
              <a:cxnLst/>
              <a:rect l="l" t="t" r="r" b="b"/>
              <a:pathLst>
                <a:path w="7720" h="7719" extrusionOk="0">
                  <a:moveTo>
                    <a:pt x="2238" y="1323"/>
                  </a:moveTo>
                  <a:lnTo>
                    <a:pt x="2238" y="1323"/>
                  </a:lnTo>
                  <a:cubicBezTo>
                    <a:pt x="2143" y="1544"/>
                    <a:pt x="2049" y="1827"/>
                    <a:pt x="1986" y="2111"/>
                  </a:cubicBezTo>
                  <a:lnTo>
                    <a:pt x="1419" y="2111"/>
                  </a:lnTo>
                  <a:cubicBezTo>
                    <a:pt x="1671" y="1796"/>
                    <a:pt x="1923" y="1512"/>
                    <a:pt x="2238" y="1323"/>
                  </a:cubicBezTo>
                  <a:close/>
                  <a:moveTo>
                    <a:pt x="3466" y="1040"/>
                  </a:moveTo>
                  <a:lnTo>
                    <a:pt x="3466" y="2111"/>
                  </a:lnTo>
                  <a:lnTo>
                    <a:pt x="2836" y="2111"/>
                  </a:lnTo>
                  <a:cubicBezTo>
                    <a:pt x="2994" y="1575"/>
                    <a:pt x="3246" y="1229"/>
                    <a:pt x="3466" y="1040"/>
                  </a:cubicBezTo>
                  <a:close/>
                  <a:moveTo>
                    <a:pt x="4254" y="1040"/>
                  </a:moveTo>
                  <a:cubicBezTo>
                    <a:pt x="4538" y="1229"/>
                    <a:pt x="4727" y="1575"/>
                    <a:pt x="4884" y="2111"/>
                  </a:cubicBezTo>
                  <a:lnTo>
                    <a:pt x="4254" y="2111"/>
                  </a:lnTo>
                  <a:lnTo>
                    <a:pt x="4254" y="1040"/>
                  </a:lnTo>
                  <a:close/>
                  <a:moveTo>
                    <a:pt x="5483" y="1323"/>
                  </a:moveTo>
                  <a:lnTo>
                    <a:pt x="5483" y="1323"/>
                  </a:lnTo>
                  <a:cubicBezTo>
                    <a:pt x="5798" y="1512"/>
                    <a:pt x="6081" y="1796"/>
                    <a:pt x="6302" y="2111"/>
                  </a:cubicBezTo>
                  <a:lnTo>
                    <a:pt x="5766" y="2111"/>
                  </a:lnTo>
                  <a:cubicBezTo>
                    <a:pt x="5672" y="1827"/>
                    <a:pt x="5609" y="1544"/>
                    <a:pt x="5483" y="1323"/>
                  </a:cubicBezTo>
                  <a:close/>
                  <a:moveTo>
                    <a:pt x="1765" y="2930"/>
                  </a:moveTo>
                  <a:cubicBezTo>
                    <a:pt x="1734" y="3245"/>
                    <a:pt x="1702" y="3560"/>
                    <a:pt x="1702" y="3875"/>
                  </a:cubicBezTo>
                  <a:cubicBezTo>
                    <a:pt x="1702" y="4190"/>
                    <a:pt x="1734" y="4537"/>
                    <a:pt x="1765" y="4820"/>
                  </a:cubicBezTo>
                  <a:lnTo>
                    <a:pt x="978" y="4820"/>
                  </a:lnTo>
                  <a:cubicBezTo>
                    <a:pt x="883" y="4537"/>
                    <a:pt x="820" y="4222"/>
                    <a:pt x="820" y="3875"/>
                  </a:cubicBezTo>
                  <a:cubicBezTo>
                    <a:pt x="820" y="3497"/>
                    <a:pt x="883" y="3214"/>
                    <a:pt x="978" y="2930"/>
                  </a:cubicBezTo>
                  <a:close/>
                  <a:moveTo>
                    <a:pt x="5136" y="2930"/>
                  </a:moveTo>
                  <a:cubicBezTo>
                    <a:pt x="5168" y="3245"/>
                    <a:pt x="5199" y="3560"/>
                    <a:pt x="5199" y="3875"/>
                  </a:cubicBezTo>
                  <a:cubicBezTo>
                    <a:pt x="5199" y="4222"/>
                    <a:pt x="5168" y="4537"/>
                    <a:pt x="5136" y="4820"/>
                  </a:cubicBezTo>
                  <a:lnTo>
                    <a:pt x="4286" y="4820"/>
                  </a:lnTo>
                  <a:lnTo>
                    <a:pt x="4286" y="2930"/>
                  </a:lnTo>
                  <a:close/>
                  <a:moveTo>
                    <a:pt x="6743" y="2930"/>
                  </a:moveTo>
                  <a:cubicBezTo>
                    <a:pt x="6869" y="3245"/>
                    <a:pt x="6900" y="3560"/>
                    <a:pt x="6900" y="3875"/>
                  </a:cubicBezTo>
                  <a:cubicBezTo>
                    <a:pt x="6900" y="4222"/>
                    <a:pt x="6869" y="4537"/>
                    <a:pt x="6743" y="4820"/>
                  </a:cubicBezTo>
                  <a:lnTo>
                    <a:pt x="5955" y="4820"/>
                  </a:lnTo>
                  <a:cubicBezTo>
                    <a:pt x="5987" y="4505"/>
                    <a:pt x="6018" y="4190"/>
                    <a:pt x="6018" y="3875"/>
                  </a:cubicBezTo>
                  <a:cubicBezTo>
                    <a:pt x="6018" y="3560"/>
                    <a:pt x="5987" y="3214"/>
                    <a:pt x="5955" y="2930"/>
                  </a:cubicBezTo>
                  <a:close/>
                  <a:moveTo>
                    <a:pt x="3466" y="2930"/>
                  </a:moveTo>
                  <a:lnTo>
                    <a:pt x="3466" y="4852"/>
                  </a:lnTo>
                  <a:lnTo>
                    <a:pt x="2647" y="4852"/>
                  </a:lnTo>
                  <a:cubicBezTo>
                    <a:pt x="2553" y="4537"/>
                    <a:pt x="2553" y="4222"/>
                    <a:pt x="2553" y="3875"/>
                  </a:cubicBezTo>
                  <a:cubicBezTo>
                    <a:pt x="2553" y="3497"/>
                    <a:pt x="2616" y="3214"/>
                    <a:pt x="2647" y="2930"/>
                  </a:cubicBezTo>
                  <a:close/>
                  <a:moveTo>
                    <a:pt x="6302" y="5640"/>
                  </a:moveTo>
                  <a:cubicBezTo>
                    <a:pt x="6081" y="5955"/>
                    <a:pt x="5798" y="6238"/>
                    <a:pt x="5483" y="6427"/>
                  </a:cubicBezTo>
                  <a:cubicBezTo>
                    <a:pt x="5609" y="6207"/>
                    <a:pt x="5672" y="5923"/>
                    <a:pt x="5766" y="5640"/>
                  </a:cubicBezTo>
                  <a:close/>
                  <a:moveTo>
                    <a:pt x="1986" y="5671"/>
                  </a:moveTo>
                  <a:cubicBezTo>
                    <a:pt x="2049" y="5955"/>
                    <a:pt x="2143" y="6238"/>
                    <a:pt x="2238" y="6459"/>
                  </a:cubicBezTo>
                  <a:cubicBezTo>
                    <a:pt x="1923" y="6238"/>
                    <a:pt x="1671" y="5955"/>
                    <a:pt x="1419" y="5671"/>
                  </a:cubicBezTo>
                  <a:close/>
                  <a:moveTo>
                    <a:pt x="4916" y="5640"/>
                  </a:moveTo>
                  <a:cubicBezTo>
                    <a:pt x="4727" y="6144"/>
                    <a:pt x="4538" y="6522"/>
                    <a:pt x="4286" y="6711"/>
                  </a:cubicBezTo>
                  <a:lnTo>
                    <a:pt x="4286" y="5640"/>
                  </a:lnTo>
                  <a:close/>
                  <a:moveTo>
                    <a:pt x="3466" y="5671"/>
                  </a:moveTo>
                  <a:lnTo>
                    <a:pt x="3466" y="6742"/>
                  </a:lnTo>
                  <a:cubicBezTo>
                    <a:pt x="3246" y="6553"/>
                    <a:pt x="2994" y="6144"/>
                    <a:pt x="2836" y="5671"/>
                  </a:cubicBezTo>
                  <a:close/>
                  <a:moveTo>
                    <a:pt x="3876" y="0"/>
                  </a:moveTo>
                  <a:cubicBezTo>
                    <a:pt x="2301" y="0"/>
                    <a:pt x="915" y="945"/>
                    <a:pt x="316" y="2332"/>
                  </a:cubicBezTo>
                  <a:cubicBezTo>
                    <a:pt x="127" y="2804"/>
                    <a:pt x="1" y="3308"/>
                    <a:pt x="1" y="3875"/>
                  </a:cubicBezTo>
                  <a:cubicBezTo>
                    <a:pt x="1" y="4411"/>
                    <a:pt x="127" y="4946"/>
                    <a:pt x="316" y="5419"/>
                  </a:cubicBezTo>
                  <a:cubicBezTo>
                    <a:pt x="915" y="6774"/>
                    <a:pt x="2301" y="7719"/>
                    <a:pt x="3876" y="7719"/>
                  </a:cubicBezTo>
                  <a:cubicBezTo>
                    <a:pt x="5451" y="7719"/>
                    <a:pt x="6806" y="6774"/>
                    <a:pt x="7405" y="5419"/>
                  </a:cubicBezTo>
                  <a:cubicBezTo>
                    <a:pt x="7594" y="4946"/>
                    <a:pt x="7720" y="4411"/>
                    <a:pt x="7720" y="3875"/>
                  </a:cubicBezTo>
                  <a:cubicBezTo>
                    <a:pt x="7720" y="3308"/>
                    <a:pt x="7594" y="2804"/>
                    <a:pt x="7405" y="2332"/>
                  </a:cubicBezTo>
                  <a:cubicBezTo>
                    <a:pt x="6806" y="945"/>
                    <a:pt x="5451" y="0"/>
                    <a:pt x="38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87;p15">
            <a:extLst>
              <a:ext uri="{FF2B5EF4-FFF2-40B4-BE49-F238E27FC236}">
                <a16:creationId xmlns:a16="http://schemas.microsoft.com/office/drawing/2014/main" id="{168D6A21-B8C7-423D-C918-8F64BA8F8952}"/>
              </a:ext>
            </a:extLst>
          </p:cNvPr>
          <p:cNvGrpSpPr/>
          <p:nvPr/>
        </p:nvGrpSpPr>
        <p:grpSpPr>
          <a:xfrm>
            <a:off x="7627546" y="3632577"/>
            <a:ext cx="365770" cy="365770"/>
            <a:chOff x="-3137650" y="2408950"/>
            <a:chExt cx="291450" cy="292125"/>
          </a:xfrm>
        </p:grpSpPr>
        <p:sp>
          <p:nvSpPr>
            <p:cNvPr id="29" name="Google Shape;88;p15">
              <a:extLst>
                <a:ext uri="{FF2B5EF4-FFF2-40B4-BE49-F238E27FC236}">
                  <a16:creationId xmlns:a16="http://schemas.microsoft.com/office/drawing/2014/main" id="{0E571537-EBFA-C6E8-9599-A11766B740AA}"/>
                </a:ext>
              </a:extLst>
            </p:cNvPr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9;p15">
              <a:extLst>
                <a:ext uri="{FF2B5EF4-FFF2-40B4-BE49-F238E27FC236}">
                  <a16:creationId xmlns:a16="http://schemas.microsoft.com/office/drawing/2014/main" id="{0EE3365C-D0B7-CC15-90BB-54546D4E8832}"/>
                </a:ext>
              </a:extLst>
            </p:cNvPr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0;p15">
              <a:extLst>
                <a:ext uri="{FF2B5EF4-FFF2-40B4-BE49-F238E27FC236}">
                  <a16:creationId xmlns:a16="http://schemas.microsoft.com/office/drawing/2014/main" id="{D0D7F7BD-11CB-C5AE-2EA9-8282FD443FA8}"/>
                </a:ext>
              </a:extLst>
            </p:cNvPr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1;p15">
              <a:extLst>
                <a:ext uri="{FF2B5EF4-FFF2-40B4-BE49-F238E27FC236}">
                  <a16:creationId xmlns:a16="http://schemas.microsoft.com/office/drawing/2014/main" id="{86555385-4CC1-83DC-B897-CB5AE6B0A53B}"/>
                </a:ext>
              </a:extLst>
            </p:cNvPr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2;p15">
              <a:extLst>
                <a:ext uri="{FF2B5EF4-FFF2-40B4-BE49-F238E27FC236}">
                  <a16:creationId xmlns:a16="http://schemas.microsoft.com/office/drawing/2014/main" id="{44BF13F4-9CF5-C3B4-532D-2D6CC82314F4}"/>
                </a:ext>
              </a:extLst>
            </p:cNvPr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557656B5-F1B6-9C85-02DA-607AC5A56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875" y="1036298"/>
            <a:ext cx="600229" cy="60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71A36-77B2-0437-4CEF-3F20A3A2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Simulasi</a:t>
            </a:r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611ECE-07D0-4694-ECB9-12E514C7B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934" y="974752"/>
            <a:ext cx="3896131" cy="394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9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929B7-57A6-77AF-3118-24F30B676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Number of Cluster / Elbow</a:t>
            </a:r>
            <a:endParaRPr lang="id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4E5143-D0C2-2BDB-9294-CDA82353E503}"/>
              </a:ext>
            </a:extLst>
          </p:cNvPr>
          <p:cNvSpPr txBox="1"/>
          <p:nvPr/>
        </p:nvSpPr>
        <p:spPr>
          <a:xfrm>
            <a:off x="1418063" y="4732025"/>
            <a:ext cx="63078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dirty="0"/>
              <a:t>https://www.javatpoint.com/k-means-clustering-algorithm-in-machine-learning</a:t>
            </a:r>
          </a:p>
        </p:txBody>
      </p:sp>
      <p:pic>
        <p:nvPicPr>
          <p:cNvPr id="7" name="Picture 2" descr="K-Means Clustering Algorithm">
            <a:extLst>
              <a:ext uri="{FF2B5EF4-FFF2-40B4-BE49-F238E27FC236}">
                <a16:creationId xmlns:a16="http://schemas.microsoft.com/office/drawing/2014/main" id="{B87E963A-A20C-D880-4F1C-329B881C0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907" y="1360816"/>
            <a:ext cx="2938417" cy="208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5D479B-25C0-6D87-2D34-2EABB1645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83" y="1209383"/>
            <a:ext cx="5327484" cy="211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769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22BFF-40E7-AB6A-6E48-D86FEC2B7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Cluster</a:t>
            </a:r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FE4C98-3E02-4283-BC0D-25B7CE392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39" y="1050881"/>
            <a:ext cx="4061052" cy="30639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E4273D-EFD5-C2A5-EC15-E0E566233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287" y="1028700"/>
            <a:ext cx="4168144" cy="3063919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20CDA95D-7C89-3E09-0CCD-C7C42AD45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43877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94FBC5E0-D316-809D-003B-85E8E23F9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43877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6D6740B-5CE9-BA31-97B9-66F9315C6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43877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>
            <a:extLst>
              <a:ext uri="{FF2B5EF4-FFF2-40B4-BE49-F238E27FC236}">
                <a16:creationId xmlns:a16="http://schemas.microsoft.com/office/drawing/2014/main" id="{DFB16381-2ACC-499B-ABE3-562EC4D36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43877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169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3417C-A16E-11FD-2032-F4DA6F8A5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Cluster</a:t>
            </a:r>
            <a:endParaRPr lang="id-ID" dirty="0"/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F69F8831-21DC-D23A-32DD-26519E531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092" y="1162324"/>
            <a:ext cx="4278038" cy="323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4DBAFE-D03F-E67C-1EBF-E6782698B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48" y="1162324"/>
            <a:ext cx="4168144" cy="306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376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C38F1-A7C2-9539-5CAF-86AB9E62B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Number of Cluster / Silhouette </a:t>
            </a:r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EE9B28-3B68-D79C-A61D-030703792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01701"/>
            <a:ext cx="5882100" cy="3199314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8FFB601A-F5B7-9845-556F-09718A620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587" y="2270434"/>
            <a:ext cx="26098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06EE6C-8B5D-6F67-DA5B-4D255E510C0C}"/>
              </a:ext>
            </a:extLst>
          </p:cNvPr>
          <p:cNvSpPr txBox="1"/>
          <p:nvPr/>
        </p:nvSpPr>
        <p:spPr>
          <a:xfrm>
            <a:off x="553844" y="4709741"/>
            <a:ext cx="80363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dirty="0">
                <a:hlinkClick r:id="rId4"/>
              </a:rPr>
              <a:t>https://scikit-learn.org/stable/auto_examples/cluster/plot_kmeans_silhouette_analysis.html</a:t>
            </a:r>
            <a:r>
              <a:rPr lang="en-US" dirty="0"/>
              <a:t> 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86609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FF12CB-78A1-212C-9A00-E52D328B6B44}"/>
              </a:ext>
            </a:extLst>
          </p:cNvPr>
          <p:cNvSpPr txBox="1"/>
          <p:nvPr/>
        </p:nvSpPr>
        <p:spPr>
          <a:xfrm>
            <a:off x="457200" y="4827254"/>
            <a:ext cx="868679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1100" dirty="0">
                <a:hlinkClick r:id="rId2"/>
              </a:rPr>
              <a:t>https://towardsdatascience.com/k-means-clustering-algorithm-applications-evaluation-methods-and-drawbacks-aa03e644b48a</a:t>
            </a:r>
            <a:r>
              <a:rPr lang="en-US" sz="1100" dirty="0"/>
              <a:t> </a:t>
            </a:r>
            <a:endParaRPr lang="id-ID" sz="11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664F5CD-DD18-9C12-F98C-0AD21C91E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27" y="457123"/>
            <a:ext cx="3998562" cy="180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B3E4D208-199C-091C-41A7-E50EC217A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1473"/>
            <a:ext cx="4200294" cy="190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3780F94F-47BB-73FB-F9E1-D50250906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630" y="2695099"/>
            <a:ext cx="4200294" cy="190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993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2E267-5FE1-7130-19CC-A37161652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Paint Data / Simulation</a:t>
            </a:r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3405CB-B69E-9148-9DB6-F9E8617FE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43" y="1245410"/>
            <a:ext cx="4033513" cy="32558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A5ABAB-4F62-B7F0-F489-0B3BD922B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961" y="1245410"/>
            <a:ext cx="4510762" cy="328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13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6F41A-83B3-B66E-E368-CB283395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Klaster</a:t>
            </a:r>
            <a:r>
              <a:rPr lang="en-US" dirty="0"/>
              <a:t> K-Means</a:t>
            </a:r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00541E-AF28-3F66-8B15-BB6C2EAA7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351" y="1004488"/>
            <a:ext cx="7445298" cy="395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74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4D3EB-59E7-1833-18D3-BCFDA4E3B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Add On</a:t>
            </a:r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B24942-D4E3-F70F-6B72-A2D742396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025" y="996175"/>
            <a:ext cx="4275949" cy="393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664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90685-F9BB-B01A-18D0-7F96F97DD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endParaRPr lang="id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91B4F4-30ED-2722-9CA3-93A23BCE86D5}"/>
              </a:ext>
            </a:extLst>
          </p:cNvPr>
          <p:cNvSpPr txBox="1"/>
          <p:nvPr/>
        </p:nvSpPr>
        <p:spPr>
          <a:xfrm>
            <a:off x="668935" y="1480038"/>
            <a:ext cx="801786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err="1"/>
              <a:t>Buat</a:t>
            </a:r>
            <a:r>
              <a:rPr lang="en-US" sz="2000" dirty="0"/>
              <a:t> Model </a:t>
            </a:r>
            <a:r>
              <a:rPr lang="en-US" sz="2000" dirty="0" err="1"/>
              <a:t>untuk</a:t>
            </a:r>
            <a:r>
              <a:rPr lang="en-US" sz="2000" dirty="0"/>
              <a:t> K-Means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/>
              <a:t>Kelebihan</a:t>
            </a:r>
            <a:r>
              <a:rPr lang="en-US" sz="2000" dirty="0"/>
              <a:t> dan </a:t>
            </a:r>
            <a:r>
              <a:rPr lang="en-US" sz="2000" dirty="0" err="1"/>
              <a:t>Kekurangan</a:t>
            </a:r>
            <a:r>
              <a:rPr lang="en-US" sz="2000" dirty="0"/>
              <a:t> K-Means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Cari 10 </a:t>
            </a:r>
            <a:r>
              <a:rPr lang="en-US" sz="2000" dirty="0" err="1"/>
              <a:t>Jurnal</a:t>
            </a:r>
            <a:r>
              <a:rPr lang="en-US" sz="2000" dirty="0"/>
              <a:t> </a:t>
            </a:r>
            <a:r>
              <a:rPr lang="en-US" sz="2000" dirty="0" err="1"/>
              <a:t>terkait</a:t>
            </a:r>
            <a:r>
              <a:rPr lang="en-US" sz="2000" dirty="0"/>
              <a:t> </a:t>
            </a:r>
            <a:r>
              <a:rPr lang="en-US" sz="2000" dirty="0" err="1"/>
              <a:t>pemanfaatan</a:t>
            </a:r>
            <a:r>
              <a:rPr lang="en-US" sz="2000" dirty="0"/>
              <a:t> K-Means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/>
              <a:t>Diskusikan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Forum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/>
              <a:t>Tuliskan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laporan</a:t>
            </a:r>
            <a:r>
              <a:rPr lang="en-US" sz="2000" dirty="0"/>
              <a:t> (</a:t>
            </a:r>
            <a:r>
              <a:rPr lang="en-US" sz="2000" dirty="0" err="1"/>
              <a:t>dikumpulkan</a:t>
            </a:r>
            <a:r>
              <a:rPr lang="en-US" sz="2000" dirty="0"/>
              <a:t> </a:t>
            </a:r>
            <a:r>
              <a:rPr lang="en-US" sz="2000" dirty="0" err="1"/>
              <a:t>saat</a:t>
            </a:r>
            <a:r>
              <a:rPr lang="en-US" sz="2000" dirty="0"/>
              <a:t> UAS)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1489409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Mining : Pertemuan 8 </a:t>
            </a:r>
            <a:endParaRPr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049846-E245-E24E-58DE-9366D3BD34E9}"/>
              </a:ext>
            </a:extLst>
          </p:cNvPr>
          <p:cNvSpPr txBox="1"/>
          <p:nvPr/>
        </p:nvSpPr>
        <p:spPr>
          <a:xfrm>
            <a:off x="614680" y="1156666"/>
            <a:ext cx="79146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Menyiapkan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data training</a:t>
            </a:r>
            <a:endParaRPr lang="id-ID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marR="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Algoritma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K-Means</a:t>
            </a:r>
            <a:endParaRPr lang="id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Evaluasi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Tugas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4149559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23874-FAD4-F5A8-8241-04B33C4D0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r>
              <a:rPr lang="en-US" dirty="0"/>
              <a:t> </a:t>
            </a:r>
            <a:r>
              <a:rPr lang="en-US" dirty="0" err="1"/>
              <a:t>Bacaan</a:t>
            </a:r>
            <a:r>
              <a:rPr lang="en-US" dirty="0"/>
              <a:t> </a:t>
            </a:r>
            <a:r>
              <a:rPr lang="en-US" dirty="0" err="1"/>
              <a:t>Tambahan</a:t>
            </a:r>
            <a:endParaRPr lang="id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52F81C-5111-F7A4-BC5D-D4606E1DDCC7}"/>
              </a:ext>
            </a:extLst>
          </p:cNvPr>
          <p:cNvSpPr txBox="1"/>
          <p:nvPr/>
        </p:nvSpPr>
        <p:spPr>
          <a:xfrm>
            <a:off x="754912" y="1234037"/>
            <a:ext cx="732583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d-ID" dirty="0">
                <a:hlinkClick r:id="rId2"/>
              </a:rPr>
              <a:t>https://scikit-learn.org/stable/auto_examples/cluster/plot_kmeans_silhouette_analysis.html</a:t>
            </a:r>
            <a:r>
              <a:rPr lang="en-US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https://stanford.edu/~cpiech/cs221/handouts/kmeans.html</a:t>
            </a:r>
            <a:r>
              <a:rPr lang="en-US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4"/>
              </a:rPr>
              <a:t>https://www.analyticsvidhya.com/blog/2019/08/comprehensive-guide-k-means-clustering/</a:t>
            </a:r>
            <a:r>
              <a:rPr lang="en-US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5"/>
              </a:rPr>
              <a:t>https://www.geeksforgeeks.org/k-means-clustering-introduction/</a:t>
            </a:r>
            <a:r>
              <a:rPr lang="en-US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6"/>
              </a:rPr>
              <a:t>https://medium.com/data-folks-indonesia/step-by-step-to-understanding-k-means-clustering-and-implementation-with-sklearn-b55803f519d6</a:t>
            </a:r>
            <a:r>
              <a:rPr lang="en-US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7"/>
              </a:rPr>
              <a:t>https://www.indowhiz.com/articles/id/mengenal-konsep-algoritma-expectation-maximization-em/</a:t>
            </a:r>
            <a:r>
              <a:rPr lang="en-US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id-ID" dirty="0">
                <a:hlinkClick r:id="rId8"/>
              </a:rPr>
              <a:t>https://www.cs.toronto.edu/~rgrosse/courses/csc311_f20/slides/lec10.pdf</a:t>
            </a:r>
            <a:r>
              <a:rPr lang="en-US" dirty="0"/>
              <a:t>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46784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463B79C-F067-2CC5-3A40-7D4FC701FDEF}"/>
              </a:ext>
            </a:extLst>
          </p:cNvPr>
          <p:cNvGrpSpPr/>
          <p:nvPr/>
        </p:nvGrpSpPr>
        <p:grpSpPr>
          <a:xfrm>
            <a:off x="650240" y="2047985"/>
            <a:ext cx="7843520" cy="2430569"/>
            <a:chOff x="721360" y="2047985"/>
            <a:chExt cx="7843520" cy="243056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AB9031B-A1E8-803E-98A0-3B84983B5061}"/>
                </a:ext>
              </a:extLst>
            </p:cNvPr>
            <p:cNvSpPr/>
            <p:nvPr/>
          </p:nvSpPr>
          <p:spPr>
            <a:xfrm>
              <a:off x="3627120" y="2047985"/>
              <a:ext cx="4937760" cy="243056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547" name="Google Shape;1547;p43"/>
            <p:cNvSpPr/>
            <p:nvPr/>
          </p:nvSpPr>
          <p:spPr>
            <a:xfrm>
              <a:off x="907185" y="2171911"/>
              <a:ext cx="2073000" cy="2137800"/>
            </a:xfrm>
            <a:prstGeom prst="roundRect">
              <a:avLst>
                <a:gd name="adj" fmla="val 50000"/>
              </a:avLst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6" name="Google Shape;1556;p43"/>
            <p:cNvSpPr/>
            <p:nvPr/>
          </p:nvSpPr>
          <p:spPr>
            <a:xfrm>
              <a:off x="721360" y="3449040"/>
              <a:ext cx="2444700" cy="4815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9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Terima Kasih</a:t>
              </a:r>
              <a:endParaRPr sz="19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C15DBD-AFCB-3564-82D4-E42166A157AD}"/>
                </a:ext>
              </a:extLst>
            </p:cNvPr>
            <p:cNvSpPr txBox="1"/>
            <p:nvPr/>
          </p:nvSpPr>
          <p:spPr>
            <a:xfrm>
              <a:off x="3810000" y="2216830"/>
              <a:ext cx="4572000" cy="20928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1200"/>
                </a:spcAft>
                <a:buNone/>
              </a:pPr>
              <a:r>
                <a:rPr lang="en-US" sz="1800" dirty="0"/>
                <a:t>Sajarwo Anggai</a:t>
              </a:r>
            </a:p>
            <a:p>
              <a:pPr>
                <a:spcAft>
                  <a:spcPts val="1200"/>
                </a:spcAft>
                <a:buNone/>
              </a:pPr>
              <a:r>
                <a:rPr lang="en-US" sz="1800" dirty="0" err="1"/>
                <a:t>Dosen</a:t>
              </a:r>
              <a:r>
                <a:rPr lang="en-US" sz="1800" dirty="0"/>
                <a:t> – Universitas </a:t>
              </a:r>
              <a:r>
                <a:rPr lang="en-US" sz="1800" dirty="0" err="1"/>
                <a:t>Pamulang</a:t>
              </a:r>
              <a:endParaRPr lang="en-US" sz="1800" dirty="0"/>
            </a:p>
            <a:p>
              <a:pPr>
                <a:spcAft>
                  <a:spcPts val="1200"/>
                </a:spcAft>
                <a:buNone/>
              </a:pPr>
              <a:r>
                <a:rPr lang="en-US" sz="1800" dirty="0"/>
                <a:t>NIDN	: 0421108703</a:t>
              </a:r>
            </a:p>
            <a:p>
              <a:pPr>
                <a:spcAft>
                  <a:spcPts val="1200"/>
                </a:spcAft>
                <a:buNone/>
              </a:pPr>
              <a:r>
                <a:rPr lang="en-US" sz="1800" dirty="0"/>
                <a:t>Email	: </a:t>
              </a:r>
              <a:r>
                <a:rPr lang="en-US" sz="1800" dirty="0">
                  <a:hlinkClick r:id="rId4"/>
                </a:rPr>
                <a:t>dosen02832@unpam.ac.id</a:t>
              </a:r>
              <a:r>
                <a:rPr lang="en-US" sz="1800" dirty="0"/>
                <a:t> </a:t>
              </a:r>
            </a:p>
            <a:p>
              <a:pPr>
                <a:spcAft>
                  <a:spcPts val="1200"/>
                </a:spcAft>
                <a:buNone/>
              </a:pPr>
              <a:r>
                <a:rPr lang="en-US" sz="1800" dirty="0"/>
                <a:t>WA 	: 082343006557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1386F67-6294-2700-4680-D50A512183D4}"/>
              </a:ext>
            </a:extLst>
          </p:cNvPr>
          <p:cNvGrpSpPr/>
          <p:nvPr/>
        </p:nvGrpSpPr>
        <p:grpSpPr>
          <a:xfrm>
            <a:off x="2565014" y="159613"/>
            <a:ext cx="4388850" cy="959979"/>
            <a:chOff x="2881580" y="22161"/>
            <a:chExt cx="4388850" cy="959979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C116E972-333B-8113-369A-F8C3928330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580" y="22161"/>
              <a:ext cx="959979" cy="959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434DD5F-69C5-6167-55C6-396C2166F471}"/>
                </a:ext>
              </a:extLst>
            </p:cNvPr>
            <p:cNvSpPr txBox="1"/>
            <p:nvPr/>
          </p:nvSpPr>
          <p:spPr>
            <a:xfrm>
              <a:off x="3969471" y="85590"/>
              <a:ext cx="330095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Universitas </a:t>
              </a:r>
              <a:r>
                <a:rPr lang="en-US" sz="2000" dirty="0" err="1"/>
                <a:t>Pamulang</a:t>
              </a:r>
              <a:endParaRPr lang="en-US" sz="2000" dirty="0"/>
            </a:p>
            <a:p>
              <a:pPr algn="ctr"/>
              <a:r>
                <a:rPr lang="en-US" sz="2000" dirty="0"/>
                <a:t>Magister Teknik </a:t>
              </a:r>
              <a:r>
                <a:rPr lang="en-US" sz="2000" dirty="0" err="1"/>
                <a:t>Informatika</a:t>
              </a:r>
              <a:endParaRPr lang="id-ID" sz="2000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14F065-1DE2-5FFE-C766-8C00789A22D3}"/>
                </a:ext>
              </a:extLst>
            </p:cNvPr>
            <p:cNvCxnSpPr>
              <a:cxnSpLocks/>
            </p:cNvCxnSpPr>
            <p:nvPr/>
          </p:nvCxnSpPr>
          <p:spPr>
            <a:xfrm>
              <a:off x="3969472" y="844276"/>
              <a:ext cx="3300958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F8DD4-2D12-793B-AC85-925129A0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Training</a:t>
            </a:r>
            <a:endParaRPr lang="id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7F33E3-3A8E-5B10-B2FB-A74F9D1C17C3}"/>
              </a:ext>
            </a:extLst>
          </p:cNvPr>
          <p:cNvSpPr txBox="1"/>
          <p:nvPr/>
        </p:nvSpPr>
        <p:spPr>
          <a:xfrm>
            <a:off x="614680" y="1291577"/>
            <a:ext cx="79146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Siapkan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data training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bentuk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excel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atau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csv yang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nantinya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akan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di load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Aplikasi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285750" marR="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Data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dapat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diambil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negeri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maupun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luar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negeri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atau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dibangun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sendiri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sesuai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kebutuhan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37470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E790D-C236-5DA7-0000-D92DBB7EE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  <a:endParaRPr lang="id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7359FD-62EF-00CB-8B19-AB971A31644D}"/>
              </a:ext>
            </a:extLst>
          </p:cNvPr>
          <p:cNvSpPr txBox="1"/>
          <p:nvPr/>
        </p:nvSpPr>
        <p:spPr>
          <a:xfrm>
            <a:off x="722970" y="1125200"/>
            <a:ext cx="7698059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d-ID" sz="1400" b="0" i="0" dirty="0">
                <a:solidFill>
                  <a:srgbClr val="000000"/>
                </a:solidFill>
                <a:effectLst/>
                <a:latin typeface="TimesNewRomanPSMT"/>
              </a:rPr>
              <a:t>Algoritma </a:t>
            </a:r>
            <a:r>
              <a:rPr lang="id-ID" sz="1400" b="0" i="1" dirty="0">
                <a:solidFill>
                  <a:srgbClr val="000000"/>
                </a:solidFill>
                <a:effectLst/>
                <a:latin typeface="TimesNewRomanPS-ItalicMT"/>
              </a:rPr>
              <a:t>K-</a:t>
            </a:r>
            <a:r>
              <a:rPr lang="id-ID" sz="1400" b="0" i="1" dirty="0" err="1">
                <a:solidFill>
                  <a:srgbClr val="000000"/>
                </a:solidFill>
                <a:effectLst/>
                <a:latin typeface="TimesNewRomanPS-ItalicMT"/>
              </a:rPr>
              <a:t>Means</a:t>
            </a:r>
            <a:r>
              <a:rPr lang="id-ID" sz="1400" b="0" i="1" dirty="0">
                <a:solidFill>
                  <a:srgbClr val="000000"/>
                </a:solidFill>
                <a:effectLst/>
                <a:latin typeface="TimesNewRomanPS-ItalicMT"/>
              </a:rPr>
              <a:t> </a:t>
            </a:r>
            <a:r>
              <a:rPr lang="id-ID" sz="1400" b="0" i="0" dirty="0">
                <a:solidFill>
                  <a:srgbClr val="000000"/>
                </a:solidFill>
                <a:effectLst/>
                <a:latin typeface="TimesNewRomanPSMT"/>
              </a:rPr>
              <a:t>ditemukan oleh beberapa orang yaitu Lloyd (1957), </a:t>
            </a:r>
            <a:r>
              <a:rPr lang="id-ID" sz="1400" b="0" i="0" dirty="0" err="1">
                <a:solidFill>
                  <a:srgbClr val="000000"/>
                </a:solidFill>
                <a:effectLst/>
                <a:latin typeface="TimesNewRomanPSMT"/>
              </a:rPr>
              <a:t>Forgey</a:t>
            </a:r>
            <a:r>
              <a:rPr lang="id-ID" sz="1400" b="0" i="0" dirty="0">
                <a:solidFill>
                  <a:srgbClr val="000000"/>
                </a:solidFill>
                <a:effectLst/>
                <a:latin typeface="TimesNewRomanPSMT"/>
              </a:rPr>
              <a:t> (1965), </a:t>
            </a:r>
            <a:r>
              <a:rPr lang="id-ID" sz="1400" b="0" i="0" dirty="0" err="1">
                <a:solidFill>
                  <a:srgbClr val="000000"/>
                </a:solidFill>
                <a:effectLst/>
                <a:latin typeface="TimesNewRomanPSMT"/>
              </a:rPr>
              <a:t>Friedman</a:t>
            </a:r>
            <a:r>
              <a:rPr lang="id-ID" sz="1400" b="0" i="0" dirty="0">
                <a:solidFill>
                  <a:srgbClr val="000000"/>
                </a:solidFill>
                <a:effectLst/>
                <a:latin typeface="TimesNewRomanPSMT"/>
              </a:rPr>
              <a:t> dan Rubin (1967), dan </a:t>
            </a:r>
            <a:r>
              <a:rPr lang="id-ID" sz="1400" b="0" i="0" dirty="0" err="1">
                <a:solidFill>
                  <a:srgbClr val="000000"/>
                </a:solidFill>
                <a:effectLst/>
                <a:latin typeface="TimesNewRomanPSMT"/>
              </a:rPr>
              <a:t>McQueen</a:t>
            </a:r>
            <a:r>
              <a:rPr lang="id-ID" sz="1400" b="0" i="0" dirty="0">
                <a:solidFill>
                  <a:srgbClr val="000000"/>
                </a:solidFill>
                <a:effectLst/>
                <a:latin typeface="TimesNewRomanPSMT"/>
              </a:rPr>
              <a:t> (1967). Ide dari </a:t>
            </a:r>
            <a:r>
              <a:rPr lang="id-ID" sz="1400" b="0" i="0" dirty="0" err="1">
                <a:solidFill>
                  <a:srgbClr val="000000"/>
                </a:solidFill>
                <a:effectLst/>
                <a:latin typeface="TimesNewRomanPSMT"/>
              </a:rPr>
              <a:t>pengelompokkan</a:t>
            </a:r>
            <a:r>
              <a:rPr lang="id-ID" sz="1400" b="0" i="0" dirty="0">
                <a:solidFill>
                  <a:srgbClr val="000000"/>
                </a:solidFill>
                <a:effectLst/>
                <a:latin typeface="TimesNewRomanPSMT"/>
              </a:rPr>
              <a:t> (</a:t>
            </a:r>
            <a:r>
              <a:rPr lang="id-ID" sz="1400" b="0" i="1" dirty="0" err="1">
                <a:solidFill>
                  <a:srgbClr val="000000"/>
                </a:solidFill>
                <a:effectLst/>
                <a:latin typeface="TimesNewRomanPS-ItalicMT"/>
              </a:rPr>
              <a:t>Clustering</a:t>
            </a:r>
            <a:r>
              <a:rPr lang="id-ID" sz="1400" b="0" i="0" dirty="0">
                <a:solidFill>
                  <a:srgbClr val="000000"/>
                </a:solidFill>
                <a:effectLst/>
                <a:latin typeface="TimesNewRomanPSMT"/>
              </a:rPr>
              <a:t>) pertama kali ditemukan oleh Lloyd pada tahun 1957, namun hal tersebut baru dipublikasi pada tahun 1982. Pada tahun 1965 </a:t>
            </a:r>
            <a:r>
              <a:rPr lang="id-ID" sz="1400" b="0" i="0" dirty="0" err="1">
                <a:solidFill>
                  <a:srgbClr val="000000"/>
                </a:solidFill>
                <a:effectLst/>
                <a:latin typeface="TimesNewRomanPSMT"/>
              </a:rPr>
              <a:t>Forgey</a:t>
            </a:r>
            <a:r>
              <a:rPr lang="id-ID" sz="1400" b="0" i="0" dirty="0">
                <a:solidFill>
                  <a:srgbClr val="000000"/>
                </a:solidFill>
                <a:effectLst/>
                <a:latin typeface="TimesNewRomanPSMT"/>
              </a:rPr>
              <a:t> juga mempublikasikan teknik yang sama sehingga terkadang dikenal sebagai Lloyd-</a:t>
            </a:r>
            <a:r>
              <a:rPr lang="id-ID" sz="1400" b="0" i="0" dirty="0" err="1">
                <a:solidFill>
                  <a:srgbClr val="000000"/>
                </a:solidFill>
                <a:effectLst/>
                <a:latin typeface="TimesNewRomanPSMT"/>
              </a:rPr>
              <a:t>Forgy</a:t>
            </a:r>
            <a:r>
              <a:rPr lang="id-ID" sz="1400" b="0" i="0" dirty="0">
                <a:solidFill>
                  <a:srgbClr val="000000"/>
                </a:solidFill>
                <a:effectLst/>
                <a:latin typeface="TimesNewRomanPSMT"/>
              </a:rPr>
              <a:t> (</a:t>
            </a:r>
            <a:r>
              <a:rPr lang="id-ID" sz="1400" b="0" i="0" dirty="0" err="1">
                <a:solidFill>
                  <a:srgbClr val="000000"/>
                </a:solidFill>
                <a:effectLst/>
                <a:latin typeface="TimesNewRomanPSMT"/>
              </a:rPr>
              <a:t>Primartha</a:t>
            </a:r>
            <a:r>
              <a:rPr lang="id-ID" sz="1400" b="0" i="0" dirty="0">
                <a:solidFill>
                  <a:srgbClr val="000000"/>
                </a:solidFill>
                <a:effectLst/>
                <a:latin typeface="TimesNewRomanPSMT"/>
              </a:rPr>
              <a:t>, 2018).</a:t>
            </a:r>
            <a:r>
              <a:rPr lang="id-ID" dirty="0"/>
              <a:t> 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>
                <a:latin typeface="TimesNewRomanPSMT"/>
              </a:rPr>
              <a:t>P</a:t>
            </a:r>
            <a:r>
              <a:rPr lang="id-ID" dirty="0">
                <a:latin typeface="TimesNewRomanPSMT"/>
              </a:rPr>
              <a:t>ada dasarnya algoritma K-</a:t>
            </a:r>
            <a:r>
              <a:rPr lang="id-ID" dirty="0" err="1">
                <a:latin typeface="TimesNewRomanPSMT"/>
              </a:rPr>
              <a:t>Means</a:t>
            </a:r>
            <a:r>
              <a:rPr lang="id-ID" dirty="0">
                <a:latin typeface="TimesNewRomanPSMT"/>
              </a:rPr>
              <a:t> hanya mengambil sebagian dari banyaknya komponen yang didapatkan untuk kemudian dijadikan pusat </a:t>
            </a:r>
            <a:r>
              <a:rPr lang="id-ID" dirty="0" err="1">
                <a:latin typeface="TimesNewRomanPSMT"/>
              </a:rPr>
              <a:t>cluster</a:t>
            </a:r>
            <a:r>
              <a:rPr lang="id-ID" dirty="0">
                <a:latin typeface="TimesNewRomanPSMT"/>
              </a:rPr>
              <a:t> awal, pada penentuan pusat </a:t>
            </a:r>
            <a:r>
              <a:rPr lang="id-ID" dirty="0" err="1">
                <a:latin typeface="TimesNewRomanPSMT"/>
              </a:rPr>
              <a:t>cluster</a:t>
            </a:r>
            <a:r>
              <a:rPr lang="id-ID" dirty="0">
                <a:latin typeface="TimesNewRomanPSMT"/>
              </a:rPr>
              <a:t> ini dipilih secara acak dari populasi data. Kemudian algoritma K-</a:t>
            </a:r>
            <a:r>
              <a:rPr lang="id-ID" dirty="0" err="1">
                <a:latin typeface="TimesNewRomanPSMT"/>
              </a:rPr>
              <a:t>Means</a:t>
            </a:r>
            <a:r>
              <a:rPr lang="id-ID" dirty="0">
                <a:latin typeface="TimesNewRomanPSMT"/>
              </a:rPr>
              <a:t> akan menguji masing-masing dari setiap komponen dalam populasi data tersebut dan menandai komponen tersebut ke dalam salah satu pusat </a:t>
            </a:r>
            <a:r>
              <a:rPr lang="id-ID" dirty="0" err="1">
                <a:latin typeface="TimesNewRomanPSMT"/>
              </a:rPr>
              <a:t>cluster</a:t>
            </a:r>
            <a:r>
              <a:rPr lang="id-ID" dirty="0">
                <a:latin typeface="TimesNewRomanPSMT"/>
              </a:rPr>
              <a:t> yang telah didefinisikan sebelumnya tergantung dari jarak minimum antar komponen dengan tiap-tiap pusat </a:t>
            </a:r>
            <a:r>
              <a:rPr lang="id-ID" dirty="0" err="1">
                <a:latin typeface="TimesNewRomanPSMT"/>
              </a:rPr>
              <a:t>cluster</a:t>
            </a:r>
            <a:r>
              <a:rPr lang="id-ID" dirty="0">
                <a:latin typeface="TimesNewRomanPSMT"/>
              </a:rPr>
              <a:t>. Selanjutnya posisi pusat </a:t>
            </a:r>
            <a:r>
              <a:rPr lang="id-ID" dirty="0" err="1">
                <a:latin typeface="TimesNewRomanPSMT"/>
              </a:rPr>
              <a:t>cluster</a:t>
            </a:r>
            <a:r>
              <a:rPr lang="id-ID" dirty="0">
                <a:latin typeface="TimesNewRomanPSMT"/>
              </a:rPr>
              <a:t> akan dihitung kembali hingga semua komponen data digolongkan ke dalam tiap-tiap </a:t>
            </a:r>
            <a:r>
              <a:rPr lang="id-ID" dirty="0" err="1">
                <a:latin typeface="TimesNewRomanPSMT"/>
              </a:rPr>
              <a:t>cluster</a:t>
            </a:r>
            <a:r>
              <a:rPr lang="id-ID" dirty="0">
                <a:latin typeface="TimesNewRomanPSMT"/>
              </a:rPr>
              <a:t> dan terakhir akan terbentuk </a:t>
            </a:r>
            <a:r>
              <a:rPr lang="id-ID" dirty="0" err="1">
                <a:latin typeface="TimesNewRomanPSMT"/>
              </a:rPr>
              <a:t>cluster</a:t>
            </a:r>
            <a:r>
              <a:rPr lang="id-ID" dirty="0">
                <a:latin typeface="TimesNewRomanPSMT"/>
              </a:rPr>
              <a:t> baru (Sihombing, 2017) </a:t>
            </a:r>
            <a:endParaRPr lang="id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4E7730-B6F3-F49A-22BD-9022FDE34DE6}"/>
              </a:ext>
            </a:extLst>
          </p:cNvPr>
          <p:cNvSpPr txBox="1"/>
          <p:nvPr/>
        </p:nvSpPr>
        <p:spPr>
          <a:xfrm>
            <a:off x="1668801" y="4790084"/>
            <a:ext cx="58063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Ref: Anjar W et al. Data Mining : </a:t>
            </a:r>
            <a:r>
              <a:rPr lang="en-US" sz="1100" dirty="0" err="1"/>
              <a:t>Algoritma</a:t>
            </a:r>
            <a:r>
              <a:rPr lang="en-US" sz="1100" dirty="0"/>
              <a:t> dan </a:t>
            </a:r>
            <a:r>
              <a:rPr lang="en-US" sz="1100" dirty="0" err="1"/>
              <a:t>Implementasi</a:t>
            </a:r>
            <a:r>
              <a:rPr lang="en-US" sz="1100" dirty="0"/>
              <a:t>, Yayasan Kita </a:t>
            </a:r>
            <a:r>
              <a:rPr lang="en-US" sz="1100" dirty="0" err="1"/>
              <a:t>Menulis</a:t>
            </a:r>
            <a:r>
              <a:rPr lang="en-US" sz="1100" dirty="0"/>
              <a:t>, 2020</a:t>
            </a:r>
            <a:endParaRPr lang="id-ID" sz="1100" dirty="0"/>
          </a:p>
        </p:txBody>
      </p:sp>
    </p:spTree>
    <p:extLst>
      <p:ext uri="{BB962C8B-B14F-4D97-AF65-F5344CB8AC3E}">
        <p14:creationId xmlns:p14="http://schemas.microsoft.com/office/powerpoint/2010/main" val="2139143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C01DD-88A7-B27F-C550-8F47F30E5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026" name="Picture 2" descr="K-Means Clustering Algorithm">
            <a:extLst>
              <a:ext uri="{FF2B5EF4-FFF2-40B4-BE49-F238E27FC236}">
                <a16:creationId xmlns:a16="http://schemas.microsoft.com/office/drawing/2014/main" id="{056D48A6-5EBB-DE59-BEDB-B9EF33BC5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8" y="1223963"/>
            <a:ext cx="5343525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A3F355-94A2-9E9C-68F1-F8B701DF8443}"/>
              </a:ext>
            </a:extLst>
          </p:cNvPr>
          <p:cNvSpPr txBox="1"/>
          <p:nvPr/>
        </p:nvSpPr>
        <p:spPr>
          <a:xfrm>
            <a:off x="1371600" y="4578136"/>
            <a:ext cx="640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dirty="0">
                <a:hlinkClick r:id="rId3"/>
              </a:rPr>
              <a:t>https://www.javatpoint.com/k-means-clustering-algorithm-in-machine-learning</a:t>
            </a:r>
            <a:r>
              <a:rPr lang="en-US" dirty="0"/>
              <a:t>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73330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FC4CF-23BD-7070-5760-D66953D95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K-Means</a:t>
            </a:r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E28791-C1AB-E7BD-9F4A-B4E648688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134" y="1205540"/>
            <a:ext cx="3409732" cy="32705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FC9236-1BFD-D1B2-F93A-6252A09B46B1}"/>
              </a:ext>
            </a:extLst>
          </p:cNvPr>
          <p:cNvSpPr txBox="1"/>
          <p:nvPr/>
        </p:nvSpPr>
        <p:spPr>
          <a:xfrm>
            <a:off x="1668801" y="4790084"/>
            <a:ext cx="58063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Ref: Anjar W et al. Data Mining : </a:t>
            </a:r>
            <a:r>
              <a:rPr lang="en-US" sz="1100" dirty="0" err="1"/>
              <a:t>Algoritma</a:t>
            </a:r>
            <a:r>
              <a:rPr lang="en-US" sz="1100" dirty="0"/>
              <a:t> dan </a:t>
            </a:r>
            <a:r>
              <a:rPr lang="en-US" sz="1100" dirty="0" err="1"/>
              <a:t>Implementasi</a:t>
            </a:r>
            <a:r>
              <a:rPr lang="en-US" sz="1100" dirty="0"/>
              <a:t>, Yayasan Kita </a:t>
            </a:r>
            <a:r>
              <a:rPr lang="en-US" sz="1100" dirty="0" err="1"/>
              <a:t>Menulis</a:t>
            </a:r>
            <a:r>
              <a:rPr lang="en-US" sz="1100" dirty="0"/>
              <a:t>, 2020</a:t>
            </a:r>
            <a:endParaRPr lang="id-ID" sz="1100" dirty="0"/>
          </a:p>
        </p:txBody>
      </p:sp>
    </p:spTree>
    <p:extLst>
      <p:ext uri="{BB962C8B-B14F-4D97-AF65-F5344CB8AC3E}">
        <p14:creationId xmlns:p14="http://schemas.microsoft.com/office/powerpoint/2010/main" val="1614293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A36C-C714-EE17-7A40-1F8AF69C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K-Means</a:t>
            </a:r>
            <a:endParaRPr lang="id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DA9763-C37C-12A1-FDD3-C088508EE48E}"/>
              </a:ext>
            </a:extLst>
          </p:cNvPr>
          <p:cNvSpPr txBox="1"/>
          <p:nvPr/>
        </p:nvSpPr>
        <p:spPr>
          <a:xfrm>
            <a:off x="747131" y="1370258"/>
            <a:ext cx="6716751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id-ID" sz="1600" dirty="0"/>
              <a:t>Tentukan jumlah </a:t>
            </a:r>
            <a:r>
              <a:rPr lang="id-ID" sz="1600" dirty="0" err="1"/>
              <a:t>cluster</a:t>
            </a:r>
            <a:r>
              <a:rPr lang="id-ID" sz="1600" dirty="0"/>
              <a:t> (k) pada data set. </a:t>
            </a:r>
            <a:endParaRPr lang="en-US" sz="1600" dirty="0"/>
          </a:p>
          <a:p>
            <a:pPr marL="342900" indent="-342900">
              <a:buAutoNum type="arabicPeriod"/>
            </a:pPr>
            <a:r>
              <a:rPr lang="id-ID" sz="1600" dirty="0"/>
              <a:t>Tentukan nilai pusat (</a:t>
            </a:r>
            <a:r>
              <a:rPr lang="id-ID" sz="1600" dirty="0" err="1"/>
              <a:t>Centroid</a:t>
            </a:r>
            <a:r>
              <a:rPr lang="id-ID" sz="1600" dirty="0"/>
              <a:t>). Penentuan nilai </a:t>
            </a:r>
            <a:r>
              <a:rPr lang="id-ID" sz="1600" dirty="0" err="1"/>
              <a:t>Centroid</a:t>
            </a:r>
            <a:r>
              <a:rPr lang="id-ID" sz="1600" dirty="0"/>
              <a:t> pada tahap awal</a:t>
            </a:r>
            <a:r>
              <a:rPr lang="en-US" sz="1600" dirty="0"/>
              <a:t> </a:t>
            </a:r>
            <a:r>
              <a:rPr lang="id-ID" sz="1600" dirty="0"/>
              <a:t>dilakukan secara </a:t>
            </a:r>
            <a:r>
              <a:rPr lang="id-ID" sz="1600" dirty="0" err="1"/>
              <a:t>random</a:t>
            </a:r>
            <a:r>
              <a:rPr lang="id-ID" sz="1600" dirty="0"/>
              <a:t>,</a:t>
            </a:r>
            <a:r>
              <a:rPr lang="en-US" sz="1600" dirty="0"/>
              <a:t> </a:t>
            </a:r>
            <a:r>
              <a:rPr lang="id-ID" sz="1600" dirty="0"/>
              <a:t>sedangkan pada tahap iterasi digunakan rumus seperti pada</a:t>
            </a:r>
            <a:r>
              <a:rPr lang="en-US" sz="1600" dirty="0"/>
              <a:t> </a:t>
            </a:r>
            <a:r>
              <a:rPr lang="id-ID" sz="1600" dirty="0"/>
              <a:t>persamaan (1) berikut ini.</a:t>
            </a:r>
            <a:br>
              <a:rPr lang="id-ID" dirty="0"/>
            </a:br>
            <a:endParaRPr lang="id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6C0F3E-6247-BEAF-80BC-770FF7734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315" y="2662920"/>
            <a:ext cx="5126784" cy="16860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8AAD6B-6FC5-8DFD-7FAE-CCE29584A8E2}"/>
              </a:ext>
            </a:extLst>
          </p:cNvPr>
          <p:cNvSpPr txBox="1"/>
          <p:nvPr/>
        </p:nvSpPr>
        <p:spPr>
          <a:xfrm>
            <a:off x="1668801" y="4790084"/>
            <a:ext cx="58063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Ref: Anjar W et al. Data Mining : </a:t>
            </a:r>
            <a:r>
              <a:rPr lang="en-US" sz="1100" dirty="0" err="1"/>
              <a:t>Algoritma</a:t>
            </a:r>
            <a:r>
              <a:rPr lang="en-US" sz="1100" dirty="0"/>
              <a:t> dan </a:t>
            </a:r>
            <a:r>
              <a:rPr lang="en-US" sz="1100" dirty="0" err="1"/>
              <a:t>Implementasi</a:t>
            </a:r>
            <a:r>
              <a:rPr lang="en-US" sz="1100" dirty="0"/>
              <a:t>, Yayasan Kita </a:t>
            </a:r>
            <a:r>
              <a:rPr lang="en-US" sz="1100" dirty="0" err="1"/>
              <a:t>Menulis</a:t>
            </a:r>
            <a:r>
              <a:rPr lang="en-US" sz="1100" dirty="0"/>
              <a:t>, 2020</a:t>
            </a:r>
            <a:endParaRPr lang="id-ID" sz="1100" dirty="0"/>
          </a:p>
        </p:txBody>
      </p:sp>
    </p:spTree>
    <p:extLst>
      <p:ext uri="{BB962C8B-B14F-4D97-AF65-F5344CB8AC3E}">
        <p14:creationId xmlns:p14="http://schemas.microsoft.com/office/powerpoint/2010/main" val="1883685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A36C-C714-EE17-7A40-1F8AF69C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K-Means</a:t>
            </a:r>
            <a:endParaRPr lang="id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DA9763-C37C-12A1-FDD3-C088508EE48E}"/>
              </a:ext>
            </a:extLst>
          </p:cNvPr>
          <p:cNvSpPr txBox="1"/>
          <p:nvPr/>
        </p:nvSpPr>
        <p:spPr>
          <a:xfrm>
            <a:off x="678365" y="1065458"/>
            <a:ext cx="7787269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id-ID" sz="1600" b="0" i="0" dirty="0">
                <a:solidFill>
                  <a:srgbClr val="000000"/>
                </a:solidFill>
                <a:effectLst/>
                <a:latin typeface="TimesNewRomanPSMT"/>
              </a:rPr>
              <a:t>Pada masing-masing </a:t>
            </a:r>
            <a:r>
              <a:rPr lang="id-ID" sz="1600" b="0" i="1" dirty="0" err="1">
                <a:solidFill>
                  <a:srgbClr val="000000"/>
                </a:solidFill>
                <a:effectLst/>
                <a:latin typeface="TimesNewRomanPS-ItalicMT"/>
              </a:rPr>
              <a:t>record</a:t>
            </a:r>
            <a:r>
              <a:rPr lang="id-ID" sz="1600" b="0" i="0" dirty="0">
                <a:solidFill>
                  <a:srgbClr val="000000"/>
                </a:solidFill>
                <a:effectLst/>
                <a:latin typeface="TimesNewRomanPSMT"/>
              </a:rPr>
              <a:t>, hitung jarak terdekat dengan </a:t>
            </a:r>
            <a:r>
              <a:rPr lang="id-ID" sz="1600" b="0" i="1" dirty="0" err="1">
                <a:solidFill>
                  <a:srgbClr val="000000"/>
                </a:solidFill>
                <a:effectLst/>
                <a:latin typeface="TimesNewRomanPS-ItalicMT"/>
              </a:rPr>
              <a:t>Centroid</a:t>
            </a:r>
            <a:r>
              <a:rPr lang="id-ID" sz="1600" b="0" i="1" dirty="0">
                <a:solidFill>
                  <a:srgbClr val="000000"/>
                </a:solidFill>
                <a:effectLst/>
                <a:latin typeface="TimesNewRomanPS-ItalicMT"/>
              </a:rPr>
              <a:t>.</a:t>
            </a:r>
          </a:p>
          <a:p>
            <a:pPr marL="341313"/>
            <a:r>
              <a:rPr lang="id-ID" sz="1600" b="0" i="0" dirty="0">
                <a:solidFill>
                  <a:srgbClr val="000000"/>
                </a:solidFill>
                <a:effectLst/>
                <a:latin typeface="TimesNewRomanPSMT"/>
              </a:rPr>
              <a:t>Ada beberapa cara yang dapat digunakan untuk mengukur jarak data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id-ID" sz="1600" b="0" i="0" dirty="0">
                <a:solidFill>
                  <a:srgbClr val="000000"/>
                </a:solidFill>
                <a:effectLst/>
                <a:latin typeface="TimesNewRomanPSMT"/>
              </a:rPr>
              <a:t>ke pusat kelompok, </a:t>
            </a:r>
            <a:r>
              <a:rPr lang="id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diantaranya</a:t>
            </a:r>
            <a:r>
              <a:rPr lang="id-ID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id-ID" sz="1600" b="0" i="1" dirty="0" err="1">
                <a:solidFill>
                  <a:srgbClr val="000000"/>
                </a:solidFill>
                <a:effectLst/>
                <a:latin typeface="TimesNewRomanPS-ItalicMT"/>
              </a:rPr>
              <a:t>Euclidean</a:t>
            </a:r>
            <a:r>
              <a:rPr lang="id-ID" sz="1600" b="0" i="0" dirty="0">
                <a:solidFill>
                  <a:srgbClr val="000000"/>
                </a:solidFill>
                <a:effectLst/>
                <a:latin typeface="TimesNewRomanPSMT"/>
              </a:rPr>
              <a:t>, </a:t>
            </a:r>
            <a:r>
              <a:rPr lang="id-ID" sz="1600" b="0" i="1" dirty="0" err="1">
                <a:solidFill>
                  <a:srgbClr val="000000"/>
                </a:solidFill>
                <a:effectLst/>
                <a:latin typeface="TimesNewRomanPS-ItalicMT"/>
              </a:rPr>
              <a:t>Manhattan</a:t>
            </a:r>
            <a:r>
              <a:rPr lang="id-ID" sz="1600" b="0" i="1" dirty="0">
                <a:solidFill>
                  <a:srgbClr val="000000"/>
                </a:solidFill>
                <a:effectLst/>
                <a:latin typeface="TimesNewRomanPS-ItalicMT"/>
              </a:rPr>
              <a:t>/City </a:t>
            </a:r>
            <a:r>
              <a:rPr lang="id-ID" sz="1600" b="0" i="1" dirty="0" err="1">
                <a:solidFill>
                  <a:srgbClr val="000000"/>
                </a:solidFill>
                <a:effectLst/>
                <a:latin typeface="TimesNewRomanPS-ItalicMT"/>
              </a:rPr>
              <a:t>Block</a:t>
            </a:r>
            <a:r>
              <a:rPr lang="id-ID" sz="1600" b="0" i="0" dirty="0">
                <a:solidFill>
                  <a:srgbClr val="000000"/>
                </a:solidFill>
                <a:effectLst/>
                <a:latin typeface="TimesNewRomanPSMT"/>
              </a:rPr>
              <a:t>,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id-ID" sz="1600" b="0" i="0" dirty="0">
                <a:solidFill>
                  <a:srgbClr val="000000"/>
                </a:solidFill>
                <a:effectLst/>
                <a:latin typeface="TimesNewRomanPSMT"/>
              </a:rPr>
              <a:t>dan </a:t>
            </a:r>
            <a:r>
              <a:rPr lang="id-ID" sz="1600" b="0" i="1" dirty="0" err="1">
                <a:solidFill>
                  <a:srgbClr val="000000"/>
                </a:solidFill>
                <a:effectLst/>
                <a:latin typeface="TimesNewRomanPS-ItalicMT"/>
              </a:rPr>
              <a:t>Minkowsky</a:t>
            </a:r>
            <a:r>
              <a:rPr lang="id-ID" sz="1600" b="0" i="0" dirty="0">
                <a:solidFill>
                  <a:srgbClr val="000000"/>
                </a:solidFill>
                <a:effectLst/>
                <a:latin typeface="TimesNewRomanPSMT"/>
              </a:rPr>
              <a:t>. Setiap cara memiliki kelebihan dan kekurangan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id-ID" sz="1600" b="0" i="0" dirty="0">
                <a:solidFill>
                  <a:srgbClr val="000000"/>
                </a:solidFill>
                <a:effectLst/>
                <a:latin typeface="TimesNewRomanPSMT"/>
              </a:rPr>
              <a:t>masing-masing. Untuk penulisan pada bab ini, jarak </a:t>
            </a:r>
            <a:r>
              <a:rPr lang="id-ID" sz="1600" b="0" i="1" dirty="0" err="1">
                <a:solidFill>
                  <a:srgbClr val="000000"/>
                </a:solidFill>
                <a:effectLst/>
                <a:latin typeface="TimesNewRomanPS-ItalicMT"/>
              </a:rPr>
              <a:t>Centroid</a:t>
            </a:r>
            <a:r>
              <a:rPr lang="id-ID" sz="1600" b="0" i="1" dirty="0">
                <a:solidFill>
                  <a:srgbClr val="000000"/>
                </a:solidFill>
                <a:effectLst/>
                <a:latin typeface="TimesNewRomanPS-ItalicMT"/>
              </a:rPr>
              <a:t> </a:t>
            </a:r>
            <a:r>
              <a:rPr lang="id-ID" sz="1600" b="0" i="0" dirty="0">
                <a:solidFill>
                  <a:srgbClr val="000000"/>
                </a:solidFill>
                <a:effectLst/>
                <a:latin typeface="TimesNewRomanPSMT"/>
              </a:rPr>
              <a:t>yang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id-ID" sz="1600" b="0" i="0" dirty="0">
                <a:solidFill>
                  <a:srgbClr val="000000"/>
                </a:solidFill>
                <a:effectLst/>
                <a:latin typeface="TimesNewRomanPSMT"/>
              </a:rPr>
              <a:t>digunakan adalah </a:t>
            </a:r>
            <a:r>
              <a:rPr lang="id-ID" sz="1600" b="0" i="1" dirty="0" err="1">
                <a:solidFill>
                  <a:srgbClr val="000000"/>
                </a:solidFill>
                <a:effectLst/>
                <a:latin typeface="TimesNewRomanPS-ItalicMT"/>
              </a:rPr>
              <a:t>Euclidean</a:t>
            </a:r>
            <a:r>
              <a:rPr lang="id-ID" sz="1600" b="0" i="1" dirty="0">
                <a:solidFill>
                  <a:srgbClr val="000000"/>
                </a:solidFill>
                <a:effectLst/>
                <a:latin typeface="TimesNewRomanPS-ItalicMT"/>
              </a:rPr>
              <a:t> </a:t>
            </a:r>
            <a:r>
              <a:rPr lang="id-ID" sz="1600" b="0" i="1" dirty="0" err="1">
                <a:solidFill>
                  <a:srgbClr val="000000"/>
                </a:solidFill>
                <a:effectLst/>
                <a:latin typeface="TimesNewRomanPS-ItalicMT"/>
              </a:rPr>
              <a:t>Distance</a:t>
            </a:r>
            <a:r>
              <a:rPr lang="id-ID" sz="1600" b="0" i="1" dirty="0">
                <a:solidFill>
                  <a:srgbClr val="000000"/>
                </a:solidFill>
                <a:effectLst/>
                <a:latin typeface="TimesNewRomanPS-ItalicMT"/>
              </a:rPr>
              <a:t>, </a:t>
            </a:r>
            <a:r>
              <a:rPr lang="id-ID" sz="1600" b="0" i="0" dirty="0">
                <a:solidFill>
                  <a:srgbClr val="000000"/>
                </a:solidFill>
                <a:effectLst/>
                <a:latin typeface="TimesNewRomanPSMT"/>
              </a:rPr>
              <a:t>dengan rumus seperti di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id-ID" sz="1600" b="0" i="0" dirty="0">
                <a:solidFill>
                  <a:srgbClr val="000000"/>
                </a:solidFill>
                <a:effectLst/>
                <a:latin typeface="TimesNewRomanPSMT"/>
              </a:rPr>
              <a:t>bawah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id-ID" sz="1600" b="0" i="0" dirty="0">
                <a:solidFill>
                  <a:srgbClr val="000000"/>
                </a:solidFill>
                <a:effectLst/>
                <a:latin typeface="TimesNewRomanPSMT"/>
              </a:rPr>
              <a:t>ini:</a:t>
            </a:r>
            <a:r>
              <a:rPr lang="id-ID" sz="1200" dirty="0"/>
              <a:t> </a:t>
            </a:r>
            <a:endParaRPr lang="en-US" sz="1200" dirty="0"/>
          </a:p>
          <a:p>
            <a:pPr marL="342900" indent="-342900">
              <a:buFont typeface="+mj-lt"/>
              <a:buAutoNum type="arabicPeriod" startAt="3"/>
            </a:pPr>
            <a:endParaRPr lang="en-US" sz="1200" dirty="0"/>
          </a:p>
          <a:p>
            <a:pPr marL="342900" indent="-342900">
              <a:buFont typeface="+mj-lt"/>
              <a:buAutoNum type="arabicPeriod" startAt="3"/>
            </a:pPr>
            <a:endParaRPr lang="en-US" sz="1200" dirty="0"/>
          </a:p>
          <a:p>
            <a:pPr marL="342900" indent="-342900">
              <a:buFont typeface="+mj-lt"/>
              <a:buAutoNum type="arabicPeriod" startAt="3"/>
            </a:pPr>
            <a:endParaRPr lang="en-US" sz="1200" dirty="0"/>
          </a:p>
          <a:p>
            <a:pPr marL="342900" indent="-342900">
              <a:buFont typeface="+mj-lt"/>
              <a:buAutoNum type="arabicPeriod" startAt="3"/>
            </a:pPr>
            <a:endParaRPr lang="en-US" sz="1200" dirty="0"/>
          </a:p>
          <a:p>
            <a:pPr marL="342900" indent="-342900">
              <a:buFont typeface="+mj-lt"/>
              <a:buAutoNum type="arabicPeriod" startAt="3"/>
            </a:pPr>
            <a:endParaRPr lang="en-US" sz="1200" dirty="0"/>
          </a:p>
          <a:p>
            <a:pPr marL="342900" indent="-342900">
              <a:buFont typeface="+mj-lt"/>
              <a:buAutoNum type="arabicPeriod" startAt="3"/>
            </a:pPr>
            <a:endParaRPr lang="en-US" sz="1200" dirty="0"/>
          </a:p>
          <a:p>
            <a:pPr marL="342900" indent="-342900">
              <a:buFont typeface="+mj-lt"/>
              <a:buAutoNum type="arabicPeriod" startAt="3"/>
            </a:pPr>
            <a:endParaRPr lang="en-US" sz="1200" dirty="0"/>
          </a:p>
          <a:p>
            <a:pPr marL="342900" indent="-342900">
              <a:buFont typeface="+mj-lt"/>
              <a:buAutoNum type="arabicPeriod" startAt="3"/>
            </a:pPr>
            <a:r>
              <a:rPr lang="id-ID" sz="1600" b="0" i="0" dirty="0">
                <a:solidFill>
                  <a:srgbClr val="000000"/>
                </a:solidFill>
                <a:effectLst/>
                <a:latin typeface="TimesNewRomanPSMT"/>
              </a:rPr>
              <a:t>Kelompokkan objek berdasarkan jarak ke </a:t>
            </a:r>
            <a:r>
              <a:rPr lang="id-ID" sz="1600" b="0" i="1" dirty="0" err="1">
                <a:solidFill>
                  <a:srgbClr val="000000"/>
                </a:solidFill>
                <a:effectLst/>
                <a:latin typeface="TimesNewRomanPS-ItalicMT"/>
              </a:rPr>
              <a:t>Centroid</a:t>
            </a:r>
            <a:r>
              <a:rPr lang="id-ID" sz="1600" b="0" i="1" dirty="0">
                <a:solidFill>
                  <a:srgbClr val="000000"/>
                </a:solidFill>
                <a:effectLst/>
                <a:latin typeface="TimesNewRomanPS-ItalicMT"/>
              </a:rPr>
              <a:t> </a:t>
            </a:r>
            <a:r>
              <a:rPr lang="id-ID" sz="1600" b="0" i="0" dirty="0">
                <a:solidFill>
                  <a:srgbClr val="000000"/>
                </a:solidFill>
                <a:effectLst/>
                <a:latin typeface="TimesNewRomanPSMT"/>
              </a:rPr>
              <a:t>terdekat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id-ID" sz="1600" b="0" i="0" dirty="0">
                <a:solidFill>
                  <a:srgbClr val="000000"/>
                </a:solidFill>
                <a:effectLst/>
                <a:latin typeface="TimesNewRomanPSMT"/>
              </a:rPr>
              <a:t>Ulangi langkah ke-3 hingga langkah ke-4, lakukan </a:t>
            </a:r>
            <a:r>
              <a:rPr lang="id-ID" sz="1600" b="0" i="1" dirty="0">
                <a:solidFill>
                  <a:srgbClr val="000000"/>
                </a:solidFill>
                <a:effectLst/>
                <a:latin typeface="TimesNewRomanPS-ItalicMT"/>
              </a:rPr>
              <a:t>iterasi </a:t>
            </a:r>
            <a:r>
              <a:rPr lang="id-ID" sz="1600" b="0" i="0" dirty="0">
                <a:solidFill>
                  <a:srgbClr val="000000"/>
                </a:solidFill>
                <a:effectLst/>
                <a:latin typeface="TimesNewRomanPSMT"/>
              </a:rPr>
              <a:t>hingga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id-ID" sz="1600" b="0" i="1" dirty="0" err="1">
                <a:solidFill>
                  <a:srgbClr val="000000"/>
                </a:solidFill>
                <a:effectLst/>
                <a:latin typeface="TimesNewRomanPS-ItalicMT"/>
              </a:rPr>
              <a:t>Centroid</a:t>
            </a:r>
            <a:r>
              <a:rPr lang="id-ID" sz="1600" b="0" i="1" dirty="0">
                <a:solidFill>
                  <a:srgbClr val="000000"/>
                </a:solidFill>
                <a:effectLst/>
                <a:latin typeface="TimesNewRomanPS-ItalicMT"/>
              </a:rPr>
              <a:t> </a:t>
            </a:r>
            <a:r>
              <a:rPr lang="id-ID" sz="1600" b="0" i="0" dirty="0">
                <a:solidFill>
                  <a:srgbClr val="000000"/>
                </a:solidFill>
                <a:effectLst/>
                <a:latin typeface="TimesNewRomanPSMT"/>
              </a:rPr>
              <a:t>bernilai optimal.</a:t>
            </a:r>
            <a:r>
              <a:rPr lang="id-ID" sz="12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5E350D-88DB-C12C-818D-A1B02C6DB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070" y="2441493"/>
            <a:ext cx="3977985" cy="10364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79A824-464A-FA7A-BDF2-AE9CEDFA79D8}"/>
              </a:ext>
            </a:extLst>
          </p:cNvPr>
          <p:cNvSpPr txBox="1"/>
          <p:nvPr/>
        </p:nvSpPr>
        <p:spPr>
          <a:xfrm>
            <a:off x="1668801" y="4790084"/>
            <a:ext cx="58063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Ref: Anjar W et al. Data Mining : </a:t>
            </a:r>
            <a:r>
              <a:rPr lang="en-US" sz="1100" dirty="0" err="1"/>
              <a:t>Algoritma</a:t>
            </a:r>
            <a:r>
              <a:rPr lang="en-US" sz="1100" dirty="0"/>
              <a:t> dan </a:t>
            </a:r>
            <a:r>
              <a:rPr lang="en-US" sz="1100" dirty="0" err="1"/>
              <a:t>Implementasi</a:t>
            </a:r>
            <a:r>
              <a:rPr lang="en-US" sz="1100" dirty="0"/>
              <a:t>, Yayasan Kita </a:t>
            </a:r>
            <a:r>
              <a:rPr lang="en-US" sz="1100" dirty="0" err="1"/>
              <a:t>Menulis</a:t>
            </a:r>
            <a:r>
              <a:rPr lang="en-US" sz="1100" dirty="0"/>
              <a:t>, 2020</a:t>
            </a:r>
            <a:endParaRPr lang="id-ID" sz="1100" dirty="0"/>
          </a:p>
        </p:txBody>
      </p:sp>
    </p:spTree>
    <p:extLst>
      <p:ext uri="{BB962C8B-B14F-4D97-AF65-F5344CB8AC3E}">
        <p14:creationId xmlns:p14="http://schemas.microsoft.com/office/powerpoint/2010/main" val="3107872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1E66B-1CCC-7DB3-81AE-6542D98F2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Ilustrasi</a:t>
            </a:r>
            <a:r>
              <a:rPr lang="en-US" dirty="0"/>
              <a:t> </a:t>
            </a:r>
            <a:r>
              <a:rPr lang="en-US" sz="3200" dirty="0"/>
              <a:t>K-Means</a:t>
            </a:r>
            <a:endParaRPr lang="id-ID" dirty="0"/>
          </a:p>
        </p:txBody>
      </p:sp>
      <p:pic>
        <p:nvPicPr>
          <p:cNvPr id="3" name="Online Media 2" title="Klasterisasi Data dengan K-Means pada Aplikasi Rapidminer">
            <a:hlinkClick r:id="" action="ppaction://media"/>
            <a:extLst>
              <a:ext uri="{FF2B5EF4-FFF2-40B4-BE49-F238E27FC236}">
                <a16:creationId xmlns:a16="http://schemas.microsoft.com/office/drawing/2014/main" id="{3E0612F3-7265-59B4-5B3A-A57FFF41BA4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57200" y="1209563"/>
            <a:ext cx="3872288" cy="21878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CD6482-23C9-AE15-A4DD-2EBBEE9B889F}"/>
              </a:ext>
            </a:extLst>
          </p:cNvPr>
          <p:cNvSpPr txBox="1"/>
          <p:nvPr/>
        </p:nvSpPr>
        <p:spPr>
          <a:xfrm>
            <a:off x="107344" y="361574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dirty="0">
                <a:hlinkClick r:id="rId5"/>
              </a:rPr>
              <a:t>https://www.youtube.com/watch?v=ibEC76Emme8</a:t>
            </a:r>
            <a:r>
              <a:rPr lang="en-US" dirty="0"/>
              <a:t> </a:t>
            </a:r>
            <a:endParaRPr lang="id-ID" dirty="0"/>
          </a:p>
        </p:txBody>
      </p:sp>
      <p:pic>
        <p:nvPicPr>
          <p:cNvPr id="6" name="Online Media 5" title="How to choose k for k-Means?">
            <a:hlinkClick r:id="" action="ppaction://media"/>
            <a:extLst>
              <a:ext uri="{FF2B5EF4-FFF2-40B4-BE49-F238E27FC236}">
                <a16:creationId xmlns:a16="http://schemas.microsoft.com/office/drawing/2014/main" id="{ED11D439-EE1B-95B4-27CF-B2D70117BF7F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6"/>
          <a:stretch>
            <a:fillRect/>
          </a:stretch>
        </p:blipFill>
        <p:spPr>
          <a:xfrm>
            <a:off x="4814514" y="1219984"/>
            <a:ext cx="3872286" cy="21878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EF0B43-0019-7967-8D4D-42BF09B5D8F0}"/>
              </a:ext>
            </a:extLst>
          </p:cNvPr>
          <p:cNvSpPr txBox="1"/>
          <p:nvPr/>
        </p:nvSpPr>
        <p:spPr>
          <a:xfrm>
            <a:off x="4814514" y="361574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dirty="0">
                <a:hlinkClick r:id="rId7"/>
              </a:rPr>
              <a:t>https://www.youtube.com/watch?v=uNOd4K_HqjI</a:t>
            </a:r>
            <a:r>
              <a:rPr lang="en-US" dirty="0"/>
              <a:t> </a:t>
            </a:r>
            <a:endParaRPr lang="id-ID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782902-9169-83A1-86B2-5341E723C473}"/>
              </a:ext>
            </a:extLst>
          </p:cNvPr>
          <p:cNvSpPr txBox="1"/>
          <p:nvPr/>
        </p:nvSpPr>
        <p:spPr>
          <a:xfrm>
            <a:off x="4814514" y="4077072"/>
            <a:ext cx="46946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dirty="0">
                <a:hlinkClick r:id="rId8"/>
              </a:rPr>
              <a:t>https://www.youtube.com/watch?v=gJX2jR0-PTY</a:t>
            </a:r>
            <a:r>
              <a:rPr lang="en-US" dirty="0"/>
              <a:t>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4232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ig Data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C64E"/>
      </a:accent1>
      <a:accent2>
        <a:srgbClr val="FF8001"/>
      </a:accent2>
      <a:accent3>
        <a:srgbClr val="5FD0DB"/>
      </a:accent3>
      <a:accent4>
        <a:srgbClr val="32AAD9"/>
      </a:accent4>
      <a:accent5>
        <a:srgbClr val="1A569C"/>
      </a:accent5>
      <a:accent6>
        <a:srgbClr val="D558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10522</TotalTime>
  <Words>736</Words>
  <Application>Microsoft Office PowerPoint</Application>
  <PresentationFormat>On-screen Show (16:9)</PresentationFormat>
  <Paragraphs>73</Paragraphs>
  <Slides>21</Slides>
  <Notes>3</Notes>
  <HiddenSlides>0</HiddenSlides>
  <MMClips>2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Roboto</vt:lpstr>
      <vt:lpstr>Fira Sans Extra Condensed SemiBold</vt:lpstr>
      <vt:lpstr>TimesNewRomanPS-ItalicMT</vt:lpstr>
      <vt:lpstr>Times New Roman</vt:lpstr>
      <vt:lpstr>TimesNewRomanPSMT</vt:lpstr>
      <vt:lpstr>Fira Sans Extra Condensed</vt:lpstr>
      <vt:lpstr>Big Data Infographics by Slidesgo</vt:lpstr>
      <vt:lpstr>Data Mining K-Means</vt:lpstr>
      <vt:lpstr>Data Mining : Pertemuan 8 </vt:lpstr>
      <vt:lpstr>Data Training</vt:lpstr>
      <vt:lpstr>K-Means</vt:lpstr>
      <vt:lpstr>PowerPoint Presentation</vt:lpstr>
      <vt:lpstr>Algoritma K-Means</vt:lpstr>
      <vt:lpstr>Algoritma K-Means</vt:lpstr>
      <vt:lpstr>Algoritma K-Means</vt:lpstr>
      <vt:lpstr>Contoh Ilustrasi K-Means</vt:lpstr>
      <vt:lpstr>Contoh Simulasi</vt:lpstr>
      <vt:lpstr>Optimal Number of Cluster / Elbow</vt:lpstr>
      <vt:lpstr>Plot Cluster</vt:lpstr>
      <vt:lpstr>Plot Cluster</vt:lpstr>
      <vt:lpstr>Optimal Number of Cluster / Silhouette </vt:lpstr>
      <vt:lpstr>PowerPoint Presentation</vt:lpstr>
      <vt:lpstr>Paint Data / Simulation</vt:lpstr>
      <vt:lpstr>Hasil Klaster K-Means</vt:lpstr>
      <vt:lpstr>Install Add On</vt:lpstr>
      <vt:lpstr>Tugas</vt:lpstr>
      <vt:lpstr>Referensi Bacaan Tambahan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 dan  Tata Kelola IT</dc:title>
  <dc:creator>SNA</dc:creator>
  <cp:lastModifiedBy>Sajarwo Anggai</cp:lastModifiedBy>
  <cp:revision>133</cp:revision>
  <dcterms:modified xsi:type="dcterms:W3CDTF">2023-11-01T00:16:13Z</dcterms:modified>
</cp:coreProperties>
</file>