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452" r:id="rId3"/>
    <p:sldId id="430" r:id="rId4"/>
    <p:sldId id="536" r:id="rId5"/>
    <p:sldId id="538" r:id="rId6"/>
    <p:sldId id="539" r:id="rId7"/>
    <p:sldId id="541" r:id="rId8"/>
    <p:sldId id="460" r:id="rId9"/>
    <p:sldId id="476" r:id="rId10"/>
    <p:sldId id="491" r:id="rId11"/>
    <p:sldId id="475" r:id="rId12"/>
    <p:sldId id="542" r:id="rId13"/>
    <p:sldId id="543" r:id="rId14"/>
    <p:sldId id="546" r:id="rId15"/>
    <p:sldId id="544" r:id="rId16"/>
    <p:sldId id="493" r:id="rId17"/>
    <p:sldId id="494" r:id="rId18"/>
    <p:sldId id="495" r:id="rId19"/>
    <p:sldId id="545" r:id="rId20"/>
    <p:sldId id="486" r:id="rId21"/>
    <p:sldId id="488" r:id="rId22"/>
    <p:sldId id="396" r:id="rId2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arwo Anggai" initials="SA" lastIdx="1" clrIdx="0">
    <p:extLst>
      <p:ext uri="{19B8F6BF-5375-455C-9EA6-DF929625EA0E}">
        <p15:presenceInfo xmlns:p15="http://schemas.microsoft.com/office/powerpoint/2012/main" userId="4e29d8884fff9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1DE2D-3F87-47DE-BCEE-B4F3763BD6D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2D29B952-F8A6-47FB-96AE-54AB65474D02}">
      <dgm:prSet custT="1"/>
      <dgm:spPr/>
      <dgm:t>
        <a:bodyPr/>
        <a:lstStyle/>
        <a:p>
          <a:r>
            <a:rPr lang="id-ID" sz="1400" b="0" i="0"/>
            <a:t>Text Preprocessing</a:t>
          </a:r>
          <a:endParaRPr lang="id-ID" sz="1400"/>
        </a:p>
      </dgm:t>
    </dgm:pt>
    <dgm:pt modelId="{E158ACC5-50A6-47B4-BC54-63D4C1B0CE9D}" type="parTrans" cxnId="{F17AE2AE-31F5-460C-A521-CE3CD18A4839}">
      <dgm:prSet/>
      <dgm:spPr/>
      <dgm:t>
        <a:bodyPr/>
        <a:lstStyle/>
        <a:p>
          <a:endParaRPr lang="id-ID" sz="1400"/>
        </a:p>
      </dgm:t>
    </dgm:pt>
    <dgm:pt modelId="{E19113BD-C933-4838-8B44-E74CECB70062}" type="sibTrans" cxnId="{F17AE2AE-31F5-460C-A521-CE3CD18A4839}">
      <dgm:prSet custT="1"/>
      <dgm:spPr/>
      <dgm:t>
        <a:bodyPr/>
        <a:lstStyle/>
        <a:p>
          <a:endParaRPr lang="id-ID" sz="1400"/>
        </a:p>
      </dgm:t>
    </dgm:pt>
    <dgm:pt modelId="{D6D5EFF3-4B3D-4111-9843-2310499F8813}">
      <dgm:prSet custT="1"/>
      <dgm:spPr/>
      <dgm:t>
        <a:bodyPr/>
        <a:lstStyle/>
        <a:p>
          <a:r>
            <a:rPr lang="id-ID" sz="1400" b="0" i="0"/>
            <a:t>Feature Extraction</a:t>
          </a:r>
          <a:endParaRPr lang="id-ID" sz="1400"/>
        </a:p>
      </dgm:t>
    </dgm:pt>
    <dgm:pt modelId="{F3D3B283-A944-4CE7-8562-64771B15E4DD}" type="parTrans" cxnId="{C2451E0D-E04E-4929-92FC-8C939C7E5710}">
      <dgm:prSet/>
      <dgm:spPr/>
      <dgm:t>
        <a:bodyPr/>
        <a:lstStyle/>
        <a:p>
          <a:endParaRPr lang="id-ID" sz="1400"/>
        </a:p>
      </dgm:t>
    </dgm:pt>
    <dgm:pt modelId="{9C1824A3-2ECC-49CA-9016-DCC124CF1373}" type="sibTrans" cxnId="{C2451E0D-E04E-4929-92FC-8C939C7E5710}">
      <dgm:prSet custT="1"/>
      <dgm:spPr/>
      <dgm:t>
        <a:bodyPr/>
        <a:lstStyle/>
        <a:p>
          <a:endParaRPr lang="id-ID" sz="1400"/>
        </a:p>
      </dgm:t>
    </dgm:pt>
    <dgm:pt modelId="{39B0C329-4B03-4AB3-822A-E1C0115ACC96}">
      <dgm:prSet custT="1"/>
      <dgm:spPr/>
      <dgm:t>
        <a:bodyPr/>
        <a:lstStyle/>
        <a:p>
          <a:r>
            <a:rPr lang="id-ID" sz="1400" b="0" i="0"/>
            <a:t>Modeling </a:t>
          </a:r>
          <a:endParaRPr lang="id-ID" sz="1400"/>
        </a:p>
      </dgm:t>
    </dgm:pt>
    <dgm:pt modelId="{684068C9-2F75-42DC-8332-0089650AB5C7}" type="parTrans" cxnId="{4BA7D42E-290A-4A7B-B49F-49FA4FB84233}">
      <dgm:prSet/>
      <dgm:spPr/>
      <dgm:t>
        <a:bodyPr/>
        <a:lstStyle/>
        <a:p>
          <a:endParaRPr lang="id-ID" sz="1400"/>
        </a:p>
      </dgm:t>
    </dgm:pt>
    <dgm:pt modelId="{05D31EEB-762F-4174-A6AC-770531B48701}" type="sibTrans" cxnId="{4BA7D42E-290A-4A7B-B49F-49FA4FB84233}">
      <dgm:prSet custT="1"/>
      <dgm:spPr/>
      <dgm:t>
        <a:bodyPr/>
        <a:lstStyle/>
        <a:p>
          <a:endParaRPr lang="id-ID" sz="1400"/>
        </a:p>
      </dgm:t>
    </dgm:pt>
    <dgm:pt modelId="{326D70C5-BE07-41A0-954E-2F563E1AC3FF}">
      <dgm:prSet custT="1"/>
      <dgm:spPr/>
      <dgm:t>
        <a:bodyPr/>
        <a:lstStyle/>
        <a:p>
          <a:r>
            <a:rPr lang="id-ID" sz="1400" b="0" i="0"/>
            <a:t>Post-Processing</a:t>
          </a:r>
          <a:endParaRPr lang="id-ID" sz="1400"/>
        </a:p>
      </dgm:t>
    </dgm:pt>
    <dgm:pt modelId="{998CB260-2D4B-4CE9-BC16-53ABDA5A1FCB}" type="parTrans" cxnId="{ECD4528E-44B0-4398-9849-F239BA690E89}">
      <dgm:prSet/>
      <dgm:spPr/>
      <dgm:t>
        <a:bodyPr/>
        <a:lstStyle/>
        <a:p>
          <a:endParaRPr lang="id-ID" sz="1400"/>
        </a:p>
      </dgm:t>
    </dgm:pt>
    <dgm:pt modelId="{C4609887-A12C-42A1-836B-D5094BB8A176}" type="sibTrans" cxnId="{ECD4528E-44B0-4398-9849-F239BA690E89}">
      <dgm:prSet custT="1"/>
      <dgm:spPr/>
      <dgm:t>
        <a:bodyPr/>
        <a:lstStyle/>
        <a:p>
          <a:endParaRPr lang="id-ID" sz="1400"/>
        </a:p>
      </dgm:t>
    </dgm:pt>
    <dgm:pt modelId="{2245BA91-C5E7-43A8-98F8-605D7ACA4FC9}">
      <dgm:prSet custT="1"/>
      <dgm:spPr/>
      <dgm:t>
        <a:bodyPr/>
        <a:lstStyle/>
        <a:p>
          <a:r>
            <a:rPr lang="id-ID" sz="1400" b="0" i="0"/>
            <a:t>Deployment</a:t>
          </a:r>
          <a:endParaRPr lang="id-ID" sz="1400"/>
        </a:p>
      </dgm:t>
    </dgm:pt>
    <dgm:pt modelId="{8DDDB650-C3DA-4587-AF83-029BFF9D0E5C}" type="parTrans" cxnId="{5EC96A8A-54E6-4D9C-9CFC-A33CBEF22CF4}">
      <dgm:prSet/>
      <dgm:spPr/>
      <dgm:t>
        <a:bodyPr/>
        <a:lstStyle/>
        <a:p>
          <a:endParaRPr lang="id-ID" sz="1400"/>
        </a:p>
      </dgm:t>
    </dgm:pt>
    <dgm:pt modelId="{FBD375B6-E57C-453F-9878-14F886B71507}" type="sibTrans" cxnId="{5EC96A8A-54E6-4D9C-9CFC-A33CBEF22CF4}">
      <dgm:prSet/>
      <dgm:spPr/>
      <dgm:t>
        <a:bodyPr/>
        <a:lstStyle/>
        <a:p>
          <a:endParaRPr lang="id-ID" sz="1400"/>
        </a:p>
      </dgm:t>
    </dgm:pt>
    <dgm:pt modelId="{9BFFFEDB-5884-408B-BB36-3B8E9A039CB2}" type="pres">
      <dgm:prSet presAssocID="{CA21DE2D-3F87-47DE-BCEE-B4F3763BD6DC}" presName="Name0" presStyleCnt="0">
        <dgm:presLayoutVars>
          <dgm:dir/>
          <dgm:resizeHandles val="exact"/>
        </dgm:presLayoutVars>
      </dgm:prSet>
      <dgm:spPr/>
    </dgm:pt>
    <dgm:pt modelId="{13EFF42C-D956-4D0E-83AF-826E4D088443}" type="pres">
      <dgm:prSet presAssocID="{2D29B952-F8A6-47FB-96AE-54AB65474D02}" presName="node" presStyleLbl="node1" presStyleIdx="0" presStyleCnt="5">
        <dgm:presLayoutVars>
          <dgm:bulletEnabled val="1"/>
        </dgm:presLayoutVars>
      </dgm:prSet>
      <dgm:spPr/>
    </dgm:pt>
    <dgm:pt modelId="{52C1F015-568F-4AE9-883B-6D27CD0EFF84}" type="pres">
      <dgm:prSet presAssocID="{E19113BD-C933-4838-8B44-E74CECB70062}" presName="sibTrans" presStyleLbl="sibTrans2D1" presStyleIdx="0" presStyleCnt="4"/>
      <dgm:spPr/>
    </dgm:pt>
    <dgm:pt modelId="{09E55FEA-75D3-4D10-8F9E-0A524D2686EB}" type="pres">
      <dgm:prSet presAssocID="{E19113BD-C933-4838-8B44-E74CECB70062}" presName="connectorText" presStyleLbl="sibTrans2D1" presStyleIdx="0" presStyleCnt="4"/>
      <dgm:spPr/>
    </dgm:pt>
    <dgm:pt modelId="{4B0F12EA-2F55-493E-A4E8-E5E9454116CF}" type="pres">
      <dgm:prSet presAssocID="{D6D5EFF3-4B3D-4111-9843-2310499F8813}" presName="node" presStyleLbl="node1" presStyleIdx="1" presStyleCnt="5">
        <dgm:presLayoutVars>
          <dgm:bulletEnabled val="1"/>
        </dgm:presLayoutVars>
      </dgm:prSet>
      <dgm:spPr/>
    </dgm:pt>
    <dgm:pt modelId="{496F46E1-25F1-4416-A9AA-AB372508D760}" type="pres">
      <dgm:prSet presAssocID="{9C1824A3-2ECC-49CA-9016-DCC124CF1373}" presName="sibTrans" presStyleLbl="sibTrans2D1" presStyleIdx="1" presStyleCnt="4"/>
      <dgm:spPr/>
    </dgm:pt>
    <dgm:pt modelId="{1BE35538-7EB7-4F5F-91F7-44DE4A43DA00}" type="pres">
      <dgm:prSet presAssocID="{9C1824A3-2ECC-49CA-9016-DCC124CF1373}" presName="connectorText" presStyleLbl="sibTrans2D1" presStyleIdx="1" presStyleCnt="4"/>
      <dgm:spPr/>
    </dgm:pt>
    <dgm:pt modelId="{82F775E3-255B-415C-B705-09A00FD22F52}" type="pres">
      <dgm:prSet presAssocID="{39B0C329-4B03-4AB3-822A-E1C0115ACC96}" presName="node" presStyleLbl="node1" presStyleIdx="2" presStyleCnt="5">
        <dgm:presLayoutVars>
          <dgm:bulletEnabled val="1"/>
        </dgm:presLayoutVars>
      </dgm:prSet>
      <dgm:spPr/>
    </dgm:pt>
    <dgm:pt modelId="{4CAF6088-7561-4784-8A8E-58C1EC598CAC}" type="pres">
      <dgm:prSet presAssocID="{05D31EEB-762F-4174-A6AC-770531B48701}" presName="sibTrans" presStyleLbl="sibTrans2D1" presStyleIdx="2" presStyleCnt="4"/>
      <dgm:spPr/>
    </dgm:pt>
    <dgm:pt modelId="{B3D97ED5-FF25-478A-B95E-1C537A0ADF9A}" type="pres">
      <dgm:prSet presAssocID="{05D31EEB-762F-4174-A6AC-770531B48701}" presName="connectorText" presStyleLbl="sibTrans2D1" presStyleIdx="2" presStyleCnt="4"/>
      <dgm:spPr/>
    </dgm:pt>
    <dgm:pt modelId="{99AFDDFA-23CA-4491-B518-52369AC7BE84}" type="pres">
      <dgm:prSet presAssocID="{326D70C5-BE07-41A0-954E-2F563E1AC3FF}" presName="node" presStyleLbl="node1" presStyleIdx="3" presStyleCnt="5">
        <dgm:presLayoutVars>
          <dgm:bulletEnabled val="1"/>
        </dgm:presLayoutVars>
      </dgm:prSet>
      <dgm:spPr/>
    </dgm:pt>
    <dgm:pt modelId="{F266EB0A-B40A-4878-A316-CC93F6D79B97}" type="pres">
      <dgm:prSet presAssocID="{C4609887-A12C-42A1-836B-D5094BB8A176}" presName="sibTrans" presStyleLbl="sibTrans2D1" presStyleIdx="3" presStyleCnt="4"/>
      <dgm:spPr/>
    </dgm:pt>
    <dgm:pt modelId="{873D0BA5-BB19-4E4D-B2E2-E91289CF4ED2}" type="pres">
      <dgm:prSet presAssocID="{C4609887-A12C-42A1-836B-D5094BB8A176}" presName="connectorText" presStyleLbl="sibTrans2D1" presStyleIdx="3" presStyleCnt="4"/>
      <dgm:spPr/>
    </dgm:pt>
    <dgm:pt modelId="{3B1063E1-8DAB-4765-924C-6B34E82488C9}" type="pres">
      <dgm:prSet presAssocID="{2245BA91-C5E7-43A8-98F8-605D7ACA4FC9}" presName="node" presStyleLbl="node1" presStyleIdx="4" presStyleCnt="5">
        <dgm:presLayoutVars>
          <dgm:bulletEnabled val="1"/>
        </dgm:presLayoutVars>
      </dgm:prSet>
      <dgm:spPr/>
    </dgm:pt>
  </dgm:ptLst>
  <dgm:cxnLst>
    <dgm:cxn modelId="{03D9F50C-00CE-466A-BF6A-3BB98E96604C}" type="presOf" srcId="{9C1824A3-2ECC-49CA-9016-DCC124CF1373}" destId="{496F46E1-25F1-4416-A9AA-AB372508D760}" srcOrd="0" destOrd="0" presId="urn:microsoft.com/office/officeart/2005/8/layout/process1"/>
    <dgm:cxn modelId="{C2451E0D-E04E-4929-92FC-8C939C7E5710}" srcId="{CA21DE2D-3F87-47DE-BCEE-B4F3763BD6DC}" destId="{D6D5EFF3-4B3D-4111-9843-2310499F8813}" srcOrd="1" destOrd="0" parTransId="{F3D3B283-A944-4CE7-8562-64771B15E4DD}" sibTransId="{9C1824A3-2ECC-49CA-9016-DCC124CF1373}"/>
    <dgm:cxn modelId="{76129A17-41FF-4BF3-B248-DCE8008221D8}" type="presOf" srcId="{D6D5EFF3-4B3D-4111-9843-2310499F8813}" destId="{4B0F12EA-2F55-493E-A4E8-E5E9454116CF}" srcOrd="0" destOrd="0" presId="urn:microsoft.com/office/officeart/2005/8/layout/process1"/>
    <dgm:cxn modelId="{4BA7D42E-290A-4A7B-B49F-49FA4FB84233}" srcId="{CA21DE2D-3F87-47DE-BCEE-B4F3763BD6DC}" destId="{39B0C329-4B03-4AB3-822A-E1C0115ACC96}" srcOrd="2" destOrd="0" parTransId="{684068C9-2F75-42DC-8332-0089650AB5C7}" sibTransId="{05D31EEB-762F-4174-A6AC-770531B48701}"/>
    <dgm:cxn modelId="{F971A13D-9D28-4A70-891A-E4CA24C88C62}" type="presOf" srcId="{E19113BD-C933-4838-8B44-E74CECB70062}" destId="{52C1F015-568F-4AE9-883B-6D27CD0EFF84}" srcOrd="0" destOrd="0" presId="urn:microsoft.com/office/officeart/2005/8/layout/process1"/>
    <dgm:cxn modelId="{1082016E-CD0A-463C-B7CC-3736B5113C6C}" type="presOf" srcId="{2D29B952-F8A6-47FB-96AE-54AB65474D02}" destId="{13EFF42C-D956-4D0E-83AF-826E4D088443}" srcOrd="0" destOrd="0" presId="urn:microsoft.com/office/officeart/2005/8/layout/process1"/>
    <dgm:cxn modelId="{CB35D772-C374-4BB1-BC45-E65D748A16BC}" type="presOf" srcId="{C4609887-A12C-42A1-836B-D5094BB8A176}" destId="{873D0BA5-BB19-4E4D-B2E2-E91289CF4ED2}" srcOrd="1" destOrd="0" presId="urn:microsoft.com/office/officeart/2005/8/layout/process1"/>
    <dgm:cxn modelId="{9AE1E956-DB64-453B-93BE-78A10BD8B968}" type="presOf" srcId="{05D31EEB-762F-4174-A6AC-770531B48701}" destId="{4CAF6088-7561-4784-8A8E-58C1EC598CAC}" srcOrd="0" destOrd="0" presId="urn:microsoft.com/office/officeart/2005/8/layout/process1"/>
    <dgm:cxn modelId="{9607F385-498A-471B-B351-08079FB74D3D}" type="presOf" srcId="{E19113BD-C933-4838-8B44-E74CECB70062}" destId="{09E55FEA-75D3-4D10-8F9E-0A524D2686EB}" srcOrd="1" destOrd="0" presId="urn:microsoft.com/office/officeart/2005/8/layout/process1"/>
    <dgm:cxn modelId="{5EC96A8A-54E6-4D9C-9CFC-A33CBEF22CF4}" srcId="{CA21DE2D-3F87-47DE-BCEE-B4F3763BD6DC}" destId="{2245BA91-C5E7-43A8-98F8-605D7ACA4FC9}" srcOrd="4" destOrd="0" parTransId="{8DDDB650-C3DA-4587-AF83-029BFF9D0E5C}" sibTransId="{FBD375B6-E57C-453F-9878-14F886B71507}"/>
    <dgm:cxn modelId="{094CF28D-565B-44A1-AA4E-B752DE334BF9}" type="presOf" srcId="{CA21DE2D-3F87-47DE-BCEE-B4F3763BD6DC}" destId="{9BFFFEDB-5884-408B-BB36-3B8E9A039CB2}" srcOrd="0" destOrd="0" presId="urn:microsoft.com/office/officeart/2005/8/layout/process1"/>
    <dgm:cxn modelId="{ECD4528E-44B0-4398-9849-F239BA690E89}" srcId="{CA21DE2D-3F87-47DE-BCEE-B4F3763BD6DC}" destId="{326D70C5-BE07-41A0-954E-2F563E1AC3FF}" srcOrd="3" destOrd="0" parTransId="{998CB260-2D4B-4CE9-BC16-53ABDA5A1FCB}" sibTransId="{C4609887-A12C-42A1-836B-D5094BB8A176}"/>
    <dgm:cxn modelId="{F17AE2AE-31F5-460C-A521-CE3CD18A4839}" srcId="{CA21DE2D-3F87-47DE-BCEE-B4F3763BD6DC}" destId="{2D29B952-F8A6-47FB-96AE-54AB65474D02}" srcOrd="0" destOrd="0" parTransId="{E158ACC5-50A6-47B4-BC54-63D4C1B0CE9D}" sibTransId="{E19113BD-C933-4838-8B44-E74CECB70062}"/>
    <dgm:cxn modelId="{71A9A9B0-7727-4FFF-9DB3-11F770CE1F07}" type="presOf" srcId="{326D70C5-BE07-41A0-954E-2F563E1AC3FF}" destId="{99AFDDFA-23CA-4491-B518-52369AC7BE84}" srcOrd="0" destOrd="0" presId="urn:microsoft.com/office/officeart/2005/8/layout/process1"/>
    <dgm:cxn modelId="{93B285B1-4B4E-48BD-8016-45538D651D5E}" type="presOf" srcId="{05D31EEB-762F-4174-A6AC-770531B48701}" destId="{B3D97ED5-FF25-478A-B95E-1C537A0ADF9A}" srcOrd="1" destOrd="0" presId="urn:microsoft.com/office/officeart/2005/8/layout/process1"/>
    <dgm:cxn modelId="{F57236B7-BED3-44F4-8321-782CC7E2370A}" type="presOf" srcId="{C4609887-A12C-42A1-836B-D5094BB8A176}" destId="{F266EB0A-B40A-4878-A316-CC93F6D79B97}" srcOrd="0" destOrd="0" presId="urn:microsoft.com/office/officeart/2005/8/layout/process1"/>
    <dgm:cxn modelId="{167413BB-0231-4B63-B0C3-55F48B89C5CF}" type="presOf" srcId="{9C1824A3-2ECC-49CA-9016-DCC124CF1373}" destId="{1BE35538-7EB7-4F5F-91F7-44DE4A43DA00}" srcOrd="1" destOrd="0" presId="urn:microsoft.com/office/officeart/2005/8/layout/process1"/>
    <dgm:cxn modelId="{5E8CCAC8-4558-4519-BC5C-2FC5CF9DA114}" type="presOf" srcId="{39B0C329-4B03-4AB3-822A-E1C0115ACC96}" destId="{82F775E3-255B-415C-B705-09A00FD22F52}" srcOrd="0" destOrd="0" presId="urn:microsoft.com/office/officeart/2005/8/layout/process1"/>
    <dgm:cxn modelId="{6EA73BD3-EC7A-4467-85BC-A588934A29C0}" type="presOf" srcId="{2245BA91-C5E7-43A8-98F8-605D7ACA4FC9}" destId="{3B1063E1-8DAB-4765-924C-6B34E82488C9}" srcOrd="0" destOrd="0" presId="urn:microsoft.com/office/officeart/2005/8/layout/process1"/>
    <dgm:cxn modelId="{D6F63C41-7385-4EA6-B65E-1C8A277F9648}" type="presParOf" srcId="{9BFFFEDB-5884-408B-BB36-3B8E9A039CB2}" destId="{13EFF42C-D956-4D0E-83AF-826E4D088443}" srcOrd="0" destOrd="0" presId="urn:microsoft.com/office/officeart/2005/8/layout/process1"/>
    <dgm:cxn modelId="{418F13D0-4A30-4D77-A0F9-B2748D76D9E6}" type="presParOf" srcId="{9BFFFEDB-5884-408B-BB36-3B8E9A039CB2}" destId="{52C1F015-568F-4AE9-883B-6D27CD0EFF84}" srcOrd="1" destOrd="0" presId="urn:microsoft.com/office/officeart/2005/8/layout/process1"/>
    <dgm:cxn modelId="{E4777078-4709-4880-9C02-3E299BFAF51A}" type="presParOf" srcId="{52C1F015-568F-4AE9-883B-6D27CD0EFF84}" destId="{09E55FEA-75D3-4D10-8F9E-0A524D2686EB}" srcOrd="0" destOrd="0" presId="urn:microsoft.com/office/officeart/2005/8/layout/process1"/>
    <dgm:cxn modelId="{26DAD3E6-9B54-4969-B746-6B8634E2D91E}" type="presParOf" srcId="{9BFFFEDB-5884-408B-BB36-3B8E9A039CB2}" destId="{4B0F12EA-2F55-493E-A4E8-E5E9454116CF}" srcOrd="2" destOrd="0" presId="urn:microsoft.com/office/officeart/2005/8/layout/process1"/>
    <dgm:cxn modelId="{4E629411-38BB-4235-B465-B0D3EE4B3344}" type="presParOf" srcId="{9BFFFEDB-5884-408B-BB36-3B8E9A039CB2}" destId="{496F46E1-25F1-4416-A9AA-AB372508D760}" srcOrd="3" destOrd="0" presId="urn:microsoft.com/office/officeart/2005/8/layout/process1"/>
    <dgm:cxn modelId="{50EDB672-9561-4F0D-B57B-8D13D6955BCB}" type="presParOf" srcId="{496F46E1-25F1-4416-A9AA-AB372508D760}" destId="{1BE35538-7EB7-4F5F-91F7-44DE4A43DA00}" srcOrd="0" destOrd="0" presId="urn:microsoft.com/office/officeart/2005/8/layout/process1"/>
    <dgm:cxn modelId="{A4294601-AAC4-46A2-B35B-CB97AAB90FB2}" type="presParOf" srcId="{9BFFFEDB-5884-408B-BB36-3B8E9A039CB2}" destId="{82F775E3-255B-415C-B705-09A00FD22F52}" srcOrd="4" destOrd="0" presId="urn:microsoft.com/office/officeart/2005/8/layout/process1"/>
    <dgm:cxn modelId="{92776BBC-3BAA-436A-AB6D-D05349264112}" type="presParOf" srcId="{9BFFFEDB-5884-408B-BB36-3B8E9A039CB2}" destId="{4CAF6088-7561-4784-8A8E-58C1EC598CAC}" srcOrd="5" destOrd="0" presId="urn:microsoft.com/office/officeart/2005/8/layout/process1"/>
    <dgm:cxn modelId="{55BB9A8A-20DB-40B9-A259-1257761BB480}" type="presParOf" srcId="{4CAF6088-7561-4784-8A8E-58C1EC598CAC}" destId="{B3D97ED5-FF25-478A-B95E-1C537A0ADF9A}" srcOrd="0" destOrd="0" presId="urn:microsoft.com/office/officeart/2005/8/layout/process1"/>
    <dgm:cxn modelId="{223937EA-AD1B-409B-83CC-D050F4EC97F9}" type="presParOf" srcId="{9BFFFEDB-5884-408B-BB36-3B8E9A039CB2}" destId="{99AFDDFA-23CA-4491-B518-52369AC7BE84}" srcOrd="6" destOrd="0" presId="urn:microsoft.com/office/officeart/2005/8/layout/process1"/>
    <dgm:cxn modelId="{0B2B5226-8C61-45A4-8533-A5D65043E399}" type="presParOf" srcId="{9BFFFEDB-5884-408B-BB36-3B8E9A039CB2}" destId="{F266EB0A-B40A-4878-A316-CC93F6D79B97}" srcOrd="7" destOrd="0" presId="urn:microsoft.com/office/officeart/2005/8/layout/process1"/>
    <dgm:cxn modelId="{B3461958-A985-4184-B9B7-F8F783938383}" type="presParOf" srcId="{F266EB0A-B40A-4878-A316-CC93F6D79B97}" destId="{873D0BA5-BB19-4E4D-B2E2-E91289CF4ED2}" srcOrd="0" destOrd="0" presId="urn:microsoft.com/office/officeart/2005/8/layout/process1"/>
    <dgm:cxn modelId="{4B20A317-B4F3-4D13-9CC5-FB9F44BD286B}" type="presParOf" srcId="{9BFFFEDB-5884-408B-BB36-3B8E9A039CB2}" destId="{3B1063E1-8DAB-4765-924C-6B34E82488C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FF42C-D956-4D0E-83AF-826E4D088443}">
      <dsp:nvSpPr>
        <dsp:cNvPr id="0" name=""/>
        <dsp:cNvSpPr/>
      </dsp:nvSpPr>
      <dsp:spPr>
        <a:xfrm>
          <a:off x="4197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Text Preprocessing</a:t>
          </a:r>
          <a:endParaRPr lang="id-ID" sz="1400" kern="1200"/>
        </a:p>
      </dsp:txBody>
      <dsp:txXfrm>
        <a:off x="27065" y="509330"/>
        <a:ext cx="1255546" cy="735033"/>
      </dsp:txXfrm>
    </dsp:sp>
    <dsp:sp modelId="{52C1F015-568F-4AE9-883B-6D27CD0EFF84}">
      <dsp:nvSpPr>
        <dsp:cNvPr id="0" name=""/>
        <dsp:cNvSpPr/>
      </dsp:nvSpPr>
      <dsp:spPr>
        <a:xfrm>
          <a:off x="143560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1435608" y="780032"/>
        <a:ext cx="193110" cy="193630"/>
      </dsp:txXfrm>
    </dsp:sp>
    <dsp:sp modelId="{4B0F12EA-2F55-493E-A4E8-E5E9454116CF}">
      <dsp:nvSpPr>
        <dsp:cNvPr id="0" name=""/>
        <dsp:cNvSpPr/>
      </dsp:nvSpPr>
      <dsp:spPr>
        <a:xfrm>
          <a:off x="182599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2812777"/>
            <a:satOff val="7143"/>
            <a:lumOff val="1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Feature Extraction</a:t>
          </a:r>
          <a:endParaRPr lang="id-ID" sz="1400" kern="1200"/>
        </a:p>
      </dsp:txBody>
      <dsp:txXfrm>
        <a:off x="1848861" y="509330"/>
        <a:ext cx="1255546" cy="735033"/>
      </dsp:txXfrm>
    </dsp:sp>
    <dsp:sp modelId="{496F46E1-25F1-4416-A9AA-AB372508D760}">
      <dsp:nvSpPr>
        <dsp:cNvPr id="0" name=""/>
        <dsp:cNvSpPr/>
      </dsp:nvSpPr>
      <dsp:spPr>
        <a:xfrm>
          <a:off x="3257403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750369"/>
            <a:satOff val="9524"/>
            <a:lumOff val="2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3257403" y="780032"/>
        <a:ext cx="193110" cy="193630"/>
      </dsp:txXfrm>
    </dsp:sp>
    <dsp:sp modelId="{82F775E3-255B-415C-B705-09A00FD22F52}">
      <dsp:nvSpPr>
        <dsp:cNvPr id="0" name=""/>
        <dsp:cNvSpPr/>
      </dsp:nvSpPr>
      <dsp:spPr>
        <a:xfrm>
          <a:off x="364778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5625554"/>
            <a:satOff val="14286"/>
            <a:lumOff val="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Modeling </a:t>
          </a:r>
          <a:endParaRPr lang="id-ID" sz="1400" kern="1200"/>
        </a:p>
      </dsp:txBody>
      <dsp:txXfrm>
        <a:off x="3670656" y="509330"/>
        <a:ext cx="1255546" cy="735033"/>
      </dsp:txXfrm>
    </dsp:sp>
    <dsp:sp modelId="{4CAF6088-7561-4784-8A8E-58C1EC598CAC}">
      <dsp:nvSpPr>
        <dsp:cNvPr id="0" name=""/>
        <dsp:cNvSpPr/>
      </dsp:nvSpPr>
      <dsp:spPr>
        <a:xfrm>
          <a:off x="507919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500739"/>
            <a:satOff val="19048"/>
            <a:lumOff val="40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5079198" y="780032"/>
        <a:ext cx="193110" cy="193630"/>
      </dsp:txXfrm>
    </dsp:sp>
    <dsp:sp modelId="{99AFDDFA-23CA-4491-B518-52369AC7BE84}">
      <dsp:nvSpPr>
        <dsp:cNvPr id="0" name=""/>
        <dsp:cNvSpPr/>
      </dsp:nvSpPr>
      <dsp:spPr>
        <a:xfrm>
          <a:off x="546958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8438331"/>
            <a:satOff val="21429"/>
            <a:lumOff val="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Post-Processing</a:t>
          </a:r>
          <a:endParaRPr lang="id-ID" sz="1400" kern="1200"/>
        </a:p>
      </dsp:txBody>
      <dsp:txXfrm>
        <a:off x="5492451" y="509330"/>
        <a:ext cx="1255546" cy="735033"/>
      </dsp:txXfrm>
    </dsp:sp>
    <dsp:sp modelId="{F266EB0A-B40A-4878-A316-CC93F6D79B97}">
      <dsp:nvSpPr>
        <dsp:cNvPr id="0" name=""/>
        <dsp:cNvSpPr/>
      </dsp:nvSpPr>
      <dsp:spPr>
        <a:xfrm>
          <a:off x="6900994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6900994" y="780032"/>
        <a:ext cx="193110" cy="193630"/>
      </dsp:txXfrm>
    </dsp:sp>
    <dsp:sp modelId="{3B1063E1-8DAB-4765-924C-6B34E82488C9}">
      <dsp:nvSpPr>
        <dsp:cNvPr id="0" name=""/>
        <dsp:cNvSpPr/>
      </dsp:nvSpPr>
      <dsp:spPr>
        <a:xfrm>
          <a:off x="729137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Deployment</a:t>
          </a:r>
          <a:endParaRPr lang="id-ID" sz="1400" kern="1200"/>
        </a:p>
      </dsp:txBody>
      <dsp:txXfrm>
        <a:off x="7314246" y="509330"/>
        <a:ext cx="1255546" cy="73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6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ZxQz87lb84" TargetMode="External"/><Relationship Id="rId3" Type="http://schemas.openxmlformats.org/officeDocument/2006/relationships/hyperlink" Target="https://medium.com/@octavadi/topic-modeling-dan-bertopic-menggali-lebih-dalam-data-teks-untuk-penemuan-yang-lebih-kaya-c840c14eefa3" TargetMode="External"/><Relationship Id="rId7" Type="http://schemas.openxmlformats.org/officeDocument/2006/relationships/hyperlink" Target="https://towardsdatascience.com/topics-per-class-using-bertopic-252314f2640" TargetMode="External"/><Relationship Id="rId2" Type="http://schemas.openxmlformats.org/officeDocument/2006/relationships/hyperlink" Target="https://maartengr.github.io/BERTopic/algorithm/algorithm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data-reply-it-datatech/bertopic-topic-modeling-as-you-have-never-seen-it-before-abb48bbab2b2" TargetMode="External"/><Relationship Id="rId5" Type="http://schemas.openxmlformats.org/officeDocument/2006/relationships/hyperlink" Target="https://www.pinecone.io/learn/bertopic/" TargetMode="External"/><Relationship Id="rId4" Type="http://schemas.openxmlformats.org/officeDocument/2006/relationships/hyperlink" Target="https://huggingface.co/docs/hub/bertopi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artengr.github.io/BERTopic/algorithm/algorithm.html" TargetMode="External"/><Relationship Id="rId2" Type="http://schemas.openxmlformats.org/officeDocument/2006/relationships/hyperlink" Target="https://arxiv.org/pdf/2203.05794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NLP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57;p15">
            <a:extLst>
              <a:ext uri="{FF2B5EF4-FFF2-40B4-BE49-F238E27FC236}">
                <a16:creationId xmlns:a16="http://schemas.microsoft.com/office/drawing/2014/main" id="{8C84FDB3-0F3B-BA8B-476E-D3AAE29AD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7082" y="1629550"/>
            <a:ext cx="4110308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NLP</a:t>
            </a:r>
            <a:br>
              <a:rPr lang="en" dirty="0"/>
            </a:br>
            <a:r>
              <a:rPr lang="en" sz="2800" dirty="0"/>
              <a:t>(Topic Model)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539B-DFBD-1E00-2D3D-0D574A8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Dimentionality</a:t>
            </a:r>
            <a:r>
              <a:rPr lang="en-US" dirty="0"/>
              <a:t> Reduction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1C59F-F60E-4ADA-D9B6-339AEF34F5C1}"/>
              </a:ext>
            </a:extLst>
          </p:cNvPr>
          <p:cNvSpPr txBox="1"/>
          <p:nvPr/>
        </p:nvSpPr>
        <p:spPr>
          <a:xfrm>
            <a:off x="682053" y="892976"/>
            <a:ext cx="7719935" cy="58477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umap_model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UMAP(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n_neighbors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=15,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n_components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=5,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min_dist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=0.0, metric='cosine’)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DE7A5-77C4-62B7-C79E-8301E7D5DE8B}"/>
              </a:ext>
            </a:extLst>
          </p:cNvPr>
          <p:cNvSpPr/>
          <p:nvPr/>
        </p:nvSpPr>
        <p:spPr>
          <a:xfrm>
            <a:off x="682053" y="1636890"/>
            <a:ext cx="7719935" cy="3095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 err="1"/>
              <a:t>Reduksi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BERTopic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data </a:t>
            </a:r>
            <a:r>
              <a:rPr lang="en-ID" dirty="0" err="1"/>
              <a:t>vektor</a:t>
            </a:r>
            <a:r>
              <a:rPr lang="en-ID" dirty="0"/>
              <a:t> (embedding)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,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paling </a:t>
            </a:r>
            <a:r>
              <a:rPr lang="en-ID" dirty="0" err="1"/>
              <a:t>penting</a:t>
            </a:r>
            <a:r>
              <a:rPr lang="en-ID" dirty="0"/>
              <a:t>.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clustering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n_neighbors</a:t>
            </a:r>
            <a:r>
              <a:rPr lang="en-ID" dirty="0"/>
              <a:t>=15: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tetangga</a:t>
            </a:r>
            <a:r>
              <a:rPr lang="en-ID" dirty="0"/>
              <a:t> </a:t>
            </a:r>
            <a:r>
              <a:rPr lang="en-ID" dirty="0" err="1"/>
              <a:t>terdekat</a:t>
            </a:r>
            <a:r>
              <a:rPr lang="en-ID" dirty="0"/>
              <a:t> yang </a:t>
            </a:r>
            <a:r>
              <a:rPr lang="en-ID" dirty="0" err="1"/>
              <a:t>dipertimbangkan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n_components</a:t>
            </a:r>
            <a:r>
              <a:rPr lang="en-ID" dirty="0"/>
              <a:t>=5: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reduksi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embedding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5 </a:t>
            </a:r>
            <a:r>
              <a:rPr lang="en-ID" dirty="0" err="1"/>
              <a:t>dimensi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min_dist</a:t>
            </a:r>
            <a:r>
              <a:rPr lang="en-ID" dirty="0"/>
              <a:t>=0.0: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rapat</a:t>
            </a:r>
            <a:r>
              <a:rPr lang="en-ID" dirty="0"/>
              <a:t>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; 0,0 </a:t>
            </a:r>
            <a:r>
              <a:rPr lang="en-ID" dirty="0" err="1"/>
              <a:t>berarti</a:t>
            </a:r>
            <a:r>
              <a:rPr lang="en-ID" dirty="0"/>
              <a:t> sangat </a:t>
            </a:r>
            <a:r>
              <a:rPr lang="en-ID" dirty="0" err="1"/>
              <a:t>rapat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metric='cosine':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data,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cosine.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996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3. Cluster 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B30A-C8B5-0230-209E-AED3AE4411F4}"/>
              </a:ext>
            </a:extLst>
          </p:cNvPr>
          <p:cNvSpPr txBox="1"/>
          <p:nvPr/>
        </p:nvSpPr>
        <p:spPr>
          <a:xfrm>
            <a:off x="474064" y="969600"/>
            <a:ext cx="8195871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hdbscan_model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HDBSCAN(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min_cluster_size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=15, metric='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euclidean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’,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cluster_selection_method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eom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prediction_data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=True)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0E33E-B9AA-154E-311F-2FB3D9A3A669}"/>
              </a:ext>
            </a:extLst>
          </p:cNvPr>
          <p:cNvSpPr/>
          <p:nvPr/>
        </p:nvSpPr>
        <p:spPr>
          <a:xfrm>
            <a:off x="474064" y="1636889"/>
            <a:ext cx="8195871" cy="3296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/>
              <a:t>HDBSCAN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clustering yang </a:t>
            </a:r>
            <a:r>
              <a:rPr lang="en-ID" dirty="0" err="1"/>
              <a:t>mengelompokkan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kepadatan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sambil</a:t>
            </a:r>
            <a:r>
              <a:rPr lang="en-ID" dirty="0"/>
              <a:t> </a:t>
            </a:r>
            <a:r>
              <a:rPr lang="en-ID" dirty="0" err="1"/>
              <a:t>mengabaikan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cluster mana pun.</a:t>
            </a:r>
          </a:p>
          <a:p>
            <a:pPr algn="just"/>
            <a:endParaRPr lang="en-ID" dirty="0"/>
          </a:p>
          <a:p>
            <a:pPr algn="just"/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HDBSCAN: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min_cluster_size</a:t>
            </a:r>
            <a:r>
              <a:rPr lang="en-ID" dirty="0"/>
              <a:t>=15: </a:t>
            </a:r>
            <a:r>
              <a:rPr lang="en-ID" dirty="0" err="1"/>
              <a:t>Ukuran</a:t>
            </a:r>
            <a:r>
              <a:rPr lang="en-ID" dirty="0"/>
              <a:t> minimum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cluster; </a:t>
            </a:r>
            <a:r>
              <a:rPr lang="en-ID" dirty="0" err="1"/>
              <a:t>memastikan</a:t>
            </a:r>
            <a:r>
              <a:rPr lang="en-ID" dirty="0"/>
              <a:t> cluster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metric='</a:t>
            </a:r>
            <a:r>
              <a:rPr lang="en-ID" dirty="0" err="1"/>
              <a:t>euclidean</a:t>
            </a:r>
            <a:r>
              <a:rPr lang="en-ID" dirty="0"/>
              <a:t>':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data,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Euclidean.</a:t>
            </a:r>
          </a:p>
          <a:p>
            <a:pPr algn="just"/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cluster_selection_method</a:t>
            </a:r>
            <a:r>
              <a:rPr lang="en-ID" dirty="0"/>
              <a:t>='</a:t>
            </a:r>
            <a:r>
              <a:rPr lang="en-ID" dirty="0" err="1"/>
              <a:t>eom</a:t>
            </a:r>
            <a:r>
              <a:rPr lang="en-ID" dirty="0"/>
              <a:t>':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cluster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kepadatan</a:t>
            </a:r>
            <a:r>
              <a:rPr lang="en-ID" dirty="0"/>
              <a:t>. EOM (Excess of Mass)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clustering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prediction_data</a:t>
            </a:r>
            <a:r>
              <a:rPr lang="en-ID" dirty="0"/>
              <a:t>=True: </a:t>
            </a:r>
            <a:r>
              <a:rPr lang="en-ID" dirty="0" err="1"/>
              <a:t>Mengaktifkan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di masa </a:t>
            </a:r>
            <a:r>
              <a:rPr lang="en-ID" dirty="0" err="1"/>
              <a:t>mendatang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0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03D21-85EE-5DDD-962C-ADDBAA74F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29E3-F5E6-FBDC-9885-9ED1D323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4.</a:t>
            </a:r>
            <a:r>
              <a:rPr lang="en-GB" sz="3200" dirty="0"/>
              <a:t> BAG_OF_WORDS </a:t>
            </a:r>
            <a:r>
              <a:rPr lang="en-GB" sz="3200" dirty="0" err="1"/>
              <a:t>atau</a:t>
            </a:r>
            <a:r>
              <a:rPr lang="en-GB" sz="3200" dirty="0"/>
              <a:t> VECTORIZE TOPICS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70E22-69A2-1D95-562C-C6336F48CF7C}"/>
              </a:ext>
            </a:extLst>
          </p:cNvPr>
          <p:cNvSpPr txBox="1"/>
          <p:nvPr/>
        </p:nvSpPr>
        <p:spPr>
          <a:xfrm>
            <a:off x="474064" y="1021901"/>
            <a:ext cx="819587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vectorizer_model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CountVectorizer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stop_words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english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")</a:t>
            </a:r>
          </a:p>
          <a:p>
            <a:endParaRPr lang="en-ID" sz="12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E826C-47AE-1777-6D39-FDE8CFFF8636}"/>
              </a:ext>
            </a:extLst>
          </p:cNvPr>
          <p:cNvSpPr/>
          <p:nvPr/>
        </p:nvSpPr>
        <p:spPr>
          <a:xfrm>
            <a:off x="457200" y="1840089"/>
            <a:ext cx="8212735" cy="2412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 err="1"/>
              <a:t>CountVectorizer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Bag-of-Words yang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kata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kata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,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fiturnya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kemunculan</a:t>
            </a:r>
            <a:r>
              <a:rPr lang="en-ID" dirty="0"/>
              <a:t> kata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CountVectorizer</a:t>
            </a:r>
            <a:r>
              <a:rPr lang="en-ID" dirty="0"/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stop_words</a:t>
            </a:r>
            <a:r>
              <a:rPr lang="en-ID" dirty="0"/>
              <a:t>="</a:t>
            </a:r>
            <a:r>
              <a:rPr lang="en-ID" dirty="0" err="1"/>
              <a:t>english</a:t>
            </a:r>
            <a:r>
              <a:rPr lang="en-ID" dirty="0"/>
              <a:t>": </a:t>
            </a:r>
            <a:r>
              <a:rPr lang="en-ID" dirty="0" err="1"/>
              <a:t>Menghilangkan</a:t>
            </a:r>
            <a:r>
              <a:rPr lang="en-ID" dirty="0"/>
              <a:t> kata-kata </a:t>
            </a:r>
            <a:r>
              <a:rPr lang="en-ID" dirty="0" err="1"/>
              <a:t>umum</a:t>
            </a:r>
            <a:r>
              <a:rPr lang="en-ID" dirty="0"/>
              <a:t> (stop words)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Inggris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"the," "and," "is,"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fitur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690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07077-22F2-94BB-7C4F-D31DCDC1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231F-5B18-FFB9-444D-03BD5C07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5.</a:t>
            </a:r>
            <a:r>
              <a:rPr lang="en-GB" sz="3200" dirty="0"/>
              <a:t> Topic representation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87236-DBA3-6F70-2437-FC420DF0958A}"/>
              </a:ext>
            </a:extLst>
          </p:cNvPr>
          <p:cNvSpPr txBox="1"/>
          <p:nvPr/>
        </p:nvSpPr>
        <p:spPr>
          <a:xfrm>
            <a:off x="474064" y="1082489"/>
            <a:ext cx="8212735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ctfidf_model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ClassTfidfTransformer</a:t>
            </a:r>
            <a:r>
              <a:rPr lang="en-GB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7283F-83E7-EA3E-44DC-2120EBEF2B5A}"/>
              </a:ext>
            </a:extLst>
          </p:cNvPr>
          <p:cNvSpPr/>
          <p:nvPr/>
        </p:nvSpPr>
        <p:spPr>
          <a:xfrm>
            <a:off x="474064" y="1907821"/>
            <a:ext cx="8212735" cy="1532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D" dirty="0" err="1"/>
              <a:t>ClassTfidfTransformer</a:t>
            </a:r>
            <a:r>
              <a:rPr lang="en-ID" dirty="0"/>
              <a:t>()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TF-IDF (Term Frequency-Inverse Document Frequency)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BERTopic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pemisahan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bobot</a:t>
            </a:r>
            <a:r>
              <a:rPr lang="en-ID" dirty="0"/>
              <a:t> kata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 masing-masing cluster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korpus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menekankan</a:t>
            </a:r>
            <a:r>
              <a:rPr lang="en-ID" dirty="0"/>
              <a:t> kata-kata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khas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r>
              <a:rPr lang="en-ID" dirty="0" err="1"/>
              <a:t>Intinya</a:t>
            </a:r>
            <a:r>
              <a:rPr lang="en-ID" dirty="0"/>
              <a:t>, </a:t>
            </a:r>
            <a:r>
              <a:rPr lang="en-ID" dirty="0" err="1"/>
              <a:t>ClassTfidfTransformer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menyoroti</a:t>
            </a:r>
            <a:r>
              <a:rPr lang="en-ID" dirty="0"/>
              <a:t> kata-kata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tajam</a:t>
            </a:r>
            <a:r>
              <a:rPr lang="en-ID" dirty="0"/>
              <a:t> dan </a:t>
            </a:r>
            <a:r>
              <a:rPr lang="en-ID" dirty="0" err="1"/>
              <a:t>jelas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83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21FF-9430-5600-B468-B49C3BC55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9D90-27FC-F6EA-1CAB-F3199568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GB" sz="3200" dirty="0"/>
              <a:t>Model </a:t>
            </a:r>
            <a:r>
              <a:rPr lang="en-GB" sz="3200" dirty="0" err="1"/>
              <a:t>BERTopic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250D2-3C7F-6CA1-4A80-C3E38AF397C8}"/>
              </a:ext>
            </a:extLst>
          </p:cNvPr>
          <p:cNvSpPr txBox="1"/>
          <p:nvPr/>
        </p:nvSpPr>
        <p:spPr>
          <a:xfrm>
            <a:off x="586952" y="992178"/>
            <a:ext cx="8195871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BERTopic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(language='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english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',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top_n_words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=10,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min_topic_size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=10,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nr_topics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=None,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calculate_probabilities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=True,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embedding_model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embedding_model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# Step 1-                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umap_model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umap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# Step 2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hdbscan_model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hdbscan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# Step 3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vectorizer_model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=vectorizer, # Step 4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ctfidf_model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ctfidf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# Step 5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         verbose=True)</a:t>
            </a:r>
          </a:p>
          <a:p>
            <a:endParaRPr lang="en-ID" sz="12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topics, probs =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model.fit_transform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(documents, embeddings)</a:t>
            </a:r>
          </a:p>
          <a:p>
            <a:endParaRPr lang="en-ID" sz="12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0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D186E-6BFD-C70D-7B08-09403AD6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B403-0918-271A-AFC1-539F32F4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244424"/>
            <a:ext cx="7577528" cy="481500"/>
          </a:xfrm>
        </p:spPr>
        <p:txBody>
          <a:bodyPr/>
          <a:lstStyle/>
          <a:p>
            <a:r>
              <a:rPr lang="en-GB" sz="3200" dirty="0"/>
              <a:t>Model </a:t>
            </a:r>
            <a:r>
              <a:rPr lang="en-GB" sz="3200" dirty="0" err="1"/>
              <a:t>BERTopic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7F254-4F5E-576E-C6A3-982DCD2E0902}"/>
              </a:ext>
            </a:extLst>
          </p:cNvPr>
          <p:cNvSpPr txBox="1"/>
          <p:nvPr/>
        </p:nvSpPr>
        <p:spPr>
          <a:xfrm>
            <a:off x="474064" y="1017478"/>
            <a:ext cx="8195871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Berikut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adalah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penjelasan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tentang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kode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model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BERTopic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language='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english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':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Menentukan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bahasa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dokumen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dianalisis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hal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bahasa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Inggris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top_n_words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=10: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kata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teratas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ditampilkan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setiap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 Di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sini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10 kata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teratas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ditampilkan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min_topic_size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=10: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Ukuran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minimum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dokumen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harus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sebuah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agar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tersebut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dipertimbangkan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kurang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dari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10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dokumen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diabaikan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nr_topics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=None: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Menentukan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ingin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dipaksakan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 None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berarti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jumlah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ditentukan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secara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otomatis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berdasarkan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data.</a:t>
            </a:r>
          </a:p>
          <a:p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calculate_probabilities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=True: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Mengaktifkan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perhitungan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probabilitas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menilai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seberapa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mungkin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sebuah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dokumen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termasuk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setiap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topik</a:t>
            </a:r>
            <a:r>
              <a:rPr lang="en-ID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endParaRPr lang="en-ID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5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Hasil </a:t>
            </a:r>
            <a:r>
              <a:rPr lang="en-US" sz="3200" dirty="0" err="1"/>
              <a:t>Topik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BD6C3-CDC0-D9BD-308C-C4D6B2C1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316"/>
            <a:ext cx="914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2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 err="1"/>
              <a:t>Visualisasi</a:t>
            </a:r>
            <a:r>
              <a:rPr lang="en-US" sz="3200" dirty="0"/>
              <a:t> </a:t>
            </a:r>
            <a:r>
              <a:rPr lang="en-US" sz="3200" dirty="0" err="1"/>
              <a:t>Persebaran</a:t>
            </a:r>
            <a:r>
              <a:rPr lang="en-US" sz="3200" dirty="0"/>
              <a:t> </a:t>
            </a:r>
            <a:r>
              <a:rPr lang="en-US" sz="3200" dirty="0" err="1"/>
              <a:t>Topik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B30A-C8B5-0230-209E-AED3AE4411F4}"/>
              </a:ext>
            </a:extLst>
          </p:cNvPr>
          <p:cNvSpPr txBox="1"/>
          <p:nvPr/>
        </p:nvSpPr>
        <p:spPr>
          <a:xfrm>
            <a:off x="344773" y="1121260"/>
            <a:ext cx="8454452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model.visualize_topics()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49305-72C9-7983-D241-EAED4FDC6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02" y="1459814"/>
            <a:ext cx="3446393" cy="34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153811"/>
            <a:ext cx="7577528" cy="481500"/>
          </a:xfrm>
        </p:spPr>
        <p:txBody>
          <a:bodyPr/>
          <a:lstStyle/>
          <a:p>
            <a:r>
              <a:rPr lang="en-US" sz="3200" dirty="0" err="1"/>
              <a:t>Mengevaluasi</a:t>
            </a:r>
            <a:r>
              <a:rPr lang="en-US" sz="3200" dirty="0"/>
              <a:t> </a:t>
            </a:r>
            <a:r>
              <a:rPr lang="en-US" sz="3200" dirty="0" err="1"/>
              <a:t>kualitas</a:t>
            </a:r>
            <a:r>
              <a:rPr lang="en-US" sz="3200" dirty="0"/>
              <a:t> </a:t>
            </a:r>
            <a:r>
              <a:rPr lang="en-US" sz="3200" dirty="0" err="1"/>
              <a:t>topik</a:t>
            </a:r>
            <a:r>
              <a:rPr lang="en-US" sz="3200" dirty="0"/>
              <a:t> yang </a:t>
            </a:r>
            <a:r>
              <a:rPr lang="en-US" sz="3200" dirty="0" err="1"/>
              <a:t>dihasilkan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CF215-8647-DBAC-2A8D-8D955892A727}"/>
              </a:ext>
            </a:extLst>
          </p:cNvPr>
          <p:cNvSpPr txBox="1"/>
          <p:nvPr/>
        </p:nvSpPr>
        <p:spPr>
          <a:xfrm>
            <a:off x="344774" y="689766"/>
            <a:ext cx="8454452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Coherence Score</a:t>
            </a: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coherence_model = CoherenceModel(    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topics=top_words_per_topic,    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texts=[text.split() for text in texts],   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dictionary=dictionary,    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coherence='c_v’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'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u_mass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c_uci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’, '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c_npmi</a:t>
            </a:r>
            <a:r>
              <a:rPr lang="en-GB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coherence_score = coherence_model.get_coherence()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345AC-5EA6-9C05-641F-7FA9476B1963}"/>
              </a:ext>
            </a:extLst>
          </p:cNvPr>
          <p:cNvSpPr/>
          <p:nvPr/>
        </p:nvSpPr>
        <p:spPr>
          <a:xfrm>
            <a:off x="344774" y="3052545"/>
            <a:ext cx="8454452" cy="1936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CoherenceModel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koherensi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topics=</a:t>
            </a:r>
            <a:r>
              <a:rPr lang="en-ID" dirty="0" err="1"/>
              <a:t>top_words_per_topic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daftar kata-kata </a:t>
            </a:r>
            <a:r>
              <a:rPr lang="en-ID" dirty="0" err="1"/>
              <a:t>teratas</a:t>
            </a:r>
            <a:r>
              <a:rPr lang="en-ID" dirty="0"/>
              <a:t> yang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texts=[</a:t>
            </a:r>
            <a:r>
              <a:rPr lang="en-ID" dirty="0" err="1"/>
              <a:t>text.split</a:t>
            </a:r>
            <a:r>
              <a:rPr lang="en-ID" dirty="0"/>
              <a:t>() for text in texts]: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memecah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daftar kata.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dictionary=dictionary: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kamus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kata </a:t>
            </a:r>
            <a:r>
              <a:rPr lang="en-ID" dirty="0" err="1"/>
              <a:t>unik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coherence='</a:t>
            </a:r>
            <a:r>
              <a:rPr lang="en-ID" dirty="0" err="1"/>
              <a:t>c_v</a:t>
            </a:r>
            <a:r>
              <a:rPr lang="en-ID" dirty="0"/>
              <a:t>', '</a:t>
            </a:r>
            <a:r>
              <a:rPr lang="en-ID" dirty="0" err="1"/>
              <a:t>u_mass</a:t>
            </a:r>
            <a:r>
              <a:rPr lang="en-ID" dirty="0"/>
              <a:t>', '</a:t>
            </a:r>
            <a:r>
              <a:rPr lang="en-ID" dirty="0" err="1"/>
              <a:t>c_uci</a:t>
            </a:r>
            <a:r>
              <a:rPr lang="en-ID" dirty="0"/>
              <a:t>', '</a:t>
            </a:r>
            <a:r>
              <a:rPr lang="en-ID" dirty="0" err="1"/>
              <a:t>c_npmi</a:t>
            </a:r>
            <a:r>
              <a:rPr lang="en-ID" dirty="0"/>
              <a:t>':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koherensi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312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9D54-0D0C-CC25-74AD-47994F6F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D245-FF2C-1775-83D3-901AA80E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37" y="253012"/>
            <a:ext cx="7577528" cy="481500"/>
          </a:xfrm>
        </p:spPr>
        <p:txBody>
          <a:bodyPr/>
          <a:lstStyle/>
          <a:p>
            <a:r>
              <a:rPr lang="en-US" sz="3200" dirty="0" err="1"/>
              <a:t>Mengevaluasi</a:t>
            </a:r>
            <a:r>
              <a:rPr lang="en-US" sz="3200" dirty="0"/>
              <a:t> </a:t>
            </a:r>
            <a:r>
              <a:rPr lang="en-US" sz="3200" dirty="0" err="1"/>
              <a:t>kualitas</a:t>
            </a:r>
            <a:r>
              <a:rPr lang="en-US" sz="3200" dirty="0"/>
              <a:t> </a:t>
            </a:r>
            <a:r>
              <a:rPr lang="en-US" sz="3200" dirty="0" err="1"/>
              <a:t>topik</a:t>
            </a:r>
            <a:r>
              <a:rPr lang="en-US" sz="3200" dirty="0"/>
              <a:t> yang </a:t>
            </a:r>
            <a:r>
              <a:rPr lang="en-US" sz="3200" dirty="0" err="1"/>
              <a:t>dihasilkan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9E00-0C35-875D-B380-D1343E395078}"/>
              </a:ext>
            </a:extLst>
          </p:cNvPr>
          <p:cNvSpPr txBox="1"/>
          <p:nvPr/>
        </p:nvSpPr>
        <p:spPr>
          <a:xfrm>
            <a:off x="344774" y="940534"/>
            <a:ext cx="8454452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u_mass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Nilai coherence BERT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model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dengan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u_mass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-15.977669268654525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c_uci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Nilai coherence BERT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model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dengan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c_uci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-0.8457756132176376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c_v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Nilai coherence BERT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model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dengan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c_v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0.6494030259070334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c_npmi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Nilai coherence BERT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untuk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model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dengan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c_npmi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0.0832245735325142</a:t>
            </a:r>
            <a:endParaRPr lang="id-ID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A75CB-6E0F-095E-54D4-58E0395A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" y="2985222"/>
            <a:ext cx="844985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990D-F0BA-FC40-111C-AD3E2329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Pipeline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2C3471-7268-8F03-BEDD-7896BB5FD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844052"/>
              </p:ext>
            </p:extLst>
          </p:nvPr>
        </p:nvGraphicFramePr>
        <p:xfrm>
          <a:off x="273570" y="731355"/>
          <a:ext cx="8596859" cy="175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6B5C68-731B-DC0E-7D99-6EB930B93F5F}"/>
              </a:ext>
            </a:extLst>
          </p:cNvPr>
          <p:cNvSpPr txBox="1"/>
          <p:nvPr/>
        </p:nvSpPr>
        <p:spPr>
          <a:xfrm>
            <a:off x="109303" y="2337482"/>
            <a:ext cx="1801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Segmentation/ </a:t>
            </a:r>
            <a:r>
              <a:rPr lang="id-ID" sz="1200" dirty="0" err="1"/>
              <a:t>Tokenization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Normalization/ </a:t>
            </a:r>
            <a:r>
              <a:rPr lang="id-ID" sz="1200" dirty="0" err="1"/>
              <a:t>Lowercasing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Stopword</a:t>
            </a:r>
            <a:r>
              <a:rPr lang="id-ID" sz="1200" dirty="0"/>
              <a:t> </a:t>
            </a:r>
            <a:r>
              <a:rPr lang="id-ID" sz="1200" dirty="0" err="1"/>
              <a:t>Removal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Punctuation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Stemming</a:t>
            </a:r>
            <a:r>
              <a:rPr lang="en-US" sz="1200" dirty="0"/>
              <a:t>/</a:t>
            </a:r>
            <a:r>
              <a:rPr lang="id-ID" sz="1200" dirty="0"/>
              <a:t> </a:t>
            </a:r>
            <a:r>
              <a:rPr lang="id-ID" sz="1200" dirty="0" err="1"/>
              <a:t>Lemmatization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Depedency</a:t>
            </a:r>
            <a:r>
              <a:rPr lang="en-US" sz="1200" dirty="0"/>
              <a:t> parsing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Part-of-Speech</a:t>
            </a:r>
            <a:r>
              <a:rPr lang="id-ID" sz="1200" dirty="0"/>
              <a:t> </a:t>
            </a:r>
            <a:r>
              <a:rPr lang="id-ID" sz="1200" dirty="0" err="1"/>
              <a:t>Tagging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7684F-38A6-8693-1DD9-F8DAF61B8B24}"/>
              </a:ext>
            </a:extLst>
          </p:cNvPr>
          <p:cNvSpPr txBox="1"/>
          <p:nvPr/>
        </p:nvSpPr>
        <p:spPr>
          <a:xfrm>
            <a:off x="1984947" y="2351535"/>
            <a:ext cx="1694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Bag</a:t>
            </a:r>
            <a:r>
              <a:rPr lang="id-ID" sz="1200" dirty="0"/>
              <a:t> </a:t>
            </a:r>
            <a:r>
              <a:rPr lang="id-ID" sz="1200" dirty="0" err="1"/>
              <a:t>of</a:t>
            </a:r>
            <a:r>
              <a:rPr lang="id-ID" sz="1200" dirty="0"/>
              <a:t> </a:t>
            </a:r>
            <a:r>
              <a:rPr lang="id-ID" sz="1200" dirty="0" err="1"/>
              <a:t>Words</a:t>
            </a:r>
            <a:r>
              <a:rPr lang="id-ID" sz="1200" dirty="0"/>
              <a:t> (</a:t>
            </a:r>
            <a:r>
              <a:rPr lang="id-ID" sz="1200" dirty="0" err="1"/>
              <a:t>BoW</a:t>
            </a:r>
            <a:r>
              <a:rPr lang="id-ID" sz="1200" dirty="0"/>
              <a:t>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TF-IDF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Word </a:t>
            </a:r>
            <a:r>
              <a:rPr lang="id-ID" sz="1200" dirty="0" err="1"/>
              <a:t>Embeddings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1D77E-11BA-D18F-5C14-9965D3D73460}"/>
              </a:ext>
            </a:extLst>
          </p:cNvPr>
          <p:cNvSpPr txBox="1"/>
          <p:nvPr/>
        </p:nvSpPr>
        <p:spPr>
          <a:xfrm>
            <a:off x="3843728" y="2340917"/>
            <a:ext cx="1694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Deep Learning</a:t>
            </a:r>
            <a:endParaRPr lang="id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69D43-6D24-5DE4-083A-8D51EA3709D3}"/>
              </a:ext>
            </a:extLst>
          </p:cNvPr>
          <p:cNvSpPr txBox="1"/>
          <p:nvPr/>
        </p:nvSpPr>
        <p:spPr>
          <a:xfrm>
            <a:off x="5702510" y="2337482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Evaluation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Fine-Tuning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8D42-86C8-DF66-5051-A6B867A807BC}"/>
              </a:ext>
            </a:extLst>
          </p:cNvPr>
          <p:cNvSpPr txBox="1"/>
          <p:nvPr/>
        </p:nvSpPr>
        <p:spPr>
          <a:xfrm>
            <a:off x="7504451" y="2279156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Monitoring and Updating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27568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539B-DFBD-1E00-2D3D-0D574A8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Tambahan</a:t>
            </a:r>
            <a:br>
              <a:rPr lang="en-US" dirty="0"/>
            </a:b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66376-851C-D90C-4F96-D7060C178383}"/>
              </a:ext>
            </a:extLst>
          </p:cNvPr>
          <p:cNvSpPr txBox="1"/>
          <p:nvPr/>
        </p:nvSpPr>
        <p:spPr>
          <a:xfrm>
            <a:off x="457200" y="694313"/>
            <a:ext cx="8454452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https://maartengr.github.io/BERTopic/algorithm/algorithm.html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3"/>
              </a:rPr>
              <a:t>https://medium.com/@octavadi/topic-modeling-dan-bertopic-menggali-lebih-dalam-data-teks-untuk-penemuan-yang-lebih-kaya-c840c14eefa3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4"/>
              </a:rPr>
              <a:t>https://huggingface.co/docs/hub/bertopic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5"/>
              </a:rPr>
              <a:t>https://www.pinecone.io/learn/bertopic/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6"/>
              </a:rPr>
              <a:t>https://medium.com/data-reply-it-datatech/bertopic-topic-modeling-as-you-have-never-seen-it-before-abb48bbab2b2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7"/>
              </a:rPr>
              <a:t>https://towardsdatascience.com/topics-per-class-using-bertopic-252314f2640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8"/>
              </a:rPr>
              <a:t>https://www.youtube.com/watch?v=uZxQz87lb84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d-ID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https://maartengr.github.io/BERTopic/getting_started/best_practices/best_practices.html#visualize-documents</a:t>
            </a:r>
          </a:p>
        </p:txBody>
      </p:sp>
    </p:spTree>
    <p:extLst>
      <p:ext uri="{BB962C8B-B14F-4D97-AF65-F5344CB8AC3E}">
        <p14:creationId xmlns:p14="http://schemas.microsoft.com/office/powerpoint/2010/main" val="66507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F07-46CF-3A19-DB6F-43ADF6D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B6D49-8C44-E743-E3E1-2A805D1EF715}"/>
              </a:ext>
            </a:extLst>
          </p:cNvPr>
          <p:cNvSpPr txBox="1"/>
          <p:nvPr/>
        </p:nvSpPr>
        <p:spPr>
          <a:xfrm>
            <a:off x="689548" y="1309727"/>
            <a:ext cx="7764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topik</a:t>
            </a:r>
            <a:r>
              <a:rPr lang="en-US" sz="2000" dirty="0"/>
              <a:t>, </a:t>
            </a:r>
            <a:r>
              <a:rPr lang="en-US" sz="2000" dirty="0" err="1"/>
              <a:t>algoritma</a:t>
            </a:r>
            <a:r>
              <a:rPr lang="en-US" sz="2000" dirty="0"/>
              <a:t> lain </a:t>
            </a:r>
            <a:r>
              <a:rPr lang="en-US" sz="2000" dirty="0" err="1"/>
              <a:t>selain</a:t>
            </a:r>
            <a:r>
              <a:rPr lang="en-US" sz="2000" dirty="0"/>
              <a:t> LDA, NMF, BTM, </a:t>
            </a:r>
            <a:r>
              <a:rPr lang="en-US" sz="2000" dirty="0" err="1"/>
              <a:t>BERTopic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BERTopic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2679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02718F-5841-492F-D177-50BFA1CD0C42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04DC51-7035-D354-8C9A-2DB62C0A6529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" name="Google Shape;1547;p43">
              <a:extLst>
                <a:ext uri="{FF2B5EF4-FFF2-40B4-BE49-F238E27FC236}">
                  <a16:creationId xmlns:a16="http://schemas.microsoft.com/office/drawing/2014/main" id="{104ED25C-788C-CD21-CCA7-1BB13C3F0A24}"/>
                </a:ext>
              </a:extLst>
            </p:cNvPr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556;p43">
              <a:extLst>
                <a:ext uri="{FF2B5EF4-FFF2-40B4-BE49-F238E27FC236}">
                  <a16:creationId xmlns:a16="http://schemas.microsoft.com/office/drawing/2014/main" id="{8142CEFF-2DB2-B679-6E8C-87816174C14C}"/>
                </a:ext>
              </a:extLst>
            </p:cNvPr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6ACBA-8C23-C430-2F68-CB643FD566DC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0ACBA-8D8C-566F-7F4F-61A007F0D3EE}"/>
              </a:ext>
            </a:extLst>
          </p:cNvPr>
          <p:cNvGrpSpPr/>
          <p:nvPr/>
        </p:nvGrpSpPr>
        <p:grpSpPr>
          <a:xfrm>
            <a:off x="2565014" y="159613"/>
            <a:ext cx="4539248" cy="959979"/>
            <a:chOff x="2881580" y="22161"/>
            <a:chExt cx="4539248" cy="95997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22E36EF-6392-D089-64AC-0EA89E929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2E0F8B-965F-1A37-2780-7CF735E540F9}"/>
                </a:ext>
              </a:extLst>
            </p:cNvPr>
            <p:cNvSpPr txBox="1"/>
            <p:nvPr/>
          </p:nvSpPr>
          <p:spPr>
            <a:xfrm>
              <a:off x="3969471" y="85590"/>
              <a:ext cx="34288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Prodi Teknik </a:t>
              </a:r>
              <a:r>
                <a:rPr lang="en-US" sz="2000" dirty="0" err="1"/>
                <a:t>Informatika</a:t>
              </a:r>
              <a:r>
                <a:rPr lang="en-US" sz="2000" dirty="0"/>
                <a:t> S-2</a:t>
              </a:r>
              <a:endParaRPr lang="id-ID" sz="2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AD29BC-83B4-75E9-A529-4F2DB031753B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57" y="844276"/>
              <a:ext cx="3428871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 itu Pemodelan Topik?</a:t>
            </a:r>
            <a:b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A112E-BFC2-DA55-5C88-6F42AC0D56C2}"/>
              </a:ext>
            </a:extLst>
          </p:cNvPr>
          <p:cNvSpPr txBox="1"/>
          <p:nvPr/>
        </p:nvSpPr>
        <p:spPr>
          <a:xfrm>
            <a:off x="553064" y="1038706"/>
            <a:ext cx="80378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Topic modeling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adalah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teknik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NLP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digunakan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mengidentifikasi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dan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mengekstrak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topik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atau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tema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tersembunyi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 (latent topic)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sebuah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koleksi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dokumen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maupun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dataset. </a:t>
            </a:r>
          </a:p>
          <a:p>
            <a:pPr algn="just"/>
            <a:endParaRPr lang="en-US" sz="1800" dirty="0">
              <a:solidFill>
                <a:srgbClr val="24202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Clustering/Classifying Documents/Texts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Searching Information (information/topic discovery)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Sentiment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Analyst Trend and News (e.g. controversial topic detection, product analyst, global issues, content ranking by theme)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Recommender System (content based, personalized)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Academic Research</a:t>
            </a:r>
          </a:p>
        </p:txBody>
      </p:sp>
    </p:spTree>
    <p:extLst>
      <p:ext uri="{BB962C8B-B14F-4D97-AF65-F5344CB8AC3E}">
        <p14:creationId xmlns:p14="http://schemas.microsoft.com/office/powerpoint/2010/main" val="275647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AFA73-048C-324F-F3D5-F15588A9498F}"/>
              </a:ext>
            </a:extLst>
          </p:cNvPr>
          <p:cNvSpPr txBox="1"/>
          <p:nvPr/>
        </p:nvSpPr>
        <p:spPr>
          <a:xfrm>
            <a:off x="4693925" y="3672173"/>
            <a:ext cx="38785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Grootendorst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</a:t>
            </a:r>
            <a:r>
              <a:rPr kumimoji="0" lang="en-US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M. (2022).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BERTopic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: Neural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topic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modeling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with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a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class-based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TF-IDF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procedure</a:t>
            </a:r>
            <a:r>
              <a:rPr lang="en-US" altLang="id-ID" sz="1000" dirty="0">
                <a:solidFill>
                  <a:srgbClr val="1F2328"/>
                </a:solidFill>
                <a:latin typeface="ui-monospace"/>
                <a:hlinkClick r:id="rId2"/>
              </a:rPr>
              <a:t>, </a:t>
            </a:r>
            <a:r>
              <a:rPr lang="en-US" altLang="id-ID" sz="1000" dirty="0" err="1">
                <a:solidFill>
                  <a:srgbClr val="1F2328"/>
                </a:solidFill>
                <a:latin typeface="ui-monospace"/>
                <a:hlinkClick r:id="rId2"/>
              </a:rPr>
              <a:t>arXiv</a:t>
            </a:r>
            <a:r>
              <a:rPr lang="en-US" altLang="id-ID" sz="1000" dirty="0">
                <a:solidFill>
                  <a:srgbClr val="1F2328"/>
                </a:solidFill>
                <a:latin typeface="ui-monospace"/>
                <a:hlinkClick r:id="rId2"/>
              </a:rPr>
              <a:t> preprint arXiv:2203.05794 </a:t>
            </a:r>
            <a:endParaRPr lang="en-US" altLang="id-ID" sz="1000" dirty="0">
              <a:solidFill>
                <a:srgbClr val="1F2328"/>
              </a:solidFill>
              <a:latin typeface="ui-monospace"/>
            </a:endParaRPr>
          </a:p>
          <a:p>
            <a:pPr algn="ctr"/>
            <a:endParaRPr lang="en-US" altLang="id-ID" sz="1000" dirty="0">
              <a:solidFill>
                <a:srgbClr val="1F2328"/>
              </a:solidFill>
              <a:latin typeface="ui-monospace"/>
            </a:endParaRPr>
          </a:p>
          <a:p>
            <a:pPr algn="ctr"/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https://maartengr.github.io/BERTopic/algorithm/algorithm.html</a:t>
            </a:r>
            <a:r>
              <a:rPr kumimoji="0" lang="en-US" altLang="id-ID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d-ID" altLang="id-ID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800" dirty="0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B2D60-D010-5CE2-0CFA-BB4944E7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90" y="993925"/>
            <a:ext cx="3177570" cy="177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40E26-032F-9F6C-39B1-840F10ED2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" y="2867806"/>
            <a:ext cx="3878580" cy="1898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67EFE-6573-CD84-6A58-668AFAB50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363" y="994273"/>
            <a:ext cx="4793704" cy="2419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1F0992-A373-27ED-7592-FAC0ADD9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33"/>
            <a:ext cx="208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A75BDC-ED1B-383E-3003-27CC4B332327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74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Bidirectional Encoder Representations from Transformers Topic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BERTopic</a:t>
            </a:r>
            <a:r>
              <a:rPr lang="en-US" sz="2400" dirty="0"/>
              <a:t>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594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85CD-D295-A2D2-17F3-36630F5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D194B-1BB8-BEDA-92E7-854BE085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" y="0"/>
            <a:ext cx="9083827" cy="462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14C23-E7D4-7889-D175-16F686275BE4}"/>
              </a:ext>
            </a:extLst>
          </p:cNvPr>
          <p:cNvSpPr txBox="1"/>
          <p:nvPr/>
        </p:nvSpPr>
        <p:spPr>
          <a:xfrm>
            <a:off x="2385237" y="4732025"/>
            <a:ext cx="46003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https://maartengr.github.io/BERTopic/algorithm/algorithm.html</a:t>
            </a:r>
          </a:p>
        </p:txBody>
      </p:sp>
    </p:spTree>
    <p:extLst>
      <p:ext uri="{BB962C8B-B14F-4D97-AF65-F5344CB8AC3E}">
        <p14:creationId xmlns:p14="http://schemas.microsoft.com/office/powerpoint/2010/main" val="2103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6E52-A4E2-60C0-8CE2-E38E977D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9328-196E-C40C-6475-F2CC914A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6" y="149865"/>
            <a:ext cx="8443814" cy="4460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6BE0F-2B22-E903-CF7B-6F3B31E02433}"/>
              </a:ext>
            </a:extLst>
          </p:cNvPr>
          <p:cNvSpPr txBox="1"/>
          <p:nvPr/>
        </p:nvSpPr>
        <p:spPr>
          <a:xfrm>
            <a:off x="2385237" y="4732025"/>
            <a:ext cx="46003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https://maartengr.github.io/BERTopic/algorithm/algorithm.html</a:t>
            </a:r>
          </a:p>
        </p:txBody>
      </p:sp>
    </p:spTree>
    <p:extLst>
      <p:ext uri="{BB962C8B-B14F-4D97-AF65-F5344CB8AC3E}">
        <p14:creationId xmlns:p14="http://schemas.microsoft.com/office/powerpoint/2010/main" val="171236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BFF-1022-3D35-8549-308BC589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B891B-8EFC-B1F0-372F-C6905408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" y="32401"/>
            <a:ext cx="5140037" cy="471956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16861-CF20-50BB-B77A-C6EBF4138B18}"/>
              </a:ext>
            </a:extLst>
          </p:cNvPr>
          <p:cNvSpPr txBox="1"/>
          <p:nvPr/>
        </p:nvSpPr>
        <p:spPr>
          <a:xfrm>
            <a:off x="2285999" y="475196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00" dirty="0"/>
              <a:t>https://maartengr.github.io/BERTopic/getting_started/quickstart/quickstart.html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3BF4A-5327-3722-12B6-4AE5FE30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01" y="411476"/>
            <a:ext cx="3727050" cy="434048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D34C3-69F2-0CB0-29DF-EF8E7059A208}"/>
              </a:ext>
            </a:extLst>
          </p:cNvPr>
          <p:cNvSpPr/>
          <p:nvPr/>
        </p:nvSpPr>
        <p:spPr>
          <a:xfrm>
            <a:off x="81747" y="652225"/>
            <a:ext cx="935665" cy="1141228"/>
          </a:xfrm>
          <a:prstGeom prst="roundRect">
            <a:avLst>
              <a:gd name="adj" fmla="val 30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2B5E47-C4DC-F93D-3F3E-9BBEC696DE95}"/>
              </a:ext>
            </a:extLst>
          </p:cNvPr>
          <p:cNvSpPr/>
          <p:nvPr/>
        </p:nvSpPr>
        <p:spPr>
          <a:xfrm>
            <a:off x="81748" y="1850066"/>
            <a:ext cx="935665" cy="800986"/>
          </a:xfrm>
          <a:prstGeom prst="roundRect">
            <a:avLst>
              <a:gd name="adj" fmla="val 30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B02D89-D1A3-4A51-F3A4-6226BEC28B1D}"/>
              </a:ext>
            </a:extLst>
          </p:cNvPr>
          <p:cNvSpPr/>
          <p:nvPr/>
        </p:nvSpPr>
        <p:spPr>
          <a:xfrm>
            <a:off x="81749" y="2714845"/>
            <a:ext cx="935665" cy="1141228"/>
          </a:xfrm>
          <a:prstGeom prst="roundRect">
            <a:avLst>
              <a:gd name="adj" fmla="val 30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293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Library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21760-E32A-7121-9FE5-A09F63903C90}"/>
              </a:ext>
            </a:extLst>
          </p:cNvPr>
          <p:cNvSpPr txBox="1"/>
          <p:nvPr/>
        </p:nvSpPr>
        <p:spPr>
          <a:xfrm>
            <a:off x="457200" y="1273751"/>
            <a:ext cx="822960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umap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UMAP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hdbscan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HDBSCAN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sentence_transformers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SentenceTransformer</a:t>
            </a:r>
            <a:endParaRPr lang="en-ID" sz="16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sklearn.feature_extraction.text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CountVectorizer</a:t>
            </a:r>
            <a:endParaRPr lang="en-ID" sz="16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bertopic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BERTopic</a:t>
            </a:r>
            <a:endParaRPr lang="en-ID" sz="16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bertopic.representation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KeyBERTInspired</a:t>
            </a:r>
            <a:endParaRPr lang="en-ID" sz="16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bertopic.vectorizers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import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ClassTfidfTransformer</a:t>
            </a:r>
            <a:endParaRPr lang="en-ID" sz="16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7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539B-DFBD-1E00-2D3D-0D574A8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Embedding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1C59F-F60E-4ADA-D9B6-339AEF34F5C1}"/>
              </a:ext>
            </a:extLst>
          </p:cNvPr>
          <p:cNvSpPr txBox="1"/>
          <p:nvPr/>
        </p:nvSpPr>
        <p:spPr>
          <a:xfrm>
            <a:off x="659566" y="892975"/>
            <a:ext cx="7719935" cy="132343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sentence_model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SentenceTransformer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("sentence-transformers/all-MiniLM-L6-v2")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embeddings =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sentence_model.encode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(news,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show_progress_bar</a:t>
            </a:r>
            <a:r>
              <a:rPr lang="en-ID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=True)</a:t>
            </a:r>
          </a:p>
          <a:p>
            <a:endParaRPr lang="en-ID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49E8A-E924-355A-C7B3-DCA9397DE0CA}"/>
              </a:ext>
            </a:extLst>
          </p:cNvPr>
          <p:cNvSpPr/>
          <p:nvPr/>
        </p:nvSpPr>
        <p:spPr>
          <a:xfrm>
            <a:off x="659566" y="2571750"/>
            <a:ext cx="7719935" cy="1512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D" sz="1800" dirty="0"/>
          </a:p>
          <a:p>
            <a:pPr algn="just"/>
            <a:r>
              <a:rPr lang="en-ID" sz="1800" dirty="0"/>
              <a:t>Embedding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langkah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mengubah</a:t>
            </a:r>
            <a:r>
              <a:rPr lang="en-ID" sz="1800" dirty="0"/>
              <a:t> </a:t>
            </a:r>
            <a:r>
              <a:rPr lang="en-ID" sz="1800" dirty="0" err="1"/>
              <a:t>teks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representasi</a:t>
            </a:r>
            <a:r>
              <a:rPr lang="en-ID" sz="1800" dirty="0"/>
              <a:t> </a:t>
            </a:r>
            <a:r>
              <a:rPr lang="en-ID" sz="1800" dirty="0" err="1"/>
              <a:t>numerik</a:t>
            </a:r>
            <a:r>
              <a:rPr lang="en-ID" sz="1800" dirty="0"/>
              <a:t> (</a:t>
            </a:r>
            <a:r>
              <a:rPr lang="en-ID" sz="1800" dirty="0" err="1"/>
              <a:t>vektor</a:t>
            </a:r>
            <a:r>
              <a:rPr lang="en-ID" sz="1800" dirty="0"/>
              <a:t>)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diproses</a:t>
            </a:r>
            <a:r>
              <a:rPr lang="en-ID" sz="1800" dirty="0"/>
              <a:t> oleh </a:t>
            </a:r>
            <a:r>
              <a:rPr lang="en-ID" sz="1800" dirty="0" err="1"/>
              <a:t>algoritma</a:t>
            </a:r>
            <a:r>
              <a:rPr lang="en-ID" sz="1800" dirty="0"/>
              <a:t>.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sederhana</a:t>
            </a:r>
            <a:r>
              <a:rPr lang="en-ID" sz="1800" dirty="0"/>
              <a:t>, embedding </a:t>
            </a:r>
            <a:r>
              <a:rPr lang="en-ID" sz="1800" dirty="0" err="1"/>
              <a:t>membantu</a:t>
            </a:r>
            <a:r>
              <a:rPr lang="en-ID" sz="1800" dirty="0"/>
              <a:t> </a:t>
            </a:r>
            <a:r>
              <a:rPr lang="en-ID" sz="1800" dirty="0" err="1"/>
              <a:t>mengubah</a:t>
            </a:r>
            <a:r>
              <a:rPr lang="en-ID" sz="1800" dirty="0"/>
              <a:t> </a:t>
            </a:r>
            <a:r>
              <a:rPr lang="en-ID" sz="1800" dirty="0" err="1"/>
              <a:t>teks</a:t>
            </a:r>
            <a:r>
              <a:rPr lang="en-ID" sz="1800" dirty="0"/>
              <a:t>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bentuk</a:t>
            </a:r>
            <a:r>
              <a:rPr lang="en-ID" sz="1800" dirty="0"/>
              <a:t> </a:t>
            </a:r>
            <a:r>
              <a:rPr lang="en-ID" sz="1800" dirty="0" err="1"/>
              <a:t>numerik</a:t>
            </a:r>
            <a:r>
              <a:rPr lang="en-ID" sz="1800" dirty="0"/>
              <a:t> yang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diolah</a:t>
            </a:r>
            <a:r>
              <a:rPr lang="en-ID" sz="1800" dirty="0"/>
              <a:t> </a:t>
            </a:r>
            <a:r>
              <a:rPr lang="en-ID" sz="1800" dirty="0" err="1"/>
              <a:t>komputer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analisis</a:t>
            </a:r>
            <a:r>
              <a:rPr lang="en-ID" sz="1800" dirty="0"/>
              <a:t> </a:t>
            </a:r>
            <a:r>
              <a:rPr lang="en-ID" sz="1800" dirty="0" err="1"/>
              <a:t>topik</a:t>
            </a:r>
            <a:r>
              <a:rPr lang="en-ID" sz="1800" dirty="0"/>
              <a:t>.</a:t>
            </a:r>
          </a:p>
          <a:p>
            <a:pPr algn="just"/>
            <a:endParaRPr lang="en-ID" sz="1800" dirty="0"/>
          </a:p>
          <a:p>
            <a:pPr algn="just"/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00396684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16728</TotalTime>
  <Words>1456</Words>
  <Application>Microsoft Office PowerPoint</Application>
  <PresentationFormat>On-screen Show (16:9)</PresentationFormat>
  <Paragraphs>170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Fira Sans Extra Condensed</vt:lpstr>
      <vt:lpstr>Arial</vt:lpstr>
      <vt:lpstr>Courier New</vt:lpstr>
      <vt:lpstr>ui-monospace</vt:lpstr>
      <vt:lpstr>Roboto</vt:lpstr>
      <vt:lpstr>Fira Sans Extra Condensed SemiBold</vt:lpstr>
      <vt:lpstr>Big Data Infographics by Slidesgo</vt:lpstr>
      <vt:lpstr>Advanced NLP (Topic Model)</vt:lpstr>
      <vt:lpstr>NLP Pipeline</vt:lpstr>
      <vt:lpstr>Apa itu Pemodelan Topik? </vt:lpstr>
      <vt:lpstr>PowerPoint Presentation</vt:lpstr>
      <vt:lpstr>PowerPoint Presentation</vt:lpstr>
      <vt:lpstr>PowerPoint Presentation</vt:lpstr>
      <vt:lpstr>PowerPoint Presentation</vt:lpstr>
      <vt:lpstr>Library</vt:lpstr>
      <vt:lpstr>1. Embedding </vt:lpstr>
      <vt:lpstr>2. Dimentionality Reduction </vt:lpstr>
      <vt:lpstr>3. Cluster Documents</vt:lpstr>
      <vt:lpstr>4. BAG_OF_WORDS atau VECTORIZE TOPICS</vt:lpstr>
      <vt:lpstr>5. Topic representation</vt:lpstr>
      <vt:lpstr>Model BERTopic</vt:lpstr>
      <vt:lpstr>Model BERTopic</vt:lpstr>
      <vt:lpstr>Hasil Topik</vt:lpstr>
      <vt:lpstr>Visualisasi Persebaran Topik</vt:lpstr>
      <vt:lpstr>Mengevaluasi kualitas topik yang dihasilkan</vt:lpstr>
      <vt:lpstr>Mengevaluasi kualitas topik yang dihasilkan</vt:lpstr>
      <vt:lpstr>Ref Tambahan 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User</dc:creator>
  <cp:lastModifiedBy>Sajarwo Anggai</cp:lastModifiedBy>
  <cp:revision>144</cp:revision>
  <dcterms:modified xsi:type="dcterms:W3CDTF">2024-10-16T13:28:55Z</dcterms:modified>
</cp:coreProperties>
</file>