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369" r:id="rId3"/>
    <p:sldId id="373" r:id="rId4"/>
    <p:sldId id="290" r:id="rId5"/>
    <p:sldId id="357" r:id="rId6"/>
    <p:sldId id="358" r:id="rId7"/>
    <p:sldId id="296" r:id="rId8"/>
    <p:sldId id="295" r:id="rId9"/>
    <p:sldId id="3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Fira Sans Extra Condensed SemiBold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486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00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331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hyperlink" Target="mailto:dosen02832@unpam.ac.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637082" y="1629550"/>
            <a:ext cx="4110308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764466" y="3998347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Sajarwo Anggai</a:t>
            </a:r>
            <a:endParaRPr dirty="0"/>
          </a:p>
        </p:txBody>
      </p:sp>
      <p:sp>
        <p:nvSpPr>
          <p:cNvPr id="59" name="Google Shape;59;p15"/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0" name="Google Shape;60;p15"/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1" name="Google Shape;61;p15"/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62;p15"/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3" name="Google Shape;63;p15"/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---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73" name="Google Shape;73;p15"/>
          <p:cNvCxnSpPr>
            <a:stCxn id="63" idx="3"/>
            <a:endCxn id="62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3" idx="3"/>
            <a:endCxn id="61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3" idx="3"/>
            <a:endCxn id="60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15"/>
          <p:cNvCxnSpPr>
            <a:stCxn id="63" idx="3"/>
            <a:endCxn id="59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" name="Google Shape;77;p15"/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8" name="Google Shape;78;p15"/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15"/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81" name="Google Shape;81;p15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4" name="Google Shape;84;p15"/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8" name="Google Shape;88;p15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Checklist free icon">
            <a:extLst>
              <a:ext uri="{FF2B5EF4-FFF2-40B4-BE49-F238E27FC236}">
                <a16:creationId xmlns:a16="http://schemas.microsoft.com/office/drawing/2014/main" id="{CD0CAFE7-62C4-E4F0-D9DF-BB931DCB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006" y="1095353"/>
            <a:ext cx="510625" cy="51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839263-3B8C-2D85-5E4E-A55A94E78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676181"/>
              </p:ext>
            </p:extLst>
          </p:nvPr>
        </p:nvGraphicFramePr>
        <p:xfrm>
          <a:off x="3028597" y="1163321"/>
          <a:ext cx="5755640" cy="262432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2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Nama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2"/>
                          </a:solidFill>
                        </a:rPr>
                        <a:t>Dr. Sajarwo Anggai, S.ST., 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Lahir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Muntoi</a:t>
                      </a:r>
                      <a:r>
                        <a:rPr lang="en-US" sz="1200" dirty="0"/>
                        <a:t>, 21 </a:t>
                      </a:r>
                      <a:r>
                        <a:rPr lang="en-US" sz="1200" dirty="0" err="1"/>
                        <a:t>Oktober</a:t>
                      </a:r>
                      <a:r>
                        <a:rPr lang="en-US" sz="1200" dirty="0"/>
                        <a:t> 1987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7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NIDN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0421108703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Mata </a:t>
                      </a:r>
                      <a:r>
                        <a:rPr lang="en-US" sz="1200" dirty="0" err="1"/>
                        <a:t>Kuliah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Data Mining [3 SKS]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0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Mobile Phone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082343006557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dosen02832@unpam.ac.id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20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Menikah</a:t>
                      </a:r>
                      <a:r>
                        <a:rPr lang="en-US" sz="1200" dirty="0"/>
                        <a:t> / 1 Anak </a:t>
                      </a:r>
                      <a:r>
                        <a:rPr lang="en-US" sz="1200" dirty="0" err="1"/>
                        <a:t>Laki-Laki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219;p18">
            <a:extLst>
              <a:ext uri="{FF2B5EF4-FFF2-40B4-BE49-F238E27FC236}">
                <a16:creationId xmlns:a16="http://schemas.microsoft.com/office/drawing/2014/main" id="{32B48CBC-933D-67B4-E283-A9BE29A85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Dosen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Pengampu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Picture 2" descr="No photo description available.">
            <a:extLst>
              <a:ext uri="{FF2B5EF4-FFF2-40B4-BE49-F238E27FC236}">
                <a16:creationId xmlns:a16="http://schemas.microsoft.com/office/drawing/2014/main" id="{C67E0B39-75B0-1977-D17D-7FBB8F8B5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4" y="1163320"/>
            <a:ext cx="2627758" cy="263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1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1EE40-6C9E-87DC-F080-5B3F6E5517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" y="1163320"/>
            <a:ext cx="2040255" cy="228409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839263-3B8C-2D85-5E4E-A55A94E78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190007"/>
              </p:ext>
            </p:extLst>
          </p:nvPr>
        </p:nvGraphicFramePr>
        <p:xfrm>
          <a:off x="2931161" y="1163320"/>
          <a:ext cx="5755640" cy="292971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02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Nama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2"/>
                          </a:solidFill>
                        </a:rPr>
                        <a:t>Dr.Ir.Agung Budi Susanto.MM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Lahir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Wonosobo,16 Mei 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Jabatan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Akademik</a:t>
                      </a:r>
                      <a:endParaRPr lang="en-US" sz="1200" dirty="0"/>
                    </a:p>
                    <a:p>
                      <a:pPr>
                        <a:buNone/>
                      </a:pPr>
                      <a:r>
                        <a:rPr lang="en-US" sz="1200" dirty="0"/>
                        <a:t>NIDK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Lektor</a:t>
                      </a:r>
                      <a:endParaRPr lang="en-US" sz="1200" dirty="0"/>
                    </a:p>
                    <a:p>
                      <a:pPr>
                        <a:buNone/>
                      </a:pPr>
                      <a:r>
                        <a:rPr lang="en-US" sz="1200" dirty="0"/>
                        <a:t>8811620016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Mata Kuliah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Data Mining [3 SKS]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Mahasiswa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Magister Teknik </a:t>
                      </a:r>
                      <a:r>
                        <a:rPr lang="en-US" sz="1200" dirty="0" err="1"/>
                        <a:t>Informatika</a:t>
                      </a:r>
                      <a:r>
                        <a:rPr lang="en-US" sz="1200" dirty="0"/>
                        <a:t> UNPAM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6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Mobile Phone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081316281847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dosen02680@unpam.ac.id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6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/>
                        <a:t>Menikah</a:t>
                      </a:r>
                      <a:r>
                        <a:rPr lang="en-US" sz="1200" dirty="0"/>
                        <a:t>/ </a:t>
                      </a:r>
                      <a:r>
                        <a:rPr lang="en-US" sz="1200" dirty="0" err="1"/>
                        <a:t>satu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Istri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dengan</a:t>
                      </a:r>
                      <a:r>
                        <a:rPr lang="en-US" sz="1200" dirty="0"/>
                        <a:t> 3 Anak 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/>
                        <a:t>Laki-Laki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Semua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Google Shape;219;p18">
            <a:extLst>
              <a:ext uri="{FF2B5EF4-FFF2-40B4-BE49-F238E27FC236}">
                <a16:creationId xmlns:a16="http://schemas.microsoft.com/office/drawing/2014/main" id="{32B48CBC-933D-67B4-E283-A9BE29A85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Dosen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Pengampu</a:t>
            </a:r>
            <a:endParaRPr lang="en-US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7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Pakta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Integritas</a:t>
            </a:r>
            <a:r>
              <a:rPr lang="en-US" dirty="0">
                <a:solidFill>
                  <a:schemeClr val="dk1"/>
                </a:solidFill>
              </a:rPr>
              <a:t> 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 err="1">
                <a:solidFill>
                  <a:schemeClr val="dk1"/>
                </a:solidFill>
              </a:rPr>
              <a:t>Kontrak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Pembelajaran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2" name="Content Placeholder 99">
            <a:extLst>
              <a:ext uri="{FF2B5EF4-FFF2-40B4-BE49-F238E27FC236}">
                <a16:creationId xmlns:a16="http://schemas.microsoft.com/office/drawing/2014/main" id="{F3C3DAF2-E0FD-39E4-A731-820F0AA6E7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1"/>
          <a:stretch/>
        </p:blipFill>
        <p:spPr>
          <a:xfrm>
            <a:off x="5734664" y="1806891"/>
            <a:ext cx="2044150" cy="15409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940B01AF-6220-CC07-259A-534D1131340D}"/>
              </a:ext>
            </a:extLst>
          </p:cNvPr>
          <p:cNvSpPr txBox="1"/>
          <p:nvPr/>
        </p:nvSpPr>
        <p:spPr>
          <a:xfrm>
            <a:off x="735145" y="2064384"/>
            <a:ext cx="44710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STRATEGI PEMBELAJARAN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BLENDED LEARNING</a:t>
            </a:r>
            <a:endParaRPr lang="en-US" sz="2000" b="1" dirty="0"/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Kompetensi</a:t>
            </a:r>
            <a:r>
              <a:rPr lang="en-US" sz="2000" b="1" dirty="0"/>
              <a:t> Abad 21)</a:t>
            </a:r>
          </a:p>
        </p:txBody>
      </p:sp>
    </p:spTree>
    <p:extLst>
      <p:ext uri="{BB962C8B-B14F-4D97-AF65-F5344CB8AC3E}">
        <p14:creationId xmlns:p14="http://schemas.microsoft.com/office/powerpoint/2010/main" val="414955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6BDD4B-9A15-DD98-CEC8-CEC8E0B4486B}"/>
              </a:ext>
            </a:extLst>
          </p:cNvPr>
          <p:cNvSpPr/>
          <p:nvPr/>
        </p:nvSpPr>
        <p:spPr>
          <a:xfrm>
            <a:off x="4714242" y="1257458"/>
            <a:ext cx="3972560" cy="34620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05B8450-B6E9-F87D-D3E7-CB387E65DA1E}"/>
              </a:ext>
            </a:extLst>
          </p:cNvPr>
          <p:cNvSpPr/>
          <p:nvPr/>
        </p:nvSpPr>
        <p:spPr>
          <a:xfrm>
            <a:off x="457200" y="1270000"/>
            <a:ext cx="3972560" cy="34620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1D4F4882-ED44-F8C6-936F-D40B2A9476D3}"/>
              </a:ext>
            </a:extLst>
          </p:cNvPr>
          <p:cNvSpPr txBox="1"/>
          <p:nvPr/>
        </p:nvSpPr>
        <p:spPr>
          <a:xfrm>
            <a:off x="457200" y="1401770"/>
            <a:ext cx="3810636" cy="2980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BELAJAR</a:t>
            </a:r>
            <a:r>
              <a:rPr kumimoji="0" sz="2400" b="1" i="0" u="none" strike="noStrike" kern="1200" cap="none" spc="-1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MANDIRI</a:t>
            </a:r>
            <a:endParaRPr kumimoji="0" lang="en-US" sz="2400" b="1" i="0" u="none" strike="noStrike" kern="1200" cap="none" spc="-5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19431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ASINKRONIUS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)</a:t>
            </a:r>
          </a:p>
          <a:p>
            <a:pPr marL="194945" marR="0" lvl="0" indent="0" algn="ctr" defTabSz="914400" rtl="0" eaLnBrk="1" fontAlgn="auto" latinLnBrk="0" hangingPunct="1">
              <a:lnSpc>
                <a:spcPct val="100000"/>
              </a:lnSpc>
              <a:spcBef>
                <a:spcPts val="218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b="1" kern="1200" spc="-5" dirty="0">
              <a:solidFill>
                <a:schemeClr val="tx1"/>
              </a:solidFill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158750" marR="145415" lvl="0" indent="0" algn="ctr" defTabSz="914400" rtl="0" eaLnBrk="1" fontAlgn="auto" latinLnBrk="0" hangingPunct="1">
              <a:lnSpc>
                <a:spcPts val="19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kapan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saja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– di mana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saja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–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sesuai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1600" b="1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kecepatan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dan </a:t>
            </a:r>
            <a:r>
              <a:rPr kumimoji="0" lang="en-US" sz="1600" b="1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kondisi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 masing-masing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–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secara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offline, 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difasilitasi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oleh </a:t>
            </a:r>
            <a:r>
              <a:rPr kumimoji="0" lang="en-US" sz="1600" b="1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LMS</a:t>
            </a:r>
            <a:r>
              <a:rPr lang="en-US" sz="1600" b="1" dirty="0">
                <a:latin typeface="Century Gothic" panose="020B0502020202020204"/>
                <a:cs typeface="Century Gothic" panose="020B0502020202020204"/>
              </a:rPr>
              <a:t> UNPAM</a:t>
            </a:r>
          </a:p>
          <a:p>
            <a:pPr marL="158750" marR="145415" lvl="0" indent="0" algn="ctr" defTabSz="914400" rtl="0" eaLnBrk="1" fontAlgn="auto" latinLnBrk="0" hangingPunct="1">
              <a:lnSpc>
                <a:spcPts val="19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Mengerjakan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Forum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Diskusi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Tugas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Individu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/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Kelompok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D54F891-BAAB-10DC-FE12-A96BA1B32D21}"/>
              </a:ext>
            </a:extLst>
          </p:cNvPr>
          <p:cNvSpPr txBox="1"/>
          <p:nvPr/>
        </p:nvSpPr>
        <p:spPr>
          <a:xfrm>
            <a:off x="5001205" y="1377853"/>
            <a:ext cx="3660775" cy="284725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355" marR="360045" lvl="0" indent="-27940" algn="ctr" defTabSz="914400" rtl="0" eaLnBrk="1" fontAlgn="auto" latinLnBrk="0" hangingPunct="1">
              <a:lnSpc>
                <a:spcPct val="76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BELAJAR TERSTUKTUR</a:t>
            </a:r>
            <a:r>
              <a:rPr kumimoji="0" lang="en-US" sz="2400" b="1" i="0" u="none" strike="noStrike" kern="1200" cap="none" spc="-5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DAN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TERBIMBING (</a:t>
            </a:r>
            <a:r>
              <a:rPr kumimoji="0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SINKRONIUS</a:t>
            </a: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)</a:t>
            </a:r>
            <a:endParaRPr kumimoji="0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216535" marR="246380" lvl="0" indent="0" algn="ctr" defTabSz="914400" rtl="0" eaLnBrk="1" fontAlgn="auto" latinLnBrk="0" hangingPunct="1">
              <a:lnSpc>
                <a:spcPts val="19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b="1" kern="1200" dirty="0">
              <a:solidFill>
                <a:schemeClr val="tx1"/>
              </a:solidFill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216535" marR="246380" lvl="0" indent="0" algn="ctr" defTabSz="914400" rtl="0" eaLnBrk="1" fontAlgn="auto" latinLnBrk="0" hangingPunct="1">
              <a:lnSpc>
                <a:spcPts val="19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1600" b="1" kern="1200" dirty="0" err="1">
                <a:latin typeface="Century Gothic" panose="020B0502020202020204"/>
                <a:ea typeface="+mn-ea"/>
              </a:rPr>
              <a:t>terjadwal</a:t>
            </a:r>
            <a:r>
              <a:rPr sz="1600" b="1" kern="1200" dirty="0">
                <a:latin typeface="Century Gothic" panose="020B0502020202020204"/>
                <a:ea typeface="+mn-ea"/>
              </a:rPr>
              <a:t> – di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 </a:t>
            </a:r>
            <a:r>
              <a:rPr lang="en-US" sz="1600" b="1" kern="1200" dirty="0" err="1">
                <a:latin typeface="Century Gothic" panose="020B0502020202020204"/>
                <a:ea typeface="+mn-ea"/>
              </a:rPr>
              <a:t>Kampus</a:t>
            </a:r>
            <a:r>
              <a:rPr sz="1600" b="1" kern="1200" dirty="0">
                <a:latin typeface="Century Gothic" panose="020B0502020202020204"/>
                <a:ea typeface="+mn-ea"/>
              </a:rPr>
              <a:t> </a:t>
            </a:r>
            <a:r>
              <a:rPr sz="1600" b="1" kern="1200" dirty="0" err="1">
                <a:latin typeface="Century Gothic" panose="020B0502020202020204"/>
                <a:ea typeface="+mn-ea"/>
              </a:rPr>
              <a:t>untuk</a:t>
            </a:r>
            <a:r>
              <a:rPr sz="1600" b="1" kern="1200" dirty="0">
                <a:latin typeface="Century Gothic" panose="020B0502020202020204"/>
                <a:ea typeface="+mn-ea"/>
              </a:rPr>
              <a:t> </a:t>
            </a:r>
            <a:r>
              <a:rPr lang="en-US" sz="1600" b="1" kern="1200" dirty="0" err="1">
                <a:latin typeface="Century Gothic" panose="020B0502020202020204"/>
                <a:ea typeface="+mn-ea"/>
              </a:rPr>
              <a:t>kuliah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 </a:t>
            </a:r>
            <a:r>
              <a:rPr sz="1600" b="1" kern="1200" dirty="0" err="1">
                <a:latin typeface="Century Gothic" panose="020B0502020202020204"/>
                <a:ea typeface="+mn-ea"/>
              </a:rPr>
              <a:t>tatap</a:t>
            </a:r>
            <a:r>
              <a:rPr sz="1600" b="1" kern="1200" dirty="0">
                <a:latin typeface="Century Gothic" panose="020B0502020202020204"/>
                <a:ea typeface="+mn-ea"/>
              </a:rPr>
              <a:t>  </a:t>
            </a:r>
            <a:r>
              <a:rPr sz="1600" b="1" kern="1200" dirty="0" err="1">
                <a:latin typeface="Century Gothic" panose="020B0502020202020204"/>
                <a:ea typeface="+mn-ea"/>
              </a:rPr>
              <a:t>muka</a:t>
            </a:r>
            <a:r>
              <a:rPr sz="1600" b="1" kern="1200" dirty="0">
                <a:latin typeface="Century Gothic" panose="020B0502020202020204"/>
                <a:ea typeface="+mn-ea"/>
              </a:rPr>
              <a:t> 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dan bimbingan </a:t>
            </a:r>
            <a:r>
              <a:rPr sz="1600" b="1" kern="1200" dirty="0">
                <a:latin typeface="Century Gothic" panose="020B0502020202020204"/>
                <a:ea typeface="+mn-ea"/>
              </a:rPr>
              <a:t>o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ffline/online</a:t>
            </a:r>
            <a:r>
              <a:rPr sz="1600" b="1" kern="1200" dirty="0">
                <a:latin typeface="Century Gothic" panose="020B0502020202020204"/>
                <a:ea typeface="+mn-ea"/>
              </a:rPr>
              <a:t>,praktek 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Lab </a:t>
            </a:r>
            <a:r>
              <a:rPr sz="1600" b="1" kern="1200" dirty="0">
                <a:latin typeface="Century Gothic" panose="020B0502020202020204"/>
                <a:ea typeface="+mn-ea"/>
              </a:rPr>
              <a:t> 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"Group</a:t>
            </a:r>
            <a:r>
              <a:rPr sz="1600" b="1" kern="1200" dirty="0">
                <a:latin typeface="Century Gothic" panose="020B0502020202020204"/>
                <a:ea typeface="+mn-ea"/>
              </a:rPr>
              <a:t> </a:t>
            </a:r>
            <a:r>
              <a:rPr sz="1600" b="1" kern="1200" dirty="0" err="1">
                <a:latin typeface="Century Gothic" panose="020B0502020202020204"/>
                <a:ea typeface="+mn-ea"/>
              </a:rPr>
              <a:t>belajar</a:t>
            </a:r>
            <a:r>
              <a:rPr lang="en-US" sz="1600" b="1" kern="1200" dirty="0">
                <a:latin typeface="Century Gothic" panose="020B0502020202020204"/>
                <a:ea typeface="+mn-ea"/>
              </a:rPr>
              <a:t>"</a:t>
            </a:r>
            <a:endParaRPr sz="1600" b="1" kern="1200" dirty="0">
              <a:latin typeface="Century Gothic" panose="020B0502020202020204"/>
              <a:ea typeface="+mn-ea"/>
            </a:endParaRPr>
          </a:p>
          <a:p>
            <a:pPr marL="0" marR="29845" lvl="0" indent="0" algn="ctr" defTabSz="914400" rtl="0" eaLnBrk="1" fontAlgn="auto" latinLnBrk="0" hangingPunct="1">
              <a:lnSpc>
                <a:spcPts val="1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</p:txBody>
      </p:sp>
      <p:sp>
        <p:nvSpPr>
          <p:cNvPr id="62" name="Google Shape;219;p18">
            <a:extLst>
              <a:ext uri="{FF2B5EF4-FFF2-40B4-BE49-F238E27FC236}">
                <a16:creationId xmlns:a16="http://schemas.microsoft.com/office/drawing/2014/main" id="{8A435C3C-779E-FCF7-D9A4-6D409E58832A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Peran </a:t>
            </a:r>
            <a:r>
              <a:rPr lang="en-US" dirty="0" err="1">
                <a:solidFill>
                  <a:schemeClr val="dk1"/>
                </a:solidFill>
              </a:rPr>
              <a:t>Mahasiswa</a:t>
            </a:r>
            <a:r>
              <a:rPr lang="en-US" dirty="0">
                <a:solidFill>
                  <a:schemeClr val="dk1"/>
                </a:solidFill>
              </a:rPr>
              <a:t> s2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(Student Center)</a:t>
            </a:r>
          </a:p>
        </p:txBody>
      </p:sp>
    </p:spTree>
    <p:extLst>
      <p:ext uri="{BB962C8B-B14F-4D97-AF65-F5344CB8AC3E}">
        <p14:creationId xmlns:p14="http://schemas.microsoft.com/office/powerpoint/2010/main" val="123426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6BDD4B-9A15-DD98-CEC8-CEC8E0B4486B}"/>
              </a:ext>
            </a:extLst>
          </p:cNvPr>
          <p:cNvSpPr/>
          <p:nvPr/>
        </p:nvSpPr>
        <p:spPr>
          <a:xfrm>
            <a:off x="4714242" y="1257458"/>
            <a:ext cx="3972560" cy="34620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05B8450-B6E9-F87D-D3E7-CB387E65DA1E}"/>
              </a:ext>
            </a:extLst>
          </p:cNvPr>
          <p:cNvSpPr/>
          <p:nvPr/>
        </p:nvSpPr>
        <p:spPr>
          <a:xfrm>
            <a:off x="457200" y="1270000"/>
            <a:ext cx="3972560" cy="346202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bject 12">
            <a:extLst>
              <a:ext uri="{FF2B5EF4-FFF2-40B4-BE49-F238E27FC236}">
                <a16:creationId xmlns:a16="http://schemas.microsoft.com/office/drawing/2014/main" id="{1D4F4882-ED44-F8C6-936F-D40B2A9476D3}"/>
              </a:ext>
            </a:extLst>
          </p:cNvPr>
          <p:cNvSpPr txBox="1"/>
          <p:nvPr/>
        </p:nvSpPr>
        <p:spPr>
          <a:xfrm>
            <a:off x="457200" y="1401770"/>
            <a:ext cx="3810636" cy="294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 BELAJAR  MANDIRI</a:t>
            </a:r>
          </a:p>
          <a:p>
            <a:pPr marL="19431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2400" b="1" kern="1200" spc="-5" dirty="0">
              <a:solidFill>
                <a:schemeClr val="tx1"/>
              </a:solidFill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444500" marR="145415" lvl="0" indent="-285750" defTabSz="914400" rtl="0" eaLnBrk="1" fontAlgn="auto" latinLnBrk="0" hangingPunct="1">
              <a:lnSpc>
                <a:spcPts val="19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 Forum Diskusi  offline-via LMS Offline [memberi umpan balik, kesimpulan, menilai]</a:t>
            </a:r>
          </a:p>
          <a:p>
            <a:pPr marL="444500" marR="145415" lvl="0" indent="-285750" defTabSz="914400" rtl="0" eaLnBrk="1" fontAlgn="auto" latinLnBrk="0" hangingPunct="1">
              <a:lnSpc>
                <a:spcPts val="19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it-IT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 Penugasan  Online [memberi umpan balik, kesimpulan, menilai]</a:t>
            </a: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9D54F891-BAAB-10DC-FE12-A96BA1B32D21}"/>
              </a:ext>
            </a:extLst>
          </p:cNvPr>
          <p:cNvSpPr txBox="1"/>
          <p:nvPr/>
        </p:nvSpPr>
        <p:spPr>
          <a:xfrm>
            <a:off x="5001205" y="1377853"/>
            <a:ext cx="3660775" cy="33700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355" marR="360045" lvl="0" indent="-27940" algn="ctr" defTabSz="914400" rtl="0" eaLnBrk="1" fontAlgn="auto" latinLnBrk="0" hangingPunct="1">
              <a:lnSpc>
                <a:spcPct val="76000"/>
              </a:lnSpc>
              <a:spcBef>
                <a:spcPts val="78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 BELAJAR TERSTUKTUR &amp; TERBIMBING</a:t>
            </a:r>
            <a:br>
              <a:rPr kumimoji="0" lang="en-US" sz="2400" b="1" i="0" u="none" strike="noStrike" kern="1200" cap="none" spc="-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</a:br>
            <a:endParaRPr lang="en-US" b="1" kern="1200" dirty="0">
              <a:solidFill>
                <a:schemeClr val="tx1"/>
              </a:solidFill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502285" marR="246380" lvl="0" indent="-285750" defTabSz="914400" rtl="0" eaLnBrk="1" fontAlgn="auto" latinLnBrk="0" hangingPunct="1">
              <a:lnSpc>
                <a:spcPts val="19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Diskusi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Tatap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Muka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di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Kelas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(Offline)</a:t>
            </a:r>
          </a:p>
          <a:p>
            <a:pPr marL="502285" marR="246380" lvl="0" indent="-285750" defTabSz="914400" rtl="0" eaLnBrk="1" fontAlgn="auto" latinLnBrk="0" hangingPunct="1">
              <a:lnSpc>
                <a:spcPts val="19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Memfasilitasi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TM Online (Vicon,] pada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pembimbingan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Tesis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kalau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berhalangan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TM</a:t>
            </a:r>
          </a:p>
          <a:p>
            <a:pPr marL="502285" marR="246380" lvl="0" indent="-285750" defTabSz="914400" rtl="0" eaLnBrk="1" fontAlgn="auto" latinLnBrk="0" hangingPunct="1">
              <a:lnSpc>
                <a:spcPts val="1900"/>
              </a:lnSpc>
              <a:spcBef>
                <a:spcPts val="92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Kolaborasi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Penelitian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dan PKM 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dengan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anose="020B0502020202020204"/>
                <a:ea typeface="+mn-ea"/>
                <a:cs typeface="Century Gothic" panose="020B0502020202020204"/>
              </a:rPr>
              <a:t>Mahasiswa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  <a:p>
            <a:pPr marL="0" marR="29845" lvl="0" indent="0" algn="ctr" defTabSz="914400" rtl="0" eaLnBrk="1" fontAlgn="auto" latinLnBrk="0" hangingPunct="1">
              <a:lnSpc>
                <a:spcPts val="18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anose="020B0502020202020204"/>
              <a:ea typeface="+mn-ea"/>
              <a:cs typeface="Century Gothic" panose="020B0502020202020204"/>
            </a:endParaRPr>
          </a:p>
        </p:txBody>
      </p:sp>
      <p:sp>
        <p:nvSpPr>
          <p:cNvPr id="62" name="Google Shape;219;p18">
            <a:extLst>
              <a:ext uri="{FF2B5EF4-FFF2-40B4-BE49-F238E27FC236}">
                <a16:creationId xmlns:a16="http://schemas.microsoft.com/office/drawing/2014/main" id="{8A435C3C-779E-FCF7-D9A4-6D409E58832A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Peran </a:t>
            </a:r>
            <a:r>
              <a:rPr lang="en-US" dirty="0" err="1">
                <a:solidFill>
                  <a:schemeClr val="dk1"/>
                </a:solidFill>
              </a:rPr>
              <a:t>Dosen</a:t>
            </a:r>
            <a:r>
              <a:rPr lang="en-US" dirty="0">
                <a:solidFill>
                  <a:schemeClr val="dk1"/>
                </a:solidFill>
              </a:rPr>
              <a:t> S2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dirty="0" err="1">
                <a:solidFill>
                  <a:schemeClr val="dk1"/>
                </a:solidFill>
              </a:rPr>
              <a:t>Fasilitator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25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Penilaian</a:t>
            </a:r>
            <a:r>
              <a:rPr lang="en-US" dirty="0">
                <a:solidFill>
                  <a:schemeClr val="dk1"/>
                </a:solidFill>
              </a:rPr>
              <a:t> dan </a:t>
            </a:r>
            <a:r>
              <a:rPr lang="en-US" dirty="0" err="1">
                <a:solidFill>
                  <a:schemeClr val="dk1"/>
                </a:solidFill>
              </a:rPr>
              <a:t>Kriteria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Penilaian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683E03-6B05-AD76-C7CB-152480D05BEC}"/>
              </a:ext>
            </a:extLst>
          </p:cNvPr>
          <p:cNvSpPr txBox="1">
            <a:spLocks/>
          </p:cNvSpPr>
          <p:nvPr/>
        </p:nvSpPr>
        <p:spPr>
          <a:xfrm>
            <a:off x="457200" y="1061720"/>
            <a:ext cx="8524240" cy="3893825"/>
          </a:xfrm>
          <a:prstGeom prst="rect">
            <a:avLst/>
          </a:prstGeom>
        </p:spPr>
        <p:txBody>
          <a:bodyPr vert="horz" wrap="square" lIns="91440" tIns="45720" rIns="91440" bIns="4572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en-US" sz="1800" b="1" dirty="0">
                <a:latin typeface="+mj-lt"/>
                <a:cs typeface="Times New Roman" panose="02020603050405020304" pitchFamily="18" charset="0"/>
              </a:rPr>
              <a:t>KULIAH TATAP MUKA (</a:t>
            </a:r>
            <a:r>
              <a:rPr lang="en-US" sz="1800" b="1" spc="-5" dirty="0">
                <a:latin typeface="+mj-lt"/>
                <a:cs typeface="Times New Roman" panose="02020603050405020304" pitchFamily="18" charset="0"/>
                <a:sym typeface="+mn-ea"/>
              </a:rPr>
              <a:t>SINKRONIUS)</a:t>
            </a: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514350" lvl="1" indent="-514350">
              <a:buFont typeface="Calibri" panose="020F0502020204030204" charset="0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UAS		40%		</a:t>
            </a:r>
          </a:p>
          <a:p>
            <a:pPr marL="514350" lvl="1" indent="-514350">
              <a:buFont typeface="Calibri" panose="020F0502020204030204" charset="0"/>
              <a:buAutoNum type="arabicPeriod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UTS		30%		</a:t>
            </a:r>
          </a:p>
          <a:p>
            <a:pPr marL="514350" lvl="1" indent="-514350">
              <a:buFont typeface="Calibri" panose="020F0502020204030204" charset="0"/>
              <a:buAutoNum type="arabicPeriod"/>
            </a:pP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Tugas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Keaktifan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	20%		</a:t>
            </a:r>
          </a:p>
          <a:p>
            <a:pPr marL="514350" lvl="1" indent="-514350" algn="just">
              <a:buFont typeface="Calibri" panose="020F0502020204030204" charset="0"/>
              <a:buAutoNum type="arabicPeriod"/>
            </a:pP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Presensi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		10% </a:t>
            </a:r>
          </a:p>
          <a:p>
            <a:pPr lvl="1" algn="just"/>
            <a:endParaRPr lang="en-US" sz="1800" b="1" dirty="0">
              <a:latin typeface="+mj-lt"/>
              <a:cs typeface="Times New Roman" panose="02020603050405020304" pitchFamily="18" charset="0"/>
            </a:endParaRPr>
          </a:p>
          <a:p>
            <a:pPr lvl="1" algn="just"/>
            <a:r>
              <a:rPr lang="en-US" sz="1800" b="1" dirty="0">
                <a:latin typeface="+mj-lt"/>
                <a:cs typeface="Times New Roman" panose="02020603050405020304" pitchFamily="18" charset="0"/>
              </a:rPr>
              <a:t>75%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kehadiran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perkuliahan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tatap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muka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 dan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apabila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kehadiran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50% &lt; 75%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maka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D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, dan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apabila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kehadiran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&lt; 50%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maka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nilai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akhir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mahasiswa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E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(Surat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Edaran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+mj-lt"/>
                <a:cs typeface="Times New Roman" panose="02020603050405020304" pitchFamily="18" charset="0"/>
              </a:rPr>
              <a:t>Warek</a:t>
            </a:r>
            <a:r>
              <a:rPr lang="en-US" sz="1600" b="1" dirty="0">
                <a:latin typeface="+mj-lt"/>
                <a:cs typeface="Times New Roman" panose="02020603050405020304" pitchFamily="18" charset="0"/>
              </a:rPr>
              <a:t> 1 No:364/A.1/Ed/UNPAM/XII/2022)</a:t>
            </a:r>
          </a:p>
          <a:p>
            <a:pPr lvl="1" algn="just"/>
            <a:endParaRPr lang="en-US" sz="1600" b="1" dirty="0">
              <a:latin typeface="+mj-lt"/>
              <a:cs typeface="Times New Roman" panose="02020603050405020304" pitchFamily="18" charset="0"/>
            </a:endParaRPr>
          </a:p>
          <a:p>
            <a:pPr lvl="1" algn="ctr"/>
            <a:r>
              <a:rPr lang="en-US" sz="1800" b="1" dirty="0">
                <a:latin typeface="+mj-lt"/>
                <a:cs typeface="Times New Roman" panose="02020603050405020304" pitchFamily="18" charset="0"/>
              </a:rPr>
              <a:t>KULIAH  DALAM JARINGAN LMS </a:t>
            </a:r>
            <a:r>
              <a:rPr lang="en-US" sz="2000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US" sz="1800" b="1" spc="-5" dirty="0">
                <a:latin typeface="+mj-lt"/>
                <a:cs typeface="Times New Roman" panose="02020603050405020304" pitchFamily="18" charset="0"/>
                <a:sym typeface="+mn-ea"/>
              </a:rPr>
              <a:t>ASINKRONIUS</a:t>
            </a:r>
            <a:r>
              <a:rPr lang="en-US" sz="1600" b="1" spc="-5" dirty="0">
                <a:latin typeface="+mj-lt"/>
                <a:cs typeface="Times New Roman" panose="02020603050405020304" pitchFamily="18" charset="0"/>
                <a:sym typeface="+mn-ea"/>
              </a:rPr>
              <a:t>)</a:t>
            </a:r>
            <a:endParaRPr lang="en-US" sz="1600" b="1" kern="1200" dirty="0">
              <a:latin typeface="+mj-lt"/>
              <a:ea typeface="+mn-ea"/>
              <a:cs typeface="Times New Roman" panose="02020603050405020304" pitchFamily="18" charset="0"/>
            </a:endParaRPr>
          </a:p>
          <a:p>
            <a:pPr marL="342900" lvl="1" indent="-342900" algn="just">
              <a:buFont typeface="+mj-lt"/>
              <a:buAutoNum type="arabicPeriod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Mengerjakan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tugas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diberikan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oleh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dosen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di LMS</a:t>
            </a:r>
          </a:p>
          <a:p>
            <a:pPr marL="342900" lvl="1" indent="-342900" algn="just">
              <a:buFont typeface="+mj-lt"/>
              <a:buAutoNum type="arabicPeriod"/>
            </a:pP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Absen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kehadiran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di LMS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adalah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keaktifan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menjawab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pertanyaan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di forum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diskusi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yang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akan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dinilai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dari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keaktifan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mahasiswa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dalam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satu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pekan</a:t>
            </a:r>
          </a:p>
        </p:txBody>
      </p:sp>
    </p:spTree>
    <p:extLst>
      <p:ext uri="{BB962C8B-B14F-4D97-AF65-F5344CB8AC3E}">
        <p14:creationId xmlns:p14="http://schemas.microsoft.com/office/powerpoint/2010/main" val="223611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dk1"/>
                </a:solidFill>
              </a:rPr>
              <a:t>Capain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 err="1">
                <a:solidFill>
                  <a:schemeClr val="dk1"/>
                </a:solidFill>
              </a:rPr>
              <a:t>Pembelajaran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TM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0AD5E-78F4-9352-DDD9-02FB7A0EC6C3}"/>
              </a:ext>
            </a:extLst>
          </p:cNvPr>
          <p:cNvSpPr txBox="1"/>
          <p:nvPr/>
        </p:nvSpPr>
        <p:spPr>
          <a:xfrm>
            <a:off x="553064" y="1557931"/>
            <a:ext cx="80378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memahami</a:t>
            </a:r>
            <a:r>
              <a:rPr lang="en-US" sz="2400" dirty="0"/>
              <a:t> </a:t>
            </a:r>
            <a:r>
              <a:rPr lang="en-US" sz="2400" dirty="0" err="1"/>
              <a:t>kontak</a:t>
            </a:r>
            <a:r>
              <a:rPr lang="en-US" sz="2400" dirty="0"/>
              <a:t> </a:t>
            </a:r>
            <a:r>
              <a:rPr lang="en-US" sz="2400" dirty="0" err="1"/>
              <a:t>perkuliahan</a:t>
            </a:r>
            <a:r>
              <a:rPr lang="en-US" sz="2400" dirty="0"/>
              <a:t> dan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evaluasi</a:t>
            </a:r>
            <a:r>
              <a:rPr lang="en-US" sz="2400" dirty="0"/>
              <a:t> </a:t>
            </a:r>
            <a:r>
              <a:rPr lang="en-US" sz="2400" dirty="0" err="1"/>
              <a:t>perkuliahan</a:t>
            </a:r>
            <a:r>
              <a:rPr lang="en-US" sz="2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konsep</a:t>
            </a:r>
            <a:r>
              <a:rPr lang="en-US" sz="2400" dirty="0"/>
              <a:t> Data Mining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menganalisis</a:t>
            </a:r>
            <a:r>
              <a:rPr lang="en-US" sz="2400" dirty="0"/>
              <a:t> dan </a:t>
            </a:r>
            <a:r>
              <a:rPr lang="en-US" sz="2400" dirty="0" err="1"/>
              <a:t>memanfaatan</a:t>
            </a:r>
            <a:r>
              <a:rPr lang="en-US" sz="2400" dirty="0"/>
              <a:t> Data Mining di </a:t>
            </a:r>
            <a:r>
              <a:rPr lang="en-US" sz="2400" dirty="0" err="1"/>
              <a:t>Instansi</a:t>
            </a:r>
            <a:r>
              <a:rPr lang="en-US" sz="2400" dirty="0"/>
              <a:t>/</a:t>
            </a:r>
            <a:r>
              <a:rPr lang="en-US" sz="2400" dirty="0" err="1"/>
              <a:t>Organisasi</a:t>
            </a:r>
            <a:r>
              <a:rPr lang="en-US" sz="2400" dirty="0"/>
              <a:t>/</a:t>
            </a:r>
            <a:r>
              <a:rPr lang="en-US" sz="2400" dirty="0" err="1"/>
              <a:t>Industri</a:t>
            </a:r>
            <a:r>
              <a:rPr lang="en-US" sz="24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tools </a:t>
            </a:r>
            <a:r>
              <a:rPr lang="en-US" sz="2400" dirty="0" err="1"/>
              <a:t>untuk</a:t>
            </a:r>
            <a:r>
              <a:rPr lang="en-US" sz="2400" dirty="0"/>
              <a:t> Data Mining.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93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8414</TotalTime>
  <Words>456</Words>
  <Application>Microsoft Office PowerPoint</Application>
  <PresentationFormat>On-screen Show (16:9)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Fira Sans Extra Condensed SemiBold</vt:lpstr>
      <vt:lpstr>Wingdings</vt:lpstr>
      <vt:lpstr>Roboto</vt:lpstr>
      <vt:lpstr>Fira Sans Extra Condensed</vt:lpstr>
      <vt:lpstr>Arial</vt:lpstr>
      <vt:lpstr>Century Gothic</vt:lpstr>
      <vt:lpstr>Calibri</vt:lpstr>
      <vt:lpstr>Big Data Infographics by Slidesgo</vt:lpstr>
      <vt:lpstr>Data Mining</vt:lpstr>
      <vt:lpstr>Dosen Pengampu</vt:lpstr>
      <vt:lpstr>Dosen Pengampu</vt:lpstr>
      <vt:lpstr>Pakta Integritas  Kontrak Pembelajaran</vt:lpstr>
      <vt:lpstr>PowerPoint Presentation</vt:lpstr>
      <vt:lpstr>PowerPoint Presentation</vt:lpstr>
      <vt:lpstr>Penilaian dan Kriteria Penilaian</vt:lpstr>
      <vt:lpstr>Capain Pembelajaran TM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cp:lastModifiedBy>Sajarwo Anggai</cp:lastModifiedBy>
  <cp:revision>63</cp:revision>
  <dcterms:modified xsi:type="dcterms:W3CDTF">2023-09-09T07:55:46Z</dcterms:modified>
</cp:coreProperties>
</file>