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0" r:id="rId3"/>
    <p:sldId id="433" r:id="rId4"/>
    <p:sldId id="434" r:id="rId5"/>
    <p:sldId id="436" r:id="rId6"/>
    <p:sldId id="437" r:id="rId7"/>
    <p:sldId id="439" r:id="rId8"/>
    <p:sldId id="440" r:id="rId9"/>
    <p:sldId id="435" r:id="rId10"/>
    <p:sldId id="432" r:id="rId11"/>
    <p:sldId id="438" r:id="rId12"/>
    <p:sldId id="39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8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8e7-ubPCiA" TargetMode="External"/><Relationship Id="rId3" Type="http://schemas.openxmlformats.org/officeDocument/2006/relationships/hyperlink" Target="https://www.danialmahkya.com/2018/12/tutorial-video-analisis-regresi-linier.html" TargetMode="External"/><Relationship Id="rId7" Type="http://schemas.openxmlformats.org/officeDocument/2006/relationships/hyperlink" Target="https://statistics.laerd.com/spss-tutorials/linear-regression-using-spss-statistics.php" TargetMode="External"/><Relationship Id="rId2" Type="http://schemas.openxmlformats.org/officeDocument/2006/relationships/hyperlink" Target="https://www.youtube.com/watch?v=HX-9akRkAA8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ealpython.com/linear-regression-in-python/" TargetMode="External"/><Relationship Id="rId5" Type="http://schemas.openxmlformats.org/officeDocument/2006/relationships/hyperlink" Target="https://www.w3schools.com/python/python_ml_linear_regression.asp" TargetMode="External"/><Relationship Id="rId4" Type="http://schemas.openxmlformats.org/officeDocument/2006/relationships/hyperlink" Target="https://lms.onnocenter.or.id/wiki/index.php/Orange:_Metric_Evaluation_Model" TargetMode="External"/><Relationship Id="rId9" Type="http://schemas.openxmlformats.org/officeDocument/2006/relationships/hyperlink" Target="https://www.youtube.com/watch?v=D4cWL0wEXLk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an_squared_error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orangedatamining.com/widget-catalog/evaluate/testands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orangedatamining.com/widget-catalog/evaluate/%3Chttps:/en.wikipedia.org/wiki/Coefficient_of_determination%3E" TargetMode="External"/><Relationship Id="rId5" Type="http://schemas.openxmlformats.org/officeDocument/2006/relationships/hyperlink" Target="https://orangedatamining.com/widget-catalog/evaluate/%3Chttps:/en.wikipedia.org/wiki/Mean_absolute_error%3E" TargetMode="External"/><Relationship Id="rId4" Type="http://schemas.openxmlformats.org/officeDocument/2006/relationships/hyperlink" Target="https://en.wikipedia.org/wiki/Root_mean_squ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5">
            <a:extLst>
              <a:ext uri="{FF2B5EF4-FFF2-40B4-BE49-F238E27FC236}">
                <a16:creationId xmlns:a16="http://schemas.microsoft.com/office/drawing/2014/main" id="{1BED7E06-9B69-BF98-034C-77273C41C8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1966" y="1068145"/>
            <a:ext cx="3760034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 Mining</a:t>
            </a:r>
            <a:br>
              <a:rPr lang="en" sz="4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44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(Regresi)</a:t>
            </a:r>
            <a:endParaRPr sz="44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3874-FAD4-F5A8-8241-04B33C4D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441E2-57D1-80E8-679B-3FDECDD1E6EC}"/>
              </a:ext>
            </a:extLst>
          </p:cNvPr>
          <p:cNvSpPr txBox="1"/>
          <p:nvPr/>
        </p:nvSpPr>
        <p:spPr>
          <a:xfrm>
            <a:off x="760751" y="1345128"/>
            <a:ext cx="76224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2"/>
              </a:rPr>
              <a:t>https://www.youtube.com/watch?v=HX-9akRkAA8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https://www.danialmahkya.com/2018/12/tutorial-video-analisis-regresi-linier.html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https://lms.onnocenter.or.id/wiki/index.php/Orange:_Metric_Evaluation_Model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https://www.w3schools.com/python/python_ml_linear_regression.asp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https://realpython.com/linear-regression-in-python/</a:t>
            </a:r>
            <a:r>
              <a:rPr lang="en-US" dirty="0"/>
              <a:t>    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7"/>
              </a:rPr>
              <a:t>https://statistics.laerd.com/spss-tutorials/linear-regression-using-spss-statistics.php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https://www.youtube.com/watch?v=H8e7-ubPCiA</a:t>
            </a:r>
            <a:r>
              <a:rPr lang="en-US" dirty="0"/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9"/>
              </a:rPr>
              <a:t>https://www.youtube.com/watch?v=D4cWL0wEXLk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678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760751" y="1450058"/>
            <a:ext cx="76224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</a:t>
            </a:r>
            <a:r>
              <a:rPr lang="en-US" sz="2000" dirty="0"/>
              <a:t> Model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Regresi</a:t>
            </a:r>
            <a:r>
              <a:rPr lang="en-US" sz="2000" dirty="0"/>
              <a:t> Linear </a:t>
            </a:r>
            <a:r>
              <a:rPr lang="en-US" sz="2000" dirty="0" err="1"/>
              <a:t>sederhana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</a:t>
            </a:r>
            <a:r>
              <a:rPr lang="en-US" sz="2000" dirty="0"/>
              <a:t> Model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Regresi</a:t>
            </a:r>
            <a:r>
              <a:rPr lang="en-US" sz="2000" dirty="0"/>
              <a:t> Linear </a:t>
            </a:r>
            <a:r>
              <a:rPr lang="en-US" sz="2000" dirty="0" err="1"/>
              <a:t>berganda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(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UTS)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940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3B79C-F067-2CC5-3A40-7D4FC701FDEF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B9031B-A1E8-803E-98A0-3B84983B5061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15DBD-AFCB-3564-82D4-E42166A157AD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WA 	: 082343006557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6F67-6294-2700-4680-D50A512183D4}"/>
              </a:ext>
            </a:extLst>
          </p:cNvPr>
          <p:cNvGrpSpPr/>
          <p:nvPr/>
        </p:nvGrpSpPr>
        <p:grpSpPr>
          <a:xfrm>
            <a:off x="2565014" y="159613"/>
            <a:ext cx="4388850" cy="959979"/>
            <a:chOff x="2881580" y="22161"/>
            <a:chExt cx="4388850" cy="9599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116E972-333B-8113-369A-F8C39283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DD5F-69C5-6167-55C6-396C2166F471}"/>
                </a:ext>
              </a:extLst>
            </p:cNvPr>
            <p:cNvSpPr txBox="1"/>
            <p:nvPr/>
          </p:nvSpPr>
          <p:spPr>
            <a:xfrm>
              <a:off x="3969471" y="85590"/>
              <a:ext cx="3300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Magister Teknik </a:t>
              </a:r>
              <a:r>
                <a:rPr lang="en-US" sz="2000" dirty="0" err="1"/>
                <a:t>Informatika</a:t>
              </a:r>
              <a:endParaRPr lang="id-ID" sz="2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F065-1DE2-5FFE-C766-8C00789A2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472" y="844276"/>
              <a:ext cx="330095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Mining : Pertemuan 2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49846-E245-E24E-58DE-9366D3BD34E9}"/>
              </a:ext>
            </a:extLst>
          </p:cNvPr>
          <p:cNvSpPr txBox="1"/>
          <p:nvPr/>
        </p:nvSpPr>
        <p:spPr>
          <a:xfrm>
            <a:off x="614680" y="1156666"/>
            <a:ext cx="7914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Menyiapkan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data training</a:t>
            </a:r>
            <a:endParaRPr lang="id-ID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Regresi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Linear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14955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8DD4-2D12-793B-AC85-925129A0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Training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F33E3-3A8E-5B10-B2FB-A74F9D1C17C3}"/>
              </a:ext>
            </a:extLst>
          </p:cNvPr>
          <p:cNvSpPr txBox="1"/>
          <p:nvPr/>
        </p:nvSpPr>
        <p:spPr>
          <a:xfrm>
            <a:off x="614680" y="1291577"/>
            <a:ext cx="7914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Siapkan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data training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bentuk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excel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csv yang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nantinya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di load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Data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diambil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negeri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maupun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luar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negeri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dibangun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sendiri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kebutuhan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3747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A919-ADEF-3BD2-2590-54D2EE55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(</a:t>
            </a:r>
            <a:r>
              <a:rPr lang="en-US" dirty="0" err="1"/>
              <a:t>Regresi</a:t>
            </a:r>
            <a:r>
              <a:rPr lang="en-US" dirty="0"/>
              <a:t> Linear)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BAEB3-CCA8-1AA8-D92A-B103B18074DA}"/>
              </a:ext>
            </a:extLst>
          </p:cNvPr>
          <p:cNvSpPr txBox="1"/>
          <p:nvPr/>
        </p:nvSpPr>
        <p:spPr>
          <a:xfrm>
            <a:off x="809468" y="1178483"/>
            <a:ext cx="72252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400" b="1" dirty="0" err="1"/>
              <a:t>Regresi</a:t>
            </a:r>
            <a:r>
              <a:rPr lang="en-US" sz="1400" dirty="0"/>
              <a:t> </a:t>
            </a:r>
          </a:p>
          <a:p>
            <a:pPr marL="285750" indent="-285750"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statistik</a:t>
            </a:r>
            <a:r>
              <a:rPr lang="en-US" sz="1400" dirty="0"/>
              <a:t> yang </a:t>
            </a:r>
            <a:r>
              <a:rPr lang="en-US" sz="1400" dirty="0" err="1"/>
              <a:t>digunakan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pengaruh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dua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. </a:t>
            </a:r>
            <a:r>
              <a:rPr lang="en-US" sz="1400" dirty="0" err="1"/>
              <a:t>Hubungan</a:t>
            </a:r>
            <a:r>
              <a:rPr lang="en-US" sz="1400" dirty="0"/>
              <a:t> </a:t>
            </a:r>
            <a:r>
              <a:rPr lang="en-US" sz="1400" dirty="0" err="1"/>
              <a:t>variabel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bersifat</a:t>
            </a:r>
            <a:r>
              <a:rPr lang="en-US" sz="1400" dirty="0"/>
              <a:t> </a:t>
            </a:r>
            <a:r>
              <a:rPr lang="en-US" sz="1400" dirty="0" err="1"/>
              <a:t>fungsional</a:t>
            </a:r>
            <a:r>
              <a:rPr lang="en-US" sz="1400" dirty="0"/>
              <a:t> yang </a:t>
            </a:r>
            <a:r>
              <a:rPr lang="en-US" sz="1400" dirty="0" err="1"/>
              <a:t>diwujudkan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suatu</a:t>
            </a:r>
            <a:r>
              <a:rPr lang="en-US" sz="1400" dirty="0"/>
              <a:t> model </a:t>
            </a:r>
            <a:r>
              <a:rPr lang="en-US" sz="1400" dirty="0" err="1"/>
              <a:t>matematis</a:t>
            </a:r>
            <a:r>
              <a:rPr lang="en-US" sz="1400" dirty="0"/>
              <a:t>.</a:t>
            </a:r>
            <a:endParaRPr lang="pt-BR" altLang="en-US" sz="1400" dirty="0"/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en-US" sz="1400" dirty="0"/>
              <a:t>Hubungan antara variabel independen dengan variabel dependen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pt-BR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BR" alt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pt-BR" altLang="en-US" sz="1400" b="1" dirty="0"/>
              <a:t>Tujuan Belajar Regresi: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altLang="en-US" sz="1400" dirty="0"/>
              <a:t>Untuk </a:t>
            </a:r>
            <a:r>
              <a:rPr lang="pt-BR" altLang="en-US" sz="1400" dirty="0">
                <a:solidFill>
                  <a:srgbClr val="FF3300"/>
                </a:solidFill>
              </a:rPr>
              <a:t>memperkirakan</a:t>
            </a:r>
            <a:r>
              <a:rPr lang="pt-BR" altLang="en-US" sz="1400" dirty="0"/>
              <a:t> hasil yang didapat jika dilakukan perlakuan sampai level tertentu.</a:t>
            </a:r>
            <a:r>
              <a:rPr lang="en-US" altLang="en-US" sz="1400" dirty="0"/>
              <a:t> 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/>
              <a:t>Untuk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menaksir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pengaruh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variabel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independen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terhadap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variabel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dependen</a:t>
            </a:r>
            <a:r>
              <a:rPr lang="en-US" altLang="en-US" sz="1400" dirty="0"/>
              <a:t>.</a:t>
            </a:r>
          </a:p>
          <a:p>
            <a:pPr marL="285750" indent="-28575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400" dirty="0" err="1"/>
              <a:t>Untuk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mengatahui</a:t>
            </a:r>
            <a:r>
              <a:rPr lang="en-US" altLang="en-US" sz="1400" dirty="0"/>
              <a:t> model </a:t>
            </a:r>
            <a:r>
              <a:rPr lang="en-US" altLang="en-US" sz="1400" dirty="0" err="1"/>
              <a:t>hubungan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antara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variabel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independen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bebas</a:t>
            </a:r>
            <a:r>
              <a:rPr lang="en-US" altLang="en-US" sz="1400" dirty="0"/>
              <a:t>)  </a:t>
            </a:r>
            <a:r>
              <a:rPr lang="en-US" altLang="en-US" sz="1400" dirty="0" err="1"/>
              <a:t>terhadap</a:t>
            </a:r>
            <a:r>
              <a:rPr lang="en-US" altLang="en-US" sz="1400" dirty="0"/>
              <a:t> </a:t>
            </a:r>
            <a:r>
              <a:rPr lang="en-US" altLang="en-US" sz="1400" dirty="0" err="1"/>
              <a:t>variabel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dependen</a:t>
            </a:r>
            <a:r>
              <a:rPr lang="en-US" altLang="en-US" sz="1400" dirty="0"/>
              <a:t> (</a:t>
            </a:r>
            <a:r>
              <a:rPr lang="en-US" altLang="en-US" sz="1400" dirty="0" err="1"/>
              <a:t>variabel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terikat</a:t>
            </a:r>
            <a:r>
              <a:rPr lang="en-US" altLang="en-US" sz="1400" dirty="0"/>
              <a:t>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pt-B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7460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A919-ADEF-3BD2-2590-54D2EE55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Model </a:t>
            </a:r>
            <a:r>
              <a:rPr lang="en-US" dirty="0" err="1"/>
              <a:t>Regresi</a:t>
            </a:r>
            <a:r>
              <a:rPr lang="en-US" dirty="0"/>
              <a:t> Linear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BAEB3-CCA8-1AA8-D92A-B103B18074DA}"/>
              </a:ext>
            </a:extLst>
          </p:cNvPr>
          <p:cNvSpPr txBox="1"/>
          <p:nvPr/>
        </p:nvSpPr>
        <p:spPr>
          <a:xfrm>
            <a:off x="809468" y="1178483"/>
            <a:ext cx="72252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err="1"/>
              <a:t>Regresi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Sederhana</a:t>
            </a:r>
            <a:r>
              <a:rPr lang="en-US" altLang="en-US" sz="2800" dirty="0"/>
              <a:t>: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model </a:t>
            </a:r>
            <a:r>
              <a:rPr lang="en-US" altLang="en-US" sz="2800" dirty="0" err="1"/>
              <a:t>regresi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dimana</a:t>
            </a:r>
            <a:r>
              <a:rPr lang="en-US" altLang="en-US" sz="2800" dirty="0"/>
              <a:t> variable </a:t>
            </a:r>
            <a:r>
              <a:rPr lang="en-US" altLang="en-US" sz="2800" dirty="0" err="1"/>
              <a:t>bebasnya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hanya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2800" dirty="0" err="1"/>
              <a:t>Regresi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Berganda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adalah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suatu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regresi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dimana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dalam</a:t>
            </a:r>
            <a:r>
              <a:rPr lang="en-US" altLang="en-US" sz="2800" dirty="0"/>
              <a:t> model </a:t>
            </a:r>
            <a:r>
              <a:rPr lang="en-US" altLang="en-US" sz="2800" dirty="0" err="1"/>
              <a:t>tersebut</a:t>
            </a:r>
            <a:r>
              <a:rPr lang="en-US" altLang="en-US" sz="2800" dirty="0"/>
              <a:t> variable </a:t>
            </a:r>
            <a:r>
              <a:rPr lang="en-US" altLang="en-US" sz="2800" dirty="0" err="1"/>
              <a:t>bebasnya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lebih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dari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satu</a:t>
            </a:r>
            <a:endParaRPr lang="en-ID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6658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A919-ADEF-3BD2-2590-54D2EE55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Regresi</a:t>
            </a:r>
            <a:r>
              <a:rPr lang="en-US" dirty="0"/>
              <a:t> Linear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CC5D5-E7D4-ED1E-F6B5-8D6C1D699C6E}"/>
              </a:ext>
            </a:extLst>
          </p:cNvPr>
          <p:cNvSpPr txBox="1"/>
          <p:nvPr/>
        </p:nvSpPr>
        <p:spPr>
          <a:xfrm>
            <a:off x="3477886" y="1142046"/>
            <a:ext cx="1671404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altLang="en-US" sz="2000" dirty="0"/>
              <a:t>Y’ = a + b X</a:t>
            </a:r>
            <a:endParaRPr lang="id-ID" sz="2000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2E9264E-FA4C-7689-127B-607CCF7DEB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401632"/>
              </p:ext>
            </p:extLst>
          </p:nvPr>
        </p:nvGraphicFramePr>
        <p:xfrm>
          <a:off x="734518" y="2310612"/>
          <a:ext cx="30956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508000" progId="Equation.3">
                  <p:embed/>
                </p:oleObj>
              </mc:Choice>
              <mc:Fallback>
                <p:oleObj name="Equation" r:id="rId2" imgW="1498600" imgH="508000" progId="Equation.3">
                  <p:embed/>
                  <p:pic>
                    <p:nvPicPr>
                      <p:cNvPr id="29699" name="Object 4">
                        <a:extLst>
                          <a:ext uri="{FF2B5EF4-FFF2-40B4-BE49-F238E27FC236}">
                            <a16:creationId xmlns:a16="http://schemas.microsoft.com/office/drawing/2014/main" id="{FEEABEC1-36C3-21F3-6738-83543EDFB16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18" y="2310612"/>
                        <a:ext cx="30956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DD51596-4E98-40B3-A314-622B9AA93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933745"/>
              </p:ext>
            </p:extLst>
          </p:nvPr>
        </p:nvGraphicFramePr>
        <p:xfrm>
          <a:off x="734518" y="3989387"/>
          <a:ext cx="2951163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431800" progId="Equation.3">
                  <p:embed/>
                </p:oleObj>
              </mc:Choice>
              <mc:Fallback>
                <p:oleObj name="Equation" r:id="rId4" imgW="1104900" imgH="431800" progId="Equation.3">
                  <p:embed/>
                  <p:pic>
                    <p:nvPicPr>
                      <p:cNvPr id="29700" name="Object 7">
                        <a:extLst>
                          <a:ext uri="{FF2B5EF4-FFF2-40B4-BE49-F238E27FC236}">
                            <a16:creationId xmlns:a16="http://schemas.microsoft.com/office/drawing/2014/main" id="{13D73528-773B-7D05-A12B-49AD95A09CB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18" y="3989387"/>
                        <a:ext cx="2951163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6F8C6D9-9351-7780-2830-1A2DA652B0D1}"/>
              </a:ext>
            </a:extLst>
          </p:cNvPr>
          <p:cNvSpPr txBox="1"/>
          <p:nvPr/>
        </p:nvSpPr>
        <p:spPr>
          <a:xfrm>
            <a:off x="622092" y="197446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en-US" sz="1400" dirty="0"/>
              <a:t>Nilai </a:t>
            </a:r>
            <a:r>
              <a:rPr lang="it-IT" altLang="en-US" sz="1400" b="1" dirty="0"/>
              <a:t>b</a:t>
            </a:r>
            <a:r>
              <a:rPr lang="it-IT" altLang="en-US" sz="1400" dirty="0"/>
              <a:t> (</a:t>
            </a:r>
            <a:r>
              <a:rPr lang="it-IT" altLang="en-US" sz="1400" dirty="0">
                <a:solidFill>
                  <a:srgbClr val="CC0000"/>
                </a:solidFill>
              </a:rPr>
              <a:t>slope</a:t>
            </a:r>
            <a:r>
              <a:rPr lang="it-IT" altLang="en-US" sz="1400" dirty="0"/>
              <a:t> garis regresi):</a:t>
            </a:r>
            <a:endParaRPr lang="id-I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3FF74-89A2-1F48-E5EC-AFBAFD3D8BA9}"/>
              </a:ext>
            </a:extLst>
          </p:cNvPr>
          <p:cNvSpPr txBox="1"/>
          <p:nvPr/>
        </p:nvSpPr>
        <p:spPr>
          <a:xfrm>
            <a:off x="622092" y="363411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it-IT" altLang="en-US" sz="1400" dirty="0"/>
              <a:t>Nilai </a:t>
            </a:r>
            <a:r>
              <a:rPr lang="it-IT" altLang="en-US" sz="1400" b="1" dirty="0"/>
              <a:t>a</a:t>
            </a:r>
            <a:r>
              <a:rPr lang="it-IT" altLang="en-US" sz="1400" dirty="0"/>
              <a:t> (</a:t>
            </a:r>
            <a:r>
              <a:rPr lang="it-IT" altLang="en-US" sz="1400" dirty="0">
                <a:solidFill>
                  <a:srgbClr val="CC0000"/>
                </a:solidFill>
              </a:rPr>
              <a:t>intersep</a:t>
            </a:r>
            <a:r>
              <a:rPr lang="it-IT" altLang="en-US" sz="1400" dirty="0"/>
              <a:t> garis regresi):</a:t>
            </a:r>
            <a:endParaRPr lang="en-US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F2558-FFB8-FA86-7A64-EA062863646B}"/>
              </a:ext>
            </a:extLst>
          </p:cNvPr>
          <p:cNvSpPr txBox="1"/>
          <p:nvPr/>
        </p:nvSpPr>
        <p:spPr>
          <a:xfrm>
            <a:off x="5097775" y="2050240"/>
            <a:ext cx="3025775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KETERANGAN</a:t>
            </a:r>
          </a:p>
          <a:p>
            <a:pPr marL="284163" indent="-2841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n	= </a:t>
            </a:r>
            <a:r>
              <a:rPr lang="en-US" dirty="0" err="1">
                <a:latin typeface="+mn-lt"/>
              </a:rPr>
              <a:t>jumlah</a:t>
            </a:r>
            <a:r>
              <a:rPr lang="en-US" dirty="0">
                <a:latin typeface="+mn-lt"/>
              </a:rPr>
              <a:t> data</a:t>
            </a:r>
          </a:p>
          <a:p>
            <a:pPr marL="284163" indent="-2841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X 	= </a:t>
            </a:r>
            <a:r>
              <a:rPr lang="en-US" dirty="0" err="1">
                <a:latin typeface="+mn-lt"/>
              </a:rPr>
              <a:t>variabel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Independen</a:t>
            </a:r>
            <a:endParaRPr lang="en-US" dirty="0">
              <a:latin typeface="+mn-lt"/>
            </a:endParaRPr>
          </a:p>
          <a:p>
            <a:pPr marL="284163" indent="-2841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Y 	= </a:t>
            </a:r>
            <a:r>
              <a:rPr lang="en-US" dirty="0" err="1">
                <a:latin typeface="+mn-lt"/>
              </a:rPr>
              <a:t>Variabel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Dependen</a:t>
            </a:r>
            <a:endParaRPr lang="en-US" dirty="0">
              <a:latin typeface="+mn-lt"/>
            </a:endParaRPr>
          </a:p>
          <a:p>
            <a:pPr marL="284163" indent="-2841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a 	= Intercept/ </a:t>
            </a:r>
            <a:r>
              <a:rPr lang="en-US" dirty="0" err="1">
                <a:latin typeface="+mn-lt"/>
              </a:rPr>
              <a:t>Konstanta</a:t>
            </a:r>
            <a:endParaRPr lang="en-US" dirty="0">
              <a:latin typeface="+mn-lt"/>
            </a:endParaRPr>
          </a:p>
          <a:p>
            <a:pPr marL="284163" indent="-2841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b 	= slope </a:t>
            </a:r>
            <a:r>
              <a:rPr lang="en-US" dirty="0" err="1">
                <a:latin typeface="+mn-lt"/>
              </a:rPr>
              <a:t>atau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kecenderungan</a:t>
            </a:r>
            <a:endParaRPr lang="en-US" dirty="0">
              <a:latin typeface="+mn-lt"/>
            </a:endParaRPr>
          </a:p>
          <a:p>
            <a:pPr marL="284163" indent="-2841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en-US" dirty="0">
                <a:latin typeface="+mn-lt"/>
              </a:rPr>
              <a:t>Y’ 	= nilai variabel dependen</a:t>
            </a:r>
          </a:p>
          <a:p>
            <a:pPr marL="284163" indent="-28416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en-US" dirty="0">
                <a:latin typeface="+mn-lt"/>
              </a:rPr>
              <a:t>         yang diramalkan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429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B856-25BF-D059-B4E3-1039A89D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Pembuatan</a:t>
            </a:r>
            <a:r>
              <a:rPr lang="en-US" dirty="0"/>
              <a:t> Model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E79AC-93C8-3440-AEEF-CED3E32B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9" y="1015635"/>
            <a:ext cx="7067862" cy="375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5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E82D-47DF-9751-956F-B00B78FA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  <a:endParaRPr lang="id-ID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A09F4A-911E-2BD0-09B4-24C406C0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851932"/>
            <a:ext cx="4095828" cy="1843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4C49E-5C06-B37B-C0A8-83AD20CFA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782" y="1163346"/>
            <a:ext cx="2945198" cy="36078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3B605-744D-E9A5-9DE3-C4D9BE954633}"/>
              </a:ext>
            </a:extLst>
          </p:cNvPr>
          <p:cNvSpPr txBox="1"/>
          <p:nvPr/>
        </p:nvSpPr>
        <p:spPr>
          <a:xfrm>
            <a:off x="800100" y="4771214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R (di excel)</a:t>
            </a:r>
            <a:endParaRPr lang="id-ID" dirty="0"/>
          </a:p>
        </p:txBody>
      </p:sp>
      <p:sp>
        <p:nvSpPr>
          <p:cNvPr id="7" name="Rectangle 1344">
            <a:extLst>
              <a:ext uri="{FF2B5EF4-FFF2-40B4-BE49-F238E27FC236}">
                <a16:creationId xmlns:a16="http://schemas.microsoft.com/office/drawing/2014/main" id="{E9640DAF-797B-5B40-D915-DE73D020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163346"/>
            <a:ext cx="392165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Rumus</a:t>
            </a:r>
            <a:r>
              <a:rPr lang="en-US" altLang="en-US" sz="12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koefisien</a:t>
            </a:r>
            <a:r>
              <a:rPr lang="en-US" altLang="en-US" sz="12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korelasi</a:t>
            </a:r>
            <a:r>
              <a:rPr lang="en-US" altLang="en-US" sz="12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tersebut</a:t>
            </a:r>
            <a:r>
              <a:rPr lang="en-US" altLang="en-US" sz="12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dinyatakan</a:t>
            </a:r>
            <a:r>
              <a:rPr lang="en-US" altLang="en-US" sz="12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sebagai</a:t>
            </a:r>
            <a:r>
              <a:rPr lang="en-US" altLang="en-US" sz="12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2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berikut</a:t>
            </a:r>
            <a:r>
              <a:rPr lang="en-US" altLang="en-US" sz="12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: (Model </a:t>
            </a:r>
            <a:r>
              <a:rPr lang="en-US" altLang="en-US" sz="12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Korelasi</a:t>
            </a:r>
            <a:r>
              <a:rPr lang="en-US" altLang="en-US" sz="12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 Pearson)</a:t>
            </a:r>
          </a:p>
        </p:txBody>
      </p:sp>
      <p:pic>
        <p:nvPicPr>
          <p:cNvPr id="8" name="Picture 1345">
            <a:extLst>
              <a:ext uri="{FF2B5EF4-FFF2-40B4-BE49-F238E27FC236}">
                <a16:creationId xmlns:a16="http://schemas.microsoft.com/office/drawing/2014/main" id="{9C15F6AD-8ACD-2C59-D71A-422EC44C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10" y="1721486"/>
            <a:ext cx="4470731" cy="903426"/>
          </a:xfrm>
          <a:prstGeom prst="rect">
            <a:avLst/>
          </a:prstGeom>
          <a:solidFill>
            <a:srgbClr val="66CCFF"/>
          </a:solidFill>
          <a:ln w="9525">
            <a:solidFill>
              <a:srgbClr val="8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819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88E0-6C16-E704-942A-0C054F23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(</a:t>
            </a:r>
            <a:r>
              <a:rPr lang="en-US" dirty="0" err="1"/>
              <a:t>Evaluasi</a:t>
            </a:r>
            <a:r>
              <a:rPr lang="en-US" dirty="0"/>
              <a:t> Model)</a:t>
            </a: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4ACAE-D78B-A298-FBF1-D86893487770}"/>
              </a:ext>
            </a:extLst>
          </p:cNvPr>
          <p:cNvSpPr txBox="1"/>
          <p:nvPr/>
        </p:nvSpPr>
        <p:spPr>
          <a:xfrm>
            <a:off x="1585210" y="4523599"/>
            <a:ext cx="5973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https://orangedatamining.com/widget-catalog/evaluate/testandscore/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4A960-8B6C-688A-0037-637E24946D24}"/>
              </a:ext>
            </a:extLst>
          </p:cNvPr>
          <p:cNvSpPr txBox="1"/>
          <p:nvPr/>
        </p:nvSpPr>
        <p:spPr>
          <a:xfrm>
            <a:off x="457200" y="1154433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indent="-173038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3"/>
              </a:rPr>
              <a:t>MSE</a:t>
            </a:r>
            <a:r>
              <a:rPr lang="en-US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 (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mean</a:t>
            </a:r>
            <a:r>
              <a:rPr lang="id-ID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squared</a:t>
            </a:r>
            <a:r>
              <a:rPr lang="id-ID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error</a:t>
            </a:r>
            <a:r>
              <a:rPr lang="en-US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) measures the average of the squares of the errors or deviations (the difference between the estimator and what is estimated).</a:t>
            </a:r>
          </a:p>
          <a:p>
            <a:pPr marL="173038" indent="-173038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4"/>
              </a:rPr>
              <a:t>RMSE</a:t>
            </a:r>
            <a:r>
              <a:rPr lang="en-US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root</a:t>
            </a:r>
            <a:r>
              <a:rPr lang="id-ID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mean</a:t>
            </a:r>
            <a:r>
              <a:rPr lang="id-ID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squared</a:t>
            </a:r>
            <a:r>
              <a:rPr lang="id-ID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error</a:t>
            </a:r>
            <a:r>
              <a:rPr lang="en-US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) is the square root of the arithmetic mean of the squares of a set of numbers (a measure of imperfection of the fit of the estimator to the data)</a:t>
            </a:r>
          </a:p>
          <a:p>
            <a:pPr marL="173038" indent="-173038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5"/>
              </a:rPr>
              <a:t>MAE</a:t>
            </a:r>
            <a:r>
              <a:rPr lang="en-US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id-ID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median 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absolute</a:t>
            </a:r>
            <a:r>
              <a:rPr lang="id-ID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error</a:t>
            </a:r>
            <a:r>
              <a:rPr lang="en-US" dirty="0">
                <a:solidFill>
                  <a:srgbClr val="351400"/>
                </a:solidFill>
                <a:latin typeface="Lato" panose="020F0502020204030203" pitchFamily="34" charset="0"/>
              </a:rPr>
              <a:t>) </a:t>
            </a:r>
            <a:r>
              <a:rPr lang="en-US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is used to measure how close forecasts or predictions are to eventual outcomes.</a:t>
            </a:r>
          </a:p>
          <a:p>
            <a:pPr marL="173038" indent="-173038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79211"/>
                </a:solidFill>
                <a:effectLst/>
                <a:latin typeface="Lato" panose="020F0502020204030203" pitchFamily="34" charset="0"/>
                <a:hlinkClick r:id="rId6"/>
              </a:rPr>
              <a:t>R2</a:t>
            </a:r>
            <a:r>
              <a:rPr lang="en-US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 (R Squared, 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coefficient</a:t>
            </a:r>
            <a:r>
              <a:rPr lang="id-ID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of</a:t>
            </a:r>
            <a:r>
              <a:rPr lang="id-ID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id-ID" b="0" i="0" dirty="0" err="1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determination</a:t>
            </a:r>
            <a:r>
              <a:rPr lang="en-US" b="0" i="0" dirty="0">
                <a:solidFill>
                  <a:srgbClr val="351400"/>
                </a:solidFill>
                <a:effectLst/>
                <a:latin typeface="Lato" panose="020F0502020204030203" pitchFamily="34" charset="0"/>
              </a:rPr>
              <a:t>) is interpreted as the proportion of the variance in the dependent variable that is predictable from the independent variable.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FDEB51-2252-2836-3CB9-A625D189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41" y="1154433"/>
            <a:ext cx="3600215" cy="31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392629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8030</TotalTime>
  <Words>575</Words>
  <Application>Microsoft Office PowerPoint</Application>
  <PresentationFormat>On-screen Show (16:9)</PresentationFormat>
  <Paragraphs>68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Fira Sans Extra Condensed</vt:lpstr>
      <vt:lpstr>Lato</vt:lpstr>
      <vt:lpstr>Times New Roman</vt:lpstr>
      <vt:lpstr>Arial</vt:lpstr>
      <vt:lpstr>Roboto</vt:lpstr>
      <vt:lpstr>Fira Sans Extra Condensed SemiBold</vt:lpstr>
      <vt:lpstr>Calibri</vt:lpstr>
      <vt:lpstr>Big Data Infographics by Slidesgo</vt:lpstr>
      <vt:lpstr>Equation</vt:lpstr>
      <vt:lpstr>Data Mining (Regresi)</vt:lpstr>
      <vt:lpstr>Data Mining : Pertemuan 2 </vt:lpstr>
      <vt:lpstr>Data Training</vt:lpstr>
      <vt:lpstr>Linear Regression (Regresi Linear)</vt:lpstr>
      <vt:lpstr>Jenis Model Regresi Linear</vt:lpstr>
      <vt:lpstr>Rumus Regresi Linear</vt:lpstr>
      <vt:lpstr>Pembuatan Model</vt:lpstr>
      <vt:lpstr>Correlation</vt:lpstr>
      <vt:lpstr>Model Evaluation (Evaluasi Model)</vt:lpstr>
      <vt:lpstr>Referensi Tambahan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cp:lastModifiedBy>Sajarwo Anggai</cp:lastModifiedBy>
  <cp:revision>93</cp:revision>
  <dcterms:modified xsi:type="dcterms:W3CDTF">2023-09-07T20:38:38Z</dcterms:modified>
</cp:coreProperties>
</file>