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90" r:id="rId3"/>
    <p:sldId id="433" r:id="rId4"/>
    <p:sldId id="434" r:id="rId5"/>
    <p:sldId id="441" r:id="rId6"/>
    <p:sldId id="442" r:id="rId7"/>
    <p:sldId id="447" r:id="rId8"/>
    <p:sldId id="448" r:id="rId9"/>
    <p:sldId id="449" r:id="rId10"/>
    <p:sldId id="439" r:id="rId11"/>
    <p:sldId id="443" r:id="rId12"/>
    <p:sldId id="450" r:id="rId13"/>
    <p:sldId id="451" r:id="rId14"/>
    <p:sldId id="435" r:id="rId15"/>
    <p:sldId id="444" r:id="rId16"/>
    <p:sldId id="446" r:id="rId17"/>
    <p:sldId id="445" r:id="rId18"/>
    <p:sldId id="438" r:id="rId19"/>
    <p:sldId id="432" r:id="rId20"/>
    <p:sldId id="39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Inter" panose="020B0502030000000004" pitchFamily="34" charset="0"/>
      <p:regular r:id="rId35"/>
      <p:bold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Nunito" pitchFamily="2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8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i_coefficient" TargetMode="External"/><Relationship Id="rId3" Type="http://schemas.openxmlformats.org/officeDocument/2006/relationships/hyperlink" Target="https://en.wikipedia.org/wiki/Accuracy_and_precision" TargetMode="External"/><Relationship Id="rId7" Type="http://schemas.openxmlformats.org/officeDocument/2006/relationships/hyperlink" Target="https://en.wikipedia.org/wiki/Cross_entropy" TargetMode="External"/><Relationship Id="rId2" Type="http://schemas.openxmlformats.org/officeDocument/2006/relationships/hyperlink" Target="http://gim.unmc.edu/dxtests/roc3.ht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Sensitivity_and_specificity" TargetMode="External"/><Relationship Id="rId5" Type="http://schemas.openxmlformats.org/officeDocument/2006/relationships/hyperlink" Target="https://en.wikipedia.org/wiki/Precision_and_recall" TargetMode="External"/><Relationship Id="rId4" Type="http://schemas.openxmlformats.org/officeDocument/2006/relationships/hyperlink" Target="https://en.wikipedia.org/wiki/F1_sco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introduction-to-logistic-regression-66248243c148" TargetMode="External"/><Relationship Id="rId3" Type="http://schemas.openxmlformats.org/officeDocument/2006/relationships/hyperlink" Target="https://media.neliti.com/media/publications/31101-penerapan-metode-regresi-logistik-dalam-a796735e.pdf" TargetMode="External"/><Relationship Id="rId7" Type="http://schemas.openxmlformats.org/officeDocument/2006/relationships/hyperlink" Target="https://aws.amazon.com/id/compare/the-difference-between-linear-regression-and-logistic-regression/" TargetMode="External"/><Relationship Id="rId12" Type="http://schemas.openxmlformats.org/officeDocument/2006/relationships/hyperlink" Target="https://www.kaggle.com/datasets/deependraverma13/diabetes-healthcare-comprehensive-dataset" TargetMode="External"/><Relationship Id="rId2" Type="http://schemas.openxmlformats.org/officeDocument/2006/relationships/hyperlink" Target="https://sekolahstata.com/apa-itu-logistic-regressio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Logistic_function" TargetMode="External"/><Relationship Id="rId11" Type="http://schemas.openxmlformats.org/officeDocument/2006/relationships/hyperlink" Target="https://www.trivusi.web.id/2023/03/perbedaan-mae-mse-rmse-dan-mape.html" TargetMode="External"/><Relationship Id="rId5" Type="http://schemas.openxmlformats.org/officeDocument/2006/relationships/hyperlink" Target="https://id.wikipedia.org/wiki/Regresi_logistik" TargetMode="External"/><Relationship Id="rId10" Type="http://schemas.openxmlformats.org/officeDocument/2006/relationships/hyperlink" Target="https://realpython.com/logistic-regression-python" TargetMode="External"/><Relationship Id="rId4" Type="http://schemas.openxmlformats.org/officeDocument/2006/relationships/hyperlink" Target="https://www.datacamp.com/tutorial/understanding-logistic-regression-python" TargetMode="External"/><Relationship Id="rId9" Type="http://schemas.openxmlformats.org/officeDocument/2006/relationships/hyperlink" Target="https://medium.com/@cmukesh8688/logistic-regression-sigmoid-function-and-threshold-b37b82a4cd7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understanding-logistic-regression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iencedirect.com/topics/medicine-and-dentistry/logistic-regression-analysi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owardsdatascience.com/introduction-to-logistic-regression-66248243c14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logistic-regression-66248243c14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1BED7E06-9B69-BF98-034C-77273C41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1966" y="1068145"/>
            <a:ext cx="5085924" cy="1096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Mining</a:t>
            </a:r>
            <a:b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(Logistic Regression)</a:t>
            </a:r>
            <a:endParaRPr sz="28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B856-25BF-D059-B4E3-1039A89D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Model 1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C256E-09A5-234D-AD37-CFF0BA2D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481" y="1143280"/>
            <a:ext cx="5895011" cy="352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B41676-2AC0-9181-2A0B-79DEFD36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4" y="1143280"/>
            <a:ext cx="2953061" cy="33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5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A191-1C1A-97F2-113D-A8CDE8A0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&amp; Score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C947A-9FA7-985A-E63D-39D50E244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78" y="1134929"/>
            <a:ext cx="5934344" cy="351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8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D9D3-D0CA-39BA-7F46-D62158FF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Cross</a:t>
            </a:r>
            <a:r>
              <a:rPr lang="id-ID" b="1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dirty="0" err="1"/>
              <a:t>Entropy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392F0-2338-CCEB-4924-FBA5B75374E3}"/>
              </a:ext>
            </a:extLst>
          </p:cNvPr>
          <p:cNvSpPr txBox="1"/>
          <p:nvPr/>
        </p:nvSpPr>
        <p:spPr>
          <a:xfrm>
            <a:off x="2200612" y="47395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https://www.trivusi.web.id/2022/08/loss-function.html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A9B80-F9F1-37BF-5883-335BC771BBE4}"/>
              </a:ext>
            </a:extLst>
          </p:cNvPr>
          <p:cNvSpPr txBox="1"/>
          <p:nvPr/>
        </p:nvSpPr>
        <p:spPr>
          <a:xfrm>
            <a:off x="652071" y="1017478"/>
            <a:ext cx="774991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Cross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Entropy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adalah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loss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function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yang banyak digunakan pada tugas klasifikasi. 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Cross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Entropy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mengukur perbedaan antara dua distribusi probabilitas untuk variabel acak tertentu atau serangkaian peristiwa. </a:t>
            </a:r>
            <a:endParaRPr lang="en-US" b="0" i="0" dirty="0">
              <a:solidFill>
                <a:srgbClr val="3E3E3E"/>
              </a:solidFill>
              <a:effectLst/>
              <a:latin typeface="Inter" panose="020B0502030000000004" pitchFamily="34" charset="0"/>
            </a:endParaRPr>
          </a:p>
          <a:p>
            <a:pPr algn="just"/>
            <a:endParaRPr lang="id-ID" b="0" i="0" dirty="0">
              <a:solidFill>
                <a:srgbClr val="3E3E3E"/>
              </a:solidFill>
              <a:effectLst/>
              <a:latin typeface="Inter" panose="020B0502030000000004" pitchFamily="34" charset="0"/>
            </a:endParaRPr>
          </a:p>
          <a:p>
            <a:pPr algn="just"/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Cross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Entropy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digunakan saat menyesuaikan bobot model selama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training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. Tujuannya adalah untuk meminimalkan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loss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, yaitu semakin kecil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loss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semakin baik modelnya. Model yang sempurna memiliki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cross-entropy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loss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0. Metode ini biasanya berfungsi untuk klasifikasi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multi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-kelas dan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multi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-label.</a:t>
            </a:r>
            <a:endParaRPr lang="en-US" b="0" i="0" dirty="0">
              <a:solidFill>
                <a:srgbClr val="3E3E3E"/>
              </a:solidFill>
              <a:effectLst/>
              <a:latin typeface="Inter" panose="020B0502030000000004" pitchFamily="34" charset="0"/>
            </a:endParaRPr>
          </a:p>
          <a:p>
            <a:pPr algn="just"/>
            <a:endParaRPr lang="id-ID" b="0" i="0" dirty="0">
              <a:solidFill>
                <a:srgbClr val="3E3E3E"/>
              </a:solidFill>
              <a:effectLst/>
              <a:latin typeface="Inter" panose="020B0502030000000004" pitchFamily="34" charset="0"/>
            </a:endParaRPr>
          </a:p>
          <a:p>
            <a:pPr algn="just"/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Cross-entropy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dapat dihitung menggunakan probabilitas kejadian dari P dan Q, sebagai berikut: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54F7C2-5686-CEBA-97CB-3F649E16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37" y="3499952"/>
            <a:ext cx="2499577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0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D9D3-D0CA-39BA-7F46-D62158FF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Log</a:t>
            </a:r>
            <a:r>
              <a:rPr lang="id-ID" b="1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dirty="0" err="1"/>
              <a:t>Loss</a:t>
            </a:r>
            <a:endParaRPr lang="id-ID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C75207-62B2-D01B-3B49-C79609D2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2" y="1177157"/>
            <a:ext cx="3906264" cy="278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D7B94-BCB1-6BBC-37A8-51AD1D3B9C17}"/>
              </a:ext>
            </a:extLst>
          </p:cNvPr>
          <p:cNvSpPr txBox="1"/>
          <p:nvPr/>
        </p:nvSpPr>
        <p:spPr>
          <a:xfrm>
            <a:off x="4347148" y="141274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Log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Loss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, merupakan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Binary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Cross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Entropy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.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Loss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function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jenis ini mengukur kinerja model klasifikasi, di mana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outputnya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adalah probabilitas dengan nilai antara 0 dan 1.</a:t>
            </a:r>
          </a:p>
          <a:p>
            <a:pPr algn="l"/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Saat probabilitas yang diprediksi semakin jauh dari label sebenarnya, Log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loss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akan meningkat. Model yang sempurna akan memiliki Log </a:t>
            </a:r>
            <a:r>
              <a:rPr lang="id-ID" b="0" i="0" dirty="0" err="1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Loss</a:t>
            </a:r>
            <a:r>
              <a:rPr lang="id-ID" b="0" i="0" dirty="0">
                <a:solidFill>
                  <a:srgbClr val="3E3E3E"/>
                </a:solidFill>
                <a:effectLst/>
                <a:latin typeface="Inter" panose="020B0502030000000004" pitchFamily="34" charset="0"/>
              </a:rPr>
              <a:t> 0.</a:t>
            </a:r>
          </a:p>
          <a:p>
            <a:br>
              <a:rPr lang="id-ID" dirty="0"/>
            </a:b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63332-3F0A-5DE6-010C-7471E3BB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35" y="3235659"/>
            <a:ext cx="4191363" cy="556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E392F0-2338-CCEB-4924-FBA5B75374E3}"/>
              </a:ext>
            </a:extLst>
          </p:cNvPr>
          <p:cNvSpPr txBox="1"/>
          <p:nvPr/>
        </p:nvSpPr>
        <p:spPr>
          <a:xfrm>
            <a:off x="2200612" y="473952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https://www.trivusi.web.id/2022/08/loss-function.html</a:t>
            </a:r>
          </a:p>
        </p:txBody>
      </p:sp>
    </p:spTree>
    <p:extLst>
      <p:ext uri="{BB962C8B-B14F-4D97-AF65-F5344CB8AC3E}">
        <p14:creationId xmlns:p14="http://schemas.microsoft.com/office/powerpoint/2010/main" val="383011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88E0-6C16-E704-942A-0C054F23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</a:t>
            </a:r>
            <a:r>
              <a:rPr lang="en-US" dirty="0" err="1"/>
              <a:t>Evaluasi</a:t>
            </a:r>
            <a:r>
              <a:rPr lang="en-US" dirty="0"/>
              <a:t> Model)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4ACAE-D78B-A298-FBF1-D86893487770}"/>
              </a:ext>
            </a:extLst>
          </p:cNvPr>
          <p:cNvSpPr txBox="1"/>
          <p:nvPr/>
        </p:nvSpPr>
        <p:spPr>
          <a:xfrm>
            <a:off x="1585210" y="4523599"/>
            <a:ext cx="5973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/>
              <a:t>https://orangedatamining.com/widget-catalog/evaluate/testandscore/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C48A8-79F0-4D28-B433-C0AE413B5490}"/>
              </a:ext>
            </a:extLst>
          </p:cNvPr>
          <p:cNvSpPr txBox="1"/>
          <p:nvPr/>
        </p:nvSpPr>
        <p:spPr>
          <a:xfrm>
            <a:off x="457200" y="1017478"/>
            <a:ext cx="83645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2"/>
              </a:rPr>
              <a:t>Area under ROC</a:t>
            </a:r>
            <a:r>
              <a:rPr lang="en-US" sz="1600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is the area under the receiver-operating curve.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3"/>
              </a:rPr>
              <a:t>Classification accuracy</a:t>
            </a:r>
            <a:r>
              <a:rPr lang="en-US" sz="1600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is the proportion of correctly classified examples.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4"/>
              </a:rPr>
              <a:t>F-1</a:t>
            </a:r>
            <a:r>
              <a:rPr lang="en-US" sz="1600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is a weighted harmonic mean of precision and recall (see below).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5"/>
              </a:rPr>
              <a:t>Precision</a:t>
            </a:r>
            <a:r>
              <a:rPr lang="en-US" sz="1600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is the proportion of true positives among instances classified as positive, e.g. the proportion of </a:t>
            </a:r>
            <a:r>
              <a:rPr lang="en-US" sz="1600" b="0" i="1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Iris virginica</a:t>
            </a:r>
            <a:r>
              <a:rPr lang="en-US" sz="1600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correctly identified as Iris virginica.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5"/>
              </a:rPr>
              <a:t>Recall</a:t>
            </a:r>
            <a:r>
              <a:rPr lang="en-US" sz="1600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is the proportion of true positives among all positive instances in the data, e.g. the number of sick among all diagnosed as sick.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6"/>
              </a:rPr>
              <a:t>Specificity</a:t>
            </a:r>
            <a:r>
              <a:rPr lang="en-US" sz="1600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is the proportion of true negatives among all negative instances, e.g. the number of non-sick among all diagnosed as non-sick.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7"/>
              </a:rPr>
              <a:t>LogLoss</a:t>
            </a:r>
            <a:r>
              <a:rPr lang="en-US" sz="1600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or cross-entropy loss takes into account the uncertainty of your prediction based on how much it varies from the actual label.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8"/>
              </a:rPr>
              <a:t>Matthews correlation coefficient</a:t>
            </a:r>
            <a:r>
              <a:rPr lang="en-US" sz="1600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takes into account true and false positives and negatives and is generally regarded as a balanced measure which can be used even if the classes are of very different sizes.</a:t>
            </a:r>
          </a:p>
        </p:txBody>
      </p:sp>
    </p:spTree>
    <p:extLst>
      <p:ext uri="{BB962C8B-B14F-4D97-AF65-F5344CB8AC3E}">
        <p14:creationId xmlns:p14="http://schemas.microsoft.com/office/powerpoint/2010/main" val="207939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B856-25BF-D059-B4E3-1039A89D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Model 2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99C37-E046-938B-E33B-15033C6A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66" y="892975"/>
            <a:ext cx="5629134" cy="4180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E8D99-AB97-85D4-12CF-B8174C04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2" y="1372105"/>
            <a:ext cx="2968052" cy="32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7673-63D9-3C77-C9A0-AB7D83AE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24F9C-1959-C30D-1D98-8136C1FD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8" y="0"/>
            <a:ext cx="86757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2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CFA9-0D46-7BA3-B77B-A1C8A086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E06F18-1103-A0C7-AAA7-E20E1324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40" y="1285106"/>
            <a:ext cx="6807720" cy="336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7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480038"/>
            <a:ext cx="80178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</a:t>
            </a:r>
            <a:r>
              <a:rPr lang="en-US" sz="2000" dirty="0"/>
              <a:t> Model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 </a:t>
            </a:r>
            <a:r>
              <a:rPr lang="en-US" sz="2000" dirty="0" err="1"/>
              <a:t>Logistik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Metrik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 </a:t>
            </a:r>
            <a:r>
              <a:rPr lang="en-US" sz="2000" dirty="0" err="1"/>
              <a:t>Logistik</a:t>
            </a:r>
            <a:r>
              <a:rPr lang="en-US" sz="2000" dirty="0"/>
              <a:t> + Confusion Matrix (</a:t>
            </a:r>
            <a:r>
              <a:rPr lang="en-US" sz="2000" dirty="0" err="1"/>
              <a:t>Uraikan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Kelebihan</a:t>
            </a:r>
            <a:r>
              <a:rPr lang="en-US" sz="2000" dirty="0"/>
              <a:t> dan </a:t>
            </a:r>
            <a:r>
              <a:rPr lang="en-US" sz="2000" dirty="0" err="1"/>
              <a:t>Kekurangan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 </a:t>
            </a:r>
            <a:r>
              <a:rPr lang="en-US" sz="2000" dirty="0" err="1"/>
              <a:t>Logistik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 </a:t>
            </a:r>
            <a:r>
              <a:rPr lang="en-US" sz="2000" dirty="0" err="1"/>
              <a:t>Logistik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(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UTS)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3874-FAD4-F5A8-8241-04B33C4D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441E2-57D1-80E8-679B-3FDECDD1E6EC}"/>
              </a:ext>
            </a:extLst>
          </p:cNvPr>
          <p:cNvSpPr txBox="1"/>
          <p:nvPr/>
        </p:nvSpPr>
        <p:spPr>
          <a:xfrm>
            <a:off x="457200" y="1177605"/>
            <a:ext cx="838324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2"/>
              </a:rPr>
              <a:t>https://sekolahstata.com/apa-itu-logistic-regression/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3"/>
              </a:rPr>
              <a:t>https://media.neliti.com/media/publications/31101-penerapan-metode-regresi-logistik-dalam-a796735e.pdf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https://www.datacamp.com/tutorial/understanding-logistic-regression-python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5"/>
              </a:rPr>
              <a:t>https://id.wikipedia.org/wiki/Regresi_logistik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https://en.wikipedia.org/wiki/Logistic_function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https://aws.amazon.com/id/compare/the-difference-between-linear-regression-and-logistic-regression/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https://towardsdatascience.com/introduction-to-logistic-regression-66248243c148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9"/>
              </a:rPr>
              <a:t>https://medium.com/@cmukesh8688/logistic-regression-sigmoid-function-and-threshold-b37b82a4cd79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10"/>
              </a:rPr>
              <a:t>https://realpython.com/logistic-regression-python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11"/>
              </a:rPr>
              <a:t>https://www.trivusi.web.id/2023/03/perbedaan-mae-mse-rmse-dan-mape.html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https://www.askpython.com/resources/regression-error-metrics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12"/>
              </a:rPr>
              <a:t>https://www.kaggle.com/datasets/deependraverma13/diabetes-healthcare-comprehensive-dataset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78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Mining : Pertemuan 3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49846-E245-E24E-58DE-9366D3BD34E9}"/>
              </a:ext>
            </a:extLst>
          </p:cNvPr>
          <p:cNvSpPr txBox="1"/>
          <p:nvPr/>
        </p:nvSpPr>
        <p:spPr>
          <a:xfrm>
            <a:off x="614680" y="1156666"/>
            <a:ext cx="7914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Menyiapkan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data training</a:t>
            </a:r>
            <a:endParaRPr lang="id-ID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Logistik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Tugas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4955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8DD4-2D12-793B-AC85-925129A0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F33E3-3A8E-5B10-B2FB-A74F9D1C17C3}"/>
              </a:ext>
            </a:extLst>
          </p:cNvPr>
          <p:cNvSpPr txBox="1"/>
          <p:nvPr/>
        </p:nvSpPr>
        <p:spPr>
          <a:xfrm>
            <a:off x="614680" y="1291577"/>
            <a:ext cx="7914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Siapkan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data training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excel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csv yang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nantinya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di load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Data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diambil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negeri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luar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negeri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dibangun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sendiri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kebutuhan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747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A919-ADEF-3BD2-2590-54D2EE55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)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7BB15-0FFC-3E26-332B-B210BD5D0112}"/>
              </a:ext>
            </a:extLst>
          </p:cNvPr>
          <p:cNvSpPr txBox="1"/>
          <p:nvPr/>
        </p:nvSpPr>
        <p:spPr>
          <a:xfrm>
            <a:off x="644576" y="1648420"/>
            <a:ext cx="40998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800" dirty="0"/>
              <a:t>Regresi logistik (kadang disebut model logistik atau model </a:t>
            </a:r>
            <a:r>
              <a:rPr lang="id-ID" sz="1800" dirty="0" err="1"/>
              <a:t>logit</a:t>
            </a:r>
            <a:r>
              <a:rPr lang="id-ID" sz="1800" dirty="0"/>
              <a:t>), dalam statistika digunakan untuk prediksi probabilitas kejadian suatu peristiwa dengan mencocokkan data pada fungsi </a:t>
            </a:r>
            <a:r>
              <a:rPr lang="id-ID" sz="1800" dirty="0" err="1"/>
              <a:t>logit</a:t>
            </a:r>
            <a:r>
              <a:rPr lang="id-ID" sz="1800" dirty="0"/>
              <a:t> kurva logistik.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4FCE3A-AEED-1F09-0756-49FC7BD73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70" y="1557337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01860-245C-46D0-4BDA-AF7A3B1E3291}"/>
              </a:ext>
            </a:extLst>
          </p:cNvPr>
          <p:cNvSpPr txBox="1"/>
          <p:nvPr/>
        </p:nvSpPr>
        <p:spPr>
          <a:xfrm>
            <a:off x="2286000" y="409663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/>
              <a:t>https://id.wikipedia.org/wiki/Regresi_logistik</a:t>
            </a:r>
          </a:p>
        </p:txBody>
      </p:sp>
    </p:spTree>
    <p:extLst>
      <p:ext uri="{BB962C8B-B14F-4D97-AF65-F5344CB8AC3E}">
        <p14:creationId xmlns:p14="http://schemas.microsoft.com/office/powerpoint/2010/main" val="13746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8EB1-FCEC-69BE-1ED0-AC9899D1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fontAlgn="base"/>
            <a:r>
              <a:rPr lang="id-ID" dirty="0" err="1"/>
              <a:t>Type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Logistic</a:t>
            </a:r>
            <a:r>
              <a:rPr lang="id-ID" dirty="0"/>
              <a:t> </a:t>
            </a:r>
            <a:r>
              <a:rPr lang="id-ID" dirty="0" err="1"/>
              <a:t>Regression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9F918-0932-6828-DF90-BE83B5AEDF92}"/>
              </a:ext>
            </a:extLst>
          </p:cNvPr>
          <p:cNvSpPr txBox="1"/>
          <p:nvPr/>
        </p:nvSpPr>
        <p:spPr>
          <a:xfrm>
            <a:off x="1840042" y="4578136"/>
            <a:ext cx="5463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https://www.geeksforgeeks.org/understanding-logistic-regression/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20790-EA8C-E20F-66E3-A14D6A3683DA}"/>
              </a:ext>
            </a:extLst>
          </p:cNvPr>
          <p:cNvSpPr txBox="1"/>
          <p:nvPr/>
        </p:nvSpPr>
        <p:spPr>
          <a:xfrm>
            <a:off x="1315385" y="1556087"/>
            <a:ext cx="65132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Binomial: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 binomial Logistic regression, there can be only two possible types of the dependent variables, such as 0 or 1, Pass or Fail, etc.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Multinomial: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 multinomial Logistic regression, there can be 3 or more possible unordered types of the dependent variable, such as “cat”, “dogs”, or “sheep”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Ordinal: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ordinal Logistic regression, there can be 3 or more possible ordered types of dependent variables, such as “low”, “Medium”, or “High”.</a:t>
            </a:r>
          </a:p>
        </p:txBody>
      </p:sp>
    </p:spTree>
    <p:extLst>
      <p:ext uri="{BB962C8B-B14F-4D97-AF65-F5344CB8AC3E}">
        <p14:creationId xmlns:p14="http://schemas.microsoft.com/office/powerpoint/2010/main" val="185642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1FAA-5928-35BB-EA9D-5B24BAA3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78DD0-2061-FC9C-947F-C003386C8B36}"/>
              </a:ext>
            </a:extLst>
          </p:cNvPr>
          <p:cNvSpPr txBox="1"/>
          <p:nvPr/>
        </p:nvSpPr>
        <p:spPr>
          <a:xfrm>
            <a:off x="734518" y="4497767"/>
            <a:ext cx="7674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https://www.sciencedirect.com/topics/medicine-and-dentistry/logistic-regression-analysis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4E4EF7-6060-7F36-0366-A65291C8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02" y="1179864"/>
            <a:ext cx="560118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93A1-8074-3401-50AD-29C89D56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Activation Function</a:t>
            </a:r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439F1E-F687-54B0-6768-AE6B36428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7333"/>
            <a:ext cx="4885544" cy="366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641358-390D-F546-9B45-E773429D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48" y="2135970"/>
            <a:ext cx="25812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1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93A1-8074-3401-50AD-29C89D56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Linear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ingat</a:t>
            </a:r>
            <a:r>
              <a:rPr lang="en-US" dirty="0"/>
              <a:t>???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665658-CA26-D9F8-894F-21C835DF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43" y="1175616"/>
            <a:ext cx="6301594" cy="11928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FEA88-5C6E-5F74-876C-360D86E6EFEC}"/>
              </a:ext>
            </a:extLst>
          </p:cNvPr>
          <p:cNvCxnSpPr/>
          <p:nvPr/>
        </p:nvCxnSpPr>
        <p:spPr>
          <a:xfrm flipH="1">
            <a:off x="2196059" y="2136098"/>
            <a:ext cx="239843" cy="86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34AA21-A44C-D681-805D-F8BA2273E1E1}"/>
              </a:ext>
            </a:extLst>
          </p:cNvPr>
          <p:cNvCxnSpPr/>
          <p:nvPr/>
        </p:nvCxnSpPr>
        <p:spPr>
          <a:xfrm>
            <a:off x="2765685" y="2128603"/>
            <a:ext cx="524656" cy="7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26F7D7-6275-74C5-7FC1-7724613DA8FD}"/>
              </a:ext>
            </a:extLst>
          </p:cNvPr>
          <p:cNvCxnSpPr/>
          <p:nvPr/>
        </p:nvCxnSpPr>
        <p:spPr>
          <a:xfrm>
            <a:off x="3028013" y="2023672"/>
            <a:ext cx="110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81D954-FA10-5EBE-6583-6DB966AAE966}"/>
              </a:ext>
            </a:extLst>
          </p:cNvPr>
          <p:cNvSpPr txBox="1"/>
          <p:nvPr/>
        </p:nvSpPr>
        <p:spPr>
          <a:xfrm>
            <a:off x="4161472" y="1869783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Variable</a:t>
            </a:r>
            <a:endParaRPr lang="id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0E277-241A-B552-853B-8EC041116D90}"/>
              </a:ext>
            </a:extLst>
          </p:cNvPr>
          <p:cNvSpPr txBox="1"/>
          <p:nvPr/>
        </p:nvSpPr>
        <p:spPr>
          <a:xfrm>
            <a:off x="2968778" y="299803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  <a:endParaRPr lang="id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4EC33D-BDA9-405A-BAF0-E093C5A2FDAA}"/>
              </a:ext>
            </a:extLst>
          </p:cNvPr>
          <p:cNvSpPr txBox="1"/>
          <p:nvPr/>
        </p:nvSpPr>
        <p:spPr>
          <a:xfrm>
            <a:off x="1685325" y="302115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</a:t>
            </a:r>
            <a:endParaRPr lang="id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0EBB8-F1AA-3F9D-2374-0891CC78E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381" y="3207895"/>
            <a:ext cx="3690547" cy="137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0AFF32-DD03-7EE6-B2B5-F61929D8220F}"/>
              </a:ext>
            </a:extLst>
          </p:cNvPr>
          <p:cNvSpPr txBox="1"/>
          <p:nvPr/>
        </p:nvSpPr>
        <p:spPr>
          <a:xfrm>
            <a:off x="840610" y="4732025"/>
            <a:ext cx="7225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https://towardsdatascience.com/introduction-to-logistic-regression-66248243c148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67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93A1-8074-3401-50AD-29C89D56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  <a:endParaRPr lang="id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555649-176C-E034-7F3B-DBC59944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75" y="1119395"/>
            <a:ext cx="4228475" cy="3612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4BAA2-9EC4-E8E6-803B-AA30C9377F26}"/>
              </a:ext>
            </a:extLst>
          </p:cNvPr>
          <p:cNvSpPr txBox="1"/>
          <p:nvPr/>
        </p:nvSpPr>
        <p:spPr>
          <a:xfrm>
            <a:off x="840610" y="4732025"/>
            <a:ext cx="7225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https://towardsdatascience.com/introduction-to-logistic-regression-66248243c148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408279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8999</TotalTime>
  <Words>859</Words>
  <Application>Microsoft Office PowerPoint</Application>
  <PresentationFormat>On-screen Show (16:9)</PresentationFormat>
  <Paragraphs>85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Fira Sans Extra Condensed SemiBold</vt:lpstr>
      <vt:lpstr>Times New Roman</vt:lpstr>
      <vt:lpstr>Fira Sans Extra Condensed</vt:lpstr>
      <vt:lpstr>Roboto</vt:lpstr>
      <vt:lpstr>Nunito</vt:lpstr>
      <vt:lpstr>Inter</vt:lpstr>
      <vt:lpstr>Arial</vt:lpstr>
      <vt:lpstr>Lato</vt:lpstr>
      <vt:lpstr>Big Data Infographics by Slidesgo</vt:lpstr>
      <vt:lpstr>Data Mining (Logistic Regression)</vt:lpstr>
      <vt:lpstr>Data Mining : Pertemuan 3 </vt:lpstr>
      <vt:lpstr>Data Training</vt:lpstr>
      <vt:lpstr>Logistic Regression (Regresi Logistik)</vt:lpstr>
      <vt:lpstr>Type of Logistic Regression</vt:lpstr>
      <vt:lpstr>Formula</vt:lpstr>
      <vt:lpstr>Sigmoid Activation Function</vt:lpstr>
      <vt:lpstr>Rumus Linear masih ingat???</vt:lpstr>
      <vt:lpstr>Sigmoid Function</vt:lpstr>
      <vt:lpstr>Pembuatan Model 1</vt:lpstr>
      <vt:lpstr>Test &amp; Score</vt:lpstr>
      <vt:lpstr>Cross Entropy</vt:lpstr>
      <vt:lpstr>Log Loss</vt:lpstr>
      <vt:lpstr>Model Evaluation (Evaluasi Model)</vt:lpstr>
      <vt:lpstr>Pembuatan Model 2</vt:lpstr>
      <vt:lpstr>PowerPoint Presentation</vt:lpstr>
      <vt:lpstr>Confusion Matrix</vt:lpstr>
      <vt:lpstr>Tugas</vt:lpstr>
      <vt:lpstr>Referensi Tambahan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cp:lastModifiedBy>Sajarwo Anggai</cp:lastModifiedBy>
  <cp:revision>102</cp:revision>
  <dcterms:modified xsi:type="dcterms:W3CDTF">2023-09-18T01:07:34Z</dcterms:modified>
</cp:coreProperties>
</file>