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4"/>
  </p:notesMasterIdLst>
  <p:sldIdLst>
    <p:sldId id="256" r:id="rId2"/>
    <p:sldId id="529" r:id="rId3"/>
    <p:sldId id="597" r:id="rId4"/>
    <p:sldId id="571" r:id="rId5"/>
    <p:sldId id="598" r:id="rId6"/>
    <p:sldId id="600" r:id="rId7"/>
    <p:sldId id="599" r:id="rId8"/>
    <p:sldId id="602" r:id="rId9"/>
    <p:sldId id="603" r:id="rId10"/>
    <p:sldId id="601" r:id="rId11"/>
    <p:sldId id="604" r:id="rId12"/>
    <p:sldId id="605" r:id="rId13"/>
    <p:sldId id="606" r:id="rId14"/>
    <p:sldId id="607" r:id="rId15"/>
    <p:sldId id="608" r:id="rId16"/>
    <p:sldId id="610" r:id="rId17"/>
    <p:sldId id="611" r:id="rId18"/>
    <p:sldId id="612" r:id="rId19"/>
    <p:sldId id="613" r:id="rId20"/>
    <p:sldId id="486" r:id="rId21"/>
    <p:sldId id="488" r:id="rId22"/>
    <p:sldId id="396" r:id="rId23"/>
  </p:sldIdLst>
  <p:sldSz cx="9144000" cy="5143500" type="screen16x9"/>
  <p:notesSz cx="6858000" cy="9144000"/>
  <p:embeddedFontLst>
    <p:embeddedFont>
      <p:font typeface="Fira Sans Extra Condensed" panose="020B0503050000020004" pitchFamily="34" charset="0"/>
      <p:regular r:id="rId25"/>
      <p:bold r:id="rId26"/>
      <p:italic r:id="rId27"/>
      <p:boldItalic r:id="rId28"/>
    </p:embeddedFont>
    <p:embeddedFont>
      <p:font typeface="Fira Sans Extra Condensed SemiBold" panose="020B0604020202020204" charset="0"/>
      <p:regular r:id="rId29"/>
      <p:bold r:id="rId30"/>
      <p:italic r:id="rId31"/>
      <p:boldItalic r:id="rId32"/>
    </p:embeddedFont>
    <p:embeddedFont>
      <p:font typeface="Nunito" pitchFamily="2" charset="0"/>
      <p:regular r:id="rId33"/>
      <p:bold r:id="rId34"/>
      <p:italic r:id="rId35"/>
      <p:boldItalic r:id="rId36"/>
    </p:embeddedFont>
    <p:embeddedFont>
      <p:font typeface="Roboto" panose="02000000000000000000" pitchFamily="2" charset="0"/>
      <p:regular r:id="rId37"/>
      <p:bold r:id="rId38"/>
      <p:italic r:id="rId39"/>
      <p:boldItalic r:id="rId40"/>
    </p:embeddedFont>
    <p:embeddedFont>
      <p:font typeface="Tahoma" panose="020B0604030504040204" pitchFamily="3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jarwo Anggai" initials="SA" lastIdx="1" clrIdx="0">
    <p:extLst>
      <p:ext uri="{19B8F6BF-5375-455C-9EA6-DF929625EA0E}">
        <p15:presenceInfo xmlns:p15="http://schemas.microsoft.com/office/powerpoint/2012/main" userId="4e29d8884fff91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54" autoAdjust="0"/>
    <p:restoredTop sz="89633" autoAdjust="0"/>
  </p:normalViewPr>
  <p:slideViewPr>
    <p:cSldViewPr snapToGrid="0">
      <p:cViewPr varScale="1">
        <p:scale>
          <a:sx n="96" d="100"/>
          <a:sy n="96" d="100"/>
        </p:scale>
        <p:origin x="105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83254227-047E-278F-C98B-7EB887D77DDF}"/>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E3ED9146-74BB-2758-E1A8-93791B3A81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61913B6F-84A8-1F0F-8FC5-164AB12890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824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D3646CA6-59B3-8312-6460-B9C1DFC18FF5}"/>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9BEF7313-3681-1737-EA14-D8E4A6C6B3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09DFD735-8DAF-0B47-DA71-AB10A5E732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50014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53CCDE0A-95FA-A3DD-01D9-9C7C22EBBFB1}"/>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EF17C8F7-4DDD-572D-493C-0B2D598A93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64864A5C-1DC1-6971-E8FF-C14E8C0453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5307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D35CA0DA-1474-ECC9-EB61-46D29CDAA6C2}"/>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C43ACD6F-8A8E-6849-78FF-6ACA51E6F9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78EF8F07-0532-E683-D08D-98E28D9B6A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0925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93142812-6CE6-1DA7-8AA2-248225A96929}"/>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9AAA3EEE-3A5E-6A8C-DC8B-7F6A3CC41F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46181EF8-AEE2-AA7E-DF90-2E20C5CABC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67841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9D6CB73A-176B-B03A-BE2F-893BCA5A45A6}"/>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A466F862-9F77-84CD-D16D-7B5A855F06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CE3DA54A-66AC-DCF4-E456-0A632FD373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1642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BE035E28-7566-D75B-FD26-432FFC74AB35}"/>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99D2C757-4828-CCF7-0014-3AF0DDCCE2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08F9C4DE-D308-5033-850D-0A73504C70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8502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30BD0B90-0BE2-02AC-24CC-2EF54D81FB6B}"/>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97952989-17B5-204A-B609-462C8384CF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ED192D08-D344-2F9A-A6A3-C52CB95E2A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6004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BA01B70F-ECFC-CBBC-3DFE-5C1386C657A9}"/>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A6D73E41-4031-B68E-2574-1ADF61245F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7A2991A9-8068-A088-FCEB-FA4F4B6B6B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0785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767152B9-FF66-2DD6-D0D2-9733AD2E7620}"/>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3BC733B5-2AAF-38B2-84ED-255E476957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69E2467E-9B52-69A4-8216-547A7CC726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4807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FE7A4F88-C0A8-A150-6A6E-898D3032FAE9}"/>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B600D7B7-FF54-DE07-EC3B-CC9F568912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01A249B2-5A6C-6FF6-9E46-9B998A033C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1727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8"/>
        <p:cNvGrpSpPr/>
        <p:nvPr/>
      </p:nvGrpSpPr>
      <p:grpSpPr>
        <a:xfrm>
          <a:off x="0" y="0"/>
          <a:ext cx="0" cy="0"/>
          <a:chOff x="0" y="0"/>
          <a:chExt cx="0" cy="0"/>
        </a:xfrm>
      </p:grpSpPr>
      <p:sp>
        <p:nvSpPr>
          <p:cNvPr id="1519" name="Google Shape;1519;g9c73459845_0_5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0" name="Google Shape;1520;g9c73459845_0_5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2633860E-62FA-0BA4-CC13-6F781C401FEC}"/>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8AC59122-4F3E-758C-86DC-C56B3C832C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C9472B20-9E9A-9F06-5A9F-3942FA0F2A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8105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A59632C4-22E6-0289-EE17-F33E18FA710C}"/>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7E269850-CE0B-278A-6B37-4C4577A213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7D0BD668-ECC2-8AED-FB79-2E28C2CDE4B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9995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4026FC23-8F94-C3C6-66F6-F7C617BED370}"/>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4B701199-3AB0-AC1C-1C04-11B7F507A41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2BFBDDBC-085A-EC2E-9D6C-46C4B2D209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76969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DEC965F8-15A4-9C4B-3FDD-1FA6D43D9A54}"/>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CBEE6864-954B-35AA-DA60-6C0BDC0940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253AE71B-E0FD-48E7-DB30-93EB6A23C2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5660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9A33471F-EC27-4565-8A6A-86296245EDB0}"/>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4E56536B-1208-DE8B-6F8B-86110CAF72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D9719148-3BE8-BA19-8432-338F0E69F6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08895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253FF085-095C-5031-0035-661D72E09A78}"/>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27AA8A16-5330-993F-3EFA-39F87B0AFE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3951EE29-61F2-E001-E860-BF3E922FA9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8541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6B647F83-24F1-E5F4-7077-30DA2C21A60C}"/>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A8B2EB54-6C38-B270-153B-13DABF4688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CB8EBC6B-CBD1-6F3E-EBEC-F8F778EC52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4224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87356" y="1629550"/>
            <a:ext cx="3422400" cy="1524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87356" y="3147050"/>
            <a:ext cx="3607200" cy="366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6836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panose="020B0503050000020004" pitchFamily="34" charset="0"/>
                <a:ea typeface="Fira Sans Extra Condensed" panose="020B0503050000020004" pitchFamily="34" charset="0"/>
                <a:cs typeface="Fira Sans Extra Condensed" panose="020B0503050000020004" pitchFamily="34" charset="0"/>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ikti.kemdikbud.go.id/wp-content/uploads/2024/10/Panduan-Penggunaan-Generative-Artificial-Intelligence-pada-Pembelajaran-di-Perguruan-Tinggi.pdf"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dikti.kemdikbud.go.id/wp-content/uploads/2024/10/Panduan-Penggunaan-Generative-Artificial-Intelligence-pada-Pembelajaran-di-Perguruan-Tinggi.pdf"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https://dikti.kemdikbud.go.id/wp-content/uploads/2024/10/Panduan-Penggunaan-Generative-Artificial-Intelligence-pada-Pembelajaran-di-Perguruan-Tinggi.pdf"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s://dikti.kemdikbud.go.id/wp-content/uploads/2024/10/Panduan-Penggunaan-Generative-Artificial-Intelligence-pada-Pembelajaran-di-Perguruan-Tinggi.pdf"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https://dikti.kemdikbud.go.id/wp-content/uploads/2024/10/Panduan-Penggunaan-Generative-Artificial-Intelligence-pada-Pembelajaran-di-Perguruan-Tinggi.pdf" TargetMode="External"/><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dikti.kemdikbud.go.id/wp-content/uploads/2024/10/Panduan-Penggunaan-Generative-Artificial-Intelligence-pada-Pembelajaran-di-Perguruan-Tinggi.pdf"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hyperlink" Target="https://dikti.kemdikbud.go.id/wp-content/uploads/2024/10/Panduan-Penggunaan-Generative-Artificial-Intelligence-pada-Pembelajaran-di-Perguruan-Tinggi.pdf" TargetMode="External"/><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hyperlink" Target="https://dikti.kemdikbud.go.id/wp-content/uploads/2024/10/Panduan-Penggunaan-Generative-Artificial-Intelligence-pada-Pembelajaran-di-Perguruan-Tinggi.pdf" TargetMode="External"/><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s://dikti.kemdikbud.go.id/wp-content/uploads/2024/10/Panduan-Penggunaan-Generative-Artificial-Intelligence-pada-Pembelajaran-di-Perguruan-Tinggi.pdf" TargetMode="External"/><Relationship Id="rId2" Type="http://schemas.openxmlformats.org/officeDocument/2006/relationships/notesSlide" Target="../notesSlides/notesSlide18.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hyperlink" Target="https://dikti.kemdikbud.go.id/wp-content/uploads/2024/10/Panduan-Penggunaan-Generative-Artificial-Intelligence-pada-Pembelajaran-di-Perguruan-Tinggi.pdf" TargetMode="External"/><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hyperlink" Target="https://www.youtube.com/watch?v=MdGNHxVZHuY" TargetMode="External"/><Relationship Id="rId3" Type="http://schemas.openxmlformats.org/officeDocument/2006/relationships/hyperlink" Target="https://dikti.kemdikbud.go.id/wp-content/uploads/2024/10/Panduan-Penggunaan-Generative-Artificial-Intelligence-pada-Pembelajaran-di-Perguruan-Tinggi.pdf" TargetMode="External"/><Relationship Id="rId7" Type="http://schemas.openxmlformats.org/officeDocument/2006/relationships/hyperlink" Target="https://medium.com/@futureanalytica/ethics-in-natural-language-processing-9cfa6ba7c1de" TargetMode="External"/><Relationship Id="rId2" Type="http://schemas.openxmlformats.org/officeDocument/2006/relationships/hyperlink" Target="https://analyticssteps.com/blogs/ethical-considerations-natural-language-processing-nlp" TargetMode="External"/><Relationship Id="rId1" Type="http://schemas.openxmlformats.org/officeDocument/2006/relationships/slideLayout" Target="../slideLayouts/slideLayout4.xml"/><Relationship Id="rId6" Type="http://schemas.openxmlformats.org/officeDocument/2006/relationships/hyperlink" Target="https://www.geeksforgeeks.org/ethical-considerations-in-natural-language-processing-bias-fairness-and-privacy/" TargetMode="External"/><Relationship Id="rId5" Type="http://schemas.openxmlformats.org/officeDocument/2006/relationships/hyperlink" Target="https://web.stanford.edu/class/archive/cs/cs224n/cs224n.1214/slides/cs224n-2021-lecture16-ethics.pdf" TargetMode="External"/><Relationship Id="rId4" Type="http://schemas.openxmlformats.org/officeDocument/2006/relationships/hyperlink" Target="https://medium.com/brass-for-brain/ethics-of-natural-language-processing-c2470c08c8a4" TargetMode="External"/><Relationship Id="rId9" Type="http://schemas.openxmlformats.org/officeDocument/2006/relationships/hyperlink" Target="https://www.youtube.com/watch?v=qxpNx50du3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hyperlink" Target="mailto:dosen02832@unpam.ac.i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s://dikti.kemdikbud.go.id/wp-content/uploads/2024/10/Panduan-Penggunaan-Generative-Artificial-Intelligence-pada-Pembelajaran-di-Perguruan-Tinggi.pdf"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hyperlink" Target="https://dikti.kemdikbud.go.id/wp-content/uploads/2024/10/Panduan-Penggunaan-Generative-Artificial-Intelligence-pada-Pembelajaran-di-Perguruan-Tinggi.pdf"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7" name="Google Shape;58;p15">
            <a:extLst>
              <a:ext uri="{FF2B5EF4-FFF2-40B4-BE49-F238E27FC236}">
                <a16:creationId xmlns:a16="http://schemas.microsoft.com/office/drawing/2014/main" id="{3FFBE06A-C9A1-4E3B-1215-1AF75CFC83AE}"/>
              </a:ext>
            </a:extLst>
          </p:cNvPr>
          <p:cNvSpPr txBox="1">
            <a:spLocks noGrp="1"/>
          </p:cNvSpPr>
          <p:nvPr>
            <p:ph type="subTitle" idx="1"/>
          </p:nvPr>
        </p:nvSpPr>
        <p:spPr>
          <a:xfrm>
            <a:off x="811966" y="3998347"/>
            <a:ext cx="3607200" cy="692399"/>
          </a:xfrm>
          <a:prstGeom prst="rect">
            <a:avLst/>
          </a:prstGeom>
        </p:spPr>
        <p:txBody>
          <a:bodyPr spcFirstLastPara="1" wrap="square" lIns="91425" tIns="91425" rIns="91425" bIns="91425" anchor="t" anchorCtr="0">
            <a:noAutofit/>
          </a:bodyPr>
          <a:lstStyle/>
          <a:p>
            <a:pPr marL="0" indent="0">
              <a:spcAft>
                <a:spcPts val="1600"/>
              </a:spcAft>
            </a:pPr>
            <a:r>
              <a:rPr lang="en" dirty="0">
                <a:latin typeface="+mj-lt"/>
              </a:rPr>
              <a:t>Dr. Sajarwo Anggai, S.ST., M.T.</a:t>
            </a:r>
            <a:br>
              <a:rPr lang="en-US" dirty="0">
                <a:latin typeface="+mj-lt"/>
              </a:rPr>
            </a:br>
            <a:r>
              <a:rPr lang="en-US" sz="1600" dirty="0"/>
              <a:t>NIDN : 0421108703</a:t>
            </a:r>
          </a:p>
        </p:txBody>
      </p:sp>
      <p:sp>
        <p:nvSpPr>
          <p:cNvPr id="8" name="Google Shape;59;p15">
            <a:extLst>
              <a:ext uri="{FF2B5EF4-FFF2-40B4-BE49-F238E27FC236}">
                <a16:creationId xmlns:a16="http://schemas.microsoft.com/office/drawing/2014/main" id="{018A834A-A4C7-056B-B680-FDBC74286809}"/>
              </a:ext>
            </a:extLst>
          </p:cNvPr>
          <p:cNvSpPr/>
          <p:nvPr/>
        </p:nvSpPr>
        <p:spPr>
          <a:xfrm rot="5400000">
            <a:off x="7464244" y="3469259"/>
            <a:ext cx="692400" cy="692400"/>
          </a:xfrm>
          <a:prstGeom prst="ellipse">
            <a:avLst/>
          </a:prstGeom>
          <a:solidFill>
            <a:srgbClr val="FFFFFF"/>
          </a:solidFill>
          <a:ln w="2857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1"/>
              </a:solidFill>
              <a:latin typeface="Fira Sans Extra Condensed"/>
              <a:ea typeface="Fira Sans Extra Condensed"/>
              <a:cs typeface="Fira Sans Extra Condensed"/>
              <a:sym typeface="Fira Sans Extra Condensed"/>
            </a:endParaRPr>
          </a:p>
        </p:txBody>
      </p:sp>
      <p:sp>
        <p:nvSpPr>
          <p:cNvPr id="9" name="Google Shape;60;p15">
            <a:extLst>
              <a:ext uri="{FF2B5EF4-FFF2-40B4-BE49-F238E27FC236}">
                <a16:creationId xmlns:a16="http://schemas.microsoft.com/office/drawing/2014/main" id="{9FEC12CE-BEC5-B468-43FC-076DD3863613}"/>
              </a:ext>
            </a:extLst>
          </p:cNvPr>
          <p:cNvSpPr/>
          <p:nvPr/>
        </p:nvSpPr>
        <p:spPr>
          <a:xfrm rot="5400000">
            <a:off x="6633319" y="3469259"/>
            <a:ext cx="692400" cy="692400"/>
          </a:xfrm>
          <a:prstGeom prst="ellipse">
            <a:avLst/>
          </a:prstGeom>
          <a:solidFill>
            <a:srgbClr val="FFFFFF"/>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2"/>
              </a:solidFill>
              <a:latin typeface="Fira Sans Extra Condensed"/>
              <a:ea typeface="Fira Sans Extra Condensed"/>
              <a:cs typeface="Fira Sans Extra Condensed"/>
              <a:sym typeface="Fira Sans Extra Condensed"/>
            </a:endParaRPr>
          </a:p>
        </p:txBody>
      </p:sp>
      <p:sp>
        <p:nvSpPr>
          <p:cNvPr id="10" name="Google Shape;61;p15">
            <a:extLst>
              <a:ext uri="{FF2B5EF4-FFF2-40B4-BE49-F238E27FC236}">
                <a16:creationId xmlns:a16="http://schemas.microsoft.com/office/drawing/2014/main" id="{A907F9EC-D840-5E8B-E6BE-FB7268FEAFBD}"/>
              </a:ext>
            </a:extLst>
          </p:cNvPr>
          <p:cNvSpPr/>
          <p:nvPr/>
        </p:nvSpPr>
        <p:spPr>
          <a:xfrm rot="5400000">
            <a:off x="5802394" y="3469259"/>
            <a:ext cx="692400" cy="692400"/>
          </a:xfrm>
          <a:prstGeom prst="ellipse">
            <a:avLst/>
          </a:prstGeom>
          <a:solidFill>
            <a:srgbClr val="FFFFFF"/>
          </a:solidFill>
          <a:ln w="2857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3"/>
              </a:solidFill>
              <a:latin typeface="Fira Sans Extra Condensed"/>
              <a:ea typeface="Fira Sans Extra Condensed"/>
              <a:cs typeface="Fira Sans Extra Condensed"/>
              <a:sym typeface="Fira Sans Extra Condensed"/>
            </a:endParaRPr>
          </a:p>
        </p:txBody>
      </p:sp>
      <p:sp>
        <p:nvSpPr>
          <p:cNvPr id="11" name="Google Shape;62;p15">
            <a:extLst>
              <a:ext uri="{FF2B5EF4-FFF2-40B4-BE49-F238E27FC236}">
                <a16:creationId xmlns:a16="http://schemas.microsoft.com/office/drawing/2014/main" id="{164DE8E5-503B-A24B-94FE-DBCD80775D21}"/>
              </a:ext>
            </a:extLst>
          </p:cNvPr>
          <p:cNvSpPr/>
          <p:nvPr/>
        </p:nvSpPr>
        <p:spPr>
          <a:xfrm rot="5400000">
            <a:off x="4971469" y="3469259"/>
            <a:ext cx="692400" cy="692400"/>
          </a:xfrm>
          <a:prstGeom prst="ellipse">
            <a:avLst/>
          </a:prstGeom>
          <a:solidFill>
            <a:srgbClr val="FFFFFF"/>
          </a:solidFill>
          <a:ln w="28575"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4"/>
              </a:solidFill>
              <a:latin typeface="Fira Sans Extra Condensed"/>
              <a:ea typeface="Fira Sans Extra Condensed"/>
              <a:cs typeface="Fira Sans Extra Condensed"/>
              <a:sym typeface="Fira Sans Extra Condensed"/>
            </a:endParaRPr>
          </a:p>
        </p:txBody>
      </p:sp>
      <p:sp>
        <p:nvSpPr>
          <p:cNvPr id="12" name="Google Shape;63;p15">
            <a:extLst>
              <a:ext uri="{FF2B5EF4-FFF2-40B4-BE49-F238E27FC236}">
                <a16:creationId xmlns:a16="http://schemas.microsoft.com/office/drawing/2014/main" id="{8EB22D04-135D-F952-66E5-EC7125372085}"/>
              </a:ext>
            </a:extLst>
          </p:cNvPr>
          <p:cNvSpPr/>
          <p:nvPr/>
        </p:nvSpPr>
        <p:spPr>
          <a:xfrm rot="5400000">
            <a:off x="5980990" y="962641"/>
            <a:ext cx="1230000" cy="12684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2;p15">
            <a:extLst>
              <a:ext uri="{FF2B5EF4-FFF2-40B4-BE49-F238E27FC236}">
                <a16:creationId xmlns:a16="http://schemas.microsoft.com/office/drawing/2014/main" id="{CD8E4208-E438-DFE2-8F1F-255E95486EEE}"/>
              </a:ext>
            </a:extLst>
          </p:cNvPr>
          <p:cNvSpPr/>
          <p:nvPr/>
        </p:nvSpPr>
        <p:spPr>
          <a:xfrm>
            <a:off x="5838205" y="1687645"/>
            <a:ext cx="1450500" cy="2856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dirty="0">
                <a:solidFill>
                  <a:schemeClr val="dk1"/>
                </a:solidFill>
                <a:latin typeface="Fira Sans Extra Condensed"/>
                <a:ea typeface="Fira Sans Extra Condensed"/>
                <a:cs typeface="Fira Sans Extra Condensed"/>
                <a:sym typeface="Fira Sans Extra Condensed"/>
              </a:rPr>
              <a:t>NLP</a:t>
            </a:r>
            <a:endParaRPr sz="1900" b="1" dirty="0">
              <a:solidFill>
                <a:schemeClr val="dk1"/>
              </a:solidFill>
              <a:latin typeface="Fira Sans Extra Condensed"/>
              <a:ea typeface="Fira Sans Extra Condensed"/>
              <a:cs typeface="Fira Sans Extra Condensed"/>
              <a:sym typeface="Fira Sans Extra Condensed"/>
            </a:endParaRPr>
          </a:p>
        </p:txBody>
      </p:sp>
      <p:cxnSp>
        <p:nvCxnSpPr>
          <p:cNvPr id="14" name="Google Shape;73;p15">
            <a:extLst>
              <a:ext uri="{FF2B5EF4-FFF2-40B4-BE49-F238E27FC236}">
                <a16:creationId xmlns:a16="http://schemas.microsoft.com/office/drawing/2014/main" id="{1972F8BB-FE56-C23F-DE16-35C1B10C6615}"/>
              </a:ext>
            </a:extLst>
          </p:cNvPr>
          <p:cNvCxnSpPr>
            <a:stCxn id="12" idx="3"/>
            <a:endCxn id="11" idx="2"/>
          </p:cNvCxnSpPr>
          <p:nvPr/>
        </p:nvCxnSpPr>
        <p:spPr>
          <a:xfrm rot="5400000">
            <a:off x="5328190" y="2201341"/>
            <a:ext cx="1257300" cy="1278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15" name="Google Shape;74;p15">
            <a:extLst>
              <a:ext uri="{FF2B5EF4-FFF2-40B4-BE49-F238E27FC236}">
                <a16:creationId xmlns:a16="http://schemas.microsoft.com/office/drawing/2014/main" id="{79E73E4C-915B-D039-BEB4-7B546FD70294}"/>
              </a:ext>
            </a:extLst>
          </p:cNvPr>
          <p:cNvCxnSpPr>
            <a:stCxn id="12" idx="3"/>
            <a:endCxn id="10" idx="2"/>
          </p:cNvCxnSpPr>
          <p:nvPr/>
        </p:nvCxnSpPr>
        <p:spPr>
          <a:xfrm rot="5400000">
            <a:off x="5743690" y="2616841"/>
            <a:ext cx="1257300" cy="447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16" name="Google Shape;75;p15">
            <a:extLst>
              <a:ext uri="{FF2B5EF4-FFF2-40B4-BE49-F238E27FC236}">
                <a16:creationId xmlns:a16="http://schemas.microsoft.com/office/drawing/2014/main" id="{451F7C24-69DD-2862-1EC2-B1B8A46FE8F5}"/>
              </a:ext>
            </a:extLst>
          </p:cNvPr>
          <p:cNvCxnSpPr>
            <a:stCxn id="12" idx="3"/>
            <a:endCxn id="9" idx="2"/>
          </p:cNvCxnSpPr>
          <p:nvPr/>
        </p:nvCxnSpPr>
        <p:spPr>
          <a:xfrm rot="-5400000" flipH="1">
            <a:off x="6159040" y="2648791"/>
            <a:ext cx="1257300" cy="3834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17" name="Google Shape;76;p15">
            <a:extLst>
              <a:ext uri="{FF2B5EF4-FFF2-40B4-BE49-F238E27FC236}">
                <a16:creationId xmlns:a16="http://schemas.microsoft.com/office/drawing/2014/main" id="{8295AF00-3CB5-8986-6B26-F90B706C7A7B}"/>
              </a:ext>
            </a:extLst>
          </p:cNvPr>
          <p:cNvCxnSpPr>
            <a:stCxn id="12" idx="3"/>
            <a:endCxn id="8" idx="2"/>
          </p:cNvCxnSpPr>
          <p:nvPr/>
        </p:nvCxnSpPr>
        <p:spPr>
          <a:xfrm rot="-5400000" flipH="1">
            <a:off x="6574540" y="2233291"/>
            <a:ext cx="1257300" cy="1214400"/>
          </a:xfrm>
          <a:prstGeom prst="bentConnector3">
            <a:avLst>
              <a:gd name="adj1" fmla="val 50004"/>
            </a:avLst>
          </a:prstGeom>
          <a:noFill/>
          <a:ln w="28575" cap="flat" cmpd="sng">
            <a:solidFill>
              <a:schemeClr val="accent6"/>
            </a:solidFill>
            <a:prstDash val="solid"/>
            <a:round/>
            <a:headEnd type="none" w="med" len="med"/>
            <a:tailEnd type="none" w="med" len="med"/>
          </a:ln>
        </p:spPr>
      </p:cxnSp>
      <p:grpSp>
        <p:nvGrpSpPr>
          <p:cNvPr id="18" name="Google Shape;77;p15">
            <a:extLst>
              <a:ext uri="{FF2B5EF4-FFF2-40B4-BE49-F238E27FC236}">
                <a16:creationId xmlns:a16="http://schemas.microsoft.com/office/drawing/2014/main" id="{56044678-8CAE-0B5F-ACD5-DE474E7BD281}"/>
              </a:ext>
            </a:extLst>
          </p:cNvPr>
          <p:cNvGrpSpPr/>
          <p:nvPr/>
        </p:nvGrpSpPr>
        <p:grpSpPr>
          <a:xfrm>
            <a:off x="5142093" y="3632583"/>
            <a:ext cx="351136" cy="365769"/>
            <a:chOff x="-65129950" y="2646800"/>
            <a:chExt cx="311125" cy="317425"/>
          </a:xfrm>
        </p:grpSpPr>
        <p:sp>
          <p:nvSpPr>
            <p:cNvPr id="19" name="Google Shape;78;p15">
              <a:extLst>
                <a:ext uri="{FF2B5EF4-FFF2-40B4-BE49-F238E27FC236}">
                  <a16:creationId xmlns:a16="http://schemas.microsoft.com/office/drawing/2014/main" id="{0141F368-983E-A514-1E60-F871BC2C4875}"/>
                </a:ext>
              </a:extLst>
            </p:cNvPr>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p15">
              <a:extLst>
                <a:ext uri="{FF2B5EF4-FFF2-40B4-BE49-F238E27FC236}">
                  <a16:creationId xmlns:a16="http://schemas.microsoft.com/office/drawing/2014/main" id="{CF9B92AB-376E-8902-231C-0268A6D46FAB}"/>
                </a:ext>
              </a:extLst>
            </p:cNvPr>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80;p15">
            <a:extLst>
              <a:ext uri="{FF2B5EF4-FFF2-40B4-BE49-F238E27FC236}">
                <a16:creationId xmlns:a16="http://schemas.microsoft.com/office/drawing/2014/main" id="{D0BCEF52-0E11-BDB4-F6D8-B91A8DC45216}"/>
              </a:ext>
            </a:extLst>
          </p:cNvPr>
          <p:cNvGrpSpPr/>
          <p:nvPr/>
        </p:nvGrpSpPr>
        <p:grpSpPr>
          <a:xfrm>
            <a:off x="5965703" y="3632603"/>
            <a:ext cx="365756" cy="365747"/>
            <a:chOff x="1412450" y="1954475"/>
            <a:chExt cx="297750" cy="296175"/>
          </a:xfrm>
        </p:grpSpPr>
        <p:sp>
          <p:nvSpPr>
            <p:cNvPr id="22" name="Google Shape;81;p15">
              <a:extLst>
                <a:ext uri="{FF2B5EF4-FFF2-40B4-BE49-F238E27FC236}">
                  <a16:creationId xmlns:a16="http://schemas.microsoft.com/office/drawing/2014/main" id="{442AB2B1-71C6-83D4-A9F3-0F917BA9261A}"/>
                </a:ext>
              </a:extLst>
            </p:cNvPr>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p15">
              <a:extLst>
                <a:ext uri="{FF2B5EF4-FFF2-40B4-BE49-F238E27FC236}">
                  <a16:creationId xmlns:a16="http://schemas.microsoft.com/office/drawing/2014/main" id="{D14CD7A4-316B-B226-0384-447E19A75F88}"/>
                </a:ext>
              </a:extLst>
            </p:cNvPr>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83;p15">
            <a:extLst>
              <a:ext uri="{FF2B5EF4-FFF2-40B4-BE49-F238E27FC236}">
                <a16:creationId xmlns:a16="http://schemas.microsoft.com/office/drawing/2014/main" id="{2234DFB1-6DD2-8552-3277-E998AA6D2E1A}"/>
              </a:ext>
            </a:extLst>
          </p:cNvPr>
          <p:cNvGrpSpPr/>
          <p:nvPr/>
        </p:nvGrpSpPr>
        <p:grpSpPr>
          <a:xfrm>
            <a:off x="6782916" y="3632592"/>
            <a:ext cx="393186" cy="365766"/>
            <a:chOff x="-62890750" y="2296300"/>
            <a:chExt cx="330825" cy="317450"/>
          </a:xfrm>
        </p:grpSpPr>
        <p:sp>
          <p:nvSpPr>
            <p:cNvPr id="25" name="Google Shape;84;p15">
              <a:extLst>
                <a:ext uri="{FF2B5EF4-FFF2-40B4-BE49-F238E27FC236}">
                  <a16:creationId xmlns:a16="http://schemas.microsoft.com/office/drawing/2014/main" id="{1401EB7B-B091-30F8-6F35-C238CB6A4BA3}"/>
                </a:ext>
              </a:extLst>
            </p:cNvPr>
            <p:cNvSpPr/>
            <p:nvPr/>
          </p:nvSpPr>
          <p:spPr>
            <a:xfrm>
              <a:off x="-62890750" y="2296300"/>
              <a:ext cx="313500" cy="195375"/>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5;p15">
              <a:extLst>
                <a:ext uri="{FF2B5EF4-FFF2-40B4-BE49-F238E27FC236}">
                  <a16:creationId xmlns:a16="http://schemas.microsoft.com/office/drawing/2014/main" id="{50EB913D-901B-6D82-3561-3E6A47E94C45}"/>
                </a:ext>
              </a:extLst>
            </p:cNvPr>
            <p:cNvSpPr/>
            <p:nvPr/>
          </p:nvSpPr>
          <p:spPr>
            <a:xfrm>
              <a:off x="-62874975" y="2417475"/>
              <a:ext cx="315050" cy="196275"/>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6;p15">
              <a:extLst>
                <a:ext uri="{FF2B5EF4-FFF2-40B4-BE49-F238E27FC236}">
                  <a16:creationId xmlns:a16="http://schemas.microsoft.com/office/drawing/2014/main" id="{F0323E84-DB61-BB63-2897-C66D8365D0BA}"/>
                </a:ext>
              </a:extLst>
            </p:cNvPr>
            <p:cNvSpPr/>
            <p:nvPr/>
          </p:nvSpPr>
          <p:spPr>
            <a:xfrm>
              <a:off x="-62822225" y="2357750"/>
              <a:ext cx="193000" cy="192975"/>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87;p15">
            <a:extLst>
              <a:ext uri="{FF2B5EF4-FFF2-40B4-BE49-F238E27FC236}">
                <a16:creationId xmlns:a16="http://schemas.microsoft.com/office/drawing/2014/main" id="{168D6A21-B8C7-423D-C918-8F64BA8F8952}"/>
              </a:ext>
            </a:extLst>
          </p:cNvPr>
          <p:cNvGrpSpPr/>
          <p:nvPr/>
        </p:nvGrpSpPr>
        <p:grpSpPr>
          <a:xfrm>
            <a:off x="7627546" y="3632577"/>
            <a:ext cx="365770" cy="365770"/>
            <a:chOff x="-3137650" y="2408950"/>
            <a:chExt cx="291450" cy="292125"/>
          </a:xfrm>
        </p:grpSpPr>
        <p:sp>
          <p:nvSpPr>
            <p:cNvPr id="29" name="Google Shape;88;p15">
              <a:extLst>
                <a:ext uri="{FF2B5EF4-FFF2-40B4-BE49-F238E27FC236}">
                  <a16:creationId xmlns:a16="http://schemas.microsoft.com/office/drawing/2014/main" id="{0E571537-EBFA-C6E8-9599-A11766B740AA}"/>
                </a:ext>
              </a:extLst>
            </p:cNvPr>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9;p15">
              <a:extLst>
                <a:ext uri="{FF2B5EF4-FFF2-40B4-BE49-F238E27FC236}">
                  <a16:creationId xmlns:a16="http://schemas.microsoft.com/office/drawing/2014/main" id="{0EE3365C-D0B7-CC15-90BB-54546D4E8832}"/>
                </a:ext>
              </a:extLst>
            </p:cNvPr>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0;p15">
              <a:extLst>
                <a:ext uri="{FF2B5EF4-FFF2-40B4-BE49-F238E27FC236}">
                  <a16:creationId xmlns:a16="http://schemas.microsoft.com/office/drawing/2014/main" id="{D0D7F7BD-11CB-C5AE-2EA9-8282FD443FA8}"/>
                </a:ext>
              </a:extLst>
            </p:cNvPr>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1;p15">
              <a:extLst>
                <a:ext uri="{FF2B5EF4-FFF2-40B4-BE49-F238E27FC236}">
                  <a16:creationId xmlns:a16="http://schemas.microsoft.com/office/drawing/2014/main" id="{86555385-4CC1-83DC-B897-CB5AE6B0A53B}"/>
                </a:ext>
              </a:extLst>
            </p:cNvPr>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2;p15">
              <a:extLst>
                <a:ext uri="{FF2B5EF4-FFF2-40B4-BE49-F238E27FC236}">
                  <a16:creationId xmlns:a16="http://schemas.microsoft.com/office/drawing/2014/main" id="{44BF13F4-9CF5-C3B4-532D-2D6CC82314F4}"/>
                </a:ext>
              </a:extLst>
            </p:cNvPr>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2">
            <a:extLst>
              <a:ext uri="{FF2B5EF4-FFF2-40B4-BE49-F238E27FC236}">
                <a16:creationId xmlns:a16="http://schemas.microsoft.com/office/drawing/2014/main" id="{557656B5-F1B6-9C85-02DA-607AC5A56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5875" y="1036298"/>
            <a:ext cx="600229" cy="600229"/>
          </a:xfrm>
          <a:prstGeom prst="rect">
            <a:avLst/>
          </a:prstGeom>
          <a:noFill/>
          <a:extLst>
            <a:ext uri="{909E8E84-426E-40DD-AFC4-6F175D3DCCD1}">
              <a14:hiddenFill xmlns:a14="http://schemas.microsoft.com/office/drawing/2010/main">
                <a:solidFill>
                  <a:srgbClr val="FFFFFF"/>
                </a:solidFill>
              </a14:hiddenFill>
            </a:ext>
          </a:extLst>
        </p:spPr>
      </p:pic>
      <p:sp>
        <p:nvSpPr>
          <p:cNvPr id="35" name="Google Shape;57;p15">
            <a:extLst>
              <a:ext uri="{FF2B5EF4-FFF2-40B4-BE49-F238E27FC236}">
                <a16:creationId xmlns:a16="http://schemas.microsoft.com/office/drawing/2014/main" id="{8C84FDB3-0F3B-BA8B-476E-D3AAE29ADA3F}"/>
              </a:ext>
            </a:extLst>
          </p:cNvPr>
          <p:cNvSpPr txBox="1">
            <a:spLocks noGrp="1"/>
          </p:cNvSpPr>
          <p:nvPr>
            <p:ph type="ctrTitle"/>
          </p:nvPr>
        </p:nvSpPr>
        <p:spPr>
          <a:xfrm>
            <a:off x="637082" y="1629550"/>
            <a:ext cx="4429808" cy="1524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latin typeface="Fira Sans Extra Condensed" panose="020B0503050000020004" pitchFamily="34" charset="0"/>
              </a:rPr>
              <a:t>Advanced NLP</a:t>
            </a:r>
            <a:br>
              <a:rPr lang="en" dirty="0">
                <a:latin typeface="Fira Sans Extra Condensed" panose="020B0503050000020004" pitchFamily="34" charset="0"/>
              </a:rPr>
            </a:br>
            <a:r>
              <a:rPr lang="en" sz="2800" dirty="0">
                <a:latin typeface="Fira Sans Extra Condensed" panose="020B0503050000020004" pitchFamily="34" charset="0"/>
              </a:rPr>
              <a:t>(Ethics in NLP)</a:t>
            </a:r>
            <a:endParaRPr dirty="0">
              <a:latin typeface="Fira Sans Extra Condensed" panose="020B05030500000200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888C3E7C-8B5A-DEF3-24E2-CA08A9F8B36A}"/>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2529DA2A-6D6B-959C-E94E-27B1523F5EC8}"/>
              </a:ext>
            </a:extLst>
          </p:cNvPr>
          <p:cNvSpPr>
            <a:spLocks noGrp="1"/>
          </p:cNvSpPr>
          <p:nvPr>
            <p:ph type="body" idx="1"/>
          </p:nvPr>
        </p:nvSpPr>
        <p:spPr>
          <a:xfrm>
            <a:off x="311700" y="695740"/>
            <a:ext cx="8520600" cy="3021237"/>
          </a:xfrm>
        </p:spPr>
        <p:txBody>
          <a:bodyPr/>
          <a:lstStyle/>
          <a:p>
            <a:pPr marL="114300" indent="0" algn="just">
              <a:lnSpc>
                <a:spcPts val="2400"/>
              </a:lnSpc>
              <a:buNone/>
            </a:pPr>
            <a:r>
              <a:rPr lang="en-GB" sz="1600" b="0" i="0" dirty="0" err="1">
                <a:solidFill>
                  <a:srgbClr val="242424"/>
                </a:solidFill>
                <a:effectLst/>
                <a:latin typeface="source-serif-pro"/>
              </a:rPr>
              <a:t>Perguruan</a:t>
            </a:r>
            <a:r>
              <a:rPr lang="en-GB" sz="1600" b="0" i="0" dirty="0">
                <a:solidFill>
                  <a:srgbClr val="242424"/>
                </a:solidFill>
                <a:effectLst/>
                <a:latin typeface="source-serif-pro"/>
              </a:rPr>
              <a:t> Tinggi </a:t>
            </a:r>
            <a:r>
              <a:rPr lang="en-GB" sz="1600" b="0" i="0" dirty="0" err="1">
                <a:solidFill>
                  <a:srgbClr val="242424"/>
                </a:solidFill>
                <a:effectLst/>
                <a:latin typeface="source-serif-pro"/>
              </a:rPr>
              <a:t>perlu</a:t>
            </a:r>
            <a:r>
              <a:rPr lang="en-GB" sz="1600" b="0" i="0" dirty="0">
                <a:solidFill>
                  <a:srgbClr val="242424"/>
                </a:solidFill>
                <a:effectLst/>
                <a:latin typeface="source-serif-pro"/>
              </a:rPr>
              <a:t> </a:t>
            </a:r>
            <a:r>
              <a:rPr lang="en-GB" sz="1600" b="0" i="0" dirty="0" err="1">
                <a:solidFill>
                  <a:srgbClr val="242424"/>
                </a:solidFill>
                <a:effectLst/>
                <a:latin typeface="source-serif-pro"/>
              </a:rPr>
              <a:t>memastikan</a:t>
            </a:r>
            <a:r>
              <a:rPr lang="en-GB" sz="1600" b="0" i="0" dirty="0">
                <a:solidFill>
                  <a:srgbClr val="242424"/>
                </a:solidFill>
                <a:effectLst/>
                <a:latin typeface="source-serif-pro"/>
              </a:rPr>
              <a:t> </a:t>
            </a:r>
            <a:r>
              <a:rPr lang="en-GB" sz="1600" b="0" i="0" dirty="0" err="1">
                <a:solidFill>
                  <a:srgbClr val="242424"/>
                </a:solidFill>
                <a:effectLst/>
                <a:latin typeface="source-serif-pro"/>
              </a:rPr>
              <a:t>penggunaan</a:t>
            </a:r>
            <a:r>
              <a:rPr lang="en-GB" sz="1600" b="0" i="0" dirty="0">
                <a:solidFill>
                  <a:srgbClr val="242424"/>
                </a:solidFill>
                <a:effectLst/>
                <a:latin typeface="source-serif-pro"/>
              </a:rPr>
              <a:t> AI yang </a:t>
            </a:r>
            <a:r>
              <a:rPr lang="en-GB" sz="1600" b="0" i="0" dirty="0" err="1">
                <a:solidFill>
                  <a:srgbClr val="242424"/>
                </a:solidFill>
                <a:effectLst/>
                <a:latin typeface="source-serif-pro"/>
              </a:rPr>
              <a:t>etis</a:t>
            </a:r>
            <a:r>
              <a:rPr lang="en-GB" sz="1600" b="0" i="0" dirty="0">
                <a:solidFill>
                  <a:srgbClr val="242424"/>
                </a:solidFill>
                <a:effectLst/>
                <a:latin typeface="source-serif-pro"/>
              </a:rPr>
              <a:t> dan </a:t>
            </a:r>
            <a:r>
              <a:rPr lang="en-GB" sz="1600" b="0" i="0" dirty="0" err="1">
                <a:solidFill>
                  <a:srgbClr val="242424"/>
                </a:solidFill>
                <a:effectLst/>
                <a:latin typeface="source-serif-pro"/>
              </a:rPr>
              <a:t>bertanggungjawab</a:t>
            </a:r>
            <a:r>
              <a:rPr lang="en-GB" sz="1600" b="0" i="0" dirty="0">
                <a:solidFill>
                  <a:srgbClr val="242424"/>
                </a:solidFill>
                <a:effectLst/>
                <a:latin typeface="source-serif-pro"/>
              </a:rPr>
              <a:t>. </a:t>
            </a:r>
            <a:r>
              <a:rPr lang="en-GB" sz="1600" b="0" i="0" dirty="0" err="1">
                <a:solidFill>
                  <a:srgbClr val="242424"/>
                </a:solidFill>
                <a:effectLst/>
                <a:latin typeface="source-serif-pro"/>
              </a:rPr>
              <a:t>Untuk</a:t>
            </a:r>
            <a:r>
              <a:rPr lang="en-GB" sz="1600" b="0" i="0" dirty="0">
                <a:solidFill>
                  <a:srgbClr val="242424"/>
                </a:solidFill>
                <a:effectLst/>
                <a:latin typeface="source-serif-pro"/>
              </a:rPr>
              <a:t> </a:t>
            </a:r>
            <a:r>
              <a:rPr lang="en-GB" sz="1600" b="0" i="0" dirty="0" err="1">
                <a:solidFill>
                  <a:srgbClr val="242424"/>
                </a:solidFill>
                <a:effectLst/>
                <a:latin typeface="source-serif-pro"/>
              </a:rPr>
              <a:t>menjamin</a:t>
            </a:r>
            <a:r>
              <a:rPr lang="en-GB" sz="1600" b="0" i="0" dirty="0">
                <a:solidFill>
                  <a:srgbClr val="242424"/>
                </a:solidFill>
                <a:effectLst/>
                <a:latin typeface="source-serif-pro"/>
              </a:rPr>
              <a:t> </a:t>
            </a:r>
            <a:r>
              <a:rPr lang="en-GB" sz="1600" b="0" i="0" dirty="0" err="1">
                <a:solidFill>
                  <a:srgbClr val="242424"/>
                </a:solidFill>
                <a:effectLst/>
                <a:latin typeface="source-serif-pro"/>
              </a:rPr>
              <a:t>hal</a:t>
            </a:r>
            <a:r>
              <a:rPr lang="en-GB" sz="1600" b="0" i="0" dirty="0">
                <a:solidFill>
                  <a:srgbClr val="242424"/>
                </a:solidFill>
                <a:effectLst/>
                <a:latin typeface="source-serif-pro"/>
              </a:rPr>
              <a:t> </a:t>
            </a:r>
            <a:r>
              <a:rPr lang="en-GB" sz="1600" b="0" i="0" dirty="0" err="1">
                <a:solidFill>
                  <a:srgbClr val="242424"/>
                </a:solidFill>
                <a:effectLst/>
                <a:latin typeface="source-serif-pro"/>
              </a:rPr>
              <a:t>ini</a:t>
            </a:r>
            <a:r>
              <a:rPr lang="en-GB" sz="1600" b="0" i="0" dirty="0">
                <a:solidFill>
                  <a:srgbClr val="242424"/>
                </a:solidFill>
                <a:effectLst/>
                <a:latin typeface="source-serif-pro"/>
              </a:rPr>
              <a:t>, masing-masing </a:t>
            </a:r>
            <a:r>
              <a:rPr lang="en-GB" sz="1600" b="0" i="0" dirty="0" err="1">
                <a:solidFill>
                  <a:srgbClr val="242424"/>
                </a:solidFill>
                <a:effectLst/>
                <a:latin typeface="source-serif-pro"/>
              </a:rPr>
              <a:t>perguruan</a:t>
            </a:r>
            <a:r>
              <a:rPr lang="en-GB" sz="1600" b="0" i="0" dirty="0">
                <a:solidFill>
                  <a:srgbClr val="242424"/>
                </a:solidFill>
                <a:effectLst/>
                <a:latin typeface="source-serif-pro"/>
              </a:rPr>
              <a:t> </a:t>
            </a:r>
            <a:r>
              <a:rPr lang="en-GB" sz="1600" b="0" i="0" dirty="0" err="1">
                <a:solidFill>
                  <a:srgbClr val="242424"/>
                </a:solidFill>
                <a:effectLst/>
                <a:latin typeface="source-serif-pro"/>
              </a:rPr>
              <a:t>tinggi</a:t>
            </a:r>
            <a:r>
              <a:rPr lang="en-GB" sz="1600" b="0" i="0" dirty="0">
                <a:solidFill>
                  <a:srgbClr val="242424"/>
                </a:solidFill>
                <a:effectLst/>
                <a:latin typeface="source-serif-pro"/>
              </a:rPr>
              <a:t> </a:t>
            </a:r>
            <a:r>
              <a:rPr lang="en-GB" sz="1600" b="0" i="0" dirty="0" err="1">
                <a:solidFill>
                  <a:srgbClr val="242424"/>
                </a:solidFill>
                <a:effectLst/>
                <a:latin typeface="source-serif-pro"/>
              </a:rPr>
              <a:t>perlu</a:t>
            </a:r>
            <a:r>
              <a:rPr lang="en-GB" sz="1600" b="0" i="0" dirty="0">
                <a:solidFill>
                  <a:srgbClr val="242424"/>
                </a:solidFill>
                <a:effectLst/>
                <a:latin typeface="source-serif-pro"/>
              </a:rPr>
              <a:t> </a:t>
            </a:r>
            <a:r>
              <a:rPr lang="en-GB" sz="1600" b="0" i="0" dirty="0" err="1">
                <a:solidFill>
                  <a:srgbClr val="242424"/>
                </a:solidFill>
                <a:effectLst/>
                <a:latin typeface="source-serif-pro"/>
              </a:rPr>
              <a:t>menentukankebijakan</a:t>
            </a:r>
            <a:r>
              <a:rPr lang="en-GB" sz="1600" b="0" i="0" dirty="0">
                <a:solidFill>
                  <a:srgbClr val="242424"/>
                </a:solidFill>
                <a:effectLst/>
                <a:latin typeface="source-serif-pro"/>
              </a:rPr>
              <a:t> </a:t>
            </a:r>
            <a:r>
              <a:rPr lang="en-GB" sz="1600" b="0" i="0" dirty="0" err="1">
                <a:solidFill>
                  <a:srgbClr val="242424"/>
                </a:solidFill>
                <a:effectLst/>
                <a:latin typeface="source-serif-pro"/>
              </a:rPr>
              <a:t>sendiri</a:t>
            </a:r>
            <a:r>
              <a:rPr lang="en-GB" sz="1600" b="0" i="0" dirty="0">
                <a:solidFill>
                  <a:srgbClr val="242424"/>
                </a:solidFill>
                <a:effectLst/>
                <a:latin typeface="source-serif-pro"/>
              </a:rPr>
              <a:t> </a:t>
            </a:r>
            <a:r>
              <a:rPr lang="en-GB" sz="1600" b="0" i="0" dirty="0" err="1">
                <a:solidFill>
                  <a:srgbClr val="242424"/>
                </a:solidFill>
                <a:effectLst/>
                <a:latin typeface="source-serif-pro"/>
              </a:rPr>
              <a:t>tentang</a:t>
            </a:r>
            <a:r>
              <a:rPr lang="en-GB" sz="1600" b="0" i="0" dirty="0">
                <a:solidFill>
                  <a:srgbClr val="242424"/>
                </a:solidFill>
                <a:effectLst/>
                <a:latin typeface="source-serif-pro"/>
              </a:rPr>
              <a:t> </a:t>
            </a:r>
            <a:r>
              <a:rPr lang="en-GB" sz="1600" b="0" i="0" dirty="0" err="1">
                <a:solidFill>
                  <a:srgbClr val="242424"/>
                </a:solidFill>
                <a:effectLst/>
                <a:latin typeface="source-serif-pro"/>
              </a:rPr>
              <a:t>pemanfaatan</a:t>
            </a:r>
            <a:r>
              <a:rPr lang="en-GB" sz="1600" b="0" i="0" dirty="0">
                <a:solidFill>
                  <a:srgbClr val="242424"/>
                </a:solidFill>
                <a:effectLst/>
                <a:latin typeface="source-serif-pro"/>
              </a:rPr>
              <a:t> AI </a:t>
            </a:r>
            <a:r>
              <a:rPr lang="en-GB" sz="1600" b="0" i="0" dirty="0" err="1">
                <a:solidFill>
                  <a:srgbClr val="242424"/>
                </a:solidFill>
                <a:effectLst/>
                <a:latin typeface="source-serif-pro"/>
              </a:rPr>
              <a:t>dalam</a:t>
            </a:r>
            <a:r>
              <a:rPr lang="en-GB" sz="1600" b="0" i="0" dirty="0">
                <a:solidFill>
                  <a:srgbClr val="242424"/>
                </a:solidFill>
                <a:effectLst/>
                <a:latin typeface="source-serif-pro"/>
              </a:rPr>
              <a:t> </a:t>
            </a:r>
            <a:r>
              <a:rPr lang="en-GB" sz="1600" b="0" i="0" dirty="0" err="1">
                <a:solidFill>
                  <a:srgbClr val="242424"/>
                </a:solidFill>
                <a:effectLst/>
                <a:latin typeface="source-serif-pro"/>
              </a:rPr>
              <a:t>pembelajaran</a:t>
            </a:r>
            <a:r>
              <a:rPr lang="en-GB" sz="1600" b="0" i="0" dirty="0">
                <a:solidFill>
                  <a:srgbClr val="242424"/>
                </a:solidFill>
                <a:effectLst/>
                <a:latin typeface="source-serif-pro"/>
              </a:rPr>
              <a:t>, </a:t>
            </a:r>
            <a:r>
              <a:rPr lang="en-GB" sz="1600" b="0" i="0" dirty="0" err="1">
                <a:solidFill>
                  <a:srgbClr val="242424"/>
                </a:solidFill>
                <a:effectLst/>
                <a:latin typeface="source-serif-pro"/>
              </a:rPr>
              <a:t>sebagai</a:t>
            </a:r>
            <a:r>
              <a:rPr lang="en-GB" sz="1600" b="0" i="0" dirty="0">
                <a:solidFill>
                  <a:srgbClr val="242424"/>
                </a:solidFill>
                <a:effectLst/>
                <a:latin typeface="source-serif-pro"/>
              </a:rPr>
              <a:t> salah </a:t>
            </a:r>
            <a:r>
              <a:rPr lang="en-GB" sz="1600" b="0" i="0" dirty="0" err="1">
                <a:solidFill>
                  <a:srgbClr val="242424"/>
                </a:solidFill>
                <a:effectLst/>
                <a:latin typeface="source-serif-pro"/>
              </a:rPr>
              <a:t>satu</a:t>
            </a:r>
            <a:r>
              <a:rPr lang="en-GB" sz="1600" b="0" i="0" dirty="0">
                <a:solidFill>
                  <a:srgbClr val="242424"/>
                </a:solidFill>
                <a:effectLst/>
                <a:latin typeface="source-serif-pro"/>
              </a:rPr>
              <a:t> </a:t>
            </a:r>
            <a:r>
              <a:rPr lang="en-GB" sz="1600" b="0" i="0" dirty="0" err="1">
                <a:solidFill>
                  <a:srgbClr val="242424"/>
                </a:solidFill>
                <a:effectLst/>
                <a:latin typeface="source-serif-pro"/>
              </a:rPr>
              <a:t>kebijakan</a:t>
            </a:r>
            <a:r>
              <a:rPr lang="en-GB" sz="1600" b="0" i="0" dirty="0">
                <a:solidFill>
                  <a:srgbClr val="242424"/>
                </a:solidFill>
                <a:effectLst/>
                <a:latin typeface="source-serif-pro"/>
              </a:rPr>
              <a:t> </a:t>
            </a:r>
            <a:r>
              <a:rPr lang="en-GB" sz="1600" b="0" i="0" dirty="0" err="1">
                <a:solidFill>
                  <a:srgbClr val="242424"/>
                </a:solidFill>
                <a:effectLst/>
                <a:latin typeface="source-serif-pro"/>
              </a:rPr>
              <a:t>akademik</a:t>
            </a:r>
            <a:r>
              <a:rPr lang="en-GB" sz="1600" b="0" i="0" dirty="0">
                <a:solidFill>
                  <a:srgbClr val="242424"/>
                </a:solidFill>
                <a:effectLst/>
                <a:latin typeface="source-serif-pro"/>
              </a:rPr>
              <a:t> di </a:t>
            </a:r>
            <a:r>
              <a:rPr lang="en-GB" sz="1600" b="0" i="0" dirty="0" err="1">
                <a:solidFill>
                  <a:srgbClr val="242424"/>
                </a:solidFill>
                <a:effectLst/>
                <a:latin typeface="source-serif-pro"/>
              </a:rPr>
              <a:t>perguruan</a:t>
            </a:r>
            <a:r>
              <a:rPr lang="en-GB" sz="1600" b="0" i="0" dirty="0">
                <a:solidFill>
                  <a:srgbClr val="242424"/>
                </a:solidFill>
                <a:effectLst/>
                <a:latin typeface="source-serif-pro"/>
              </a:rPr>
              <a:t> </a:t>
            </a:r>
            <a:r>
              <a:rPr lang="en-GB" sz="1600" b="0" i="0" dirty="0" err="1">
                <a:solidFill>
                  <a:srgbClr val="242424"/>
                </a:solidFill>
                <a:effectLst/>
                <a:latin typeface="source-serif-pro"/>
              </a:rPr>
              <a:t>tinggi</a:t>
            </a:r>
            <a:r>
              <a:rPr lang="en-GB" sz="1600" b="0" i="0" dirty="0">
                <a:solidFill>
                  <a:srgbClr val="242424"/>
                </a:solidFill>
                <a:effectLst/>
                <a:latin typeface="source-serif-pro"/>
              </a:rPr>
              <a:t>.</a:t>
            </a:r>
          </a:p>
          <a:p>
            <a:pPr marL="114300" indent="0" algn="just">
              <a:lnSpc>
                <a:spcPts val="2400"/>
              </a:lnSpc>
              <a:buNone/>
            </a:pPr>
            <a:r>
              <a:rPr lang="en-GB" sz="1600" b="0" i="0" dirty="0">
                <a:solidFill>
                  <a:srgbClr val="242424"/>
                </a:solidFill>
                <a:effectLst/>
                <a:latin typeface="source-serif-pro"/>
              </a:rPr>
              <a:t>Etika </a:t>
            </a:r>
            <a:r>
              <a:rPr lang="en-GB" sz="1600" b="0" i="0" dirty="0" err="1">
                <a:solidFill>
                  <a:srgbClr val="242424"/>
                </a:solidFill>
                <a:effectLst/>
                <a:latin typeface="source-serif-pro"/>
              </a:rPr>
              <a:t>penggunaan</a:t>
            </a:r>
            <a:r>
              <a:rPr lang="en-GB" sz="1600" b="0" i="0" dirty="0">
                <a:solidFill>
                  <a:srgbClr val="242424"/>
                </a:solidFill>
                <a:effectLst/>
                <a:latin typeface="source-serif-pro"/>
              </a:rPr>
              <a:t> </a:t>
            </a:r>
            <a:r>
              <a:rPr lang="en-GB" sz="1600" b="0" i="0" dirty="0" err="1">
                <a:solidFill>
                  <a:srgbClr val="242424"/>
                </a:solidFill>
                <a:effectLst/>
                <a:latin typeface="source-serif-pro"/>
              </a:rPr>
              <a:t>untuk</a:t>
            </a:r>
            <a:r>
              <a:rPr lang="en-GB" sz="1600" b="0" i="0" dirty="0">
                <a:solidFill>
                  <a:srgbClr val="242424"/>
                </a:solidFill>
                <a:effectLst/>
                <a:latin typeface="source-serif-pro"/>
              </a:rPr>
              <a:t> </a:t>
            </a:r>
            <a:r>
              <a:rPr lang="en-GB" sz="1600" b="0" i="0" dirty="0" err="1">
                <a:solidFill>
                  <a:srgbClr val="242424"/>
                </a:solidFill>
                <a:effectLst/>
                <a:latin typeface="source-serif-pro"/>
              </a:rPr>
              <a:t>pembelajaran</a:t>
            </a:r>
            <a:r>
              <a:rPr lang="en-GB" sz="1600" b="0" i="0" dirty="0">
                <a:solidFill>
                  <a:srgbClr val="242424"/>
                </a:solidFill>
                <a:effectLst/>
                <a:latin typeface="source-serif-pro"/>
              </a:rPr>
              <a:t> </a:t>
            </a:r>
            <a:r>
              <a:rPr lang="en-GB" sz="1600" b="0" i="0" dirty="0" err="1">
                <a:solidFill>
                  <a:srgbClr val="242424"/>
                </a:solidFill>
                <a:effectLst/>
                <a:latin typeface="source-serif-pro"/>
              </a:rPr>
              <a:t>dalam</a:t>
            </a:r>
            <a:r>
              <a:rPr lang="en-GB" sz="1600" b="0" i="0" dirty="0">
                <a:solidFill>
                  <a:srgbClr val="242424"/>
                </a:solidFill>
                <a:effectLst/>
                <a:latin typeface="source-serif-pro"/>
              </a:rPr>
              <a:t> </a:t>
            </a:r>
            <a:r>
              <a:rPr lang="en-GB" sz="1600" b="0" i="0" dirty="0" err="1">
                <a:solidFill>
                  <a:srgbClr val="242424"/>
                </a:solidFill>
                <a:effectLst/>
                <a:latin typeface="source-serif-pro"/>
              </a:rPr>
              <a:t>hal</a:t>
            </a:r>
            <a:r>
              <a:rPr lang="en-GB" sz="1600" b="0" i="0" dirty="0">
                <a:solidFill>
                  <a:srgbClr val="242424"/>
                </a:solidFill>
                <a:effectLst/>
                <a:latin typeface="source-serif-pro"/>
              </a:rPr>
              <a:t> </a:t>
            </a:r>
            <a:r>
              <a:rPr lang="en-GB" sz="1600" b="0" i="0" dirty="0" err="1">
                <a:solidFill>
                  <a:srgbClr val="242424"/>
                </a:solidFill>
                <a:effectLst/>
                <a:latin typeface="source-serif-pro"/>
              </a:rPr>
              <a:t>ini</a:t>
            </a:r>
            <a:r>
              <a:rPr lang="en-GB" sz="1600" b="0" i="0" dirty="0">
                <a:solidFill>
                  <a:srgbClr val="242424"/>
                </a:solidFill>
                <a:effectLst/>
                <a:latin typeface="source-serif-pro"/>
              </a:rPr>
              <a:t> </a:t>
            </a:r>
            <a:r>
              <a:rPr lang="en-GB" sz="1600" b="0" i="0" dirty="0" err="1">
                <a:solidFill>
                  <a:srgbClr val="242424"/>
                </a:solidFill>
                <a:effectLst/>
                <a:latin typeface="source-serif-pro"/>
              </a:rPr>
              <a:t>terdiri</a:t>
            </a:r>
            <a:r>
              <a:rPr lang="en-GB" sz="1600" b="0" i="0" dirty="0">
                <a:solidFill>
                  <a:srgbClr val="242424"/>
                </a:solidFill>
                <a:effectLst/>
                <a:latin typeface="source-serif-pro"/>
              </a:rPr>
              <a:t> </a:t>
            </a:r>
            <a:r>
              <a:rPr lang="en-GB" sz="1600" b="0" i="0" dirty="0" err="1">
                <a:solidFill>
                  <a:srgbClr val="242424"/>
                </a:solidFill>
                <a:effectLst/>
                <a:latin typeface="source-serif-pro"/>
              </a:rPr>
              <a:t>dari</a:t>
            </a:r>
            <a:r>
              <a:rPr lang="en-GB" sz="1600" b="0" i="0" dirty="0">
                <a:solidFill>
                  <a:srgbClr val="242424"/>
                </a:solidFill>
                <a:effectLst/>
                <a:latin typeface="source-serif-pro"/>
              </a:rPr>
              <a:t> </a:t>
            </a:r>
            <a:r>
              <a:rPr lang="en-GB" sz="1600" b="0" i="0" dirty="0" err="1">
                <a:solidFill>
                  <a:srgbClr val="242424"/>
                </a:solidFill>
                <a:effectLst/>
                <a:latin typeface="source-serif-pro"/>
              </a:rPr>
              <a:t>empat</a:t>
            </a:r>
            <a:r>
              <a:rPr lang="en-GB" sz="1600" b="0" i="0" dirty="0">
                <a:solidFill>
                  <a:srgbClr val="242424"/>
                </a:solidFill>
                <a:effectLst/>
                <a:latin typeface="source-serif-pro"/>
              </a:rPr>
              <a:t> </a:t>
            </a:r>
            <a:r>
              <a:rPr lang="en-GB" sz="1600" b="0" i="0" dirty="0" err="1">
                <a:solidFill>
                  <a:srgbClr val="242424"/>
                </a:solidFill>
                <a:effectLst/>
                <a:latin typeface="source-serif-pro"/>
              </a:rPr>
              <a:t>hal</a:t>
            </a:r>
            <a:r>
              <a:rPr lang="en-GB" sz="1600" b="0" i="0" dirty="0">
                <a:solidFill>
                  <a:srgbClr val="242424"/>
                </a:solidFill>
                <a:effectLst/>
                <a:latin typeface="source-serif-pro"/>
              </a:rPr>
              <a:t> </a:t>
            </a:r>
          </a:p>
          <a:p>
            <a:pPr marL="114300" indent="0" algn="just">
              <a:lnSpc>
                <a:spcPts val="2400"/>
              </a:lnSpc>
              <a:buNone/>
            </a:pPr>
            <a:r>
              <a:rPr lang="en-GB" sz="1600" b="0" i="0" dirty="0" err="1">
                <a:solidFill>
                  <a:srgbClr val="242424"/>
                </a:solidFill>
                <a:effectLst/>
                <a:latin typeface="source-serif-pro"/>
              </a:rPr>
              <a:t>utama</a:t>
            </a:r>
            <a:r>
              <a:rPr lang="en-GB" sz="1600" b="0" i="0" dirty="0">
                <a:solidFill>
                  <a:srgbClr val="242424"/>
                </a:solidFill>
                <a:effectLst/>
                <a:latin typeface="source-serif-pro"/>
              </a:rPr>
              <a:t>, </a:t>
            </a:r>
            <a:r>
              <a:rPr lang="en-GB" sz="1600" b="0" i="0" dirty="0" err="1">
                <a:solidFill>
                  <a:srgbClr val="242424"/>
                </a:solidFill>
                <a:effectLst/>
                <a:latin typeface="source-serif-pro"/>
              </a:rPr>
              <a:t>yaitu</a:t>
            </a:r>
            <a:r>
              <a:rPr lang="en-GB" sz="1600" b="0" i="0" dirty="0">
                <a:solidFill>
                  <a:srgbClr val="242424"/>
                </a:solidFill>
                <a:effectLst/>
                <a:latin typeface="source-serif-pro"/>
              </a:rPr>
              <a:t>:</a:t>
            </a:r>
          </a:p>
          <a:p>
            <a:pPr marL="114300" indent="0" algn="just">
              <a:lnSpc>
                <a:spcPts val="2400"/>
              </a:lnSpc>
              <a:buNone/>
            </a:pPr>
            <a:r>
              <a:rPr lang="en-GB" sz="1600" b="0" i="0" dirty="0">
                <a:solidFill>
                  <a:srgbClr val="242424"/>
                </a:solidFill>
                <a:effectLst/>
                <a:latin typeface="source-serif-pro"/>
              </a:rPr>
              <a:t>1. </a:t>
            </a:r>
            <a:r>
              <a:rPr lang="en-GB" sz="1600" b="0" i="0" dirty="0" err="1">
                <a:solidFill>
                  <a:srgbClr val="242424"/>
                </a:solidFill>
                <a:effectLst/>
                <a:latin typeface="source-serif-pro"/>
              </a:rPr>
              <a:t>Integritas</a:t>
            </a:r>
            <a:r>
              <a:rPr lang="en-GB" sz="1600" b="0" i="0" dirty="0">
                <a:solidFill>
                  <a:srgbClr val="242424"/>
                </a:solidFill>
                <a:effectLst/>
                <a:latin typeface="source-serif-pro"/>
              </a:rPr>
              <a:t> </a:t>
            </a:r>
            <a:r>
              <a:rPr lang="en-GB" sz="1600" b="0" i="0" dirty="0" err="1">
                <a:solidFill>
                  <a:srgbClr val="242424"/>
                </a:solidFill>
                <a:effectLst/>
                <a:latin typeface="source-serif-pro"/>
              </a:rPr>
              <a:t>Akademik</a:t>
            </a:r>
            <a:r>
              <a:rPr lang="en-GB" sz="1600" b="0" i="0" dirty="0">
                <a:solidFill>
                  <a:srgbClr val="242424"/>
                </a:solidFill>
                <a:effectLst/>
                <a:latin typeface="source-serif-pro"/>
              </a:rPr>
              <a:t> </a:t>
            </a:r>
            <a:r>
              <a:rPr lang="en-GB" sz="1600" b="0" i="0" dirty="0" err="1">
                <a:solidFill>
                  <a:srgbClr val="242424"/>
                </a:solidFill>
                <a:effectLst/>
                <a:latin typeface="source-serif-pro"/>
              </a:rPr>
              <a:t>sebagai</a:t>
            </a:r>
            <a:r>
              <a:rPr lang="en-GB" sz="1600" b="0" i="0" dirty="0">
                <a:solidFill>
                  <a:srgbClr val="242424"/>
                </a:solidFill>
                <a:effectLst/>
                <a:latin typeface="source-serif-pro"/>
              </a:rPr>
              <a:t> </a:t>
            </a:r>
            <a:r>
              <a:rPr lang="en-GB" sz="1600" b="0" i="0" dirty="0" err="1">
                <a:solidFill>
                  <a:srgbClr val="242424"/>
                </a:solidFill>
                <a:effectLst/>
                <a:latin typeface="source-serif-pro"/>
              </a:rPr>
              <a:t>perwujudan</a:t>
            </a:r>
            <a:r>
              <a:rPr lang="en-GB" sz="1600" b="0" i="0" dirty="0">
                <a:solidFill>
                  <a:srgbClr val="242424"/>
                </a:solidFill>
                <a:effectLst/>
                <a:latin typeface="source-serif-pro"/>
              </a:rPr>
              <a:t> </a:t>
            </a:r>
            <a:r>
              <a:rPr lang="en-GB" sz="1600" b="0" i="0" dirty="0" err="1">
                <a:solidFill>
                  <a:srgbClr val="242424"/>
                </a:solidFill>
                <a:effectLst/>
                <a:latin typeface="source-serif-pro"/>
              </a:rPr>
              <a:t>dari</a:t>
            </a:r>
            <a:r>
              <a:rPr lang="en-GB" sz="1600" b="0" i="0" dirty="0">
                <a:solidFill>
                  <a:srgbClr val="242424"/>
                </a:solidFill>
                <a:effectLst/>
                <a:latin typeface="source-serif-pro"/>
              </a:rPr>
              <a:t> </a:t>
            </a:r>
            <a:r>
              <a:rPr lang="en-GB" sz="1600" b="0" i="0" dirty="0" err="1">
                <a:solidFill>
                  <a:srgbClr val="242424"/>
                </a:solidFill>
                <a:effectLst/>
                <a:latin typeface="source-serif-pro"/>
              </a:rPr>
              <a:t>nilai-nilai</a:t>
            </a:r>
            <a:r>
              <a:rPr lang="en-GB" sz="1600" b="0" i="0" dirty="0">
                <a:solidFill>
                  <a:srgbClr val="242424"/>
                </a:solidFill>
                <a:effectLst/>
                <a:latin typeface="source-serif-pro"/>
              </a:rPr>
              <a:t> </a:t>
            </a:r>
            <a:r>
              <a:rPr lang="en-GB" sz="1600" b="0" i="0" dirty="0" err="1">
                <a:solidFill>
                  <a:srgbClr val="242424"/>
                </a:solidFill>
                <a:effectLst/>
                <a:latin typeface="source-serif-pro"/>
              </a:rPr>
              <a:t>utama</a:t>
            </a:r>
            <a:r>
              <a:rPr lang="en-GB" sz="1600" b="0" i="0" dirty="0">
                <a:solidFill>
                  <a:srgbClr val="242424"/>
                </a:solidFill>
                <a:effectLst/>
                <a:latin typeface="source-serif-pro"/>
              </a:rPr>
              <a:t> </a:t>
            </a:r>
            <a:r>
              <a:rPr lang="en-GB" sz="1600" b="0" i="0" dirty="0" err="1">
                <a:solidFill>
                  <a:srgbClr val="242424"/>
                </a:solidFill>
                <a:effectLst/>
                <a:latin typeface="source-serif-pro"/>
              </a:rPr>
              <a:t>sebuah</a:t>
            </a:r>
            <a:r>
              <a:rPr lang="en-GB" sz="1600" b="0" i="0" dirty="0">
                <a:solidFill>
                  <a:srgbClr val="242424"/>
                </a:solidFill>
                <a:effectLst/>
                <a:latin typeface="source-serif-pro"/>
              </a:rPr>
              <a:t> </a:t>
            </a:r>
            <a:r>
              <a:rPr lang="en-GB" sz="1600" b="0" i="0" dirty="0" err="1">
                <a:solidFill>
                  <a:srgbClr val="242424"/>
                </a:solidFill>
                <a:effectLst/>
                <a:latin typeface="source-serif-pro"/>
              </a:rPr>
              <a:t>perguruan</a:t>
            </a:r>
            <a:r>
              <a:rPr lang="en-GB" sz="1600" b="0" i="0" dirty="0">
                <a:solidFill>
                  <a:srgbClr val="242424"/>
                </a:solidFill>
                <a:effectLst/>
                <a:latin typeface="source-serif-pro"/>
              </a:rPr>
              <a:t> </a:t>
            </a:r>
          </a:p>
          <a:p>
            <a:pPr marL="114300" indent="0" algn="just">
              <a:lnSpc>
                <a:spcPts val="2400"/>
              </a:lnSpc>
              <a:buNone/>
            </a:pPr>
            <a:r>
              <a:rPr lang="en-GB" sz="1600" b="0" i="0" dirty="0" err="1">
                <a:solidFill>
                  <a:srgbClr val="242424"/>
                </a:solidFill>
                <a:effectLst/>
                <a:latin typeface="source-serif-pro"/>
              </a:rPr>
              <a:t>tinggi</a:t>
            </a:r>
            <a:r>
              <a:rPr lang="en-GB" sz="1600" b="0" i="0" dirty="0">
                <a:solidFill>
                  <a:srgbClr val="242424"/>
                </a:solidFill>
                <a:effectLst/>
                <a:latin typeface="source-serif-pro"/>
              </a:rPr>
              <a:t>.</a:t>
            </a:r>
          </a:p>
          <a:p>
            <a:pPr marL="114300" indent="0" algn="just">
              <a:lnSpc>
                <a:spcPts val="2400"/>
              </a:lnSpc>
              <a:buNone/>
            </a:pPr>
            <a:r>
              <a:rPr lang="en-GB" sz="1600" b="0" i="0" dirty="0">
                <a:solidFill>
                  <a:srgbClr val="242424"/>
                </a:solidFill>
                <a:effectLst/>
                <a:latin typeface="source-serif-pro"/>
              </a:rPr>
              <a:t>2. </a:t>
            </a:r>
            <a:r>
              <a:rPr lang="en-GB" sz="1600" b="0" i="0" dirty="0" err="1">
                <a:solidFill>
                  <a:srgbClr val="242424"/>
                </a:solidFill>
                <a:effectLst/>
                <a:latin typeface="source-serif-pro"/>
              </a:rPr>
              <a:t>Keamanan</a:t>
            </a:r>
            <a:r>
              <a:rPr lang="en-GB" sz="1600" b="0" i="0" dirty="0">
                <a:solidFill>
                  <a:srgbClr val="242424"/>
                </a:solidFill>
                <a:effectLst/>
                <a:latin typeface="source-serif-pro"/>
              </a:rPr>
              <a:t> dan </a:t>
            </a:r>
            <a:r>
              <a:rPr lang="en-GB" sz="1600" b="0" i="0" dirty="0" err="1">
                <a:solidFill>
                  <a:srgbClr val="242424"/>
                </a:solidFill>
                <a:effectLst/>
                <a:latin typeface="source-serif-pro"/>
              </a:rPr>
              <a:t>Perlindungan</a:t>
            </a:r>
            <a:r>
              <a:rPr lang="en-GB" sz="1600" b="0" i="0" dirty="0">
                <a:solidFill>
                  <a:srgbClr val="242424"/>
                </a:solidFill>
                <a:effectLst/>
                <a:latin typeface="source-serif-pro"/>
              </a:rPr>
              <a:t> Data yang </a:t>
            </a:r>
            <a:r>
              <a:rPr lang="en-GB" sz="1600" b="0" i="0" dirty="0" err="1">
                <a:solidFill>
                  <a:srgbClr val="242424"/>
                </a:solidFill>
                <a:effectLst/>
                <a:latin typeface="source-serif-pro"/>
              </a:rPr>
              <a:t>memiliki</a:t>
            </a:r>
            <a:r>
              <a:rPr lang="en-GB" sz="1600" b="0" i="0" dirty="0">
                <a:solidFill>
                  <a:srgbClr val="242424"/>
                </a:solidFill>
                <a:effectLst/>
                <a:latin typeface="source-serif-pro"/>
              </a:rPr>
              <a:t> </a:t>
            </a:r>
            <a:r>
              <a:rPr lang="en-GB" sz="1600" b="0" i="0" dirty="0" err="1">
                <a:solidFill>
                  <a:srgbClr val="242424"/>
                </a:solidFill>
                <a:effectLst/>
                <a:latin typeface="source-serif-pro"/>
              </a:rPr>
              <a:t>potensi</a:t>
            </a:r>
            <a:r>
              <a:rPr lang="en-GB" sz="1600" b="0" i="0" dirty="0">
                <a:solidFill>
                  <a:srgbClr val="242424"/>
                </a:solidFill>
                <a:effectLst/>
                <a:latin typeface="source-serif-pro"/>
              </a:rPr>
              <a:t> </a:t>
            </a:r>
            <a:r>
              <a:rPr lang="en-GB" sz="1600" b="0" i="0" dirty="0" err="1">
                <a:solidFill>
                  <a:srgbClr val="242424"/>
                </a:solidFill>
                <a:effectLst/>
                <a:latin typeface="source-serif-pro"/>
              </a:rPr>
              <a:t>kerentanan</a:t>
            </a:r>
            <a:r>
              <a:rPr lang="en-GB" sz="1600" b="0" i="0" dirty="0">
                <a:solidFill>
                  <a:srgbClr val="242424"/>
                </a:solidFill>
                <a:effectLst/>
                <a:latin typeface="source-serif-pro"/>
              </a:rPr>
              <a:t> dan </a:t>
            </a:r>
            <a:r>
              <a:rPr lang="en-GB" sz="1600" b="0" i="0" dirty="0" err="1">
                <a:solidFill>
                  <a:srgbClr val="242424"/>
                </a:solidFill>
                <a:effectLst/>
                <a:latin typeface="source-serif-pro"/>
              </a:rPr>
              <a:t>risiko</a:t>
            </a:r>
            <a:r>
              <a:rPr lang="en-GB" sz="1600" b="0" i="0" dirty="0">
                <a:solidFill>
                  <a:srgbClr val="242424"/>
                </a:solidFill>
                <a:effectLst/>
                <a:latin typeface="source-serif-pro"/>
              </a:rPr>
              <a:t> </a:t>
            </a:r>
          </a:p>
          <a:p>
            <a:pPr marL="114300" indent="0" algn="just">
              <a:lnSpc>
                <a:spcPts val="2400"/>
              </a:lnSpc>
              <a:buNone/>
            </a:pPr>
            <a:r>
              <a:rPr lang="en-GB" sz="1600" b="0" i="0" dirty="0" err="1">
                <a:solidFill>
                  <a:srgbClr val="242424"/>
                </a:solidFill>
                <a:effectLst/>
                <a:latin typeface="source-serif-pro"/>
              </a:rPr>
              <a:t>tertinggi</a:t>
            </a:r>
            <a:r>
              <a:rPr lang="en-GB" sz="1600" b="0" i="0" dirty="0">
                <a:solidFill>
                  <a:srgbClr val="242424"/>
                </a:solidFill>
                <a:effectLst/>
                <a:latin typeface="source-serif-pro"/>
              </a:rPr>
              <a:t> </a:t>
            </a:r>
            <a:r>
              <a:rPr lang="en-GB" sz="1600" b="0" i="0" dirty="0" err="1">
                <a:solidFill>
                  <a:srgbClr val="242424"/>
                </a:solidFill>
                <a:effectLst/>
                <a:latin typeface="source-serif-pro"/>
              </a:rPr>
              <a:t>bila</a:t>
            </a:r>
            <a:r>
              <a:rPr lang="en-GB" sz="1600" b="0" i="0" dirty="0">
                <a:solidFill>
                  <a:srgbClr val="242424"/>
                </a:solidFill>
                <a:effectLst/>
                <a:latin typeface="source-serif-pro"/>
              </a:rPr>
              <a:t> </a:t>
            </a:r>
            <a:r>
              <a:rPr lang="en-GB" sz="1600" b="0" i="0" dirty="0" err="1">
                <a:solidFill>
                  <a:srgbClr val="242424"/>
                </a:solidFill>
                <a:effectLst/>
                <a:latin typeface="source-serif-pro"/>
              </a:rPr>
              <a:t>dikaitkan</a:t>
            </a:r>
            <a:r>
              <a:rPr lang="en-GB" sz="1600" b="0" i="0" dirty="0">
                <a:solidFill>
                  <a:srgbClr val="242424"/>
                </a:solidFill>
                <a:effectLst/>
                <a:latin typeface="source-serif-pro"/>
              </a:rPr>
              <a:t> </a:t>
            </a:r>
            <a:r>
              <a:rPr lang="en-GB" sz="1600" b="0" i="0" dirty="0" err="1">
                <a:solidFill>
                  <a:srgbClr val="242424"/>
                </a:solidFill>
                <a:effectLst/>
                <a:latin typeface="source-serif-pro"/>
              </a:rPr>
              <a:t>dengan</a:t>
            </a:r>
            <a:r>
              <a:rPr lang="en-GB" sz="1600" b="0" i="0" dirty="0">
                <a:solidFill>
                  <a:srgbClr val="242424"/>
                </a:solidFill>
                <a:effectLst/>
                <a:latin typeface="source-serif-pro"/>
              </a:rPr>
              <a:t> </a:t>
            </a:r>
            <a:r>
              <a:rPr lang="en-GB" sz="1600" b="0" i="0" dirty="0" err="1">
                <a:solidFill>
                  <a:srgbClr val="242424"/>
                </a:solidFill>
                <a:effectLst/>
                <a:latin typeface="source-serif-pro"/>
              </a:rPr>
              <a:t>teknologi</a:t>
            </a:r>
            <a:r>
              <a:rPr lang="en-GB" sz="1600" b="0" i="0" dirty="0">
                <a:solidFill>
                  <a:srgbClr val="242424"/>
                </a:solidFill>
                <a:effectLst/>
                <a:latin typeface="source-serif-pro"/>
              </a:rPr>
              <a:t> digital.</a:t>
            </a:r>
          </a:p>
          <a:p>
            <a:pPr marL="114300" indent="0" algn="just">
              <a:lnSpc>
                <a:spcPts val="2400"/>
              </a:lnSpc>
              <a:buNone/>
            </a:pPr>
            <a:r>
              <a:rPr lang="en-GB" sz="1600" b="0" i="0" dirty="0">
                <a:solidFill>
                  <a:srgbClr val="242424"/>
                </a:solidFill>
                <a:effectLst/>
                <a:latin typeface="source-serif-pro"/>
              </a:rPr>
              <a:t>3. </a:t>
            </a:r>
            <a:r>
              <a:rPr lang="en-GB" sz="1600" b="0" i="0" dirty="0" err="1">
                <a:solidFill>
                  <a:srgbClr val="242424"/>
                </a:solidFill>
                <a:effectLst/>
                <a:latin typeface="source-serif-pro"/>
              </a:rPr>
              <a:t>Kesetaraan</a:t>
            </a:r>
            <a:r>
              <a:rPr lang="en-GB" sz="1600" b="0" i="0" dirty="0">
                <a:solidFill>
                  <a:srgbClr val="242424"/>
                </a:solidFill>
                <a:effectLst/>
                <a:latin typeface="source-serif-pro"/>
              </a:rPr>
              <a:t> dan </a:t>
            </a:r>
            <a:r>
              <a:rPr lang="en-GB" sz="1600" b="0" i="0" dirty="0" err="1">
                <a:solidFill>
                  <a:srgbClr val="242424"/>
                </a:solidFill>
                <a:effectLst/>
                <a:latin typeface="source-serif-pro"/>
              </a:rPr>
              <a:t>akuntabilitasnya</a:t>
            </a:r>
            <a:r>
              <a:rPr lang="en-GB" sz="1600" b="0" i="0" dirty="0">
                <a:solidFill>
                  <a:srgbClr val="242424"/>
                </a:solidFill>
                <a:effectLst/>
                <a:latin typeface="source-serif-pro"/>
              </a:rPr>
              <a:t> </a:t>
            </a:r>
            <a:r>
              <a:rPr lang="en-GB" sz="1600" b="0" i="0" dirty="0" err="1">
                <a:solidFill>
                  <a:srgbClr val="242424"/>
                </a:solidFill>
                <a:effectLst/>
                <a:latin typeface="source-serif-pro"/>
              </a:rPr>
              <a:t>dalam</a:t>
            </a:r>
            <a:r>
              <a:rPr lang="en-GB" sz="1600" b="0" i="0" dirty="0">
                <a:solidFill>
                  <a:srgbClr val="242424"/>
                </a:solidFill>
                <a:effectLst/>
                <a:latin typeface="source-serif-pro"/>
              </a:rPr>
              <a:t> </a:t>
            </a:r>
            <a:r>
              <a:rPr lang="en-GB" sz="1600" b="0" i="0" dirty="0" err="1">
                <a:solidFill>
                  <a:srgbClr val="242424"/>
                </a:solidFill>
                <a:effectLst/>
                <a:latin typeface="source-serif-pro"/>
              </a:rPr>
              <a:t>rangka</a:t>
            </a:r>
            <a:r>
              <a:rPr lang="en-GB" sz="1600" b="0" i="0" dirty="0">
                <a:solidFill>
                  <a:srgbClr val="242424"/>
                </a:solidFill>
                <a:effectLst/>
                <a:latin typeface="source-serif-pro"/>
              </a:rPr>
              <a:t> </a:t>
            </a:r>
            <a:r>
              <a:rPr lang="en-GB" sz="1600" b="0" i="0" dirty="0" err="1">
                <a:solidFill>
                  <a:srgbClr val="242424"/>
                </a:solidFill>
                <a:effectLst/>
                <a:latin typeface="source-serif-pro"/>
              </a:rPr>
              <a:t>menyikapi</a:t>
            </a:r>
            <a:r>
              <a:rPr lang="en-GB" sz="1600" b="0" i="0" dirty="0">
                <a:solidFill>
                  <a:srgbClr val="242424"/>
                </a:solidFill>
                <a:effectLst/>
                <a:latin typeface="source-serif-pro"/>
              </a:rPr>
              <a:t> </a:t>
            </a:r>
            <a:r>
              <a:rPr lang="en-GB" sz="1600" b="0" i="0" dirty="0" err="1">
                <a:solidFill>
                  <a:srgbClr val="242424"/>
                </a:solidFill>
                <a:effectLst/>
                <a:latin typeface="source-serif-pro"/>
              </a:rPr>
              <a:t>potensi</a:t>
            </a:r>
            <a:r>
              <a:rPr lang="en-GB" sz="1600" b="0" i="0" dirty="0">
                <a:solidFill>
                  <a:srgbClr val="242424"/>
                </a:solidFill>
                <a:effectLst/>
                <a:latin typeface="source-serif-pro"/>
              </a:rPr>
              <a:t> </a:t>
            </a:r>
            <a:r>
              <a:rPr lang="en-GB" sz="1600" b="0" i="0" dirty="0" err="1">
                <a:solidFill>
                  <a:srgbClr val="242424"/>
                </a:solidFill>
                <a:effectLst/>
                <a:latin typeface="source-serif-pro"/>
              </a:rPr>
              <a:t>kesenjangan</a:t>
            </a:r>
            <a:r>
              <a:rPr lang="en-GB" sz="1600" b="0" i="0" dirty="0">
                <a:solidFill>
                  <a:srgbClr val="242424"/>
                </a:solidFill>
                <a:effectLst/>
                <a:latin typeface="source-serif-pro"/>
              </a:rPr>
              <a:t> </a:t>
            </a:r>
          </a:p>
          <a:p>
            <a:pPr marL="114300" indent="0" algn="just">
              <a:lnSpc>
                <a:spcPts val="2400"/>
              </a:lnSpc>
              <a:buNone/>
            </a:pPr>
            <a:r>
              <a:rPr lang="en-GB" sz="1600" b="0" i="0" dirty="0">
                <a:solidFill>
                  <a:srgbClr val="242424"/>
                </a:solidFill>
                <a:effectLst/>
                <a:latin typeface="source-serif-pro"/>
              </a:rPr>
              <a:t>yang </a:t>
            </a:r>
            <a:r>
              <a:rPr lang="en-GB" sz="1600" b="0" i="0" dirty="0" err="1">
                <a:solidFill>
                  <a:srgbClr val="242424"/>
                </a:solidFill>
                <a:effectLst/>
                <a:latin typeface="source-serif-pro"/>
              </a:rPr>
              <a:t>terjadi</a:t>
            </a:r>
            <a:r>
              <a:rPr lang="en-GB" sz="1600" b="0" i="0" dirty="0">
                <a:solidFill>
                  <a:srgbClr val="242424"/>
                </a:solidFill>
                <a:effectLst/>
                <a:latin typeface="source-serif-pro"/>
              </a:rPr>
              <a:t> </a:t>
            </a:r>
            <a:r>
              <a:rPr lang="en-GB" sz="1600" b="0" i="0" dirty="0" err="1">
                <a:solidFill>
                  <a:srgbClr val="242424"/>
                </a:solidFill>
                <a:effectLst/>
                <a:latin typeface="source-serif-pro"/>
              </a:rPr>
              <a:t>ketika</a:t>
            </a:r>
            <a:r>
              <a:rPr lang="en-GB" sz="1600" b="0" i="0" dirty="0">
                <a:solidFill>
                  <a:srgbClr val="242424"/>
                </a:solidFill>
                <a:effectLst/>
                <a:latin typeface="source-serif-pro"/>
              </a:rPr>
              <a:t> </a:t>
            </a:r>
            <a:r>
              <a:rPr lang="en-GB" sz="1600" b="0" i="0" dirty="0" err="1">
                <a:solidFill>
                  <a:srgbClr val="242424"/>
                </a:solidFill>
                <a:effectLst/>
                <a:latin typeface="source-serif-pro"/>
              </a:rPr>
              <a:t>memanfaatkan</a:t>
            </a:r>
            <a:r>
              <a:rPr lang="en-GB" sz="1600" b="0" i="0" dirty="0">
                <a:solidFill>
                  <a:srgbClr val="242424"/>
                </a:solidFill>
                <a:effectLst/>
                <a:latin typeface="source-serif-pro"/>
              </a:rPr>
              <a:t> </a:t>
            </a:r>
            <a:r>
              <a:rPr lang="en-GB" sz="1600" b="0" i="0" dirty="0" err="1">
                <a:solidFill>
                  <a:srgbClr val="242424"/>
                </a:solidFill>
                <a:effectLst/>
                <a:latin typeface="source-serif-pro"/>
              </a:rPr>
              <a:t>GenAI</a:t>
            </a:r>
            <a:r>
              <a:rPr lang="en-GB" sz="1600" b="0" i="0" dirty="0">
                <a:solidFill>
                  <a:srgbClr val="242424"/>
                </a:solidFill>
                <a:effectLst/>
                <a:latin typeface="source-serif-pro"/>
              </a:rPr>
              <a:t>.</a:t>
            </a:r>
          </a:p>
          <a:p>
            <a:pPr marL="114300" indent="0" algn="just">
              <a:lnSpc>
                <a:spcPts val="2400"/>
              </a:lnSpc>
              <a:buNone/>
            </a:pPr>
            <a:r>
              <a:rPr lang="en-GB" sz="1600" b="0" i="0" dirty="0">
                <a:solidFill>
                  <a:srgbClr val="242424"/>
                </a:solidFill>
                <a:effectLst/>
                <a:latin typeface="source-serif-pro"/>
              </a:rPr>
              <a:t>4. </a:t>
            </a:r>
            <a:r>
              <a:rPr lang="en-GB" sz="1600" b="0" i="0" dirty="0" err="1">
                <a:solidFill>
                  <a:srgbClr val="242424"/>
                </a:solidFill>
                <a:effectLst/>
                <a:latin typeface="source-serif-pro"/>
              </a:rPr>
              <a:t>Dampak</a:t>
            </a:r>
            <a:r>
              <a:rPr lang="en-GB" sz="1600" b="0" i="0" dirty="0">
                <a:solidFill>
                  <a:srgbClr val="242424"/>
                </a:solidFill>
                <a:effectLst/>
                <a:latin typeface="source-serif-pro"/>
              </a:rPr>
              <a:t> </a:t>
            </a:r>
            <a:r>
              <a:rPr lang="en-GB" sz="1600" b="0" i="0" dirty="0" err="1">
                <a:solidFill>
                  <a:srgbClr val="242424"/>
                </a:solidFill>
                <a:effectLst/>
                <a:latin typeface="source-serif-pro"/>
              </a:rPr>
              <a:t>lingkungan</a:t>
            </a:r>
            <a:r>
              <a:rPr lang="en-GB" sz="1600" b="0" i="0" dirty="0">
                <a:solidFill>
                  <a:srgbClr val="242424"/>
                </a:solidFill>
                <a:effectLst/>
                <a:latin typeface="source-serif-pro"/>
              </a:rPr>
              <a:t> </a:t>
            </a:r>
            <a:r>
              <a:rPr lang="en-GB" sz="1600" b="0" i="0" dirty="0" err="1">
                <a:solidFill>
                  <a:srgbClr val="242424"/>
                </a:solidFill>
                <a:effectLst/>
                <a:latin typeface="source-serif-pro"/>
              </a:rPr>
              <a:t>akibat</a:t>
            </a:r>
            <a:r>
              <a:rPr lang="en-GB" sz="1600" b="0" i="0" dirty="0">
                <a:solidFill>
                  <a:srgbClr val="242424"/>
                </a:solidFill>
                <a:effectLst/>
                <a:latin typeface="source-serif-pro"/>
              </a:rPr>
              <a:t> </a:t>
            </a:r>
            <a:r>
              <a:rPr lang="en-GB" sz="1600" b="0" i="0" dirty="0" err="1">
                <a:solidFill>
                  <a:srgbClr val="242424"/>
                </a:solidFill>
                <a:effectLst/>
                <a:latin typeface="source-serif-pro"/>
              </a:rPr>
              <a:t>pemanfaatan</a:t>
            </a:r>
            <a:r>
              <a:rPr lang="en-GB" sz="1600" b="0" i="0" dirty="0">
                <a:solidFill>
                  <a:srgbClr val="242424"/>
                </a:solidFill>
                <a:effectLst/>
                <a:latin typeface="source-serif-pro"/>
              </a:rPr>
              <a:t> </a:t>
            </a:r>
            <a:r>
              <a:rPr lang="en-GB" sz="1600" b="0" i="0" dirty="0" err="1">
                <a:solidFill>
                  <a:srgbClr val="242424"/>
                </a:solidFill>
                <a:effectLst/>
                <a:latin typeface="source-serif-pro"/>
              </a:rPr>
              <a:t>GenAI</a:t>
            </a:r>
            <a:endParaRPr lang="en-GB" sz="1600" b="0" i="0" dirty="0">
              <a:solidFill>
                <a:srgbClr val="242424"/>
              </a:solidFill>
              <a:effectLst/>
              <a:latin typeface="source-serif-pro"/>
            </a:endParaRPr>
          </a:p>
        </p:txBody>
      </p:sp>
      <p:sp>
        <p:nvSpPr>
          <p:cNvPr id="2" name="TextBox 1">
            <a:extLst>
              <a:ext uri="{FF2B5EF4-FFF2-40B4-BE49-F238E27FC236}">
                <a16:creationId xmlns:a16="http://schemas.microsoft.com/office/drawing/2014/main" id="{BE38AD4E-54EB-340D-38DB-6891122FEEC3}"/>
              </a:ext>
            </a:extLst>
          </p:cNvPr>
          <p:cNvSpPr txBox="1"/>
          <p:nvPr/>
        </p:nvSpPr>
        <p:spPr>
          <a:xfrm>
            <a:off x="690584" y="4766544"/>
            <a:ext cx="7915076" cy="415498"/>
          </a:xfrm>
          <a:prstGeom prst="rect">
            <a:avLst/>
          </a:prstGeom>
          <a:noFill/>
        </p:spPr>
        <p:txBody>
          <a:bodyPr wrap="square">
            <a:spAutoFit/>
          </a:bodyPr>
          <a:lstStyle/>
          <a:p>
            <a:pPr algn="ctr"/>
            <a:r>
              <a:rPr lang="en-US" sz="1050" dirty="0" err="1">
                <a:solidFill>
                  <a:srgbClr val="242021"/>
                </a:solidFill>
                <a:latin typeface="+mj-lt"/>
              </a:rPr>
              <a:t>Refrensi</a:t>
            </a:r>
            <a:r>
              <a:rPr lang="en-US" sz="1050" dirty="0">
                <a:solidFill>
                  <a:srgbClr val="242021"/>
                </a:solidFill>
                <a:latin typeface="+mj-lt"/>
              </a:rPr>
              <a:t> : </a:t>
            </a:r>
            <a:r>
              <a:rPr lang="en-US" sz="1050" dirty="0">
                <a:solidFill>
                  <a:srgbClr val="242021"/>
                </a:solidFill>
                <a:latin typeface="+mj-lt"/>
                <a:hlinkClick r:id="rId3"/>
              </a:rPr>
              <a:t>https://dikti.kemdikbud.go.id/wp-content/uploads/2024/10/Panduan-Penggunaan-Generative-Artificial-Intelligence-pada-Pembelajaran-di-Perguruan-Tinggi.pdf</a:t>
            </a:r>
            <a:r>
              <a:rPr lang="en-US" sz="1050" dirty="0">
                <a:solidFill>
                  <a:srgbClr val="242021"/>
                </a:solidFill>
                <a:latin typeface="+mj-lt"/>
              </a:rPr>
              <a:t> </a:t>
            </a:r>
          </a:p>
        </p:txBody>
      </p:sp>
      <p:sp>
        <p:nvSpPr>
          <p:cNvPr id="4" name="Google Shape;219;p18">
            <a:extLst>
              <a:ext uri="{FF2B5EF4-FFF2-40B4-BE49-F238E27FC236}">
                <a16:creationId xmlns:a16="http://schemas.microsoft.com/office/drawing/2014/main" id="{5CABEDC4-E605-3DD4-7412-A19F8C165112}"/>
              </a:ext>
            </a:extLst>
          </p:cNvPr>
          <p:cNvSpPr txBox="1">
            <a:spLocks/>
          </p:cNvSpPr>
          <p:nvPr/>
        </p:nvSpPr>
        <p:spPr>
          <a:xfrm>
            <a:off x="250300" y="123040"/>
            <a:ext cx="85206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lgn="ctr">
              <a:buSzPts val="1100"/>
              <a:buFont typeface="Arial"/>
              <a:buNone/>
            </a:pPr>
            <a:r>
              <a:rPr lang="en-GB" dirty="0">
                <a:latin typeface="Nunito" pitchFamily="2" charset="0"/>
              </a:rPr>
              <a:t>T</a:t>
            </a:r>
            <a:r>
              <a:rPr lang="en-ID" dirty="0" err="1">
                <a:latin typeface="Nunito" pitchFamily="2" charset="0"/>
              </a:rPr>
              <a:t>antangan</a:t>
            </a:r>
            <a:r>
              <a:rPr lang="en-ID" dirty="0">
                <a:latin typeface="Nunito" pitchFamily="2" charset="0"/>
              </a:rPr>
              <a:t> Etika </a:t>
            </a:r>
            <a:r>
              <a:rPr lang="en-ID" dirty="0" err="1">
                <a:latin typeface="Nunito" pitchFamily="2" charset="0"/>
              </a:rPr>
              <a:t>dalam</a:t>
            </a:r>
            <a:r>
              <a:rPr lang="en-ID" dirty="0">
                <a:latin typeface="Nunito" pitchFamily="2" charset="0"/>
              </a:rPr>
              <a:t> </a:t>
            </a:r>
            <a:r>
              <a:rPr lang="en-ID" dirty="0" err="1">
                <a:latin typeface="Nunito" pitchFamily="2" charset="0"/>
              </a:rPr>
              <a:t>Perguruan</a:t>
            </a:r>
            <a:r>
              <a:rPr lang="en-ID" dirty="0">
                <a:latin typeface="Nunito" pitchFamily="2" charset="0"/>
              </a:rPr>
              <a:t> Tinggi</a:t>
            </a:r>
          </a:p>
        </p:txBody>
      </p:sp>
    </p:spTree>
    <p:extLst>
      <p:ext uri="{BB962C8B-B14F-4D97-AF65-F5344CB8AC3E}">
        <p14:creationId xmlns:p14="http://schemas.microsoft.com/office/powerpoint/2010/main" val="2854454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3DE5CA29-059D-19E1-28B5-A00DE5CBFB7A}"/>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98BD616D-CA13-B683-7308-4FBB052C3671}"/>
              </a:ext>
            </a:extLst>
          </p:cNvPr>
          <p:cNvSpPr>
            <a:spLocks noGrp="1"/>
          </p:cNvSpPr>
          <p:nvPr>
            <p:ph type="body" idx="1"/>
          </p:nvPr>
        </p:nvSpPr>
        <p:spPr>
          <a:xfrm>
            <a:off x="311700" y="695740"/>
            <a:ext cx="8520600" cy="3021237"/>
          </a:xfrm>
        </p:spPr>
        <p:txBody>
          <a:bodyPr/>
          <a:lstStyle/>
          <a:p>
            <a:pPr algn="just">
              <a:lnSpc>
                <a:spcPts val="2400"/>
              </a:lnSpc>
            </a:pPr>
            <a:r>
              <a:rPr lang="en-GB" sz="1600" b="0" i="0" dirty="0">
                <a:solidFill>
                  <a:srgbClr val="242424"/>
                </a:solidFill>
                <a:effectLst/>
                <a:latin typeface="source-serif-pro"/>
              </a:rPr>
              <a:t>ICAI (International </a:t>
            </a:r>
            <a:r>
              <a:rPr lang="en-GB" sz="1600" b="0" i="0" dirty="0" err="1">
                <a:solidFill>
                  <a:srgbClr val="242424"/>
                </a:solidFill>
                <a:effectLst/>
                <a:latin typeface="source-serif-pro"/>
              </a:rPr>
              <a:t>Center</a:t>
            </a:r>
            <a:r>
              <a:rPr lang="en-GB" sz="1600" b="0" i="0" dirty="0">
                <a:solidFill>
                  <a:srgbClr val="242424"/>
                </a:solidFill>
                <a:effectLst/>
                <a:latin typeface="source-serif-pro"/>
              </a:rPr>
              <a:t> for Academic Integrity) </a:t>
            </a:r>
            <a:r>
              <a:rPr lang="en-GB" sz="1600" b="0" i="0" dirty="0" err="1">
                <a:solidFill>
                  <a:srgbClr val="242424"/>
                </a:solidFill>
                <a:effectLst/>
                <a:latin typeface="source-serif-pro"/>
              </a:rPr>
              <a:t>menentukan</a:t>
            </a:r>
            <a:r>
              <a:rPr lang="en-GB" sz="1600" b="0" i="0" dirty="0">
                <a:solidFill>
                  <a:srgbClr val="242424"/>
                </a:solidFill>
                <a:effectLst/>
                <a:latin typeface="source-serif-pro"/>
              </a:rPr>
              <a:t> 6 </a:t>
            </a:r>
            <a:r>
              <a:rPr lang="en-GB" sz="1600" b="0" i="0" dirty="0" err="1">
                <a:solidFill>
                  <a:srgbClr val="242424"/>
                </a:solidFill>
                <a:effectLst/>
                <a:latin typeface="source-serif-pro"/>
              </a:rPr>
              <a:t>nilai</a:t>
            </a:r>
            <a:r>
              <a:rPr lang="en-GB" sz="1600" b="0" i="0" dirty="0">
                <a:solidFill>
                  <a:srgbClr val="242424"/>
                </a:solidFill>
                <a:effectLst/>
                <a:latin typeface="source-serif-pro"/>
              </a:rPr>
              <a:t> yang </a:t>
            </a:r>
            <a:r>
              <a:rPr lang="en-GB" sz="1600" b="0" i="0" dirty="0" err="1">
                <a:solidFill>
                  <a:srgbClr val="242424"/>
                </a:solidFill>
                <a:effectLst/>
                <a:latin typeface="source-serif-pro"/>
              </a:rPr>
              <a:t>berkaitan</a:t>
            </a:r>
            <a:r>
              <a:rPr lang="en-GB" sz="1600" b="0" i="0" dirty="0">
                <a:solidFill>
                  <a:srgbClr val="242424"/>
                </a:solidFill>
                <a:effectLst/>
                <a:latin typeface="source-serif-pro"/>
              </a:rPr>
              <a:t> </a:t>
            </a:r>
            <a:r>
              <a:rPr lang="en-GB" sz="1600" b="0" i="0" dirty="0" err="1">
                <a:solidFill>
                  <a:srgbClr val="242424"/>
                </a:solidFill>
                <a:effectLst/>
                <a:latin typeface="source-serif-pro"/>
              </a:rPr>
              <a:t>dengan</a:t>
            </a:r>
            <a:r>
              <a:rPr lang="en-GB" sz="1600" b="0" i="0" dirty="0">
                <a:solidFill>
                  <a:srgbClr val="242424"/>
                </a:solidFill>
                <a:effectLst/>
                <a:latin typeface="source-serif-pro"/>
              </a:rPr>
              <a:t> </a:t>
            </a:r>
            <a:r>
              <a:rPr lang="en-GB" sz="1600" b="0" i="0" dirty="0" err="1">
                <a:solidFill>
                  <a:srgbClr val="242424"/>
                </a:solidFill>
                <a:effectLst/>
                <a:latin typeface="source-serif-pro"/>
              </a:rPr>
              <a:t>integritas</a:t>
            </a:r>
            <a:r>
              <a:rPr lang="en-GB" sz="1600" b="0" i="0" dirty="0">
                <a:solidFill>
                  <a:srgbClr val="242424"/>
                </a:solidFill>
                <a:effectLst/>
                <a:latin typeface="source-serif-pro"/>
              </a:rPr>
              <a:t> </a:t>
            </a:r>
            <a:r>
              <a:rPr lang="en-GB" sz="1600" b="0" i="0" dirty="0" err="1">
                <a:solidFill>
                  <a:srgbClr val="242424"/>
                </a:solidFill>
                <a:effectLst/>
                <a:latin typeface="source-serif-pro"/>
              </a:rPr>
              <a:t>akademik</a:t>
            </a:r>
            <a:r>
              <a:rPr lang="en-GB" sz="1600" b="0" i="0" dirty="0">
                <a:solidFill>
                  <a:srgbClr val="242424"/>
                </a:solidFill>
                <a:effectLst/>
                <a:latin typeface="source-serif-pro"/>
              </a:rPr>
              <a:t>, </a:t>
            </a:r>
            <a:r>
              <a:rPr lang="en-GB" sz="1600" b="0" i="0" dirty="0" err="1">
                <a:solidFill>
                  <a:srgbClr val="242424"/>
                </a:solidFill>
                <a:effectLst/>
                <a:latin typeface="source-serif-pro"/>
              </a:rPr>
              <a:t>yaitu</a:t>
            </a:r>
            <a:r>
              <a:rPr lang="en-GB" sz="1600" b="0" i="0" dirty="0">
                <a:solidFill>
                  <a:srgbClr val="242424"/>
                </a:solidFill>
                <a:effectLst/>
                <a:latin typeface="source-serif-pro"/>
              </a:rPr>
              <a:t>: </a:t>
            </a:r>
            <a:r>
              <a:rPr lang="en-GB" sz="1600" b="0" i="0" dirty="0" err="1">
                <a:solidFill>
                  <a:srgbClr val="242424"/>
                </a:solidFill>
                <a:effectLst/>
                <a:latin typeface="source-serif-pro"/>
              </a:rPr>
              <a:t>kejujuran</a:t>
            </a:r>
            <a:r>
              <a:rPr lang="en-GB" sz="1600" b="0" i="0" dirty="0">
                <a:solidFill>
                  <a:srgbClr val="242424"/>
                </a:solidFill>
                <a:effectLst/>
                <a:latin typeface="source-serif-pro"/>
              </a:rPr>
              <a:t>, </a:t>
            </a:r>
            <a:r>
              <a:rPr lang="en-GB" sz="1600" b="0" i="0" dirty="0" err="1">
                <a:solidFill>
                  <a:srgbClr val="242424"/>
                </a:solidFill>
                <a:effectLst/>
                <a:latin typeface="source-serif-pro"/>
              </a:rPr>
              <a:t>kepercayaan</a:t>
            </a:r>
            <a:r>
              <a:rPr lang="en-GB" sz="1600" b="0" i="0" dirty="0">
                <a:solidFill>
                  <a:srgbClr val="242424"/>
                </a:solidFill>
                <a:effectLst/>
                <a:latin typeface="source-serif-pro"/>
              </a:rPr>
              <a:t>, </a:t>
            </a:r>
            <a:r>
              <a:rPr lang="en-GB" sz="1600" b="0" i="0" dirty="0" err="1">
                <a:solidFill>
                  <a:srgbClr val="242424"/>
                </a:solidFill>
                <a:effectLst/>
                <a:latin typeface="source-serif-pro"/>
              </a:rPr>
              <a:t>keadilan</a:t>
            </a:r>
            <a:r>
              <a:rPr lang="en-GB" sz="1600" b="0" i="0" dirty="0">
                <a:solidFill>
                  <a:srgbClr val="242424"/>
                </a:solidFill>
                <a:effectLst/>
                <a:latin typeface="source-serif-pro"/>
              </a:rPr>
              <a:t>, </a:t>
            </a:r>
            <a:r>
              <a:rPr lang="en-GB" sz="1600" b="0" i="0" dirty="0" err="1">
                <a:solidFill>
                  <a:srgbClr val="242424"/>
                </a:solidFill>
                <a:effectLst/>
                <a:latin typeface="source-serif-pro"/>
              </a:rPr>
              <a:t>sikap</a:t>
            </a:r>
            <a:r>
              <a:rPr lang="en-GB" sz="1600" b="0" i="0" dirty="0">
                <a:solidFill>
                  <a:srgbClr val="242424"/>
                </a:solidFill>
                <a:effectLst/>
                <a:latin typeface="source-serif-pro"/>
              </a:rPr>
              <a:t> </a:t>
            </a:r>
            <a:r>
              <a:rPr lang="en-GB" sz="1600" b="0" i="0" dirty="0" err="1">
                <a:solidFill>
                  <a:srgbClr val="242424"/>
                </a:solidFill>
                <a:effectLst/>
                <a:latin typeface="source-serif-pro"/>
              </a:rPr>
              <a:t>terhormat</a:t>
            </a:r>
            <a:r>
              <a:rPr lang="en-GB" sz="1600" b="0" i="0" dirty="0">
                <a:solidFill>
                  <a:srgbClr val="242424"/>
                </a:solidFill>
                <a:effectLst/>
                <a:latin typeface="source-serif-pro"/>
              </a:rPr>
              <a:t>, </a:t>
            </a:r>
            <a:r>
              <a:rPr lang="en-GB" sz="1600" b="0" i="0" dirty="0" err="1">
                <a:solidFill>
                  <a:srgbClr val="242424"/>
                </a:solidFill>
                <a:effectLst/>
                <a:latin typeface="source-serif-pro"/>
              </a:rPr>
              <a:t>tanggung</a:t>
            </a:r>
            <a:r>
              <a:rPr lang="en-GB" sz="1600" b="0" i="0" dirty="0">
                <a:solidFill>
                  <a:srgbClr val="242424"/>
                </a:solidFill>
                <a:effectLst/>
                <a:latin typeface="source-serif-pro"/>
              </a:rPr>
              <a:t> </a:t>
            </a:r>
            <a:r>
              <a:rPr lang="en-GB" sz="1600" b="0" i="0" dirty="0" err="1">
                <a:solidFill>
                  <a:srgbClr val="242424"/>
                </a:solidFill>
                <a:effectLst/>
                <a:latin typeface="source-serif-pro"/>
              </a:rPr>
              <a:t>jawab</a:t>
            </a:r>
            <a:r>
              <a:rPr lang="en-GB" sz="1600" b="0" i="0" dirty="0">
                <a:solidFill>
                  <a:srgbClr val="242424"/>
                </a:solidFill>
                <a:effectLst/>
                <a:latin typeface="source-serif-pro"/>
              </a:rPr>
              <a:t>, dan </a:t>
            </a:r>
            <a:r>
              <a:rPr lang="en-GB" sz="1600" b="0" i="0" dirty="0" err="1">
                <a:solidFill>
                  <a:srgbClr val="242424"/>
                </a:solidFill>
                <a:effectLst/>
                <a:latin typeface="source-serif-pro"/>
              </a:rPr>
              <a:t>keberanian</a:t>
            </a:r>
            <a:r>
              <a:rPr lang="en-GB" sz="1600" b="0" i="0" dirty="0">
                <a:solidFill>
                  <a:srgbClr val="242424"/>
                </a:solidFill>
                <a:effectLst/>
                <a:latin typeface="source-serif-pro"/>
              </a:rPr>
              <a:t>. </a:t>
            </a:r>
            <a:r>
              <a:rPr lang="en-GB" sz="1600" b="0" i="0" dirty="0" err="1">
                <a:solidFill>
                  <a:srgbClr val="242424"/>
                </a:solidFill>
                <a:effectLst/>
                <a:latin typeface="source-serif-pro"/>
              </a:rPr>
              <a:t>Kejujuran</a:t>
            </a:r>
            <a:r>
              <a:rPr lang="en-GB" sz="1600" b="0" i="0" dirty="0">
                <a:solidFill>
                  <a:srgbClr val="242424"/>
                </a:solidFill>
                <a:effectLst/>
                <a:latin typeface="source-serif-pro"/>
              </a:rPr>
              <a:t> </a:t>
            </a:r>
            <a:r>
              <a:rPr lang="en-GB" sz="1600" b="0" i="0" dirty="0" err="1">
                <a:solidFill>
                  <a:srgbClr val="242424"/>
                </a:solidFill>
                <a:effectLst/>
                <a:latin typeface="source-serif-pro"/>
              </a:rPr>
              <a:t>merupakan</a:t>
            </a:r>
            <a:r>
              <a:rPr lang="en-GB" sz="1600" b="0" i="0" dirty="0">
                <a:solidFill>
                  <a:srgbClr val="242424"/>
                </a:solidFill>
                <a:effectLst/>
                <a:latin typeface="source-serif-pro"/>
              </a:rPr>
              <a:t> </a:t>
            </a:r>
            <a:r>
              <a:rPr lang="en-GB" sz="1600" b="0" i="0" dirty="0" err="1">
                <a:solidFill>
                  <a:srgbClr val="242424"/>
                </a:solidFill>
                <a:effectLst/>
                <a:latin typeface="source-serif-pro"/>
              </a:rPr>
              <a:t>landasan</a:t>
            </a:r>
            <a:r>
              <a:rPr lang="en-GB" sz="1600" b="0" i="0" dirty="0">
                <a:solidFill>
                  <a:srgbClr val="242424"/>
                </a:solidFill>
                <a:effectLst/>
                <a:latin typeface="source-serif-pro"/>
              </a:rPr>
              <a:t> </a:t>
            </a:r>
            <a:r>
              <a:rPr lang="en-GB" sz="1600" b="0" i="0" dirty="0" err="1">
                <a:solidFill>
                  <a:srgbClr val="242424"/>
                </a:solidFill>
                <a:effectLst/>
                <a:latin typeface="source-serif-pro"/>
              </a:rPr>
              <a:t>bagi</a:t>
            </a:r>
            <a:r>
              <a:rPr lang="en-GB" sz="1600" b="0" i="0" dirty="0">
                <a:solidFill>
                  <a:srgbClr val="242424"/>
                </a:solidFill>
                <a:effectLst/>
                <a:latin typeface="source-serif-pro"/>
              </a:rPr>
              <a:t> </a:t>
            </a:r>
            <a:r>
              <a:rPr lang="en-GB" sz="1600" b="0" i="0" dirty="0" err="1">
                <a:solidFill>
                  <a:srgbClr val="242424"/>
                </a:solidFill>
                <a:effectLst/>
                <a:latin typeface="source-serif-pro"/>
              </a:rPr>
              <a:t>setiap</a:t>
            </a:r>
            <a:r>
              <a:rPr lang="en-GB" sz="1600" b="0" i="0" dirty="0">
                <a:solidFill>
                  <a:srgbClr val="242424"/>
                </a:solidFill>
                <a:effectLst/>
                <a:latin typeface="source-serif-pro"/>
              </a:rPr>
              <a:t> </a:t>
            </a:r>
            <a:r>
              <a:rPr lang="en-GB" sz="1600" b="0" i="0" dirty="0" err="1">
                <a:solidFill>
                  <a:srgbClr val="242424"/>
                </a:solidFill>
                <a:effectLst/>
                <a:latin typeface="source-serif-pro"/>
              </a:rPr>
              <a:t>interaksi</a:t>
            </a:r>
            <a:r>
              <a:rPr lang="en-GB" sz="1600" b="0" i="0" dirty="0">
                <a:solidFill>
                  <a:srgbClr val="242424"/>
                </a:solidFill>
                <a:effectLst/>
                <a:latin typeface="source-serif-pro"/>
              </a:rPr>
              <a:t> </a:t>
            </a:r>
            <a:r>
              <a:rPr lang="en-GB" sz="1600" b="0" i="0" dirty="0" err="1">
                <a:solidFill>
                  <a:srgbClr val="242424"/>
                </a:solidFill>
                <a:effectLst/>
                <a:latin typeface="source-serif-pro"/>
              </a:rPr>
              <a:t>pembelajaran</a:t>
            </a:r>
            <a:r>
              <a:rPr lang="en-GB" sz="1600" b="0" i="0" dirty="0">
                <a:solidFill>
                  <a:srgbClr val="242424"/>
                </a:solidFill>
                <a:effectLst/>
                <a:latin typeface="source-serif-pro"/>
              </a:rPr>
              <a:t> yang </a:t>
            </a:r>
            <a:r>
              <a:rPr lang="en-GB" sz="1600" b="0" i="0" dirty="0" err="1">
                <a:solidFill>
                  <a:srgbClr val="242424"/>
                </a:solidFill>
                <a:effectLst/>
                <a:latin typeface="source-serif-pro"/>
              </a:rPr>
              <a:t>akan</a:t>
            </a:r>
            <a:r>
              <a:rPr lang="en-GB" sz="1600" b="0" i="0" dirty="0">
                <a:solidFill>
                  <a:srgbClr val="242424"/>
                </a:solidFill>
                <a:effectLst/>
                <a:latin typeface="source-serif-pro"/>
              </a:rPr>
              <a:t> </a:t>
            </a:r>
            <a:r>
              <a:rPr lang="en-GB" sz="1600" b="0" i="0" dirty="0" err="1">
                <a:solidFill>
                  <a:srgbClr val="242424"/>
                </a:solidFill>
                <a:effectLst/>
                <a:latin typeface="source-serif-pro"/>
              </a:rPr>
              <a:t>menumbuhkan</a:t>
            </a:r>
            <a:r>
              <a:rPr lang="en-GB" sz="1600" b="0" i="0" dirty="0">
                <a:solidFill>
                  <a:srgbClr val="242424"/>
                </a:solidFill>
                <a:effectLst/>
                <a:latin typeface="source-serif-pro"/>
              </a:rPr>
              <a:t> </a:t>
            </a:r>
            <a:r>
              <a:rPr lang="en-GB" sz="1600" b="0" i="0" dirty="0" err="1">
                <a:solidFill>
                  <a:srgbClr val="242424"/>
                </a:solidFill>
                <a:effectLst/>
                <a:latin typeface="source-serif-pro"/>
              </a:rPr>
              <a:t>kepercayaan</a:t>
            </a:r>
            <a:r>
              <a:rPr lang="en-GB" sz="1600" b="0" i="0" dirty="0">
                <a:solidFill>
                  <a:srgbClr val="242424"/>
                </a:solidFill>
                <a:effectLst/>
                <a:latin typeface="source-serif-pro"/>
              </a:rPr>
              <a:t> </a:t>
            </a:r>
            <a:r>
              <a:rPr lang="en-GB" sz="1600" b="0" i="0" dirty="0" err="1">
                <a:solidFill>
                  <a:srgbClr val="242424"/>
                </a:solidFill>
                <a:effectLst/>
                <a:latin typeface="source-serif-pro"/>
              </a:rPr>
              <a:t>atas</a:t>
            </a:r>
            <a:r>
              <a:rPr lang="en-GB" sz="1600" b="0" i="0" dirty="0">
                <a:solidFill>
                  <a:srgbClr val="242424"/>
                </a:solidFill>
                <a:effectLst/>
                <a:latin typeface="source-serif-pro"/>
              </a:rPr>
              <a:t> </a:t>
            </a:r>
            <a:r>
              <a:rPr lang="en-GB" sz="1600" b="0" i="0" dirty="0" err="1">
                <a:solidFill>
                  <a:srgbClr val="242424"/>
                </a:solidFill>
                <a:effectLst/>
                <a:latin typeface="source-serif-pro"/>
              </a:rPr>
              <a:t>seseorang</a:t>
            </a:r>
            <a:r>
              <a:rPr lang="en-GB" sz="1600" b="0" i="0" dirty="0">
                <a:solidFill>
                  <a:srgbClr val="242424"/>
                </a:solidFill>
                <a:effectLst/>
                <a:latin typeface="source-serif-pro"/>
              </a:rPr>
              <a:t> </a:t>
            </a:r>
            <a:r>
              <a:rPr lang="en-GB" sz="1600" b="0" i="0" dirty="0" err="1">
                <a:solidFill>
                  <a:srgbClr val="242424"/>
                </a:solidFill>
                <a:effectLst/>
                <a:latin typeface="source-serif-pro"/>
              </a:rPr>
              <a:t>atau</a:t>
            </a:r>
            <a:r>
              <a:rPr lang="en-GB" sz="1600" b="0" i="0" dirty="0">
                <a:solidFill>
                  <a:srgbClr val="242424"/>
                </a:solidFill>
                <a:effectLst/>
                <a:latin typeface="source-serif-pro"/>
              </a:rPr>
              <a:t> </a:t>
            </a:r>
            <a:r>
              <a:rPr lang="en-GB" sz="1600" b="0" i="0" dirty="0" err="1">
                <a:solidFill>
                  <a:srgbClr val="242424"/>
                </a:solidFill>
                <a:effectLst/>
                <a:latin typeface="source-serif-pro"/>
              </a:rPr>
              <a:t>sesuatu</a:t>
            </a:r>
            <a:r>
              <a:rPr lang="en-GB" sz="1600" b="0" i="0" dirty="0">
                <a:solidFill>
                  <a:srgbClr val="242424"/>
                </a:solidFill>
                <a:effectLst/>
                <a:latin typeface="source-serif-pro"/>
              </a:rPr>
              <a:t> di </a:t>
            </a:r>
            <a:r>
              <a:rPr lang="en-GB" sz="1600" b="0" i="0" dirty="0" err="1">
                <a:solidFill>
                  <a:srgbClr val="242424"/>
                </a:solidFill>
                <a:effectLst/>
                <a:latin typeface="source-serif-pro"/>
              </a:rPr>
              <a:t>lingkungan</a:t>
            </a:r>
            <a:r>
              <a:rPr lang="en-GB" sz="1600" b="0" i="0" dirty="0">
                <a:solidFill>
                  <a:srgbClr val="242424"/>
                </a:solidFill>
                <a:effectLst/>
                <a:latin typeface="source-serif-pro"/>
              </a:rPr>
              <a:t> </a:t>
            </a:r>
            <a:r>
              <a:rPr lang="en-GB" sz="1600" b="0" i="0" dirty="0" err="1">
                <a:solidFill>
                  <a:srgbClr val="242424"/>
                </a:solidFill>
                <a:effectLst/>
                <a:latin typeface="source-serif-pro"/>
              </a:rPr>
              <a:t>akademik</a:t>
            </a:r>
            <a:r>
              <a:rPr lang="en-GB" sz="1600" b="0" i="0" dirty="0">
                <a:solidFill>
                  <a:srgbClr val="242424"/>
                </a:solidFill>
                <a:effectLst/>
                <a:latin typeface="source-serif-pro"/>
              </a:rPr>
              <a:t>, </a:t>
            </a:r>
            <a:r>
              <a:rPr lang="en-GB" sz="1600" b="0" i="0" dirty="0" err="1">
                <a:solidFill>
                  <a:srgbClr val="242424"/>
                </a:solidFill>
                <a:effectLst/>
                <a:latin typeface="source-serif-pro"/>
              </a:rPr>
              <a:t>menumbuhkan</a:t>
            </a:r>
            <a:r>
              <a:rPr lang="en-GB" sz="1600" b="0" i="0" dirty="0">
                <a:solidFill>
                  <a:srgbClr val="242424"/>
                </a:solidFill>
                <a:effectLst/>
                <a:latin typeface="source-serif-pro"/>
              </a:rPr>
              <a:t> rasa </a:t>
            </a:r>
            <a:r>
              <a:rPr lang="en-GB" sz="1600" b="0" i="0" dirty="0" err="1">
                <a:solidFill>
                  <a:srgbClr val="242424"/>
                </a:solidFill>
                <a:effectLst/>
                <a:latin typeface="source-serif-pro"/>
              </a:rPr>
              <a:t>keadilan</a:t>
            </a:r>
            <a:r>
              <a:rPr lang="en-GB" sz="1600" b="0" i="0" dirty="0">
                <a:solidFill>
                  <a:srgbClr val="242424"/>
                </a:solidFill>
                <a:effectLst/>
                <a:latin typeface="source-serif-pro"/>
              </a:rPr>
              <a:t>, </a:t>
            </a:r>
            <a:r>
              <a:rPr lang="en-GB" sz="1600" b="0" i="0" dirty="0" err="1">
                <a:solidFill>
                  <a:srgbClr val="242424"/>
                </a:solidFill>
                <a:effectLst/>
                <a:latin typeface="source-serif-pro"/>
              </a:rPr>
              <a:t>perilaku</a:t>
            </a:r>
            <a:r>
              <a:rPr lang="en-GB" sz="1600" b="0" i="0" dirty="0">
                <a:solidFill>
                  <a:srgbClr val="242424"/>
                </a:solidFill>
                <a:effectLst/>
                <a:latin typeface="source-serif-pro"/>
              </a:rPr>
              <a:t> </a:t>
            </a:r>
            <a:r>
              <a:rPr lang="en-GB" sz="1600" b="0" i="0" dirty="0" err="1">
                <a:solidFill>
                  <a:srgbClr val="242424"/>
                </a:solidFill>
                <a:effectLst/>
                <a:latin typeface="source-serif-pro"/>
              </a:rPr>
              <a:t>terhormat</a:t>
            </a:r>
            <a:r>
              <a:rPr lang="en-GB" sz="1600" b="0" i="0" dirty="0">
                <a:solidFill>
                  <a:srgbClr val="242424"/>
                </a:solidFill>
                <a:effectLst/>
                <a:latin typeface="source-serif-pro"/>
              </a:rPr>
              <a:t> dan </a:t>
            </a:r>
            <a:r>
              <a:rPr lang="en-GB" sz="1600" b="0" i="0" dirty="0" err="1">
                <a:solidFill>
                  <a:srgbClr val="242424"/>
                </a:solidFill>
                <a:effectLst/>
                <a:latin typeface="source-serif-pro"/>
              </a:rPr>
              <a:t>saling</a:t>
            </a:r>
            <a:r>
              <a:rPr lang="en-GB" sz="1600" b="0" i="0" dirty="0">
                <a:solidFill>
                  <a:srgbClr val="242424"/>
                </a:solidFill>
                <a:effectLst/>
                <a:latin typeface="source-serif-pro"/>
              </a:rPr>
              <a:t> </a:t>
            </a:r>
            <a:r>
              <a:rPr lang="en-GB" sz="1600" b="0" i="0" dirty="0" err="1">
                <a:solidFill>
                  <a:srgbClr val="242424"/>
                </a:solidFill>
                <a:effectLst/>
                <a:latin typeface="source-serif-pro"/>
              </a:rPr>
              <a:t>menghormati</a:t>
            </a:r>
            <a:r>
              <a:rPr lang="en-GB" sz="1600" b="0" i="0" dirty="0">
                <a:solidFill>
                  <a:srgbClr val="242424"/>
                </a:solidFill>
                <a:effectLst/>
                <a:latin typeface="source-serif-pro"/>
              </a:rPr>
              <a:t>, </a:t>
            </a:r>
            <a:r>
              <a:rPr lang="en-GB" sz="1600" b="0" i="0" dirty="0" err="1">
                <a:solidFill>
                  <a:srgbClr val="242424"/>
                </a:solidFill>
                <a:effectLst/>
                <a:latin typeface="source-serif-pro"/>
              </a:rPr>
              <a:t>serta</a:t>
            </a:r>
            <a:r>
              <a:rPr lang="en-GB" sz="1600" b="0" i="0" dirty="0">
                <a:solidFill>
                  <a:srgbClr val="242424"/>
                </a:solidFill>
                <a:effectLst/>
                <a:latin typeface="source-serif-pro"/>
              </a:rPr>
              <a:t> </a:t>
            </a:r>
            <a:r>
              <a:rPr lang="en-GB" sz="1600" b="0" i="0" dirty="0" err="1">
                <a:solidFill>
                  <a:srgbClr val="242424"/>
                </a:solidFill>
                <a:effectLst/>
                <a:latin typeface="source-serif-pro"/>
              </a:rPr>
              <a:t>keberanian</a:t>
            </a:r>
            <a:r>
              <a:rPr lang="en-GB" sz="1600" b="0" i="0" dirty="0">
                <a:solidFill>
                  <a:srgbClr val="242424"/>
                </a:solidFill>
                <a:effectLst/>
                <a:latin typeface="source-serif-pro"/>
              </a:rPr>
              <a:t> </a:t>
            </a:r>
            <a:r>
              <a:rPr lang="en-GB" sz="1600" b="0" i="0" dirty="0" err="1">
                <a:solidFill>
                  <a:srgbClr val="242424"/>
                </a:solidFill>
                <a:effectLst/>
                <a:latin typeface="source-serif-pro"/>
              </a:rPr>
              <a:t>dalam</a:t>
            </a:r>
            <a:r>
              <a:rPr lang="en-GB" sz="1600" b="0" i="0" dirty="0">
                <a:solidFill>
                  <a:srgbClr val="242424"/>
                </a:solidFill>
                <a:effectLst/>
                <a:latin typeface="source-serif-pro"/>
              </a:rPr>
              <a:t> </a:t>
            </a:r>
            <a:r>
              <a:rPr lang="en-GB" sz="1600" b="0" i="0" dirty="0" err="1">
                <a:solidFill>
                  <a:srgbClr val="242424"/>
                </a:solidFill>
                <a:effectLst/>
                <a:latin typeface="source-serif-pro"/>
              </a:rPr>
              <a:t>mempertanggungjawabkan</a:t>
            </a:r>
            <a:r>
              <a:rPr lang="en-GB" sz="1600" b="0" i="0" dirty="0">
                <a:solidFill>
                  <a:srgbClr val="242424"/>
                </a:solidFill>
                <a:effectLst/>
                <a:latin typeface="source-serif-pro"/>
              </a:rPr>
              <a:t> </a:t>
            </a:r>
            <a:r>
              <a:rPr lang="en-GB" sz="1600" b="0" i="0" dirty="0" err="1">
                <a:solidFill>
                  <a:srgbClr val="242424"/>
                </a:solidFill>
                <a:effectLst/>
                <a:latin typeface="source-serif-pro"/>
              </a:rPr>
              <a:t>setiap</a:t>
            </a:r>
            <a:r>
              <a:rPr lang="en-GB" sz="1600" b="0" i="0" dirty="0">
                <a:solidFill>
                  <a:srgbClr val="242424"/>
                </a:solidFill>
                <a:effectLst/>
                <a:latin typeface="source-serif-pro"/>
              </a:rPr>
              <a:t> </a:t>
            </a:r>
            <a:r>
              <a:rPr lang="en-GB" sz="1600" b="0" i="0" dirty="0" err="1">
                <a:solidFill>
                  <a:srgbClr val="242424"/>
                </a:solidFill>
                <a:effectLst/>
                <a:latin typeface="source-serif-pro"/>
              </a:rPr>
              <a:t>perilaku</a:t>
            </a:r>
            <a:r>
              <a:rPr lang="en-GB" sz="1600" b="0" i="0" dirty="0">
                <a:solidFill>
                  <a:srgbClr val="242424"/>
                </a:solidFill>
                <a:effectLst/>
                <a:latin typeface="source-serif-pro"/>
              </a:rPr>
              <a:t> dan </a:t>
            </a:r>
            <a:r>
              <a:rPr lang="en-GB" sz="1600" b="0" i="0" dirty="0" err="1">
                <a:solidFill>
                  <a:srgbClr val="242424"/>
                </a:solidFill>
                <a:effectLst/>
                <a:latin typeface="source-serif-pro"/>
              </a:rPr>
              <a:t>tindakan</a:t>
            </a:r>
            <a:r>
              <a:rPr lang="en-GB" sz="1600" b="0" i="0" dirty="0">
                <a:solidFill>
                  <a:srgbClr val="242424"/>
                </a:solidFill>
                <a:effectLst/>
                <a:latin typeface="source-serif-pro"/>
              </a:rPr>
              <a:t> pada </a:t>
            </a:r>
            <a:r>
              <a:rPr lang="en-GB" sz="1600" b="0" i="0" dirty="0" err="1">
                <a:solidFill>
                  <a:srgbClr val="242424"/>
                </a:solidFill>
                <a:effectLst/>
                <a:latin typeface="source-serif-pro"/>
              </a:rPr>
              <a:t>setiap</a:t>
            </a:r>
            <a:r>
              <a:rPr lang="en-GB" sz="1600" b="0" i="0" dirty="0">
                <a:solidFill>
                  <a:srgbClr val="242424"/>
                </a:solidFill>
                <a:effectLst/>
                <a:latin typeface="source-serif-pro"/>
              </a:rPr>
              <a:t> </a:t>
            </a:r>
            <a:r>
              <a:rPr lang="en-GB" sz="1600" b="0" i="0" dirty="0" err="1">
                <a:solidFill>
                  <a:srgbClr val="242424"/>
                </a:solidFill>
                <a:effectLst/>
                <a:latin typeface="source-serif-pro"/>
              </a:rPr>
              <a:t>individu</a:t>
            </a:r>
            <a:r>
              <a:rPr lang="en-GB" sz="1600" b="0" i="0" dirty="0">
                <a:solidFill>
                  <a:srgbClr val="242424"/>
                </a:solidFill>
                <a:effectLst/>
                <a:latin typeface="source-serif-pro"/>
              </a:rPr>
              <a:t> (</a:t>
            </a:r>
            <a:r>
              <a:rPr lang="en-GB" sz="1600" b="0" i="0" dirty="0" err="1">
                <a:solidFill>
                  <a:srgbClr val="242424"/>
                </a:solidFill>
                <a:effectLst/>
                <a:latin typeface="source-serif-pro"/>
              </a:rPr>
              <a:t>dosen</a:t>
            </a:r>
            <a:r>
              <a:rPr lang="en-GB" sz="1600" b="0" i="0" dirty="0">
                <a:solidFill>
                  <a:srgbClr val="242424"/>
                </a:solidFill>
                <a:effectLst/>
                <a:latin typeface="source-serif-pro"/>
              </a:rPr>
              <a:t>, </a:t>
            </a:r>
            <a:r>
              <a:rPr lang="en-GB" sz="1600" b="0" i="0" dirty="0" err="1">
                <a:solidFill>
                  <a:srgbClr val="242424"/>
                </a:solidFill>
                <a:effectLst/>
                <a:latin typeface="source-serif-pro"/>
              </a:rPr>
              <a:t>mahasiswa</a:t>
            </a:r>
            <a:r>
              <a:rPr lang="en-GB" sz="1600" b="0" i="0" dirty="0">
                <a:solidFill>
                  <a:srgbClr val="242424"/>
                </a:solidFill>
                <a:effectLst/>
                <a:latin typeface="source-serif-pro"/>
              </a:rPr>
              <a:t>, </a:t>
            </a:r>
            <a:r>
              <a:rPr lang="en-GB" sz="1600" b="0" i="0" dirty="0" err="1">
                <a:solidFill>
                  <a:srgbClr val="242424"/>
                </a:solidFill>
                <a:effectLst/>
                <a:latin typeface="source-serif-pro"/>
              </a:rPr>
              <a:t>tendik</a:t>
            </a:r>
            <a:r>
              <a:rPr lang="en-GB" sz="1600" b="0" i="0" dirty="0">
                <a:solidFill>
                  <a:srgbClr val="242424"/>
                </a:solidFill>
                <a:effectLst/>
                <a:latin typeface="source-serif-pro"/>
              </a:rPr>
              <a:t>).</a:t>
            </a:r>
          </a:p>
          <a:p>
            <a:pPr algn="just">
              <a:lnSpc>
                <a:spcPts val="2400"/>
              </a:lnSpc>
            </a:pPr>
            <a:endParaRPr lang="en-GB" sz="1600" b="0" i="0" dirty="0">
              <a:solidFill>
                <a:srgbClr val="242424"/>
              </a:solidFill>
              <a:effectLst/>
              <a:latin typeface="source-serif-pro"/>
            </a:endParaRPr>
          </a:p>
          <a:p>
            <a:pPr algn="just">
              <a:lnSpc>
                <a:spcPts val="2400"/>
              </a:lnSpc>
            </a:pPr>
            <a:r>
              <a:rPr lang="en-GB" sz="1600" dirty="0">
                <a:solidFill>
                  <a:srgbClr val="242424"/>
                </a:solidFill>
                <a:latin typeface="source-serif-pro"/>
              </a:rPr>
              <a:t>Salah </a:t>
            </a:r>
            <a:r>
              <a:rPr lang="en-GB" sz="1600" dirty="0" err="1">
                <a:solidFill>
                  <a:srgbClr val="242424"/>
                </a:solidFill>
                <a:latin typeface="source-serif-pro"/>
              </a:rPr>
              <a:t>satu</a:t>
            </a:r>
            <a:r>
              <a:rPr lang="en-GB" sz="1600" dirty="0">
                <a:solidFill>
                  <a:srgbClr val="242424"/>
                </a:solidFill>
                <a:latin typeface="source-serif-pro"/>
              </a:rPr>
              <a:t> </a:t>
            </a:r>
            <a:r>
              <a:rPr lang="en-GB" sz="1600" dirty="0" err="1">
                <a:solidFill>
                  <a:srgbClr val="242424"/>
                </a:solidFill>
                <a:latin typeface="source-serif-pro"/>
              </a:rPr>
              <a:t>respon</a:t>
            </a:r>
            <a:r>
              <a:rPr lang="en-GB" sz="1600" dirty="0">
                <a:solidFill>
                  <a:srgbClr val="242424"/>
                </a:solidFill>
                <a:latin typeface="source-serif-pro"/>
              </a:rPr>
              <a:t> </a:t>
            </a:r>
            <a:r>
              <a:rPr lang="en-GB" sz="1600" dirty="0" err="1">
                <a:solidFill>
                  <a:srgbClr val="242424"/>
                </a:solidFill>
                <a:latin typeface="source-serif-pro"/>
              </a:rPr>
              <a:t>negatif</a:t>
            </a:r>
            <a:r>
              <a:rPr lang="en-GB" sz="1600" dirty="0">
                <a:solidFill>
                  <a:srgbClr val="242424"/>
                </a:solidFill>
                <a:latin typeface="source-serif-pro"/>
              </a:rPr>
              <a:t> </a:t>
            </a:r>
            <a:r>
              <a:rPr lang="en-GB" sz="1600" dirty="0" err="1">
                <a:solidFill>
                  <a:srgbClr val="242424"/>
                </a:solidFill>
                <a:latin typeface="source-serif-pro"/>
              </a:rPr>
              <a:t>terhadap</a:t>
            </a:r>
            <a:r>
              <a:rPr lang="en-GB" sz="1600" dirty="0">
                <a:solidFill>
                  <a:srgbClr val="242424"/>
                </a:solidFill>
                <a:latin typeface="source-serif-pro"/>
              </a:rPr>
              <a:t> </a:t>
            </a:r>
            <a:r>
              <a:rPr lang="en-GB" sz="1600" dirty="0" err="1">
                <a:solidFill>
                  <a:srgbClr val="242424"/>
                </a:solidFill>
                <a:latin typeface="source-serif-pro"/>
              </a:rPr>
              <a:t>GenAI</a:t>
            </a:r>
            <a:r>
              <a:rPr lang="en-GB" sz="1600" dirty="0">
                <a:solidFill>
                  <a:srgbClr val="242424"/>
                </a:solidFill>
                <a:latin typeface="source-serif-pro"/>
              </a:rPr>
              <a:t> </a:t>
            </a:r>
            <a:r>
              <a:rPr lang="en-GB" sz="1600" dirty="0" err="1">
                <a:solidFill>
                  <a:srgbClr val="242424"/>
                </a:solidFill>
                <a:latin typeface="source-serif-pro"/>
              </a:rPr>
              <a:t>dari</a:t>
            </a:r>
            <a:r>
              <a:rPr lang="en-GB" sz="1600" dirty="0">
                <a:solidFill>
                  <a:srgbClr val="242424"/>
                </a:solidFill>
                <a:latin typeface="source-serif-pro"/>
              </a:rPr>
              <a:t> dunia </a:t>
            </a:r>
            <a:r>
              <a:rPr lang="en-GB" sz="1600" dirty="0" err="1">
                <a:solidFill>
                  <a:srgbClr val="242424"/>
                </a:solidFill>
                <a:latin typeface="source-serif-pro"/>
              </a:rPr>
              <a:t>pendidikan</a:t>
            </a:r>
            <a:r>
              <a:rPr lang="en-GB" sz="1600" dirty="0">
                <a:solidFill>
                  <a:srgbClr val="242424"/>
                </a:solidFill>
                <a:latin typeface="source-serif-pro"/>
              </a:rPr>
              <a:t> </a:t>
            </a:r>
            <a:r>
              <a:rPr lang="en-GB" sz="1600" dirty="0" err="1">
                <a:solidFill>
                  <a:srgbClr val="242424"/>
                </a:solidFill>
                <a:latin typeface="source-serif-pro"/>
              </a:rPr>
              <a:t>adalah</a:t>
            </a:r>
            <a:r>
              <a:rPr lang="en-GB" sz="1600" dirty="0">
                <a:solidFill>
                  <a:srgbClr val="242424"/>
                </a:solidFill>
                <a:latin typeface="source-serif-pro"/>
              </a:rPr>
              <a:t> </a:t>
            </a:r>
            <a:r>
              <a:rPr lang="en-GB" sz="1600" dirty="0" err="1">
                <a:solidFill>
                  <a:srgbClr val="242424"/>
                </a:solidFill>
                <a:latin typeface="source-serif-pro"/>
              </a:rPr>
              <a:t>semakin</a:t>
            </a:r>
            <a:r>
              <a:rPr lang="en-GB" sz="1600" dirty="0">
                <a:solidFill>
                  <a:srgbClr val="242424"/>
                </a:solidFill>
                <a:latin typeface="source-serif-pro"/>
              </a:rPr>
              <a:t> </a:t>
            </a:r>
            <a:r>
              <a:rPr lang="en-GB" sz="1600" dirty="0" err="1">
                <a:solidFill>
                  <a:srgbClr val="242424"/>
                </a:solidFill>
                <a:latin typeface="source-serif-pro"/>
              </a:rPr>
              <a:t>mudahnya</a:t>
            </a:r>
            <a:r>
              <a:rPr lang="en-GB" sz="1600" dirty="0">
                <a:solidFill>
                  <a:srgbClr val="242424"/>
                </a:solidFill>
                <a:latin typeface="source-serif-pro"/>
              </a:rPr>
              <a:t> </a:t>
            </a:r>
            <a:r>
              <a:rPr lang="en-GB" sz="1600" dirty="0" err="1">
                <a:solidFill>
                  <a:srgbClr val="242424"/>
                </a:solidFill>
                <a:latin typeface="source-serif-pro"/>
              </a:rPr>
              <a:t>alat</a:t>
            </a:r>
            <a:r>
              <a:rPr lang="en-GB" sz="1600" dirty="0">
                <a:solidFill>
                  <a:srgbClr val="242424"/>
                </a:solidFill>
                <a:latin typeface="source-serif-pro"/>
              </a:rPr>
              <a:t> </a:t>
            </a:r>
            <a:r>
              <a:rPr lang="en-GB" sz="1600" dirty="0" err="1">
                <a:solidFill>
                  <a:srgbClr val="242424"/>
                </a:solidFill>
                <a:latin typeface="source-serif-pro"/>
              </a:rPr>
              <a:t>tersebut</a:t>
            </a:r>
            <a:r>
              <a:rPr lang="en-GB" sz="1600" dirty="0">
                <a:solidFill>
                  <a:srgbClr val="242424"/>
                </a:solidFill>
                <a:latin typeface="source-serif-pro"/>
              </a:rPr>
              <a:t> </a:t>
            </a:r>
            <a:r>
              <a:rPr lang="en-GB" sz="1600" dirty="0" err="1">
                <a:solidFill>
                  <a:srgbClr val="242424"/>
                </a:solidFill>
                <a:latin typeface="source-serif-pro"/>
              </a:rPr>
              <a:t>dalam</a:t>
            </a:r>
            <a:r>
              <a:rPr lang="en-GB" sz="1600" dirty="0">
                <a:solidFill>
                  <a:srgbClr val="242424"/>
                </a:solidFill>
                <a:latin typeface="source-serif-pro"/>
              </a:rPr>
              <a:t> </a:t>
            </a:r>
            <a:r>
              <a:rPr lang="en-GB" sz="1600" dirty="0" err="1">
                <a:solidFill>
                  <a:srgbClr val="242424"/>
                </a:solidFill>
                <a:latin typeface="source-serif-pro"/>
              </a:rPr>
              <a:t>memfasilitasi</a:t>
            </a:r>
            <a:r>
              <a:rPr lang="en-GB" sz="1600" dirty="0">
                <a:solidFill>
                  <a:srgbClr val="242424"/>
                </a:solidFill>
                <a:latin typeface="source-serif-pro"/>
              </a:rPr>
              <a:t> </a:t>
            </a:r>
            <a:r>
              <a:rPr lang="en-GB" sz="1600" dirty="0" err="1">
                <a:solidFill>
                  <a:srgbClr val="242424"/>
                </a:solidFill>
                <a:latin typeface="source-serif-pro"/>
              </a:rPr>
              <a:t>ketidakjujuran</a:t>
            </a:r>
            <a:r>
              <a:rPr lang="en-GB" sz="1600" dirty="0">
                <a:solidFill>
                  <a:srgbClr val="242424"/>
                </a:solidFill>
                <a:latin typeface="source-serif-pro"/>
              </a:rPr>
              <a:t> dan </a:t>
            </a:r>
            <a:r>
              <a:rPr lang="en-GB" sz="1600" dirty="0" err="1">
                <a:solidFill>
                  <a:srgbClr val="242424"/>
                </a:solidFill>
                <a:latin typeface="source-serif-pro"/>
              </a:rPr>
              <a:t>misinformasi</a:t>
            </a:r>
            <a:r>
              <a:rPr lang="en-GB" sz="1600" dirty="0">
                <a:solidFill>
                  <a:srgbClr val="242424"/>
                </a:solidFill>
                <a:latin typeface="source-serif-pro"/>
              </a:rPr>
              <a:t>. Di </a:t>
            </a:r>
            <a:r>
              <a:rPr lang="en-GB" sz="1600" dirty="0" err="1">
                <a:solidFill>
                  <a:srgbClr val="242424"/>
                </a:solidFill>
                <a:latin typeface="source-serif-pro"/>
              </a:rPr>
              <a:t>satu</a:t>
            </a:r>
            <a:r>
              <a:rPr lang="en-GB" sz="1600" dirty="0">
                <a:solidFill>
                  <a:srgbClr val="242424"/>
                </a:solidFill>
                <a:latin typeface="source-serif-pro"/>
              </a:rPr>
              <a:t> </a:t>
            </a:r>
            <a:r>
              <a:rPr lang="en-GB" sz="1600" dirty="0" err="1">
                <a:solidFill>
                  <a:srgbClr val="242424"/>
                </a:solidFill>
                <a:latin typeface="source-serif-pro"/>
              </a:rPr>
              <a:t>sisi</a:t>
            </a:r>
            <a:r>
              <a:rPr lang="en-GB" sz="1600" dirty="0">
                <a:solidFill>
                  <a:srgbClr val="242424"/>
                </a:solidFill>
                <a:latin typeface="source-serif-pro"/>
              </a:rPr>
              <a:t>, </a:t>
            </a:r>
            <a:r>
              <a:rPr lang="en-GB" sz="1600" dirty="0" err="1">
                <a:solidFill>
                  <a:srgbClr val="242424"/>
                </a:solidFill>
                <a:latin typeface="source-serif-pro"/>
              </a:rPr>
              <a:t>pemanfaatan</a:t>
            </a:r>
            <a:r>
              <a:rPr lang="en-GB" sz="1600" dirty="0">
                <a:solidFill>
                  <a:srgbClr val="242424"/>
                </a:solidFill>
                <a:latin typeface="source-serif-pro"/>
              </a:rPr>
              <a:t> </a:t>
            </a:r>
            <a:r>
              <a:rPr lang="en-GB" sz="1600" dirty="0" err="1">
                <a:solidFill>
                  <a:srgbClr val="242424"/>
                </a:solidFill>
                <a:latin typeface="source-serif-pro"/>
              </a:rPr>
              <a:t>GenAI</a:t>
            </a:r>
            <a:r>
              <a:rPr lang="en-GB" sz="1600" dirty="0">
                <a:solidFill>
                  <a:srgbClr val="242424"/>
                </a:solidFill>
                <a:latin typeface="source-serif-pro"/>
              </a:rPr>
              <a:t>, </a:t>
            </a:r>
            <a:r>
              <a:rPr lang="en-GB" sz="1600" dirty="0" err="1">
                <a:solidFill>
                  <a:srgbClr val="242424"/>
                </a:solidFill>
                <a:latin typeface="source-serif-pro"/>
              </a:rPr>
              <a:t>seperti</a:t>
            </a:r>
            <a:r>
              <a:rPr lang="en-GB" sz="1600" dirty="0">
                <a:solidFill>
                  <a:srgbClr val="242424"/>
                </a:solidFill>
                <a:latin typeface="source-serif-pro"/>
              </a:rPr>
              <a:t> ChatGPT, </a:t>
            </a:r>
            <a:r>
              <a:rPr lang="en-GB" sz="1600" dirty="0" err="1">
                <a:solidFill>
                  <a:srgbClr val="242424"/>
                </a:solidFill>
                <a:latin typeface="source-serif-pro"/>
              </a:rPr>
              <a:t>memudahkan</a:t>
            </a:r>
            <a:r>
              <a:rPr lang="en-GB" sz="1600" dirty="0">
                <a:solidFill>
                  <a:srgbClr val="242424"/>
                </a:solidFill>
                <a:latin typeface="source-serif-pro"/>
              </a:rPr>
              <a:t> </a:t>
            </a:r>
            <a:r>
              <a:rPr lang="en-GB" sz="1600" dirty="0" err="1">
                <a:solidFill>
                  <a:srgbClr val="242424"/>
                </a:solidFill>
                <a:latin typeface="source-serif-pro"/>
              </a:rPr>
              <a:t>mahasiswa</a:t>
            </a:r>
            <a:r>
              <a:rPr lang="en-GB" sz="1600" dirty="0">
                <a:solidFill>
                  <a:srgbClr val="242424"/>
                </a:solidFill>
                <a:latin typeface="source-serif-pro"/>
              </a:rPr>
              <a:t> </a:t>
            </a:r>
            <a:r>
              <a:rPr lang="en-GB" sz="1600" dirty="0" err="1">
                <a:solidFill>
                  <a:srgbClr val="242424"/>
                </a:solidFill>
                <a:latin typeface="source-serif-pro"/>
              </a:rPr>
              <a:t>dalam</a:t>
            </a:r>
            <a:r>
              <a:rPr lang="en-GB" sz="1600" dirty="0">
                <a:solidFill>
                  <a:srgbClr val="242424"/>
                </a:solidFill>
                <a:latin typeface="source-serif-pro"/>
              </a:rPr>
              <a:t> </a:t>
            </a:r>
            <a:r>
              <a:rPr lang="en-GB" sz="1600" dirty="0" err="1">
                <a:solidFill>
                  <a:srgbClr val="242424"/>
                </a:solidFill>
                <a:latin typeface="source-serif-pro"/>
              </a:rPr>
              <a:t>mengerjakan</a:t>
            </a:r>
            <a:r>
              <a:rPr lang="en-GB" sz="1600" dirty="0">
                <a:solidFill>
                  <a:srgbClr val="242424"/>
                </a:solidFill>
                <a:latin typeface="source-serif-pro"/>
              </a:rPr>
              <a:t> </a:t>
            </a:r>
            <a:r>
              <a:rPr lang="en-GB" sz="1600" dirty="0" err="1">
                <a:solidFill>
                  <a:srgbClr val="242424"/>
                </a:solidFill>
                <a:latin typeface="source-serif-pro"/>
              </a:rPr>
              <a:t>tugas</a:t>
            </a:r>
            <a:r>
              <a:rPr lang="en-GB" sz="1600" dirty="0">
                <a:solidFill>
                  <a:srgbClr val="242424"/>
                </a:solidFill>
                <a:latin typeface="source-serif-pro"/>
              </a:rPr>
              <a:t>, </a:t>
            </a:r>
            <a:r>
              <a:rPr lang="en-GB" sz="1600" dirty="0" err="1">
                <a:solidFill>
                  <a:srgbClr val="242424"/>
                </a:solidFill>
                <a:latin typeface="source-serif-pro"/>
              </a:rPr>
              <a:t>menyusun</a:t>
            </a:r>
            <a:r>
              <a:rPr lang="en-GB" sz="1600" dirty="0">
                <a:solidFill>
                  <a:srgbClr val="242424"/>
                </a:solidFill>
                <a:latin typeface="source-serif-pro"/>
              </a:rPr>
              <a:t> </a:t>
            </a:r>
            <a:r>
              <a:rPr lang="en-GB" sz="1600" dirty="0" err="1">
                <a:solidFill>
                  <a:srgbClr val="242424"/>
                </a:solidFill>
                <a:latin typeface="source-serif-pro"/>
              </a:rPr>
              <a:t>laporan</a:t>
            </a:r>
            <a:r>
              <a:rPr lang="en-GB" sz="1600" dirty="0">
                <a:solidFill>
                  <a:srgbClr val="242424"/>
                </a:solidFill>
                <a:latin typeface="source-serif-pro"/>
              </a:rPr>
              <a:t>, dan </a:t>
            </a:r>
            <a:r>
              <a:rPr lang="en-GB" sz="1600" dirty="0" err="1">
                <a:solidFill>
                  <a:srgbClr val="242424"/>
                </a:solidFill>
                <a:latin typeface="source-serif-pro"/>
              </a:rPr>
              <a:t>menulis</a:t>
            </a:r>
            <a:r>
              <a:rPr lang="en-GB" sz="1600" dirty="0">
                <a:solidFill>
                  <a:srgbClr val="242424"/>
                </a:solidFill>
                <a:latin typeface="source-serif-pro"/>
              </a:rPr>
              <a:t> </a:t>
            </a:r>
            <a:r>
              <a:rPr lang="en-GB" sz="1600" dirty="0" err="1">
                <a:solidFill>
                  <a:srgbClr val="242424"/>
                </a:solidFill>
                <a:latin typeface="source-serif-pro"/>
              </a:rPr>
              <a:t>namun</a:t>
            </a:r>
            <a:r>
              <a:rPr lang="en-GB" sz="1600" dirty="0">
                <a:solidFill>
                  <a:srgbClr val="242424"/>
                </a:solidFill>
                <a:latin typeface="source-serif-pro"/>
              </a:rPr>
              <a:t> di </a:t>
            </a:r>
            <a:r>
              <a:rPr lang="en-GB" sz="1600" dirty="0" err="1">
                <a:solidFill>
                  <a:srgbClr val="242424"/>
                </a:solidFill>
                <a:latin typeface="source-serif-pro"/>
              </a:rPr>
              <a:t>sisi</a:t>
            </a:r>
            <a:r>
              <a:rPr lang="en-GB" sz="1600" dirty="0">
                <a:solidFill>
                  <a:srgbClr val="242424"/>
                </a:solidFill>
                <a:latin typeface="source-serif-pro"/>
              </a:rPr>
              <a:t> lain </a:t>
            </a:r>
            <a:r>
              <a:rPr lang="en-GB" sz="1600" dirty="0" err="1">
                <a:solidFill>
                  <a:srgbClr val="242424"/>
                </a:solidFill>
                <a:latin typeface="source-serif-pro"/>
              </a:rPr>
              <a:t>tuntutan</a:t>
            </a:r>
            <a:r>
              <a:rPr lang="en-GB" sz="1600" dirty="0">
                <a:solidFill>
                  <a:srgbClr val="242424"/>
                </a:solidFill>
                <a:latin typeface="source-serif-pro"/>
              </a:rPr>
              <a:t> </a:t>
            </a:r>
            <a:r>
              <a:rPr lang="en-GB" sz="1600" dirty="0" err="1">
                <a:solidFill>
                  <a:srgbClr val="242424"/>
                </a:solidFill>
                <a:latin typeface="source-serif-pro"/>
              </a:rPr>
              <a:t>pembelajaran</a:t>
            </a:r>
            <a:r>
              <a:rPr lang="en-GB" sz="1600" dirty="0">
                <a:solidFill>
                  <a:srgbClr val="242424"/>
                </a:solidFill>
                <a:latin typeface="source-serif-pro"/>
              </a:rPr>
              <a:t> </a:t>
            </a:r>
            <a:r>
              <a:rPr lang="en-GB" sz="1600" dirty="0" err="1">
                <a:solidFill>
                  <a:srgbClr val="242424"/>
                </a:solidFill>
                <a:latin typeface="source-serif-pro"/>
              </a:rPr>
              <a:t>mengharuskan</a:t>
            </a:r>
            <a:r>
              <a:rPr lang="en-GB" sz="1600" dirty="0">
                <a:solidFill>
                  <a:srgbClr val="242424"/>
                </a:solidFill>
                <a:latin typeface="source-serif-pro"/>
              </a:rPr>
              <a:t> </a:t>
            </a:r>
            <a:r>
              <a:rPr lang="en-GB" sz="1600" dirty="0" err="1">
                <a:solidFill>
                  <a:srgbClr val="242424"/>
                </a:solidFill>
                <a:latin typeface="source-serif-pro"/>
              </a:rPr>
              <a:t>mahasiswa</a:t>
            </a:r>
            <a:r>
              <a:rPr lang="en-GB" sz="1600" dirty="0">
                <a:solidFill>
                  <a:srgbClr val="242424"/>
                </a:solidFill>
                <a:latin typeface="source-serif-pro"/>
              </a:rPr>
              <a:t> </a:t>
            </a:r>
            <a:r>
              <a:rPr lang="en-GB" sz="1600" dirty="0" err="1">
                <a:solidFill>
                  <a:srgbClr val="242424"/>
                </a:solidFill>
                <a:latin typeface="source-serif-pro"/>
              </a:rPr>
              <a:t>mengerjakan</a:t>
            </a:r>
            <a:r>
              <a:rPr lang="en-GB" sz="1600" dirty="0">
                <a:solidFill>
                  <a:srgbClr val="242424"/>
                </a:solidFill>
                <a:latin typeface="source-serif-pro"/>
              </a:rPr>
              <a:t> </a:t>
            </a:r>
            <a:r>
              <a:rPr lang="en-GB" sz="1600" dirty="0" err="1">
                <a:solidFill>
                  <a:srgbClr val="242424"/>
                </a:solidFill>
                <a:latin typeface="source-serif-pro"/>
              </a:rPr>
              <a:t>tugasnya</a:t>
            </a:r>
            <a:r>
              <a:rPr lang="en-GB" sz="1600" dirty="0">
                <a:solidFill>
                  <a:srgbClr val="242424"/>
                </a:solidFill>
                <a:latin typeface="source-serif-pro"/>
              </a:rPr>
              <a:t> </a:t>
            </a:r>
            <a:r>
              <a:rPr lang="en-GB" sz="1600" dirty="0" err="1">
                <a:solidFill>
                  <a:srgbClr val="242424"/>
                </a:solidFill>
                <a:latin typeface="source-serif-pro"/>
              </a:rPr>
              <a:t>secara</a:t>
            </a:r>
            <a:r>
              <a:rPr lang="en-GB" sz="1600" dirty="0">
                <a:solidFill>
                  <a:srgbClr val="242424"/>
                </a:solidFill>
                <a:latin typeface="source-serif-pro"/>
              </a:rPr>
              <a:t> </a:t>
            </a:r>
            <a:r>
              <a:rPr lang="en-GB" sz="1600" dirty="0" err="1">
                <a:solidFill>
                  <a:srgbClr val="242424"/>
                </a:solidFill>
                <a:latin typeface="source-serif-pro"/>
              </a:rPr>
              <a:t>mandiri</a:t>
            </a:r>
            <a:r>
              <a:rPr lang="en-GB" sz="1600" dirty="0">
                <a:solidFill>
                  <a:srgbClr val="242424"/>
                </a:solidFill>
                <a:latin typeface="source-serif-pro"/>
              </a:rPr>
              <a:t>.</a:t>
            </a:r>
          </a:p>
          <a:p>
            <a:pPr marL="114300" indent="0" algn="just">
              <a:lnSpc>
                <a:spcPts val="2400"/>
              </a:lnSpc>
              <a:buNone/>
            </a:pPr>
            <a:endParaRPr lang="en-GB" sz="1600" b="0" i="0" dirty="0">
              <a:solidFill>
                <a:srgbClr val="242424"/>
              </a:solidFill>
              <a:effectLst/>
              <a:latin typeface="source-serif-pro"/>
            </a:endParaRPr>
          </a:p>
        </p:txBody>
      </p:sp>
      <p:sp>
        <p:nvSpPr>
          <p:cNvPr id="2" name="TextBox 1">
            <a:extLst>
              <a:ext uri="{FF2B5EF4-FFF2-40B4-BE49-F238E27FC236}">
                <a16:creationId xmlns:a16="http://schemas.microsoft.com/office/drawing/2014/main" id="{C6CE4F57-D6A3-487A-82B5-50D927D9EC62}"/>
              </a:ext>
            </a:extLst>
          </p:cNvPr>
          <p:cNvSpPr txBox="1"/>
          <p:nvPr/>
        </p:nvSpPr>
        <p:spPr>
          <a:xfrm>
            <a:off x="690584" y="4766544"/>
            <a:ext cx="7915076" cy="415498"/>
          </a:xfrm>
          <a:prstGeom prst="rect">
            <a:avLst/>
          </a:prstGeom>
          <a:noFill/>
        </p:spPr>
        <p:txBody>
          <a:bodyPr wrap="square">
            <a:spAutoFit/>
          </a:bodyPr>
          <a:lstStyle/>
          <a:p>
            <a:pPr algn="ctr"/>
            <a:r>
              <a:rPr lang="en-US" sz="1050" dirty="0" err="1">
                <a:solidFill>
                  <a:srgbClr val="242021"/>
                </a:solidFill>
                <a:latin typeface="+mj-lt"/>
              </a:rPr>
              <a:t>Refrensi</a:t>
            </a:r>
            <a:r>
              <a:rPr lang="en-US" sz="1050" dirty="0">
                <a:solidFill>
                  <a:srgbClr val="242021"/>
                </a:solidFill>
                <a:latin typeface="+mj-lt"/>
              </a:rPr>
              <a:t> : </a:t>
            </a:r>
            <a:r>
              <a:rPr lang="en-US" sz="1050" dirty="0">
                <a:solidFill>
                  <a:srgbClr val="242021"/>
                </a:solidFill>
                <a:latin typeface="+mj-lt"/>
                <a:hlinkClick r:id="rId3"/>
              </a:rPr>
              <a:t>https://dikti.kemdikbud.go.id/wp-content/uploads/2024/10/Panduan-Penggunaan-Generative-Artificial-Intelligence-pada-Pembelajaran-di-Perguruan-Tinggi.pdf</a:t>
            </a:r>
            <a:r>
              <a:rPr lang="en-US" sz="1050" dirty="0">
                <a:solidFill>
                  <a:srgbClr val="242021"/>
                </a:solidFill>
                <a:latin typeface="+mj-lt"/>
              </a:rPr>
              <a:t> </a:t>
            </a:r>
          </a:p>
        </p:txBody>
      </p:sp>
      <p:sp>
        <p:nvSpPr>
          <p:cNvPr id="4" name="Google Shape;219;p18">
            <a:extLst>
              <a:ext uri="{FF2B5EF4-FFF2-40B4-BE49-F238E27FC236}">
                <a16:creationId xmlns:a16="http://schemas.microsoft.com/office/drawing/2014/main" id="{0C5BEC67-F32E-84C8-3912-2887436E9D35}"/>
              </a:ext>
            </a:extLst>
          </p:cNvPr>
          <p:cNvSpPr txBox="1">
            <a:spLocks/>
          </p:cNvSpPr>
          <p:nvPr/>
        </p:nvSpPr>
        <p:spPr>
          <a:xfrm>
            <a:off x="250300" y="123040"/>
            <a:ext cx="85206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lgn="ctr">
              <a:buSzPts val="1100"/>
              <a:buFont typeface="Arial"/>
              <a:buNone/>
            </a:pPr>
            <a:r>
              <a:rPr lang="en-GB" dirty="0">
                <a:latin typeface="Nunito" pitchFamily="2" charset="0"/>
              </a:rPr>
              <a:t>T</a:t>
            </a:r>
            <a:r>
              <a:rPr lang="en-ID" dirty="0" err="1">
                <a:latin typeface="Nunito" pitchFamily="2" charset="0"/>
              </a:rPr>
              <a:t>antangan</a:t>
            </a:r>
            <a:r>
              <a:rPr lang="en-ID" dirty="0">
                <a:latin typeface="Nunito" pitchFamily="2" charset="0"/>
              </a:rPr>
              <a:t> Etika - </a:t>
            </a:r>
            <a:r>
              <a:rPr lang="en-ID" dirty="0" err="1">
                <a:latin typeface="Nunito" pitchFamily="2" charset="0"/>
              </a:rPr>
              <a:t>Integritas</a:t>
            </a:r>
            <a:r>
              <a:rPr lang="en-ID" dirty="0">
                <a:latin typeface="Nunito" pitchFamily="2" charset="0"/>
              </a:rPr>
              <a:t> </a:t>
            </a:r>
            <a:r>
              <a:rPr lang="en-ID" dirty="0" err="1">
                <a:latin typeface="Nunito" pitchFamily="2" charset="0"/>
              </a:rPr>
              <a:t>Akademik</a:t>
            </a:r>
            <a:endParaRPr lang="en-ID" dirty="0">
              <a:latin typeface="Nunito" pitchFamily="2" charset="0"/>
            </a:endParaRPr>
          </a:p>
        </p:txBody>
      </p:sp>
    </p:spTree>
    <p:extLst>
      <p:ext uri="{BB962C8B-B14F-4D97-AF65-F5344CB8AC3E}">
        <p14:creationId xmlns:p14="http://schemas.microsoft.com/office/powerpoint/2010/main" val="1496045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B0513B40-FBC8-D6A9-998B-E27A3FB09404}"/>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0E7B25B7-0FBB-44D2-1A27-EF00CE2DDF69}"/>
              </a:ext>
            </a:extLst>
          </p:cNvPr>
          <p:cNvSpPr>
            <a:spLocks noGrp="1"/>
          </p:cNvSpPr>
          <p:nvPr>
            <p:ph type="body" idx="1"/>
          </p:nvPr>
        </p:nvSpPr>
        <p:spPr>
          <a:xfrm>
            <a:off x="311700" y="695740"/>
            <a:ext cx="8520600" cy="3876260"/>
          </a:xfrm>
        </p:spPr>
        <p:txBody>
          <a:bodyPr/>
          <a:lstStyle/>
          <a:p>
            <a:pPr algn="just">
              <a:lnSpc>
                <a:spcPts val="2400"/>
              </a:lnSpc>
            </a:pPr>
            <a:r>
              <a:rPr lang="en-GB" sz="1600" b="0" i="0" dirty="0" err="1">
                <a:solidFill>
                  <a:srgbClr val="242424"/>
                </a:solidFill>
                <a:effectLst/>
                <a:latin typeface="source-serif-pro"/>
              </a:rPr>
              <a:t>Teknologi</a:t>
            </a:r>
            <a:r>
              <a:rPr lang="en-GB" sz="1600" b="0" i="0" dirty="0">
                <a:solidFill>
                  <a:srgbClr val="242424"/>
                </a:solidFill>
                <a:effectLst/>
                <a:latin typeface="source-serif-pro"/>
              </a:rPr>
              <a:t> </a:t>
            </a:r>
            <a:r>
              <a:rPr lang="en-GB" sz="1600" b="0" i="0" dirty="0" err="1">
                <a:solidFill>
                  <a:srgbClr val="242424"/>
                </a:solidFill>
                <a:effectLst/>
                <a:latin typeface="source-serif-pro"/>
              </a:rPr>
              <a:t>GenAI</a:t>
            </a:r>
            <a:r>
              <a:rPr lang="en-GB" sz="1600" b="0" i="0" dirty="0">
                <a:solidFill>
                  <a:srgbClr val="242424"/>
                </a:solidFill>
                <a:effectLst/>
                <a:latin typeface="source-serif-pro"/>
              </a:rPr>
              <a:t> yang </a:t>
            </a:r>
            <a:r>
              <a:rPr lang="en-GB" sz="1600" b="0" i="0" dirty="0" err="1">
                <a:solidFill>
                  <a:srgbClr val="242424"/>
                </a:solidFill>
                <a:effectLst/>
                <a:latin typeface="source-serif-pro"/>
              </a:rPr>
              <a:t>mendasarkan</a:t>
            </a:r>
            <a:r>
              <a:rPr lang="en-GB" sz="1600" b="0" i="0" dirty="0">
                <a:solidFill>
                  <a:srgbClr val="242424"/>
                </a:solidFill>
                <a:effectLst/>
                <a:latin typeface="source-serif-pro"/>
              </a:rPr>
              <a:t> pada Large Language Model (LLM) </a:t>
            </a:r>
            <a:r>
              <a:rPr lang="en-GB" sz="1600" b="0" i="0" dirty="0" err="1">
                <a:solidFill>
                  <a:srgbClr val="242424"/>
                </a:solidFill>
                <a:effectLst/>
                <a:latin typeface="source-serif-pro"/>
              </a:rPr>
              <a:t>menyebabkan</a:t>
            </a:r>
            <a:r>
              <a:rPr lang="en-GB" sz="1600" b="0" i="0" dirty="0">
                <a:solidFill>
                  <a:srgbClr val="242424"/>
                </a:solidFill>
                <a:effectLst/>
                <a:latin typeface="source-serif-pro"/>
              </a:rPr>
              <a:t> </a:t>
            </a:r>
            <a:r>
              <a:rPr lang="en-GB" sz="1600" b="0" i="0" dirty="0" err="1">
                <a:solidFill>
                  <a:srgbClr val="242424"/>
                </a:solidFill>
                <a:effectLst/>
                <a:latin typeface="source-serif-pro"/>
              </a:rPr>
              <a:t>potensi</a:t>
            </a:r>
            <a:r>
              <a:rPr lang="en-GB" sz="1600" b="0" i="0" dirty="0">
                <a:solidFill>
                  <a:srgbClr val="242424"/>
                </a:solidFill>
                <a:effectLst/>
                <a:latin typeface="source-serif-pro"/>
              </a:rPr>
              <a:t> </a:t>
            </a:r>
            <a:r>
              <a:rPr lang="en-GB" sz="1600" b="0" i="0" dirty="0" err="1">
                <a:solidFill>
                  <a:srgbClr val="242424"/>
                </a:solidFill>
                <a:effectLst/>
                <a:latin typeface="source-serif-pro"/>
              </a:rPr>
              <a:t>ancaman</a:t>
            </a:r>
            <a:r>
              <a:rPr lang="en-GB" sz="1600" b="0" i="0" dirty="0">
                <a:solidFill>
                  <a:srgbClr val="242424"/>
                </a:solidFill>
                <a:effectLst/>
                <a:latin typeface="source-serif-pro"/>
              </a:rPr>
              <a:t> </a:t>
            </a:r>
            <a:r>
              <a:rPr lang="en-GB" sz="1600" b="0" i="0" dirty="0" err="1">
                <a:solidFill>
                  <a:srgbClr val="242424"/>
                </a:solidFill>
                <a:effectLst/>
                <a:latin typeface="source-serif-pro"/>
              </a:rPr>
              <a:t>terhadap</a:t>
            </a:r>
            <a:r>
              <a:rPr lang="en-GB" sz="1600" b="0" i="0" dirty="0">
                <a:solidFill>
                  <a:srgbClr val="242424"/>
                </a:solidFill>
                <a:effectLst/>
                <a:latin typeface="source-serif-pro"/>
              </a:rPr>
              <a:t> </a:t>
            </a:r>
            <a:r>
              <a:rPr lang="en-GB" sz="1600" b="0" i="0" dirty="0" err="1">
                <a:solidFill>
                  <a:srgbClr val="242424"/>
                </a:solidFill>
                <a:effectLst/>
                <a:latin typeface="source-serif-pro"/>
              </a:rPr>
              <a:t>keamanan</a:t>
            </a:r>
            <a:r>
              <a:rPr lang="en-GB" sz="1600" b="0" i="0" dirty="0">
                <a:solidFill>
                  <a:srgbClr val="242424"/>
                </a:solidFill>
                <a:effectLst/>
                <a:latin typeface="source-serif-pro"/>
              </a:rPr>
              <a:t> data </a:t>
            </a:r>
            <a:r>
              <a:rPr lang="en-GB" sz="1600" b="0" i="0" dirty="0" err="1">
                <a:solidFill>
                  <a:srgbClr val="242424"/>
                </a:solidFill>
                <a:effectLst/>
                <a:latin typeface="source-serif-pro"/>
              </a:rPr>
              <a:t>pribadi</a:t>
            </a:r>
            <a:r>
              <a:rPr lang="en-GB" sz="1600" b="0" i="0" dirty="0">
                <a:solidFill>
                  <a:srgbClr val="242424"/>
                </a:solidFill>
                <a:effectLst/>
                <a:latin typeface="source-serif-pro"/>
              </a:rPr>
              <a:t> </a:t>
            </a:r>
            <a:r>
              <a:rPr lang="en-GB" sz="1600" b="0" i="0" dirty="0" err="1">
                <a:solidFill>
                  <a:srgbClr val="242424"/>
                </a:solidFill>
                <a:effectLst/>
                <a:latin typeface="source-serif-pro"/>
              </a:rPr>
              <a:t>penggunanya</a:t>
            </a:r>
            <a:r>
              <a:rPr lang="en-GB" sz="1600" b="0" i="0" dirty="0">
                <a:solidFill>
                  <a:srgbClr val="242424"/>
                </a:solidFill>
                <a:effectLst/>
                <a:latin typeface="source-serif-pro"/>
              </a:rPr>
              <a:t>. Ketika </a:t>
            </a:r>
            <a:r>
              <a:rPr lang="en-GB" sz="1600" b="0" i="0" dirty="0" err="1">
                <a:solidFill>
                  <a:srgbClr val="242424"/>
                </a:solidFill>
                <a:effectLst/>
                <a:latin typeface="source-serif-pro"/>
              </a:rPr>
              <a:t>berinteraksi</a:t>
            </a:r>
            <a:r>
              <a:rPr lang="en-GB" sz="1600" b="0" i="0" dirty="0">
                <a:solidFill>
                  <a:srgbClr val="242424"/>
                </a:solidFill>
                <a:effectLst/>
                <a:latin typeface="source-serif-pro"/>
              </a:rPr>
              <a:t> </a:t>
            </a:r>
            <a:r>
              <a:rPr lang="en-GB" sz="1600" b="0" i="0" dirty="0" err="1">
                <a:solidFill>
                  <a:srgbClr val="242424"/>
                </a:solidFill>
                <a:effectLst/>
                <a:latin typeface="source-serif-pro"/>
              </a:rPr>
              <a:t>dengan</a:t>
            </a:r>
            <a:r>
              <a:rPr lang="en-GB" sz="1600" b="0" i="0" dirty="0">
                <a:solidFill>
                  <a:srgbClr val="242424"/>
                </a:solidFill>
                <a:effectLst/>
                <a:latin typeface="source-serif-pro"/>
              </a:rPr>
              <a:t> AI, </a:t>
            </a:r>
            <a:r>
              <a:rPr lang="en-GB" sz="1600" b="0" i="0" dirty="0" err="1">
                <a:solidFill>
                  <a:srgbClr val="242424"/>
                </a:solidFill>
                <a:effectLst/>
                <a:latin typeface="source-serif-pro"/>
              </a:rPr>
              <a:t>pengguna</a:t>
            </a:r>
            <a:r>
              <a:rPr lang="en-GB" sz="1600" b="0" i="0" dirty="0">
                <a:solidFill>
                  <a:srgbClr val="242424"/>
                </a:solidFill>
                <a:effectLst/>
                <a:latin typeface="source-serif-pro"/>
              </a:rPr>
              <a:t> </a:t>
            </a:r>
            <a:r>
              <a:rPr lang="en-GB" sz="1600" b="0" i="0" dirty="0" err="1">
                <a:solidFill>
                  <a:srgbClr val="242424"/>
                </a:solidFill>
                <a:effectLst/>
                <a:latin typeface="source-serif-pro"/>
              </a:rPr>
              <a:t>dapat</a:t>
            </a:r>
            <a:r>
              <a:rPr lang="en-GB" sz="1600" b="0" i="0" dirty="0">
                <a:solidFill>
                  <a:srgbClr val="242424"/>
                </a:solidFill>
                <a:effectLst/>
                <a:latin typeface="source-serif-pro"/>
              </a:rPr>
              <a:t> </a:t>
            </a:r>
            <a:r>
              <a:rPr lang="en-GB" sz="1600" b="0" i="0" dirty="0" err="1">
                <a:solidFill>
                  <a:srgbClr val="242424"/>
                </a:solidFill>
                <a:effectLst/>
                <a:latin typeface="source-serif-pro"/>
              </a:rPr>
              <a:t>dengan</a:t>
            </a:r>
            <a:r>
              <a:rPr lang="en-GB" sz="1600" b="0" i="0" dirty="0">
                <a:solidFill>
                  <a:srgbClr val="242424"/>
                </a:solidFill>
                <a:effectLst/>
                <a:latin typeface="source-serif-pro"/>
              </a:rPr>
              <a:t> </a:t>
            </a:r>
            <a:r>
              <a:rPr lang="en-GB" sz="1600" b="0" i="0" dirty="0" err="1">
                <a:solidFill>
                  <a:srgbClr val="242424"/>
                </a:solidFill>
                <a:effectLst/>
                <a:latin typeface="source-serif-pro"/>
              </a:rPr>
              <a:t>sengaja</a:t>
            </a:r>
            <a:r>
              <a:rPr lang="en-GB" sz="1600" b="0" i="0" dirty="0">
                <a:solidFill>
                  <a:srgbClr val="242424"/>
                </a:solidFill>
                <a:effectLst/>
                <a:latin typeface="source-serif-pro"/>
              </a:rPr>
              <a:t> </a:t>
            </a:r>
            <a:r>
              <a:rPr lang="en-GB" sz="1600" b="0" i="0" dirty="0" err="1">
                <a:solidFill>
                  <a:srgbClr val="242424"/>
                </a:solidFill>
                <a:effectLst/>
                <a:latin typeface="source-serif-pro"/>
              </a:rPr>
              <a:t>maupun</a:t>
            </a:r>
            <a:r>
              <a:rPr lang="en-GB" sz="1600" b="0" i="0" dirty="0">
                <a:solidFill>
                  <a:srgbClr val="242424"/>
                </a:solidFill>
                <a:effectLst/>
                <a:latin typeface="source-serif-pro"/>
              </a:rPr>
              <a:t> </a:t>
            </a:r>
            <a:r>
              <a:rPr lang="en-GB" sz="1600" b="0" i="0" dirty="0" err="1">
                <a:solidFill>
                  <a:srgbClr val="242424"/>
                </a:solidFill>
                <a:effectLst/>
                <a:latin typeface="source-serif-pro"/>
              </a:rPr>
              <a:t>tidak</a:t>
            </a:r>
            <a:r>
              <a:rPr lang="en-GB" sz="1600" b="0" i="0" dirty="0">
                <a:solidFill>
                  <a:srgbClr val="242424"/>
                </a:solidFill>
                <a:effectLst/>
                <a:latin typeface="source-serif-pro"/>
              </a:rPr>
              <a:t> </a:t>
            </a:r>
            <a:r>
              <a:rPr lang="en-GB" sz="1600" b="0" i="0" dirty="0" err="1">
                <a:solidFill>
                  <a:srgbClr val="242424"/>
                </a:solidFill>
                <a:effectLst/>
                <a:latin typeface="source-serif-pro"/>
              </a:rPr>
              <a:t>sengaja</a:t>
            </a:r>
            <a:r>
              <a:rPr lang="en-GB" sz="1600" b="0" i="0" dirty="0">
                <a:solidFill>
                  <a:srgbClr val="242424"/>
                </a:solidFill>
                <a:effectLst/>
                <a:latin typeface="source-serif-pro"/>
              </a:rPr>
              <a:t> </a:t>
            </a:r>
            <a:r>
              <a:rPr lang="en-GB" sz="1600" b="0" i="0" dirty="0" err="1">
                <a:solidFill>
                  <a:srgbClr val="242424"/>
                </a:solidFill>
                <a:effectLst/>
                <a:latin typeface="source-serif-pro"/>
              </a:rPr>
              <a:t>memasukkan</a:t>
            </a:r>
            <a:r>
              <a:rPr lang="en-GB" sz="1600" b="0" i="0" dirty="0">
                <a:solidFill>
                  <a:srgbClr val="242424"/>
                </a:solidFill>
                <a:effectLst/>
                <a:latin typeface="source-serif-pro"/>
              </a:rPr>
              <a:t> </a:t>
            </a:r>
            <a:r>
              <a:rPr lang="en-GB" sz="1600" b="0" i="0" dirty="0" err="1">
                <a:solidFill>
                  <a:srgbClr val="242424"/>
                </a:solidFill>
                <a:effectLst/>
                <a:latin typeface="source-serif-pro"/>
              </a:rPr>
              <a:t>informasi</a:t>
            </a:r>
            <a:r>
              <a:rPr lang="en-GB" sz="1600" b="0" i="0" dirty="0">
                <a:solidFill>
                  <a:srgbClr val="242424"/>
                </a:solidFill>
                <a:effectLst/>
                <a:latin typeface="source-serif-pro"/>
              </a:rPr>
              <a:t> data </a:t>
            </a:r>
            <a:r>
              <a:rPr lang="en-GB" sz="1600" b="0" i="0" dirty="0" err="1">
                <a:solidFill>
                  <a:srgbClr val="242424"/>
                </a:solidFill>
                <a:effectLst/>
                <a:latin typeface="source-serif-pro"/>
              </a:rPr>
              <a:t>pribadi</a:t>
            </a:r>
            <a:r>
              <a:rPr lang="en-GB" sz="1600" b="0" i="0" dirty="0">
                <a:solidFill>
                  <a:srgbClr val="242424"/>
                </a:solidFill>
                <a:effectLst/>
                <a:latin typeface="source-serif-pro"/>
              </a:rPr>
              <a:t> yang </a:t>
            </a:r>
            <a:r>
              <a:rPr lang="en-GB" sz="1600" b="0" i="0" dirty="0" err="1">
                <a:solidFill>
                  <a:srgbClr val="242424"/>
                </a:solidFill>
                <a:effectLst/>
                <a:latin typeface="source-serif-pro"/>
              </a:rPr>
              <a:t>akan</a:t>
            </a:r>
            <a:r>
              <a:rPr lang="en-GB" sz="1600" b="0" i="0" dirty="0">
                <a:solidFill>
                  <a:srgbClr val="242424"/>
                </a:solidFill>
                <a:effectLst/>
                <a:latin typeface="source-serif-pro"/>
              </a:rPr>
              <a:t> </a:t>
            </a:r>
            <a:r>
              <a:rPr lang="en-GB" sz="1600" b="0" i="0" dirty="0" err="1">
                <a:solidFill>
                  <a:srgbClr val="242424"/>
                </a:solidFill>
                <a:effectLst/>
                <a:latin typeface="source-serif-pro"/>
              </a:rPr>
              <a:t>menjadi</a:t>
            </a:r>
            <a:r>
              <a:rPr lang="en-GB" sz="1600" b="0" i="0" dirty="0">
                <a:solidFill>
                  <a:srgbClr val="242424"/>
                </a:solidFill>
                <a:effectLst/>
                <a:latin typeface="source-serif-pro"/>
              </a:rPr>
              <a:t> </a:t>
            </a:r>
            <a:r>
              <a:rPr lang="en-GB" sz="1600" b="0" i="0" dirty="0" err="1">
                <a:solidFill>
                  <a:srgbClr val="242424"/>
                </a:solidFill>
                <a:effectLst/>
                <a:latin typeface="source-serif-pro"/>
              </a:rPr>
              <a:t>bagian</a:t>
            </a:r>
            <a:r>
              <a:rPr lang="en-GB" sz="1600" b="0" i="0" dirty="0">
                <a:solidFill>
                  <a:srgbClr val="242424"/>
                </a:solidFill>
                <a:effectLst/>
                <a:latin typeface="source-serif-pro"/>
              </a:rPr>
              <a:t> </a:t>
            </a:r>
            <a:r>
              <a:rPr lang="en-GB" sz="1600" b="0" i="0" dirty="0" err="1">
                <a:solidFill>
                  <a:srgbClr val="242424"/>
                </a:solidFill>
                <a:effectLst/>
                <a:latin typeface="source-serif-pro"/>
              </a:rPr>
              <a:t>dari</a:t>
            </a:r>
            <a:r>
              <a:rPr lang="en-GB" sz="1600" b="0" i="0" dirty="0">
                <a:solidFill>
                  <a:srgbClr val="242424"/>
                </a:solidFill>
                <a:effectLst/>
                <a:latin typeface="source-serif-pro"/>
              </a:rPr>
              <a:t> </a:t>
            </a:r>
            <a:r>
              <a:rPr lang="en-GB" sz="1600" b="0" i="0" dirty="0" err="1">
                <a:solidFill>
                  <a:srgbClr val="242424"/>
                </a:solidFill>
                <a:effectLst/>
                <a:latin typeface="source-serif-pro"/>
              </a:rPr>
              <a:t>sumber</a:t>
            </a:r>
            <a:r>
              <a:rPr lang="en-GB" sz="1600" b="0" i="0" dirty="0">
                <a:solidFill>
                  <a:srgbClr val="242424"/>
                </a:solidFill>
                <a:effectLst/>
                <a:latin typeface="source-serif-pro"/>
              </a:rPr>
              <a:t> data </a:t>
            </a:r>
            <a:r>
              <a:rPr lang="en-GB" sz="1600" b="0" i="0" dirty="0" err="1">
                <a:solidFill>
                  <a:srgbClr val="242424"/>
                </a:solidFill>
                <a:effectLst/>
                <a:latin typeface="source-serif-pro"/>
              </a:rPr>
              <a:t>latih</a:t>
            </a:r>
            <a:r>
              <a:rPr lang="en-GB" sz="1600" b="0" i="0" dirty="0">
                <a:solidFill>
                  <a:srgbClr val="242424"/>
                </a:solidFill>
                <a:effectLst/>
                <a:latin typeface="source-serif-pro"/>
              </a:rPr>
              <a:t> </a:t>
            </a:r>
            <a:r>
              <a:rPr lang="en-GB" sz="1600" b="0" i="0" dirty="0" err="1">
                <a:solidFill>
                  <a:srgbClr val="242424"/>
                </a:solidFill>
                <a:effectLst/>
                <a:latin typeface="source-serif-pro"/>
              </a:rPr>
              <a:t>bagi</a:t>
            </a:r>
            <a:r>
              <a:rPr lang="en-GB" sz="1600" b="0" i="0" dirty="0">
                <a:solidFill>
                  <a:srgbClr val="242424"/>
                </a:solidFill>
                <a:effectLst/>
                <a:latin typeface="source-serif-pro"/>
              </a:rPr>
              <a:t> model AI </a:t>
            </a:r>
            <a:r>
              <a:rPr lang="en-GB" sz="1600" b="0" i="0" dirty="0" err="1">
                <a:solidFill>
                  <a:srgbClr val="242424"/>
                </a:solidFill>
                <a:effectLst/>
                <a:latin typeface="source-serif-pro"/>
              </a:rPr>
              <a:t>tersebut</a:t>
            </a:r>
            <a:r>
              <a:rPr lang="en-GB" sz="1600" b="0" i="0" dirty="0">
                <a:solidFill>
                  <a:srgbClr val="242424"/>
                </a:solidFill>
                <a:effectLst/>
                <a:latin typeface="source-serif-pro"/>
              </a:rPr>
              <a:t>. </a:t>
            </a:r>
            <a:r>
              <a:rPr lang="en-GB" sz="1600" b="0" i="0" dirty="0" err="1">
                <a:solidFill>
                  <a:srgbClr val="242424"/>
                </a:solidFill>
                <a:effectLst/>
                <a:latin typeface="source-serif-pro"/>
              </a:rPr>
              <a:t>Potensi</a:t>
            </a:r>
            <a:r>
              <a:rPr lang="en-GB" sz="1600" b="0" i="0" dirty="0">
                <a:solidFill>
                  <a:srgbClr val="242424"/>
                </a:solidFill>
                <a:effectLst/>
                <a:latin typeface="source-serif-pro"/>
              </a:rPr>
              <a:t> </a:t>
            </a:r>
            <a:r>
              <a:rPr lang="en-GB" sz="1600" b="0" i="0" dirty="0" err="1">
                <a:solidFill>
                  <a:srgbClr val="242424"/>
                </a:solidFill>
                <a:effectLst/>
                <a:latin typeface="source-serif-pro"/>
              </a:rPr>
              <a:t>bocornya</a:t>
            </a:r>
            <a:r>
              <a:rPr lang="en-GB" sz="1600" b="0" i="0" dirty="0">
                <a:solidFill>
                  <a:srgbClr val="242424"/>
                </a:solidFill>
                <a:effectLst/>
                <a:latin typeface="source-serif-pro"/>
              </a:rPr>
              <a:t> data </a:t>
            </a:r>
            <a:r>
              <a:rPr lang="en-GB" sz="1600" b="0" i="0" dirty="0" err="1">
                <a:solidFill>
                  <a:srgbClr val="242424"/>
                </a:solidFill>
                <a:effectLst/>
                <a:latin typeface="source-serif-pro"/>
              </a:rPr>
              <a:t>pribadi</a:t>
            </a:r>
            <a:r>
              <a:rPr lang="en-GB" sz="1600" b="0" i="0" dirty="0">
                <a:solidFill>
                  <a:srgbClr val="242424"/>
                </a:solidFill>
                <a:effectLst/>
                <a:latin typeface="source-serif-pro"/>
              </a:rPr>
              <a:t> </a:t>
            </a:r>
            <a:r>
              <a:rPr lang="en-GB" sz="1600" b="0" i="0" dirty="0" err="1">
                <a:solidFill>
                  <a:srgbClr val="242424"/>
                </a:solidFill>
                <a:effectLst/>
                <a:latin typeface="source-serif-pro"/>
              </a:rPr>
              <a:t>dalam</a:t>
            </a:r>
            <a:r>
              <a:rPr lang="en-GB" sz="1600" b="0" i="0" dirty="0">
                <a:solidFill>
                  <a:srgbClr val="242424"/>
                </a:solidFill>
                <a:effectLst/>
                <a:latin typeface="source-serif-pro"/>
              </a:rPr>
              <a:t> proses </a:t>
            </a:r>
            <a:r>
              <a:rPr lang="en-GB" sz="1600" b="0" i="0" dirty="0" err="1">
                <a:solidFill>
                  <a:srgbClr val="242424"/>
                </a:solidFill>
                <a:effectLst/>
                <a:latin typeface="source-serif-pro"/>
              </a:rPr>
              <a:t>ini</a:t>
            </a:r>
            <a:r>
              <a:rPr lang="en-GB" sz="1600" b="0" i="0" dirty="0">
                <a:solidFill>
                  <a:srgbClr val="242424"/>
                </a:solidFill>
                <a:effectLst/>
                <a:latin typeface="source-serif-pro"/>
              </a:rPr>
              <a:t> </a:t>
            </a:r>
            <a:r>
              <a:rPr lang="en-GB" sz="1600" b="0" i="0" dirty="0" err="1">
                <a:solidFill>
                  <a:srgbClr val="242424"/>
                </a:solidFill>
                <a:effectLst/>
                <a:latin typeface="source-serif-pro"/>
              </a:rPr>
              <a:t>akan</a:t>
            </a:r>
            <a:r>
              <a:rPr lang="en-GB" sz="1600" b="0" i="0" dirty="0">
                <a:solidFill>
                  <a:srgbClr val="242424"/>
                </a:solidFill>
                <a:effectLst/>
                <a:latin typeface="source-serif-pro"/>
              </a:rPr>
              <a:t> </a:t>
            </a:r>
            <a:r>
              <a:rPr lang="en-GB" sz="1600" b="0" i="0" dirty="0" err="1">
                <a:solidFill>
                  <a:srgbClr val="242424"/>
                </a:solidFill>
                <a:effectLst/>
                <a:latin typeface="source-serif-pro"/>
              </a:rPr>
              <a:t>mengancam</a:t>
            </a:r>
            <a:r>
              <a:rPr lang="en-GB" sz="1600" b="0" i="0" dirty="0">
                <a:solidFill>
                  <a:srgbClr val="242424"/>
                </a:solidFill>
                <a:effectLst/>
                <a:latin typeface="source-serif-pro"/>
              </a:rPr>
              <a:t> </a:t>
            </a:r>
            <a:r>
              <a:rPr lang="en-GB" sz="1600" b="0" i="0" dirty="0" err="1">
                <a:solidFill>
                  <a:srgbClr val="242424"/>
                </a:solidFill>
                <a:effectLst/>
                <a:latin typeface="source-serif-pro"/>
              </a:rPr>
              <a:t>keamanan</a:t>
            </a:r>
            <a:r>
              <a:rPr lang="en-GB" sz="1600" b="0" i="0" dirty="0">
                <a:solidFill>
                  <a:srgbClr val="242424"/>
                </a:solidFill>
                <a:effectLst/>
                <a:latin typeface="source-serif-pro"/>
              </a:rPr>
              <a:t> dan </a:t>
            </a:r>
            <a:r>
              <a:rPr lang="en-GB" sz="1600" b="0" i="0" dirty="0" err="1">
                <a:solidFill>
                  <a:srgbClr val="242424"/>
                </a:solidFill>
                <a:effectLst/>
                <a:latin typeface="source-serif-pro"/>
              </a:rPr>
              <a:t>keselamatan</a:t>
            </a:r>
            <a:r>
              <a:rPr lang="en-GB" sz="1600" b="0" i="0" dirty="0">
                <a:solidFill>
                  <a:srgbClr val="242424"/>
                </a:solidFill>
                <a:effectLst/>
                <a:latin typeface="source-serif-pro"/>
              </a:rPr>
              <a:t> </a:t>
            </a:r>
            <a:r>
              <a:rPr lang="en-GB" sz="1600" b="0" i="0" dirty="0" err="1">
                <a:solidFill>
                  <a:srgbClr val="242424"/>
                </a:solidFill>
                <a:effectLst/>
                <a:latin typeface="source-serif-pro"/>
              </a:rPr>
              <a:t>individu</a:t>
            </a:r>
            <a:r>
              <a:rPr lang="en-GB" sz="1600" b="0" i="0" dirty="0">
                <a:solidFill>
                  <a:srgbClr val="242424"/>
                </a:solidFill>
                <a:effectLst/>
                <a:latin typeface="source-serif-pro"/>
              </a:rPr>
              <a:t> </a:t>
            </a:r>
            <a:r>
              <a:rPr lang="en-GB" sz="1600" b="0" i="0" dirty="0" err="1">
                <a:solidFill>
                  <a:srgbClr val="242424"/>
                </a:solidFill>
                <a:effectLst/>
                <a:latin typeface="source-serif-pro"/>
              </a:rPr>
              <a:t>sebagai</a:t>
            </a:r>
            <a:r>
              <a:rPr lang="en-GB" sz="1600" b="0" i="0" dirty="0">
                <a:solidFill>
                  <a:srgbClr val="242424"/>
                </a:solidFill>
                <a:effectLst/>
                <a:latin typeface="source-serif-pro"/>
              </a:rPr>
              <a:t> </a:t>
            </a:r>
            <a:r>
              <a:rPr lang="en-GB" sz="1600" b="0" i="0" dirty="0" err="1">
                <a:solidFill>
                  <a:srgbClr val="242424"/>
                </a:solidFill>
                <a:effectLst/>
                <a:latin typeface="source-serif-pro"/>
              </a:rPr>
              <a:t>pemilik</a:t>
            </a:r>
            <a:r>
              <a:rPr lang="en-GB" sz="1600" b="0" i="0" dirty="0">
                <a:solidFill>
                  <a:srgbClr val="242424"/>
                </a:solidFill>
                <a:effectLst/>
                <a:latin typeface="source-serif-pro"/>
              </a:rPr>
              <a:t>/</a:t>
            </a:r>
            <a:r>
              <a:rPr lang="en-GB" sz="1600" b="0" i="0" dirty="0" err="1">
                <a:solidFill>
                  <a:srgbClr val="242424"/>
                </a:solidFill>
                <a:effectLst/>
                <a:latin typeface="source-serif-pro"/>
              </a:rPr>
              <a:t>sumber</a:t>
            </a:r>
            <a:r>
              <a:rPr lang="en-GB" sz="1600" b="0" i="0" dirty="0">
                <a:solidFill>
                  <a:srgbClr val="242424"/>
                </a:solidFill>
                <a:effectLst/>
                <a:latin typeface="source-serif-pro"/>
              </a:rPr>
              <a:t> data </a:t>
            </a:r>
            <a:r>
              <a:rPr lang="en-GB" sz="1600" b="0" i="0" dirty="0" err="1">
                <a:solidFill>
                  <a:srgbClr val="242424"/>
                </a:solidFill>
                <a:effectLst/>
                <a:latin typeface="source-serif-pro"/>
              </a:rPr>
              <a:t>tersebut</a:t>
            </a:r>
            <a:r>
              <a:rPr lang="en-GB" sz="1600" b="0" i="0" dirty="0">
                <a:solidFill>
                  <a:srgbClr val="242424"/>
                </a:solidFill>
                <a:effectLst/>
                <a:latin typeface="source-serif-pro"/>
              </a:rPr>
              <a:t>.</a:t>
            </a:r>
          </a:p>
          <a:p>
            <a:pPr marL="114300" indent="0" algn="just">
              <a:lnSpc>
                <a:spcPts val="2400"/>
              </a:lnSpc>
              <a:buNone/>
            </a:pPr>
            <a:endParaRPr lang="en-GB" sz="1600" b="0" i="0" dirty="0">
              <a:solidFill>
                <a:srgbClr val="242424"/>
              </a:solidFill>
              <a:effectLst/>
              <a:latin typeface="source-serif-pro"/>
            </a:endParaRPr>
          </a:p>
          <a:p>
            <a:pPr algn="just">
              <a:lnSpc>
                <a:spcPts val="2400"/>
              </a:lnSpc>
            </a:pPr>
            <a:r>
              <a:rPr lang="en-GB" sz="1600" b="0" i="0" dirty="0">
                <a:solidFill>
                  <a:srgbClr val="242424"/>
                </a:solidFill>
                <a:effectLst/>
                <a:latin typeface="source-serif-pro"/>
              </a:rPr>
              <a:t>Di Indonesia, </a:t>
            </a:r>
            <a:r>
              <a:rPr lang="en-GB" sz="1600" b="0" i="0" dirty="0" err="1">
                <a:solidFill>
                  <a:srgbClr val="242424"/>
                </a:solidFill>
                <a:effectLst/>
                <a:latin typeface="source-serif-pro"/>
              </a:rPr>
              <a:t>perlindungan</a:t>
            </a:r>
            <a:r>
              <a:rPr lang="en-GB" sz="1600" b="0" i="0" dirty="0">
                <a:solidFill>
                  <a:srgbClr val="242424"/>
                </a:solidFill>
                <a:effectLst/>
                <a:latin typeface="source-serif-pro"/>
              </a:rPr>
              <a:t> data </a:t>
            </a:r>
            <a:r>
              <a:rPr lang="en-GB" sz="1600" b="0" i="0" dirty="0" err="1">
                <a:solidFill>
                  <a:srgbClr val="242424"/>
                </a:solidFill>
                <a:effectLst/>
                <a:latin typeface="source-serif-pro"/>
              </a:rPr>
              <a:t>pribadi</a:t>
            </a:r>
            <a:r>
              <a:rPr lang="en-GB" sz="1600" b="0" i="0" dirty="0">
                <a:solidFill>
                  <a:srgbClr val="242424"/>
                </a:solidFill>
                <a:effectLst/>
                <a:latin typeface="source-serif-pro"/>
              </a:rPr>
              <a:t> </a:t>
            </a:r>
            <a:r>
              <a:rPr lang="en-GB" sz="1600" b="0" i="0" dirty="0" err="1">
                <a:solidFill>
                  <a:srgbClr val="242424"/>
                </a:solidFill>
                <a:effectLst/>
                <a:latin typeface="source-serif-pro"/>
              </a:rPr>
              <a:t>telah</a:t>
            </a:r>
            <a:r>
              <a:rPr lang="en-GB" sz="1600" b="0" i="0" dirty="0">
                <a:solidFill>
                  <a:srgbClr val="242424"/>
                </a:solidFill>
                <a:effectLst/>
                <a:latin typeface="source-serif-pro"/>
              </a:rPr>
              <a:t> </a:t>
            </a:r>
            <a:r>
              <a:rPr lang="en-GB" sz="1600" b="0" i="0" dirty="0" err="1">
                <a:solidFill>
                  <a:srgbClr val="242424"/>
                </a:solidFill>
                <a:effectLst/>
                <a:latin typeface="source-serif-pro"/>
              </a:rPr>
              <a:t>diatur</a:t>
            </a:r>
            <a:r>
              <a:rPr lang="en-GB" sz="1600" b="0" i="0" dirty="0">
                <a:solidFill>
                  <a:srgbClr val="242424"/>
                </a:solidFill>
                <a:effectLst/>
                <a:latin typeface="source-serif-pro"/>
              </a:rPr>
              <a:t> </a:t>
            </a:r>
            <a:r>
              <a:rPr lang="en-GB" sz="1600" b="0" i="0" dirty="0" err="1">
                <a:solidFill>
                  <a:srgbClr val="242424"/>
                </a:solidFill>
                <a:effectLst/>
                <a:latin typeface="source-serif-pro"/>
              </a:rPr>
              <a:t>dalam</a:t>
            </a:r>
            <a:r>
              <a:rPr lang="en-GB" sz="1600" b="0" i="0" dirty="0">
                <a:solidFill>
                  <a:srgbClr val="242424"/>
                </a:solidFill>
                <a:effectLst/>
                <a:latin typeface="source-serif-pro"/>
              </a:rPr>
              <a:t> </a:t>
            </a:r>
            <a:r>
              <a:rPr lang="en-GB" sz="1600" b="0" i="0" dirty="0" err="1">
                <a:solidFill>
                  <a:srgbClr val="242424"/>
                </a:solidFill>
                <a:effectLst/>
                <a:latin typeface="source-serif-pro"/>
              </a:rPr>
              <a:t>Undang-Undang</a:t>
            </a:r>
            <a:r>
              <a:rPr lang="en-GB" sz="1600" b="0" i="0" dirty="0">
                <a:solidFill>
                  <a:srgbClr val="242424"/>
                </a:solidFill>
                <a:effectLst/>
                <a:latin typeface="source-serif-pro"/>
              </a:rPr>
              <a:t> </a:t>
            </a:r>
            <a:r>
              <a:rPr lang="en-GB" sz="1600" b="0" i="0" dirty="0" err="1">
                <a:solidFill>
                  <a:srgbClr val="242424"/>
                </a:solidFill>
                <a:effectLst/>
                <a:latin typeface="source-serif-pro"/>
              </a:rPr>
              <a:t>Nomor</a:t>
            </a:r>
            <a:r>
              <a:rPr lang="en-GB" sz="1600" b="0" i="0" dirty="0">
                <a:solidFill>
                  <a:srgbClr val="242424"/>
                </a:solidFill>
                <a:effectLst/>
                <a:latin typeface="source-serif-pro"/>
              </a:rPr>
              <a:t> 27 </a:t>
            </a:r>
            <a:r>
              <a:rPr lang="en-GB" sz="1600" b="0" i="0" dirty="0" err="1">
                <a:solidFill>
                  <a:srgbClr val="242424"/>
                </a:solidFill>
                <a:effectLst/>
                <a:latin typeface="source-serif-pro"/>
              </a:rPr>
              <a:t>Tahun</a:t>
            </a:r>
            <a:r>
              <a:rPr lang="en-GB" sz="1600" b="0" i="0" dirty="0">
                <a:solidFill>
                  <a:srgbClr val="242424"/>
                </a:solidFill>
                <a:effectLst/>
                <a:latin typeface="source-serif-pro"/>
              </a:rPr>
              <a:t> 2022 </a:t>
            </a:r>
            <a:r>
              <a:rPr lang="en-GB" sz="1600" b="0" i="0" dirty="0" err="1">
                <a:solidFill>
                  <a:srgbClr val="242424"/>
                </a:solidFill>
                <a:effectLst/>
                <a:latin typeface="source-serif-pro"/>
              </a:rPr>
              <a:t>tentang</a:t>
            </a:r>
            <a:r>
              <a:rPr lang="en-GB" sz="1600" b="0" i="0" dirty="0">
                <a:solidFill>
                  <a:srgbClr val="242424"/>
                </a:solidFill>
                <a:effectLst/>
                <a:latin typeface="source-serif-pro"/>
              </a:rPr>
              <a:t> </a:t>
            </a:r>
            <a:r>
              <a:rPr lang="en-GB" sz="1600" b="0" i="0" dirty="0" err="1">
                <a:solidFill>
                  <a:srgbClr val="242424"/>
                </a:solidFill>
                <a:effectLst/>
                <a:latin typeface="source-serif-pro"/>
              </a:rPr>
              <a:t>Perlindungan</a:t>
            </a:r>
            <a:r>
              <a:rPr lang="en-GB" sz="1600" b="0" i="0" dirty="0">
                <a:solidFill>
                  <a:srgbClr val="242424"/>
                </a:solidFill>
                <a:effectLst/>
                <a:latin typeface="source-serif-pro"/>
              </a:rPr>
              <a:t> Data </a:t>
            </a:r>
            <a:r>
              <a:rPr lang="en-GB" sz="1600" b="0" i="0" dirty="0" err="1">
                <a:solidFill>
                  <a:srgbClr val="242424"/>
                </a:solidFill>
                <a:effectLst/>
                <a:latin typeface="source-serif-pro"/>
              </a:rPr>
              <a:t>Pribadi</a:t>
            </a:r>
            <a:r>
              <a:rPr lang="en-GB" sz="1600" b="0" i="0" dirty="0">
                <a:solidFill>
                  <a:srgbClr val="242424"/>
                </a:solidFill>
                <a:effectLst/>
                <a:latin typeface="source-serif-pro"/>
              </a:rPr>
              <a:t>. </a:t>
            </a:r>
            <a:r>
              <a:rPr lang="en-GB" sz="1600" b="0" i="0" dirty="0" err="1">
                <a:solidFill>
                  <a:srgbClr val="242424"/>
                </a:solidFill>
                <a:effectLst/>
                <a:latin typeface="source-serif-pro"/>
              </a:rPr>
              <a:t>Penggunaan</a:t>
            </a:r>
            <a:r>
              <a:rPr lang="en-GB" sz="1600" b="0" i="0" dirty="0">
                <a:solidFill>
                  <a:srgbClr val="242424"/>
                </a:solidFill>
                <a:effectLst/>
                <a:latin typeface="source-serif-pro"/>
              </a:rPr>
              <a:t> </a:t>
            </a:r>
            <a:r>
              <a:rPr lang="en-GB" sz="1600" b="0" i="0" dirty="0" err="1">
                <a:solidFill>
                  <a:srgbClr val="242424"/>
                </a:solidFill>
                <a:effectLst/>
                <a:latin typeface="source-serif-pro"/>
              </a:rPr>
              <a:t>GenAI</a:t>
            </a:r>
            <a:r>
              <a:rPr lang="en-GB" sz="1600" b="0" i="0" dirty="0">
                <a:solidFill>
                  <a:srgbClr val="242424"/>
                </a:solidFill>
                <a:effectLst/>
                <a:latin typeface="source-serif-pro"/>
              </a:rPr>
              <a:t> </a:t>
            </a:r>
            <a:r>
              <a:rPr lang="en-GB" sz="1600" b="0" i="0" dirty="0" err="1">
                <a:solidFill>
                  <a:srgbClr val="242424"/>
                </a:solidFill>
                <a:effectLst/>
                <a:latin typeface="source-serif-pro"/>
              </a:rPr>
              <a:t>tidak</a:t>
            </a:r>
            <a:r>
              <a:rPr lang="en-GB" sz="1600" b="0" i="0" dirty="0">
                <a:solidFill>
                  <a:srgbClr val="242424"/>
                </a:solidFill>
                <a:effectLst/>
                <a:latin typeface="source-serif-pro"/>
              </a:rPr>
              <a:t> </a:t>
            </a:r>
            <a:r>
              <a:rPr lang="en-GB" sz="1600" b="0" i="0" dirty="0" err="1">
                <a:solidFill>
                  <a:srgbClr val="242424"/>
                </a:solidFill>
                <a:effectLst/>
                <a:latin typeface="source-serif-pro"/>
              </a:rPr>
              <a:t>terlepas</a:t>
            </a:r>
            <a:r>
              <a:rPr lang="en-GB" sz="1600" b="0" i="0" dirty="0">
                <a:solidFill>
                  <a:srgbClr val="242424"/>
                </a:solidFill>
                <a:effectLst/>
                <a:latin typeface="source-serif-pro"/>
              </a:rPr>
              <a:t> </a:t>
            </a:r>
            <a:r>
              <a:rPr lang="en-GB" sz="1600" b="0" i="0" dirty="0" err="1">
                <a:solidFill>
                  <a:srgbClr val="242424"/>
                </a:solidFill>
                <a:effectLst/>
                <a:latin typeface="source-serif-pro"/>
              </a:rPr>
              <a:t>dari</a:t>
            </a:r>
            <a:r>
              <a:rPr lang="en-GB" sz="1600" b="0" i="0" dirty="0">
                <a:solidFill>
                  <a:srgbClr val="242424"/>
                </a:solidFill>
                <a:effectLst/>
                <a:latin typeface="source-serif-pro"/>
              </a:rPr>
              <a:t> </a:t>
            </a:r>
            <a:r>
              <a:rPr lang="en-GB" sz="1600" b="0" i="0" dirty="0" err="1">
                <a:solidFill>
                  <a:srgbClr val="242424"/>
                </a:solidFill>
                <a:effectLst/>
                <a:latin typeface="source-serif-pro"/>
              </a:rPr>
              <a:t>risiko</a:t>
            </a:r>
            <a:r>
              <a:rPr lang="en-GB" sz="1600" b="0" i="0" dirty="0">
                <a:solidFill>
                  <a:srgbClr val="242424"/>
                </a:solidFill>
                <a:effectLst/>
                <a:latin typeface="source-serif-pro"/>
              </a:rPr>
              <a:t> </a:t>
            </a:r>
            <a:r>
              <a:rPr lang="en-GB" sz="1600" b="0" i="0" dirty="0" err="1">
                <a:solidFill>
                  <a:srgbClr val="242424"/>
                </a:solidFill>
                <a:effectLst/>
                <a:latin typeface="source-serif-pro"/>
              </a:rPr>
              <a:t>keselamatan</a:t>
            </a:r>
            <a:r>
              <a:rPr lang="en-GB" sz="1600" b="0" i="0" dirty="0">
                <a:solidFill>
                  <a:srgbClr val="242424"/>
                </a:solidFill>
                <a:effectLst/>
                <a:latin typeface="source-serif-pro"/>
              </a:rPr>
              <a:t> dan </a:t>
            </a:r>
            <a:r>
              <a:rPr lang="en-GB" sz="1600" b="0" i="0" dirty="0" err="1">
                <a:solidFill>
                  <a:srgbClr val="242424"/>
                </a:solidFill>
                <a:effectLst/>
                <a:latin typeface="source-serif-pro"/>
              </a:rPr>
              <a:t>keamanan</a:t>
            </a:r>
            <a:r>
              <a:rPr lang="en-GB" sz="1600" b="0" i="0" dirty="0">
                <a:solidFill>
                  <a:srgbClr val="242424"/>
                </a:solidFill>
                <a:effectLst/>
                <a:latin typeface="source-serif-pro"/>
              </a:rPr>
              <a:t> data. </a:t>
            </a:r>
            <a:r>
              <a:rPr lang="en-GB" sz="1600" b="0" i="0" dirty="0" err="1">
                <a:solidFill>
                  <a:srgbClr val="242424"/>
                </a:solidFill>
                <a:effectLst/>
                <a:latin typeface="source-serif-pro"/>
              </a:rPr>
              <a:t>Beberapa</a:t>
            </a:r>
            <a:r>
              <a:rPr lang="en-GB" sz="1600" b="0" i="0" dirty="0">
                <a:solidFill>
                  <a:srgbClr val="242424"/>
                </a:solidFill>
                <a:effectLst/>
                <a:latin typeface="source-serif-pro"/>
              </a:rPr>
              <a:t> </a:t>
            </a:r>
            <a:r>
              <a:rPr lang="en-GB" sz="1600" b="0" i="0" dirty="0" err="1">
                <a:solidFill>
                  <a:srgbClr val="242424"/>
                </a:solidFill>
                <a:effectLst/>
                <a:latin typeface="source-serif-pro"/>
              </a:rPr>
              <a:t>standar</a:t>
            </a:r>
            <a:r>
              <a:rPr lang="en-GB" sz="1600" b="0" i="0" dirty="0">
                <a:solidFill>
                  <a:srgbClr val="242424"/>
                </a:solidFill>
                <a:effectLst/>
                <a:latin typeface="source-serif-pro"/>
              </a:rPr>
              <a:t> </a:t>
            </a:r>
            <a:r>
              <a:rPr lang="en-GB" sz="1600" b="0" i="0" dirty="0" err="1">
                <a:solidFill>
                  <a:srgbClr val="242424"/>
                </a:solidFill>
                <a:effectLst/>
                <a:latin typeface="source-serif-pro"/>
              </a:rPr>
              <a:t>industri</a:t>
            </a:r>
            <a:r>
              <a:rPr lang="en-GB" sz="1600" b="0" i="0" dirty="0">
                <a:solidFill>
                  <a:srgbClr val="242424"/>
                </a:solidFill>
                <a:effectLst/>
                <a:latin typeface="source-serif-pro"/>
              </a:rPr>
              <a:t> yang </a:t>
            </a:r>
            <a:r>
              <a:rPr lang="en-GB" sz="1600" b="0" i="0" dirty="0" err="1">
                <a:solidFill>
                  <a:srgbClr val="242424"/>
                </a:solidFill>
                <a:effectLst/>
                <a:latin typeface="source-serif-pro"/>
              </a:rPr>
              <a:t>terkait</a:t>
            </a:r>
            <a:r>
              <a:rPr lang="en-GB" sz="1600" b="0" i="0" dirty="0">
                <a:solidFill>
                  <a:srgbClr val="242424"/>
                </a:solidFill>
                <a:effectLst/>
                <a:latin typeface="source-serif-pro"/>
              </a:rPr>
              <a:t> </a:t>
            </a:r>
            <a:r>
              <a:rPr lang="en-GB" sz="1600" b="0" i="0" dirty="0" err="1">
                <a:solidFill>
                  <a:srgbClr val="242424"/>
                </a:solidFill>
                <a:effectLst/>
                <a:latin typeface="source-serif-pro"/>
              </a:rPr>
              <a:t>keamanan</a:t>
            </a:r>
            <a:r>
              <a:rPr lang="en-GB" sz="1600" b="0" i="0" dirty="0">
                <a:solidFill>
                  <a:srgbClr val="242424"/>
                </a:solidFill>
                <a:effectLst/>
                <a:latin typeface="source-serif-pro"/>
              </a:rPr>
              <a:t> dan </a:t>
            </a:r>
            <a:r>
              <a:rPr lang="en-GB" sz="1600" b="0" i="0" dirty="0" err="1">
                <a:solidFill>
                  <a:srgbClr val="242424"/>
                </a:solidFill>
                <a:effectLst/>
                <a:latin typeface="source-serif-pro"/>
              </a:rPr>
              <a:t>perlindungan</a:t>
            </a:r>
            <a:r>
              <a:rPr lang="en-GB" sz="1600" b="0" i="0" dirty="0">
                <a:solidFill>
                  <a:srgbClr val="242424"/>
                </a:solidFill>
                <a:effectLst/>
                <a:latin typeface="source-serif-pro"/>
              </a:rPr>
              <a:t> data </a:t>
            </a:r>
            <a:r>
              <a:rPr lang="en-GB" sz="1600" b="0" i="0" dirty="0" err="1">
                <a:solidFill>
                  <a:srgbClr val="242424"/>
                </a:solidFill>
                <a:effectLst/>
                <a:latin typeface="source-serif-pro"/>
              </a:rPr>
              <a:t>pribadi</a:t>
            </a:r>
            <a:r>
              <a:rPr lang="en-GB" sz="1600" b="0" i="0" dirty="0">
                <a:solidFill>
                  <a:srgbClr val="242424"/>
                </a:solidFill>
                <a:effectLst/>
                <a:latin typeface="source-serif-pro"/>
              </a:rPr>
              <a:t> </a:t>
            </a:r>
            <a:r>
              <a:rPr lang="en-GB" sz="1600" b="0" i="0" dirty="0" err="1">
                <a:solidFill>
                  <a:srgbClr val="242424"/>
                </a:solidFill>
                <a:effectLst/>
                <a:latin typeface="source-serif-pro"/>
              </a:rPr>
              <a:t>adalah</a:t>
            </a:r>
            <a:r>
              <a:rPr lang="en-GB" sz="1600" b="0" i="0" dirty="0">
                <a:solidFill>
                  <a:srgbClr val="242424"/>
                </a:solidFill>
                <a:effectLst/>
                <a:latin typeface="source-serif-pro"/>
              </a:rPr>
              <a:t> ISO 27001 dan ISO 27701. </a:t>
            </a:r>
          </a:p>
        </p:txBody>
      </p:sp>
      <p:sp>
        <p:nvSpPr>
          <p:cNvPr id="2" name="TextBox 1">
            <a:extLst>
              <a:ext uri="{FF2B5EF4-FFF2-40B4-BE49-F238E27FC236}">
                <a16:creationId xmlns:a16="http://schemas.microsoft.com/office/drawing/2014/main" id="{58D0B8B1-B6B7-4590-E0A1-B674DB6A4656}"/>
              </a:ext>
            </a:extLst>
          </p:cNvPr>
          <p:cNvSpPr txBox="1"/>
          <p:nvPr/>
        </p:nvSpPr>
        <p:spPr>
          <a:xfrm>
            <a:off x="690584" y="4766544"/>
            <a:ext cx="7915076" cy="415498"/>
          </a:xfrm>
          <a:prstGeom prst="rect">
            <a:avLst/>
          </a:prstGeom>
          <a:noFill/>
        </p:spPr>
        <p:txBody>
          <a:bodyPr wrap="square">
            <a:spAutoFit/>
          </a:bodyPr>
          <a:lstStyle/>
          <a:p>
            <a:pPr algn="ctr"/>
            <a:r>
              <a:rPr lang="en-US" sz="1050" dirty="0" err="1">
                <a:solidFill>
                  <a:srgbClr val="242021"/>
                </a:solidFill>
                <a:latin typeface="+mj-lt"/>
              </a:rPr>
              <a:t>Refrensi</a:t>
            </a:r>
            <a:r>
              <a:rPr lang="en-US" sz="1050" dirty="0">
                <a:solidFill>
                  <a:srgbClr val="242021"/>
                </a:solidFill>
                <a:latin typeface="+mj-lt"/>
              </a:rPr>
              <a:t> : </a:t>
            </a:r>
            <a:r>
              <a:rPr lang="en-US" sz="1050" dirty="0">
                <a:solidFill>
                  <a:srgbClr val="242021"/>
                </a:solidFill>
                <a:latin typeface="+mj-lt"/>
                <a:hlinkClick r:id="rId3"/>
              </a:rPr>
              <a:t>https://dikti.kemdikbud.go.id/wp-content/uploads/2024/10/Panduan-Penggunaan-Generative-Artificial-Intelligence-pada-Pembelajaran-di-Perguruan-Tinggi.pdf</a:t>
            </a:r>
            <a:r>
              <a:rPr lang="en-US" sz="1050" dirty="0">
                <a:solidFill>
                  <a:srgbClr val="242021"/>
                </a:solidFill>
                <a:latin typeface="+mj-lt"/>
              </a:rPr>
              <a:t> </a:t>
            </a:r>
          </a:p>
        </p:txBody>
      </p:sp>
      <p:sp>
        <p:nvSpPr>
          <p:cNvPr id="4" name="Google Shape;219;p18">
            <a:extLst>
              <a:ext uri="{FF2B5EF4-FFF2-40B4-BE49-F238E27FC236}">
                <a16:creationId xmlns:a16="http://schemas.microsoft.com/office/drawing/2014/main" id="{627E4C01-5D0F-FEFD-9CE3-1FB404F93A02}"/>
              </a:ext>
            </a:extLst>
          </p:cNvPr>
          <p:cNvSpPr txBox="1">
            <a:spLocks/>
          </p:cNvSpPr>
          <p:nvPr/>
        </p:nvSpPr>
        <p:spPr>
          <a:xfrm>
            <a:off x="250300" y="123040"/>
            <a:ext cx="85206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lgn="ctr">
              <a:buSzPts val="1100"/>
              <a:buFont typeface="Arial"/>
              <a:buNone/>
            </a:pPr>
            <a:r>
              <a:rPr lang="en-GB" dirty="0">
                <a:latin typeface="Nunito" pitchFamily="2" charset="0"/>
              </a:rPr>
              <a:t>T</a:t>
            </a:r>
            <a:r>
              <a:rPr lang="en-ID" dirty="0" err="1">
                <a:latin typeface="Nunito" pitchFamily="2" charset="0"/>
              </a:rPr>
              <a:t>antangan</a:t>
            </a:r>
            <a:r>
              <a:rPr lang="en-ID" dirty="0">
                <a:latin typeface="Nunito" pitchFamily="2" charset="0"/>
              </a:rPr>
              <a:t> Etika -  </a:t>
            </a:r>
            <a:r>
              <a:rPr lang="en-ID" dirty="0" err="1">
                <a:latin typeface="Nunito" pitchFamily="2" charset="0"/>
              </a:rPr>
              <a:t>Keamanan</a:t>
            </a:r>
            <a:r>
              <a:rPr lang="en-ID" dirty="0">
                <a:latin typeface="Nunito" pitchFamily="2" charset="0"/>
              </a:rPr>
              <a:t> &amp; </a:t>
            </a:r>
            <a:r>
              <a:rPr lang="en-ID" dirty="0" err="1">
                <a:latin typeface="Nunito" pitchFamily="2" charset="0"/>
              </a:rPr>
              <a:t>keselamatan</a:t>
            </a:r>
            <a:endParaRPr lang="en-ID" dirty="0">
              <a:latin typeface="Nunito" pitchFamily="2" charset="0"/>
            </a:endParaRPr>
          </a:p>
        </p:txBody>
      </p:sp>
    </p:spTree>
    <p:extLst>
      <p:ext uri="{BB962C8B-B14F-4D97-AF65-F5344CB8AC3E}">
        <p14:creationId xmlns:p14="http://schemas.microsoft.com/office/powerpoint/2010/main" val="367117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1D1A29B5-93A3-21C0-DC9D-90D9204A0B87}"/>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4DCE93AB-7F0A-B5EC-250D-ABCFFD3B57BE}"/>
              </a:ext>
            </a:extLst>
          </p:cNvPr>
          <p:cNvSpPr>
            <a:spLocks noGrp="1"/>
          </p:cNvSpPr>
          <p:nvPr>
            <p:ph type="body" idx="1"/>
          </p:nvPr>
        </p:nvSpPr>
        <p:spPr>
          <a:xfrm>
            <a:off x="311700" y="793012"/>
            <a:ext cx="8520600" cy="3876260"/>
          </a:xfrm>
        </p:spPr>
        <p:txBody>
          <a:bodyPr/>
          <a:lstStyle/>
          <a:p>
            <a:pPr algn="just">
              <a:lnSpc>
                <a:spcPts val="2400"/>
              </a:lnSpc>
            </a:pPr>
            <a:r>
              <a:rPr lang="en-GB" sz="1600" b="0" i="0" dirty="0" err="1">
                <a:solidFill>
                  <a:srgbClr val="242424"/>
                </a:solidFill>
                <a:effectLst/>
                <a:latin typeface="source-serif-pro"/>
              </a:rPr>
              <a:t>Perguruan</a:t>
            </a:r>
            <a:r>
              <a:rPr lang="en-GB" sz="1600" b="0" i="0" dirty="0">
                <a:solidFill>
                  <a:srgbClr val="242424"/>
                </a:solidFill>
                <a:effectLst/>
                <a:latin typeface="source-serif-pro"/>
              </a:rPr>
              <a:t> </a:t>
            </a:r>
            <a:r>
              <a:rPr lang="en-GB" sz="1600" b="0" i="0" dirty="0" err="1">
                <a:solidFill>
                  <a:srgbClr val="242424"/>
                </a:solidFill>
                <a:effectLst/>
                <a:latin typeface="source-serif-pro"/>
              </a:rPr>
              <a:t>tinggi</a:t>
            </a:r>
            <a:r>
              <a:rPr lang="en-GB" sz="1600" b="0" i="0" dirty="0">
                <a:solidFill>
                  <a:srgbClr val="242424"/>
                </a:solidFill>
                <a:effectLst/>
                <a:latin typeface="source-serif-pro"/>
              </a:rPr>
              <a:t> </a:t>
            </a:r>
            <a:r>
              <a:rPr lang="en-GB" sz="1600" b="0" i="0" dirty="0" err="1">
                <a:solidFill>
                  <a:srgbClr val="242424"/>
                </a:solidFill>
                <a:effectLst/>
                <a:latin typeface="source-serif-pro"/>
              </a:rPr>
              <a:t>perlu</a:t>
            </a:r>
            <a:r>
              <a:rPr lang="en-GB" sz="1600" b="0" i="0" dirty="0">
                <a:solidFill>
                  <a:srgbClr val="242424"/>
                </a:solidFill>
                <a:effectLst/>
                <a:latin typeface="source-serif-pro"/>
              </a:rPr>
              <a:t> </a:t>
            </a:r>
            <a:r>
              <a:rPr lang="en-GB" sz="1600" b="0" i="0" dirty="0" err="1">
                <a:solidFill>
                  <a:srgbClr val="242424"/>
                </a:solidFill>
                <a:effectLst/>
                <a:latin typeface="source-serif-pro"/>
              </a:rPr>
              <a:t>secara</a:t>
            </a:r>
            <a:r>
              <a:rPr lang="en-GB" sz="1600" b="0" i="0" dirty="0">
                <a:solidFill>
                  <a:srgbClr val="242424"/>
                </a:solidFill>
                <a:effectLst/>
                <a:latin typeface="source-serif-pro"/>
              </a:rPr>
              <a:t> </a:t>
            </a:r>
            <a:r>
              <a:rPr lang="en-GB" sz="1600" b="0" i="0" dirty="0" err="1">
                <a:solidFill>
                  <a:srgbClr val="242424"/>
                </a:solidFill>
                <a:effectLst/>
                <a:latin typeface="source-serif-pro"/>
              </a:rPr>
              <a:t>serius</a:t>
            </a:r>
            <a:r>
              <a:rPr lang="en-GB" sz="1600" b="0" i="0" dirty="0">
                <a:solidFill>
                  <a:srgbClr val="242424"/>
                </a:solidFill>
                <a:effectLst/>
                <a:latin typeface="source-serif-pro"/>
              </a:rPr>
              <a:t> </a:t>
            </a:r>
            <a:r>
              <a:rPr lang="en-GB" sz="1600" b="0" i="0" dirty="0" err="1">
                <a:solidFill>
                  <a:srgbClr val="242424"/>
                </a:solidFill>
                <a:effectLst/>
                <a:latin typeface="source-serif-pro"/>
              </a:rPr>
              <a:t>menyikapi</a:t>
            </a:r>
            <a:r>
              <a:rPr lang="en-GB" sz="1600" b="0" i="0" dirty="0">
                <a:solidFill>
                  <a:srgbClr val="242424"/>
                </a:solidFill>
                <a:effectLst/>
                <a:latin typeface="source-serif-pro"/>
              </a:rPr>
              <a:t> </a:t>
            </a:r>
            <a:r>
              <a:rPr lang="en-GB" sz="1600" b="0" i="0" dirty="0" err="1">
                <a:solidFill>
                  <a:srgbClr val="242424"/>
                </a:solidFill>
                <a:effectLst/>
                <a:latin typeface="source-serif-pro"/>
              </a:rPr>
              <a:t>faktor</a:t>
            </a:r>
            <a:r>
              <a:rPr lang="en-GB" sz="1600" b="0" i="0" dirty="0">
                <a:solidFill>
                  <a:srgbClr val="242424"/>
                </a:solidFill>
                <a:effectLst/>
                <a:latin typeface="source-serif-pro"/>
              </a:rPr>
              <a:t> </a:t>
            </a:r>
            <a:r>
              <a:rPr lang="en-GB" sz="1600" b="0" i="0" dirty="0" err="1">
                <a:solidFill>
                  <a:srgbClr val="242424"/>
                </a:solidFill>
                <a:effectLst/>
                <a:latin typeface="source-serif-pro"/>
              </a:rPr>
              <a:t>kesetaraan</a:t>
            </a:r>
            <a:r>
              <a:rPr lang="en-GB" sz="1600" b="0" i="0" dirty="0">
                <a:solidFill>
                  <a:srgbClr val="242424"/>
                </a:solidFill>
                <a:effectLst/>
                <a:latin typeface="source-serif-pro"/>
              </a:rPr>
              <a:t> </a:t>
            </a:r>
            <a:r>
              <a:rPr lang="en-GB" sz="1600" b="0" i="0" dirty="0" err="1">
                <a:solidFill>
                  <a:srgbClr val="242424"/>
                </a:solidFill>
                <a:effectLst/>
                <a:latin typeface="source-serif-pro"/>
              </a:rPr>
              <a:t>ini</a:t>
            </a:r>
            <a:r>
              <a:rPr lang="en-GB" sz="1600" b="0" i="0" dirty="0">
                <a:solidFill>
                  <a:srgbClr val="242424"/>
                </a:solidFill>
                <a:effectLst/>
                <a:latin typeface="source-serif-pro"/>
              </a:rPr>
              <a:t>. </a:t>
            </a:r>
            <a:r>
              <a:rPr lang="en-GB" sz="1600" b="0" i="0" dirty="0" err="1">
                <a:solidFill>
                  <a:srgbClr val="242424"/>
                </a:solidFill>
                <a:effectLst/>
                <a:latin typeface="source-serif-pro"/>
              </a:rPr>
              <a:t>Seringkali</a:t>
            </a:r>
            <a:r>
              <a:rPr lang="en-GB" sz="1600" b="0" i="0" dirty="0">
                <a:solidFill>
                  <a:srgbClr val="242424"/>
                </a:solidFill>
                <a:effectLst/>
                <a:latin typeface="source-serif-pro"/>
              </a:rPr>
              <a:t> </a:t>
            </a:r>
            <a:r>
              <a:rPr lang="en-GB" sz="1600" b="0" i="0" dirty="0" err="1">
                <a:solidFill>
                  <a:srgbClr val="242424"/>
                </a:solidFill>
                <a:effectLst/>
                <a:latin typeface="source-serif-pro"/>
              </a:rPr>
              <a:t>akademisi</a:t>
            </a:r>
            <a:r>
              <a:rPr lang="en-GB" sz="1600" b="0" i="0" dirty="0">
                <a:solidFill>
                  <a:srgbClr val="242424"/>
                </a:solidFill>
                <a:effectLst/>
                <a:latin typeface="source-serif-pro"/>
              </a:rPr>
              <a:t> </a:t>
            </a:r>
            <a:r>
              <a:rPr lang="en-GB" sz="1600" b="0" i="0" dirty="0" err="1">
                <a:solidFill>
                  <a:srgbClr val="242424"/>
                </a:solidFill>
                <a:effectLst/>
                <a:latin typeface="source-serif-pro"/>
              </a:rPr>
              <a:t>lebih</a:t>
            </a:r>
            <a:r>
              <a:rPr lang="en-GB" sz="1600" b="0" i="0" dirty="0">
                <a:solidFill>
                  <a:srgbClr val="242424"/>
                </a:solidFill>
                <a:effectLst/>
                <a:latin typeface="source-serif-pro"/>
              </a:rPr>
              <a:t> </a:t>
            </a:r>
            <a:r>
              <a:rPr lang="en-GB" sz="1600" b="0" i="0" dirty="0" err="1">
                <a:solidFill>
                  <a:srgbClr val="242424"/>
                </a:solidFill>
                <a:effectLst/>
                <a:latin typeface="source-serif-pro"/>
              </a:rPr>
              <a:t>mengkhawatirkan</a:t>
            </a:r>
            <a:r>
              <a:rPr lang="en-GB" sz="1600" b="0" i="0" dirty="0">
                <a:solidFill>
                  <a:srgbClr val="242424"/>
                </a:solidFill>
                <a:effectLst/>
                <a:latin typeface="source-serif-pro"/>
              </a:rPr>
              <a:t> </a:t>
            </a:r>
            <a:r>
              <a:rPr lang="en-GB" sz="1600" b="0" i="0" dirty="0" err="1">
                <a:solidFill>
                  <a:srgbClr val="242424"/>
                </a:solidFill>
                <a:effectLst/>
                <a:latin typeface="source-serif-pro"/>
              </a:rPr>
              <a:t>dampak</a:t>
            </a:r>
            <a:r>
              <a:rPr lang="en-GB" sz="1600" b="0" i="0" dirty="0">
                <a:solidFill>
                  <a:srgbClr val="242424"/>
                </a:solidFill>
                <a:effectLst/>
                <a:latin typeface="source-serif-pro"/>
              </a:rPr>
              <a:t> </a:t>
            </a:r>
            <a:r>
              <a:rPr lang="en-GB" sz="1600" b="0" i="0" dirty="0" err="1">
                <a:solidFill>
                  <a:srgbClr val="242424"/>
                </a:solidFill>
                <a:effectLst/>
                <a:latin typeface="source-serif-pro"/>
              </a:rPr>
              <a:t>GenAI</a:t>
            </a:r>
            <a:r>
              <a:rPr lang="en-GB" sz="1600" b="0" i="0" dirty="0">
                <a:solidFill>
                  <a:srgbClr val="242424"/>
                </a:solidFill>
                <a:effectLst/>
                <a:latin typeface="source-serif-pro"/>
              </a:rPr>
              <a:t> </a:t>
            </a:r>
            <a:r>
              <a:rPr lang="en-GB" sz="1600" b="0" i="0" dirty="0" err="1">
                <a:solidFill>
                  <a:srgbClr val="242424"/>
                </a:solidFill>
                <a:effectLst/>
                <a:latin typeface="source-serif-pro"/>
              </a:rPr>
              <a:t>terhadap</a:t>
            </a:r>
            <a:r>
              <a:rPr lang="en-GB" sz="1600" b="0" i="0" dirty="0">
                <a:solidFill>
                  <a:srgbClr val="242424"/>
                </a:solidFill>
                <a:effectLst/>
                <a:latin typeface="source-serif-pro"/>
              </a:rPr>
              <a:t> </a:t>
            </a:r>
            <a:r>
              <a:rPr lang="en-GB" sz="1600" b="0" i="0" dirty="0" err="1">
                <a:solidFill>
                  <a:srgbClr val="242424"/>
                </a:solidFill>
                <a:effectLst/>
                <a:latin typeface="source-serif-pro"/>
              </a:rPr>
              <a:t>integritas</a:t>
            </a:r>
            <a:r>
              <a:rPr lang="en-GB" sz="1600" b="0" i="0" dirty="0">
                <a:solidFill>
                  <a:srgbClr val="242424"/>
                </a:solidFill>
                <a:effectLst/>
                <a:latin typeface="source-serif-pro"/>
              </a:rPr>
              <a:t> </a:t>
            </a:r>
            <a:r>
              <a:rPr lang="en-GB" sz="1600" b="0" i="0" dirty="0" err="1">
                <a:solidFill>
                  <a:srgbClr val="242424"/>
                </a:solidFill>
                <a:effectLst/>
                <a:latin typeface="source-serif-pro"/>
              </a:rPr>
              <a:t>akademik</a:t>
            </a:r>
            <a:r>
              <a:rPr lang="en-GB" sz="1600" b="0" i="0" dirty="0">
                <a:solidFill>
                  <a:srgbClr val="242424"/>
                </a:solidFill>
                <a:effectLst/>
                <a:latin typeface="source-serif-pro"/>
              </a:rPr>
              <a:t> </a:t>
            </a:r>
            <a:r>
              <a:rPr lang="en-GB" sz="1600" b="0" i="0" dirty="0" err="1">
                <a:solidFill>
                  <a:srgbClr val="242424"/>
                </a:solidFill>
                <a:effectLst/>
                <a:latin typeface="source-serif-pro"/>
              </a:rPr>
              <a:t>dibanding</a:t>
            </a:r>
            <a:r>
              <a:rPr lang="en-GB" sz="1600" b="0" i="0" dirty="0">
                <a:solidFill>
                  <a:srgbClr val="242424"/>
                </a:solidFill>
                <a:effectLst/>
                <a:latin typeface="source-serif-pro"/>
              </a:rPr>
              <a:t> </a:t>
            </a:r>
            <a:r>
              <a:rPr lang="en-GB" sz="1600" b="0" i="0" dirty="0" err="1">
                <a:solidFill>
                  <a:srgbClr val="242424"/>
                </a:solidFill>
                <a:effectLst/>
                <a:latin typeface="source-serif-pro"/>
              </a:rPr>
              <a:t>risiko</a:t>
            </a:r>
            <a:r>
              <a:rPr lang="en-GB" sz="1600" b="0" i="0" dirty="0">
                <a:solidFill>
                  <a:srgbClr val="242424"/>
                </a:solidFill>
                <a:effectLst/>
                <a:latin typeface="source-serif-pro"/>
              </a:rPr>
              <a:t> bias yang </a:t>
            </a:r>
            <a:r>
              <a:rPr lang="en-GB" sz="1600" b="0" i="0" dirty="0" err="1">
                <a:solidFill>
                  <a:srgbClr val="242424"/>
                </a:solidFill>
                <a:effectLst/>
                <a:latin typeface="source-serif-pro"/>
              </a:rPr>
              <a:t>secara</a:t>
            </a:r>
            <a:r>
              <a:rPr lang="en-GB" sz="1600" b="0" i="0" dirty="0">
                <a:solidFill>
                  <a:srgbClr val="242424"/>
                </a:solidFill>
                <a:effectLst/>
                <a:latin typeface="source-serif-pro"/>
              </a:rPr>
              <a:t> </a:t>
            </a:r>
            <a:r>
              <a:rPr lang="en-GB" sz="1600" b="0" i="0" dirty="0" err="1">
                <a:solidFill>
                  <a:srgbClr val="242424"/>
                </a:solidFill>
                <a:effectLst/>
                <a:latin typeface="source-serif-pro"/>
              </a:rPr>
              <a:t>intrinsik</a:t>
            </a:r>
            <a:r>
              <a:rPr lang="en-GB" sz="1600" b="0" i="0" dirty="0">
                <a:solidFill>
                  <a:srgbClr val="242424"/>
                </a:solidFill>
                <a:effectLst/>
                <a:latin typeface="source-serif-pro"/>
              </a:rPr>
              <a:t> </a:t>
            </a:r>
            <a:r>
              <a:rPr lang="en-GB" sz="1600" b="0" i="0" dirty="0" err="1">
                <a:solidFill>
                  <a:srgbClr val="242424"/>
                </a:solidFill>
                <a:effectLst/>
                <a:latin typeface="source-serif-pro"/>
              </a:rPr>
              <a:t>ditranslasikan</a:t>
            </a:r>
            <a:r>
              <a:rPr lang="en-GB" sz="1600" b="0" i="0" dirty="0">
                <a:solidFill>
                  <a:srgbClr val="242424"/>
                </a:solidFill>
                <a:effectLst/>
                <a:latin typeface="source-serif-pro"/>
              </a:rPr>
              <a:t> oleh </a:t>
            </a:r>
            <a:r>
              <a:rPr lang="en-GB" sz="1600" b="0" i="0" dirty="0" err="1">
                <a:solidFill>
                  <a:srgbClr val="242424"/>
                </a:solidFill>
                <a:effectLst/>
                <a:latin typeface="source-serif-pro"/>
              </a:rPr>
              <a:t>algoritma</a:t>
            </a:r>
            <a:r>
              <a:rPr lang="en-GB" sz="1600" b="0" i="0" dirty="0">
                <a:solidFill>
                  <a:srgbClr val="242424"/>
                </a:solidFill>
                <a:effectLst/>
                <a:latin typeface="source-serif-pro"/>
              </a:rPr>
              <a:t> yang </a:t>
            </a:r>
            <a:r>
              <a:rPr lang="en-GB" sz="1600" b="0" i="0" dirty="0" err="1">
                <a:solidFill>
                  <a:srgbClr val="242424"/>
                </a:solidFill>
                <a:effectLst/>
                <a:latin typeface="source-serif-pro"/>
              </a:rPr>
              <a:t>digunakan</a:t>
            </a:r>
            <a:r>
              <a:rPr lang="en-GB" sz="1600" b="0" i="0" dirty="0">
                <a:solidFill>
                  <a:srgbClr val="242424"/>
                </a:solidFill>
                <a:effectLst/>
                <a:latin typeface="source-serif-pro"/>
              </a:rPr>
              <a:t> </a:t>
            </a:r>
            <a:r>
              <a:rPr lang="en-GB" sz="1600" b="0" i="0" dirty="0" err="1">
                <a:solidFill>
                  <a:srgbClr val="242424"/>
                </a:solidFill>
                <a:effectLst/>
                <a:latin typeface="source-serif-pro"/>
              </a:rPr>
              <a:t>dalam</a:t>
            </a:r>
            <a:r>
              <a:rPr lang="en-GB" sz="1600" b="0" i="0" dirty="0">
                <a:solidFill>
                  <a:srgbClr val="242424"/>
                </a:solidFill>
                <a:effectLst/>
                <a:latin typeface="source-serif-pro"/>
              </a:rPr>
              <a:t> program </a:t>
            </a:r>
            <a:r>
              <a:rPr lang="en-GB" sz="1600" b="0" i="0" dirty="0" err="1">
                <a:solidFill>
                  <a:srgbClr val="242424"/>
                </a:solidFill>
                <a:effectLst/>
                <a:latin typeface="source-serif-pro"/>
              </a:rPr>
              <a:t>komputer</a:t>
            </a:r>
            <a:r>
              <a:rPr lang="en-GB" sz="1600" b="0" i="0" dirty="0">
                <a:solidFill>
                  <a:srgbClr val="242424"/>
                </a:solidFill>
                <a:effectLst/>
                <a:latin typeface="source-serif-pro"/>
              </a:rPr>
              <a:t>. </a:t>
            </a:r>
            <a:r>
              <a:rPr lang="en-GB" sz="1600" b="0" i="0" dirty="0" err="1">
                <a:solidFill>
                  <a:srgbClr val="242424"/>
                </a:solidFill>
                <a:effectLst/>
                <a:latin typeface="source-serif-pro"/>
              </a:rPr>
              <a:t>Padahal</a:t>
            </a:r>
            <a:r>
              <a:rPr lang="en-GB" sz="1600" b="0" i="0" dirty="0">
                <a:solidFill>
                  <a:srgbClr val="242424"/>
                </a:solidFill>
                <a:effectLst/>
                <a:latin typeface="source-serif-pro"/>
              </a:rPr>
              <a:t> </a:t>
            </a:r>
            <a:r>
              <a:rPr lang="en-GB" sz="1600" b="0" i="0" dirty="0" err="1">
                <a:solidFill>
                  <a:srgbClr val="242424"/>
                </a:solidFill>
                <a:effectLst/>
                <a:latin typeface="source-serif-pro"/>
              </a:rPr>
              <a:t>pemanfaatan</a:t>
            </a:r>
            <a:r>
              <a:rPr lang="en-GB" sz="1600" b="0" i="0" dirty="0">
                <a:solidFill>
                  <a:srgbClr val="242424"/>
                </a:solidFill>
                <a:effectLst/>
                <a:latin typeface="source-serif-pro"/>
              </a:rPr>
              <a:t> </a:t>
            </a:r>
            <a:r>
              <a:rPr lang="en-GB" sz="1600" b="0" i="0" dirty="0" err="1">
                <a:solidFill>
                  <a:srgbClr val="242424"/>
                </a:solidFill>
                <a:effectLst/>
                <a:latin typeface="source-serif-pro"/>
              </a:rPr>
              <a:t>GenAI</a:t>
            </a:r>
            <a:r>
              <a:rPr lang="en-GB" sz="1600" b="0" i="0" dirty="0">
                <a:solidFill>
                  <a:srgbClr val="242424"/>
                </a:solidFill>
                <a:effectLst/>
                <a:latin typeface="source-serif-pro"/>
              </a:rPr>
              <a:t> di </a:t>
            </a:r>
            <a:r>
              <a:rPr lang="en-GB" sz="1600" b="0" i="0" dirty="0" err="1">
                <a:solidFill>
                  <a:srgbClr val="242424"/>
                </a:solidFill>
                <a:effectLst/>
                <a:latin typeface="source-serif-pro"/>
              </a:rPr>
              <a:t>perguruan</a:t>
            </a:r>
            <a:r>
              <a:rPr lang="en-GB" sz="1600" b="0" i="0" dirty="0">
                <a:solidFill>
                  <a:srgbClr val="242424"/>
                </a:solidFill>
                <a:effectLst/>
                <a:latin typeface="source-serif-pro"/>
              </a:rPr>
              <a:t> </a:t>
            </a:r>
            <a:r>
              <a:rPr lang="en-GB" sz="1600" b="0" i="0" dirty="0" err="1">
                <a:solidFill>
                  <a:srgbClr val="242424"/>
                </a:solidFill>
                <a:effectLst/>
                <a:latin typeface="source-serif-pro"/>
              </a:rPr>
              <a:t>tinggi</a:t>
            </a:r>
            <a:r>
              <a:rPr lang="en-GB" sz="1600" b="0" i="0" dirty="0">
                <a:solidFill>
                  <a:srgbClr val="242424"/>
                </a:solidFill>
                <a:effectLst/>
                <a:latin typeface="source-serif-pro"/>
              </a:rPr>
              <a:t> </a:t>
            </a:r>
            <a:r>
              <a:rPr lang="en-GB" sz="1600" b="0" i="0" dirty="0" err="1">
                <a:solidFill>
                  <a:srgbClr val="242424"/>
                </a:solidFill>
                <a:effectLst/>
                <a:latin typeface="source-serif-pro"/>
              </a:rPr>
              <a:t>tidak</a:t>
            </a:r>
            <a:r>
              <a:rPr lang="en-GB" sz="1600" b="0" i="0" dirty="0">
                <a:solidFill>
                  <a:srgbClr val="242424"/>
                </a:solidFill>
                <a:effectLst/>
                <a:latin typeface="source-serif-pro"/>
              </a:rPr>
              <a:t> </a:t>
            </a:r>
            <a:r>
              <a:rPr lang="en-GB" sz="1600" b="0" i="0" dirty="0" err="1">
                <a:solidFill>
                  <a:srgbClr val="242424"/>
                </a:solidFill>
                <a:effectLst/>
                <a:latin typeface="source-serif-pro"/>
              </a:rPr>
              <a:t>semata-mata</a:t>
            </a:r>
            <a:r>
              <a:rPr lang="en-GB" sz="1600" b="0" i="0" dirty="0">
                <a:solidFill>
                  <a:srgbClr val="242424"/>
                </a:solidFill>
                <a:effectLst/>
                <a:latin typeface="source-serif-pro"/>
              </a:rPr>
              <a:t> </a:t>
            </a:r>
            <a:r>
              <a:rPr lang="en-GB" sz="1600" b="0" i="0" dirty="0" err="1">
                <a:solidFill>
                  <a:srgbClr val="242424"/>
                </a:solidFill>
                <a:effectLst/>
                <a:latin typeface="source-serif-pro"/>
              </a:rPr>
              <a:t>hanya</a:t>
            </a:r>
            <a:r>
              <a:rPr lang="en-GB" sz="1600" b="0" i="0" dirty="0">
                <a:solidFill>
                  <a:srgbClr val="242424"/>
                </a:solidFill>
                <a:effectLst/>
                <a:latin typeface="source-serif-pro"/>
              </a:rPr>
              <a:t> </a:t>
            </a:r>
            <a:r>
              <a:rPr lang="en-GB" sz="1600" b="0" i="0" dirty="0" err="1">
                <a:solidFill>
                  <a:srgbClr val="242424"/>
                </a:solidFill>
                <a:effectLst/>
                <a:latin typeface="source-serif-pro"/>
              </a:rPr>
              <a:t>dalam</a:t>
            </a:r>
            <a:r>
              <a:rPr lang="en-GB" sz="1600" b="0" i="0" dirty="0">
                <a:solidFill>
                  <a:srgbClr val="242424"/>
                </a:solidFill>
                <a:effectLst/>
                <a:latin typeface="source-serif-pro"/>
              </a:rPr>
              <a:t> proses </a:t>
            </a:r>
            <a:r>
              <a:rPr lang="en-GB" sz="1600" b="0" i="0" dirty="0" err="1">
                <a:solidFill>
                  <a:srgbClr val="242424"/>
                </a:solidFill>
                <a:effectLst/>
                <a:latin typeface="source-serif-pro"/>
              </a:rPr>
              <a:t>pembelajaran</a:t>
            </a:r>
            <a:r>
              <a:rPr lang="en-GB" sz="1600" b="0" i="0" dirty="0">
                <a:solidFill>
                  <a:srgbClr val="242424"/>
                </a:solidFill>
                <a:effectLst/>
                <a:latin typeface="source-serif-pro"/>
              </a:rPr>
              <a:t>, </a:t>
            </a:r>
            <a:r>
              <a:rPr lang="en-GB" sz="1600" b="0" i="0" dirty="0" err="1">
                <a:solidFill>
                  <a:srgbClr val="242424"/>
                </a:solidFill>
                <a:effectLst/>
                <a:latin typeface="source-serif-pro"/>
              </a:rPr>
              <a:t>tetapi</a:t>
            </a:r>
            <a:r>
              <a:rPr lang="en-GB" sz="1600" b="0" i="0" dirty="0">
                <a:solidFill>
                  <a:srgbClr val="242424"/>
                </a:solidFill>
                <a:effectLst/>
                <a:latin typeface="source-serif-pro"/>
              </a:rPr>
              <a:t> juga </a:t>
            </a:r>
            <a:r>
              <a:rPr lang="en-GB" sz="1600" b="0" i="0" dirty="0" err="1">
                <a:solidFill>
                  <a:srgbClr val="242424"/>
                </a:solidFill>
                <a:effectLst/>
                <a:latin typeface="source-serif-pro"/>
              </a:rPr>
              <a:t>dalam</a:t>
            </a:r>
            <a:r>
              <a:rPr lang="en-GB" sz="1600" b="0" i="0" dirty="0">
                <a:solidFill>
                  <a:srgbClr val="242424"/>
                </a:solidFill>
                <a:effectLst/>
                <a:latin typeface="source-serif-pro"/>
              </a:rPr>
              <a:t> </a:t>
            </a:r>
            <a:r>
              <a:rPr lang="en-GB" sz="1600" b="0" i="0" dirty="0" err="1">
                <a:solidFill>
                  <a:srgbClr val="242424"/>
                </a:solidFill>
                <a:effectLst/>
                <a:latin typeface="source-serif-pro"/>
              </a:rPr>
              <a:t>berbagai</a:t>
            </a:r>
            <a:r>
              <a:rPr lang="en-GB" sz="1600" b="0" i="0" dirty="0">
                <a:solidFill>
                  <a:srgbClr val="242424"/>
                </a:solidFill>
                <a:effectLst/>
                <a:latin typeface="source-serif-pro"/>
              </a:rPr>
              <a:t> </a:t>
            </a:r>
            <a:r>
              <a:rPr lang="en-GB" sz="1600" b="0" i="0" dirty="0" err="1">
                <a:solidFill>
                  <a:srgbClr val="242424"/>
                </a:solidFill>
                <a:effectLst/>
                <a:latin typeface="source-serif-pro"/>
              </a:rPr>
              <a:t>aktivitas</a:t>
            </a:r>
            <a:r>
              <a:rPr lang="en-GB" sz="1600" b="0" i="0" dirty="0">
                <a:solidFill>
                  <a:srgbClr val="242424"/>
                </a:solidFill>
                <a:effectLst/>
                <a:latin typeface="source-serif-pro"/>
              </a:rPr>
              <a:t> </a:t>
            </a:r>
            <a:r>
              <a:rPr lang="en-GB" sz="1600" b="0" i="0" dirty="0" err="1">
                <a:solidFill>
                  <a:srgbClr val="242424"/>
                </a:solidFill>
                <a:effectLst/>
                <a:latin typeface="source-serif-pro"/>
              </a:rPr>
              <a:t>pendukung</a:t>
            </a:r>
            <a:r>
              <a:rPr lang="en-GB" sz="1600" b="0" i="0" dirty="0">
                <a:solidFill>
                  <a:srgbClr val="242424"/>
                </a:solidFill>
                <a:effectLst/>
                <a:latin typeface="source-serif-pro"/>
              </a:rPr>
              <a:t> </a:t>
            </a:r>
            <a:r>
              <a:rPr lang="en-GB" sz="1600" b="0" i="0" dirty="0" err="1">
                <a:solidFill>
                  <a:srgbClr val="242424"/>
                </a:solidFill>
                <a:effectLst/>
                <a:latin typeface="source-serif-pro"/>
              </a:rPr>
              <a:t>pembelajaran</a:t>
            </a:r>
            <a:r>
              <a:rPr lang="en-GB" sz="1600" b="0" i="0" dirty="0">
                <a:solidFill>
                  <a:srgbClr val="242424"/>
                </a:solidFill>
                <a:effectLst/>
                <a:latin typeface="source-serif-pro"/>
              </a:rPr>
              <a:t>. </a:t>
            </a:r>
          </a:p>
          <a:p>
            <a:pPr algn="just">
              <a:lnSpc>
                <a:spcPts val="2400"/>
              </a:lnSpc>
            </a:pPr>
            <a:endParaRPr lang="en-GB" sz="1600" b="0" i="0" dirty="0">
              <a:solidFill>
                <a:srgbClr val="242424"/>
              </a:solidFill>
              <a:effectLst/>
              <a:latin typeface="source-serif-pro"/>
            </a:endParaRPr>
          </a:p>
          <a:p>
            <a:pPr algn="just">
              <a:lnSpc>
                <a:spcPts val="2400"/>
              </a:lnSpc>
            </a:pPr>
            <a:r>
              <a:rPr lang="en-GB" sz="1600" b="0" i="0" dirty="0" err="1">
                <a:solidFill>
                  <a:srgbClr val="242424"/>
                </a:solidFill>
                <a:effectLst/>
                <a:latin typeface="source-serif-pro"/>
              </a:rPr>
              <a:t>Potensi</a:t>
            </a:r>
            <a:r>
              <a:rPr lang="en-GB" sz="1600" b="0" i="0" dirty="0">
                <a:solidFill>
                  <a:srgbClr val="242424"/>
                </a:solidFill>
                <a:effectLst/>
                <a:latin typeface="source-serif-pro"/>
              </a:rPr>
              <a:t> bias pada </a:t>
            </a:r>
            <a:r>
              <a:rPr lang="en-GB" sz="1600" b="0" i="0" dirty="0" err="1">
                <a:solidFill>
                  <a:srgbClr val="242424"/>
                </a:solidFill>
                <a:effectLst/>
                <a:latin typeface="source-serif-pro"/>
              </a:rPr>
              <a:t>keluaran</a:t>
            </a:r>
            <a:r>
              <a:rPr lang="en-GB" sz="1600" b="0" i="0" dirty="0">
                <a:solidFill>
                  <a:srgbClr val="242424"/>
                </a:solidFill>
                <a:effectLst/>
                <a:latin typeface="source-serif-pro"/>
              </a:rPr>
              <a:t> yang </a:t>
            </a:r>
            <a:r>
              <a:rPr lang="en-GB" sz="1600" b="0" i="0" dirty="0" err="1">
                <a:solidFill>
                  <a:srgbClr val="242424"/>
                </a:solidFill>
                <a:effectLst/>
                <a:latin typeface="source-serif-pro"/>
              </a:rPr>
              <a:t>diperoleh</a:t>
            </a:r>
            <a:r>
              <a:rPr lang="en-GB" sz="1600" b="0" i="0" dirty="0">
                <a:solidFill>
                  <a:srgbClr val="242424"/>
                </a:solidFill>
                <a:effectLst/>
                <a:latin typeface="source-serif-pro"/>
              </a:rPr>
              <a:t> </a:t>
            </a:r>
            <a:r>
              <a:rPr lang="en-GB" sz="1600" b="0" i="0" dirty="0" err="1">
                <a:solidFill>
                  <a:srgbClr val="242424"/>
                </a:solidFill>
                <a:effectLst/>
                <a:latin typeface="source-serif-pro"/>
              </a:rPr>
              <a:t>dari</a:t>
            </a:r>
            <a:r>
              <a:rPr lang="en-GB" sz="1600" b="0" i="0" dirty="0">
                <a:solidFill>
                  <a:srgbClr val="242424"/>
                </a:solidFill>
                <a:effectLst/>
                <a:latin typeface="source-serif-pro"/>
              </a:rPr>
              <a:t> </a:t>
            </a:r>
            <a:r>
              <a:rPr lang="en-GB" sz="1600" b="0" i="0" dirty="0" err="1">
                <a:solidFill>
                  <a:srgbClr val="242424"/>
                </a:solidFill>
                <a:effectLst/>
                <a:latin typeface="source-serif-pro"/>
              </a:rPr>
              <a:t>GenAI</a:t>
            </a:r>
            <a:r>
              <a:rPr lang="en-GB" sz="1600" b="0" i="0" dirty="0">
                <a:solidFill>
                  <a:srgbClr val="242424"/>
                </a:solidFill>
                <a:effectLst/>
                <a:latin typeface="source-serif-pro"/>
              </a:rPr>
              <a:t> </a:t>
            </a:r>
            <a:r>
              <a:rPr lang="en-GB" sz="1600" b="0" i="0" dirty="0" err="1">
                <a:solidFill>
                  <a:srgbClr val="242424"/>
                </a:solidFill>
                <a:effectLst/>
                <a:latin typeface="source-serif-pro"/>
              </a:rPr>
              <a:t>perlu</a:t>
            </a:r>
            <a:r>
              <a:rPr lang="en-GB" sz="1600" b="0" i="0" dirty="0">
                <a:solidFill>
                  <a:srgbClr val="242424"/>
                </a:solidFill>
                <a:effectLst/>
                <a:latin typeface="source-serif-pro"/>
              </a:rPr>
              <a:t> </a:t>
            </a:r>
            <a:r>
              <a:rPr lang="en-GB" sz="1600" b="0" i="0" dirty="0" err="1">
                <a:solidFill>
                  <a:srgbClr val="242424"/>
                </a:solidFill>
                <a:effectLst/>
                <a:latin typeface="source-serif-pro"/>
              </a:rPr>
              <a:t>disikapi</a:t>
            </a:r>
            <a:r>
              <a:rPr lang="en-GB" sz="1600" b="0" i="0" dirty="0">
                <a:solidFill>
                  <a:srgbClr val="242424"/>
                </a:solidFill>
                <a:effectLst/>
                <a:latin typeface="source-serif-pro"/>
              </a:rPr>
              <a:t> </a:t>
            </a:r>
            <a:r>
              <a:rPr lang="en-GB" sz="1600" b="0" i="0" dirty="0" err="1">
                <a:solidFill>
                  <a:srgbClr val="242424"/>
                </a:solidFill>
                <a:effectLst/>
                <a:latin typeface="source-serif-pro"/>
              </a:rPr>
              <a:t>secara</a:t>
            </a:r>
            <a:r>
              <a:rPr lang="en-GB" sz="1600" b="0" i="0" dirty="0">
                <a:solidFill>
                  <a:srgbClr val="242424"/>
                </a:solidFill>
                <a:effectLst/>
                <a:latin typeface="source-serif-pro"/>
              </a:rPr>
              <a:t> </a:t>
            </a:r>
            <a:r>
              <a:rPr lang="en-GB" sz="1600" b="0" i="0" dirty="0" err="1">
                <a:solidFill>
                  <a:srgbClr val="242424"/>
                </a:solidFill>
                <a:effectLst/>
                <a:latin typeface="source-serif-pro"/>
              </a:rPr>
              <a:t>kritis</a:t>
            </a:r>
            <a:r>
              <a:rPr lang="en-GB" sz="1600" b="0" i="0" dirty="0">
                <a:solidFill>
                  <a:srgbClr val="242424"/>
                </a:solidFill>
                <a:effectLst/>
                <a:latin typeface="source-serif-pro"/>
              </a:rPr>
              <a:t> oleh </a:t>
            </a:r>
            <a:r>
              <a:rPr lang="en-GB" sz="1600" b="0" i="0" dirty="0" err="1">
                <a:solidFill>
                  <a:srgbClr val="242424"/>
                </a:solidFill>
                <a:effectLst/>
                <a:latin typeface="source-serif-pro"/>
              </a:rPr>
              <a:t>dosen</a:t>
            </a:r>
            <a:r>
              <a:rPr lang="en-GB" sz="1600" b="0" i="0" dirty="0">
                <a:solidFill>
                  <a:srgbClr val="242424"/>
                </a:solidFill>
                <a:effectLst/>
                <a:latin typeface="source-serif-pro"/>
              </a:rPr>
              <a:t> dan </a:t>
            </a:r>
            <a:r>
              <a:rPr lang="en-GB" sz="1600" b="0" i="0" dirty="0" err="1">
                <a:solidFill>
                  <a:srgbClr val="242424"/>
                </a:solidFill>
                <a:effectLst/>
                <a:latin typeface="source-serif-pro"/>
              </a:rPr>
              <a:t>diartikulasikan</a:t>
            </a:r>
            <a:r>
              <a:rPr lang="en-GB" sz="1600" b="0" i="0" dirty="0">
                <a:solidFill>
                  <a:srgbClr val="242424"/>
                </a:solidFill>
                <a:effectLst/>
                <a:latin typeface="source-serif-pro"/>
              </a:rPr>
              <a:t> </a:t>
            </a:r>
            <a:r>
              <a:rPr lang="en-GB" sz="1600" b="0" i="0" dirty="0" err="1">
                <a:solidFill>
                  <a:srgbClr val="242424"/>
                </a:solidFill>
                <a:effectLst/>
                <a:latin typeface="source-serif-pro"/>
              </a:rPr>
              <a:t>kepada</a:t>
            </a:r>
            <a:r>
              <a:rPr lang="en-GB" sz="1600" b="0" i="0" dirty="0">
                <a:solidFill>
                  <a:srgbClr val="242424"/>
                </a:solidFill>
                <a:effectLst/>
                <a:latin typeface="source-serif-pro"/>
              </a:rPr>
              <a:t> </a:t>
            </a:r>
            <a:r>
              <a:rPr lang="en-GB" sz="1600" b="0" i="0" dirty="0" err="1">
                <a:solidFill>
                  <a:srgbClr val="242424"/>
                </a:solidFill>
                <a:effectLst/>
                <a:latin typeface="source-serif-pro"/>
              </a:rPr>
              <a:t>mahasiswa</a:t>
            </a:r>
            <a:r>
              <a:rPr lang="en-GB" sz="1600" b="0" i="0" dirty="0">
                <a:solidFill>
                  <a:srgbClr val="242424"/>
                </a:solidFill>
                <a:effectLst/>
                <a:latin typeface="source-serif-pro"/>
              </a:rPr>
              <a:t> </a:t>
            </a:r>
            <a:r>
              <a:rPr lang="en-GB" sz="1600" b="0" i="0" dirty="0" err="1">
                <a:solidFill>
                  <a:srgbClr val="242424"/>
                </a:solidFill>
                <a:effectLst/>
                <a:latin typeface="source-serif-pro"/>
              </a:rPr>
              <a:t>dalam</a:t>
            </a:r>
            <a:r>
              <a:rPr lang="en-GB" sz="1600" b="0" i="0" dirty="0">
                <a:solidFill>
                  <a:srgbClr val="242424"/>
                </a:solidFill>
                <a:effectLst/>
                <a:latin typeface="source-serif-pro"/>
              </a:rPr>
              <a:t> proses </a:t>
            </a:r>
            <a:r>
              <a:rPr lang="en-GB" sz="1600" b="0" i="0" dirty="0" err="1">
                <a:solidFill>
                  <a:srgbClr val="242424"/>
                </a:solidFill>
                <a:effectLst/>
                <a:latin typeface="source-serif-pro"/>
              </a:rPr>
              <a:t>pembelajaran</a:t>
            </a:r>
            <a:r>
              <a:rPr lang="en-GB" sz="1600" b="0" i="0" dirty="0">
                <a:solidFill>
                  <a:srgbClr val="242424"/>
                </a:solidFill>
                <a:effectLst/>
                <a:latin typeface="source-serif-pro"/>
              </a:rPr>
              <a:t> </a:t>
            </a:r>
            <a:r>
              <a:rPr lang="en-GB" sz="1600" b="0" i="0" dirty="0" err="1">
                <a:solidFill>
                  <a:srgbClr val="242424"/>
                </a:solidFill>
                <a:effectLst/>
                <a:latin typeface="source-serif-pro"/>
              </a:rPr>
              <a:t>berbasis</a:t>
            </a:r>
            <a:r>
              <a:rPr lang="en-GB" sz="1600" b="0" i="0" dirty="0">
                <a:solidFill>
                  <a:srgbClr val="242424"/>
                </a:solidFill>
                <a:effectLst/>
                <a:latin typeface="source-serif-pro"/>
              </a:rPr>
              <a:t> </a:t>
            </a:r>
            <a:r>
              <a:rPr lang="en-GB" sz="1600" b="0" i="0" dirty="0" err="1">
                <a:solidFill>
                  <a:srgbClr val="242424"/>
                </a:solidFill>
                <a:effectLst/>
                <a:latin typeface="source-serif-pro"/>
              </a:rPr>
              <a:t>GenAI</a:t>
            </a:r>
            <a:r>
              <a:rPr lang="en-GB" sz="1600" b="0" i="0" dirty="0">
                <a:solidFill>
                  <a:srgbClr val="242424"/>
                </a:solidFill>
                <a:effectLst/>
                <a:latin typeface="source-serif-pro"/>
              </a:rPr>
              <a:t>. </a:t>
            </a:r>
            <a:r>
              <a:rPr lang="en-GB" sz="1600" b="0" i="0" dirty="0" err="1">
                <a:solidFill>
                  <a:srgbClr val="242424"/>
                </a:solidFill>
                <a:effectLst/>
                <a:latin typeface="source-serif-pro"/>
              </a:rPr>
              <a:t>Metode-metode</a:t>
            </a:r>
            <a:r>
              <a:rPr lang="en-GB" sz="1600" b="0" i="0" dirty="0">
                <a:solidFill>
                  <a:srgbClr val="242424"/>
                </a:solidFill>
                <a:effectLst/>
                <a:latin typeface="source-serif-pro"/>
              </a:rPr>
              <a:t> yang </a:t>
            </a:r>
            <a:r>
              <a:rPr lang="en-GB" sz="1600" b="0" i="0" dirty="0" err="1">
                <a:solidFill>
                  <a:srgbClr val="242424"/>
                </a:solidFill>
                <a:effectLst/>
                <a:latin typeface="source-serif-pro"/>
              </a:rPr>
              <a:t>diterapkan</a:t>
            </a:r>
            <a:r>
              <a:rPr lang="en-GB" sz="1600" b="0" i="0" dirty="0">
                <a:solidFill>
                  <a:srgbClr val="242424"/>
                </a:solidFill>
                <a:effectLst/>
                <a:latin typeface="source-serif-pro"/>
              </a:rPr>
              <a:t> </a:t>
            </a:r>
            <a:r>
              <a:rPr lang="en-GB" sz="1600" b="0" i="0" dirty="0" err="1">
                <a:solidFill>
                  <a:srgbClr val="242424"/>
                </a:solidFill>
                <a:effectLst/>
                <a:latin typeface="source-serif-pro"/>
              </a:rPr>
              <a:t>dalam</a:t>
            </a:r>
            <a:r>
              <a:rPr lang="en-GB" sz="1600" b="0" i="0" dirty="0">
                <a:solidFill>
                  <a:srgbClr val="242424"/>
                </a:solidFill>
                <a:effectLst/>
                <a:latin typeface="source-serif-pro"/>
              </a:rPr>
              <a:t> </a:t>
            </a:r>
            <a:r>
              <a:rPr lang="en-GB" sz="1600" b="0" i="0" dirty="0" err="1">
                <a:solidFill>
                  <a:srgbClr val="242424"/>
                </a:solidFill>
                <a:effectLst/>
                <a:latin typeface="source-serif-pro"/>
              </a:rPr>
              <a:t>membangun</a:t>
            </a:r>
            <a:r>
              <a:rPr lang="en-GB" sz="1600" b="0" i="0" dirty="0">
                <a:solidFill>
                  <a:srgbClr val="242424"/>
                </a:solidFill>
                <a:effectLst/>
                <a:latin typeface="source-serif-pro"/>
              </a:rPr>
              <a:t> </a:t>
            </a:r>
            <a:r>
              <a:rPr lang="en-GB" sz="1600" b="0" i="0" dirty="0" err="1">
                <a:solidFill>
                  <a:srgbClr val="242424"/>
                </a:solidFill>
                <a:effectLst/>
                <a:latin typeface="source-serif-pro"/>
              </a:rPr>
              <a:t>kemampuan</a:t>
            </a:r>
            <a:r>
              <a:rPr lang="en-GB" sz="1600" b="0" i="0" dirty="0">
                <a:solidFill>
                  <a:srgbClr val="242424"/>
                </a:solidFill>
                <a:effectLst/>
                <a:latin typeface="source-serif-pro"/>
              </a:rPr>
              <a:t> </a:t>
            </a:r>
            <a:r>
              <a:rPr lang="en-GB" sz="1600" b="0" i="0" dirty="0" err="1">
                <a:solidFill>
                  <a:srgbClr val="242424"/>
                </a:solidFill>
                <a:effectLst/>
                <a:latin typeface="source-serif-pro"/>
              </a:rPr>
              <a:t>berpikir</a:t>
            </a:r>
            <a:r>
              <a:rPr lang="en-GB" sz="1600" b="0" i="0" dirty="0">
                <a:solidFill>
                  <a:srgbClr val="242424"/>
                </a:solidFill>
                <a:effectLst/>
                <a:latin typeface="source-serif-pro"/>
              </a:rPr>
              <a:t> </a:t>
            </a:r>
            <a:r>
              <a:rPr lang="en-GB" sz="1600" b="0" i="0" dirty="0" err="1">
                <a:solidFill>
                  <a:srgbClr val="242424"/>
                </a:solidFill>
                <a:effectLst/>
                <a:latin typeface="source-serif-pro"/>
              </a:rPr>
              <a:t>kritis</a:t>
            </a:r>
            <a:r>
              <a:rPr lang="en-GB" sz="1600" b="0" i="0" dirty="0">
                <a:solidFill>
                  <a:srgbClr val="242424"/>
                </a:solidFill>
                <a:effectLst/>
                <a:latin typeface="source-serif-pro"/>
              </a:rPr>
              <a:t>, </a:t>
            </a:r>
            <a:r>
              <a:rPr lang="en-GB" sz="1600" b="0" i="0" dirty="0" err="1">
                <a:solidFill>
                  <a:srgbClr val="242424"/>
                </a:solidFill>
                <a:effectLst/>
                <a:latin typeface="source-serif-pro"/>
              </a:rPr>
              <a:t>selain</a:t>
            </a:r>
            <a:r>
              <a:rPr lang="en-GB" sz="1600" b="0" i="0" dirty="0">
                <a:solidFill>
                  <a:srgbClr val="242424"/>
                </a:solidFill>
                <a:effectLst/>
                <a:latin typeface="source-serif-pro"/>
              </a:rPr>
              <a:t> </a:t>
            </a:r>
            <a:r>
              <a:rPr lang="en-GB" sz="1600" b="0" i="0" dirty="0" err="1">
                <a:solidFill>
                  <a:srgbClr val="242424"/>
                </a:solidFill>
                <a:effectLst/>
                <a:latin typeface="source-serif-pro"/>
              </a:rPr>
              <a:t>bermanfaat</a:t>
            </a:r>
            <a:r>
              <a:rPr lang="en-GB" sz="1600" b="0" i="0" dirty="0">
                <a:solidFill>
                  <a:srgbClr val="242424"/>
                </a:solidFill>
                <a:effectLst/>
                <a:latin typeface="source-serif-pro"/>
              </a:rPr>
              <a:t> </a:t>
            </a:r>
            <a:r>
              <a:rPr lang="en-GB" sz="1600" b="0" i="0" dirty="0" err="1">
                <a:solidFill>
                  <a:srgbClr val="242424"/>
                </a:solidFill>
                <a:effectLst/>
                <a:latin typeface="source-serif-pro"/>
              </a:rPr>
              <a:t>bagi</a:t>
            </a:r>
            <a:r>
              <a:rPr lang="en-GB" sz="1600" b="0" i="0" dirty="0">
                <a:solidFill>
                  <a:srgbClr val="242424"/>
                </a:solidFill>
                <a:effectLst/>
                <a:latin typeface="source-serif-pro"/>
              </a:rPr>
              <a:t> </a:t>
            </a:r>
            <a:r>
              <a:rPr lang="en-GB" sz="1600" b="0" i="0" dirty="0" err="1">
                <a:solidFill>
                  <a:srgbClr val="242424"/>
                </a:solidFill>
                <a:effectLst/>
                <a:latin typeface="source-serif-pro"/>
              </a:rPr>
              <a:t>peningkatan</a:t>
            </a:r>
            <a:r>
              <a:rPr lang="en-GB" sz="1600" b="0" i="0" dirty="0">
                <a:solidFill>
                  <a:srgbClr val="242424"/>
                </a:solidFill>
                <a:effectLst/>
                <a:latin typeface="source-serif-pro"/>
              </a:rPr>
              <a:t> </a:t>
            </a:r>
            <a:r>
              <a:rPr lang="en-GB" sz="1600" b="0" i="0" dirty="0" err="1">
                <a:solidFill>
                  <a:srgbClr val="242424"/>
                </a:solidFill>
                <a:effectLst/>
                <a:latin typeface="source-serif-pro"/>
              </a:rPr>
              <a:t>kualitas</a:t>
            </a:r>
            <a:r>
              <a:rPr lang="en-GB" sz="1600" b="0" i="0" dirty="0">
                <a:solidFill>
                  <a:srgbClr val="242424"/>
                </a:solidFill>
                <a:effectLst/>
                <a:latin typeface="source-serif-pro"/>
              </a:rPr>
              <a:t> dan </a:t>
            </a:r>
            <a:r>
              <a:rPr lang="en-GB" sz="1600" b="0" i="0" dirty="0" err="1">
                <a:solidFill>
                  <a:srgbClr val="242424"/>
                </a:solidFill>
                <a:effectLst/>
                <a:latin typeface="source-serif-pro"/>
              </a:rPr>
              <a:t>integritas</a:t>
            </a:r>
            <a:r>
              <a:rPr lang="en-GB" sz="1600" b="0" i="0" dirty="0">
                <a:solidFill>
                  <a:srgbClr val="242424"/>
                </a:solidFill>
                <a:effectLst/>
                <a:latin typeface="source-serif-pro"/>
              </a:rPr>
              <a:t> </a:t>
            </a:r>
            <a:r>
              <a:rPr lang="en-GB" sz="1600" b="0" i="0" dirty="0" err="1">
                <a:solidFill>
                  <a:srgbClr val="242424"/>
                </a:solidFill>
                <a:effectLst/>
                <a:latin typeface="source-serif-pro"/>
              </a:rPr>
              <a:t>akademik</a:t>
            </a:r>
            <a:r>
              <a:rPr lang="en-GB" sz="1600" b="0" i="0" dirty="0">
                <a:solidFill>
                  <a:srgbClr val="242424"/>
                </a:solidFill>
                <a:effectLst/>
                <a:latin typeface="source-serif-pro"/>
              </a:rPr>
              <a:t>, juga sangat </a:t>
            </a:r>
            <a:r>
              <a:rPr lang="en-GB" sz="1600" b="0" i="0" dirty="0" err="1">
                <a:solidFill>
                  <a:srgbClr val="242424"/>
                </a:solidFill>
                <a:effectLst/>
                <a:latin typeface="source-serif-pro"/>
              </a:rPr>
              <a:t>relevan</a:t>
            </a:r>
            <a:r>
              <a:rPr lang="en-GB" sz="1600" b="0" i="0" dirty="0">
                <a:solidFill>
                  <a:srgbClr val="242424"/>
                </a:solidFill>
                <a:effectLst/>
                <a:latin typeface="source-serif-pro"/>
              </a:rPr>
              <a:t> </a:t>
            </a:r>
            <a:r>
              <a:rPr lang="en-GB" sz="1600" b="0" i="0" dirty="0" err="1">
                <a:solidFill>
                  <a:srgbClr val="242424"/>
                </a:solidFill>
                <a:effectLst/>
                <a:latin typeface="source-serif-pro"/>
              </a:rPr>
              <a:t>dalam</a:t>
            </a:r>
            <a:r>
              <a:rPr lang="en-GB" sz="1600" b="0" i="0" dirty="0">
                <a:solidFill>
                  <a:srgbClr val="242424"/>
                </a:solidFill>
                <a:effectLst/>
                <a:latin typeface="source-serif-pro"/>
              </a:rPr>
              <a:t> </a:t>
            </a:r>
            <a:r>
              <a:rPr lang="en-GB" sz="1600" b="0" i="0" dirty="0" err="1">
                <a:solidFill>
                  <a:srgbClr val="242424"/>
                </a:solidFill>
                <a:effectLst/>
                <a:latin typeface="source-serif-pro"/>
              </a:rPr>
              <a:t>menghadapi</a:t>
            </a:r>
            <a:r>
              <a:rPr lang="en-GB" sz="1600" b="0" i="0" dirty="0">
                <a:solidFill>
                  <a:srgbClr val="242424"/>
                </a:solidFill>
                <a:effectLst/>
                <a:latin typeface="source-serif-pro"/>
              </a:rPr>
              <a:t> bias. </a:t>
            </a:r>
            <a:r>
              <a:rPr lang="en-GB" sz="1600" b="0" i="0" dirty="0" err="1">
                <a:solidFill>
                  <a:srgbClr val="242424"/>
                </a:solidFill>
                <a:effectLst/>
                <a:latin typeface="source-serif-pro"/>
              </a:rPr>
              <a:t>Bahkan</a:t>
            </a:r>
            <a:r>
              <a:rPr lang="en-GB" sz="1600" b="0" i="0" dirty="0">
                <a:solidFill>
                  <a:srgbClr val="242424"/>
                </a:solidFill>
                <a:effectLst/>
                <a:latin typeface="source-serif-pro"/>
              </a:rPr>
              <a:t> </a:t>
            </a:r>
            <a:r>
              <a:rPr lang="en-GB" sz="1600" b="0" i="0" dirty="0" err="1">
                <a:solidFill>
                  <a:srgbClr val="242424"/>
                </a:solidFill>
                <a:effectLst/>
                <a:latin typeface="source-serif-pro"/>
              </a:rPr>
              <a:t>indikasi</a:t>
            </a:r>
            <a:r>
              <a:rPr lang="en-GB" sz="1600" b="0" i="0" dirty="0">
                <a:solidFill>
                  <a:srgbClr val="242424"/>
                </a:solidFill>
                <a:effectLst/>
                <a:latin typeface="source-serif-pro"/>
              </a:rPr>
              <a:t> bias </a:t>
            </a:r>
            <a:r>
              <a:rPr lang="en-GB" sz="1600" b="0" i="0" dirty="0" err="1">
                <a:solidFill>
                  <a:srgbClr val="242424"/>
                </a:solidFill>
                <a:effectLst/>
                <a:latin typeface="source-serif-pro"/>
              </a:rPr>
              <a:t>dapat</a:t>
            </a:r>
            <a:r>
              <a:rPr lang="en-GB" sz="1600" b="0" i="0" dirty="0">
                <a:solidFill>
                  <a:srgbClr val="242424"/>
                </a:solidFill>
                <a:effectLst/>
                <a:latin typeface="source-serif-pro"/>
              </a:rPr>
              <a:t> </a:t>
            </a:r>
            <a:r>
              <a:rPr lang="en-GB" sz="1600" b="0" i="0" dirty="0" err="1">
                <a:solidFill>
                  <a:srgbClr val="242424"/>
                </a:solidFill>
                <a:effectLst/>
                <a:latin typeface="source-serif-pro"/>
              </a:rPr>
              <a:t>menjadi</a:t>
            </a:r>
            <a:r>
              <a:rPr lang="en-GB" sz="1600" b="0" i="0" dirty="0">
                <a:solidFill>
                  <a:srgbClr val="242424"/>
                </a:solidFill>
                <a:effectLst/>
                <a:latin typeface="source-serif-pro"/>
              </a:rPr>
              <a:t> </a:t>
            </a:r>
            <a:r>
              <a:rPr lang="en-GB" sz="1600" b="0" i="0" dirty="0" err="1">
                <a:solidFill>
                  <a:srgbClr val="242424"/>
                </a:solidFill>
                <a:effectLst/>
                <a:latin typeface="source-serif-pro"/>
              </a:rPr>
              <a:t>bahan</a:t>
            </a:r>
            <a:r>
              <a:rPr lang="en-GB" sz="1600" b="0" i="0" dirty="0">
                <a:solidFill>
                  <a:srgbClr val="242424"/>
                </a:solidFill>
                <a:effectLst/>
                <a:latin typeface="source-serif-pro"/>
              </a:rPr>
              <a:t> </a:t>
            </a:r>
            <a:r>
              <a:rPr lang="en-GB" sz="1600" b="0" i="0" dirty="0" err="1">
                <a:solidFill>
                  <a:srgbClr val="242424"/>
                </a:solidFill>
                <a:effectLst/>
                <a:latin typeface="source-serif-pro"/>
              </a:rPr>
              <a:t>diskusi</a:t>
            </a:r>
            <a:r>
              <a:rPr lang="en-GB" sz="1600" b="0" i="0" dirty="0">
                <a:solidFill>
                  <a:srgbClr val="242424"/>
                </a:solidFill>
                <a:effectLst/>
                <a:latin typeface="source-serif-pro"/>
              </a:rPr>
              <a:t> yang </a:t>
            </a:r>
            <a:r>
              <a:rPr lang="en-GB" sz="1600" b="0" i="0" dirty="0" err="1">
                <a:solidFill>
                  <a:srgbClr val="242424"/>
                </a:solidFill>
                <a:effectLst/>
                <a:latin typeface="source-serif-pro"/>
              </a:rPr>
              <a:t>menarik</a:t>
            </a:r>
            <a:r>
              <a:rPr lang="en-GB" sz="1600" b="0" i="0" dirty="0">
                <a:solidFill>
                  <a:srgbClr val="242424"/>
                </a:solidFill>
                <a:effectLst/>
                <a:latin typeface="source-serif-pro"/>
              </a:rPr>
              <a:t> </a:t>
            </a:r>
            <a:r>
              <a:rPr lang="en-GB" sz="1600" b="0" i="0" dirty="0" err="1">
                <a:solidFill>
                  <a:srgbClr val="242424"/>
                </a:solidFill>
                <a:effectLst/>
                <a:latin typeface="source-serif-pro"/>
              </a:rPr>
              <a:t>ketika</a:t>
            </a:r>
            <a:r>
              <a:rPr lang="en-GB" sz="1600" b="0" i="0" dirty="0">
                <a:solidFill>
                  <a:srgbClr val="242424"/>
                </a:solidFill>
                <a:effectLst/>
                <a:latin typeface="source-serif-pro"/>
              </a:rPr>
              <a:t> </a:t>
            </a:r>
            <a:r>
              <a:rPr lang="en-GB" sz="1600" b="0" i="0" dirty="0" err="1">
                <a:solidFill>
                  <a:srgbClr val="242424"/>
                </a:solidFill>
                <a:effectLst/>
                <a:latin typeface="source-serif-pro"/>
              </a:rPr>
              <a:t>membangun</a:t>
            </a:r>
            <a:r>
              <a:rPr lang="en-GB" sz="1600" b="0" i="0" dirty="0">
                <a:solidFill>
                  <a:srgbClr val="242424"/>
                </a:solidFill>
                <a:effectLst/>
                <a:latin typeface="source-serif-pro"/>
              </a:rPr>
              <a:t> </a:t>
            </a:r>
            <a:r>
              <a:rPr lang="en-GB" sz="1600" b="0" i="0" dirty="0" err="1">
                <a:solidFill>
                  <a:srgbClr val="242424"/>
                </a:solidFill>
                <a:effectLst/>
                <a:latin typeface="source-serif-pro"/>
              </a:rPr>
              <a:t>refleksi</a:t>
            </a:r>
            <a:r>
              <a:rPr lang="en-GB" sz="1600" b="0" i="0" dirty="0">
                <a:solidFill>
                  <a:srgbClr val="242424"/>
                </a:solidFill>
                <a:effectLst/>
                <a:latin typeface="source-serif-pro"/>
              </a:rPr>
              <a:t> </a:t>
            </a:r>
            <a:r>
              <a:rPr lang="en-GB" sz="1600" b="0" i="0" dirty="0" err="1">
                <a:solidFill>
                  <a:srgbClr val="242424"/>
                </a:solidFill>
                <a:effectLst/>
                <a:latin typeface="source-serif-pro"/>
              </a:rPr>
              <a:t>pembelajaran</a:t>
            </a:r>
            <a:r>
              <a:rPr lang="en-GB" sz="1600" b="0" i="0" dirty="0">
                <a:solidFill>
                  <a:srgbClr val="242424"/>
                </a:solidFill>
                <a:effectLst/>
                <a:latin typeface="source-serif-pro"/>
              </a:rPr>
              <a:t> di </a:t>
            </a:r>
            <a:r>
              <a:rPr lang="en-GB" sz="1600" b="0" i="0" dirty="0" err="1">
                <a:solidFill>
                  <a:srgbClr val="242424"/>
                </a:solidFill>
                <a:effectLst/>
                <a:latin typeface="source-serif-pro"/>
              </a:rPr>
              <a:t>kelas</a:t>
            </a:r>
            <a:r>
              <a:rPr lang="en-GB" sz="1600" b="0" i="0" dirty="0">
                <a:solidFill>
                  <a:srgbClr val="242424"/>
                </a:solidFill>
                <a:effectLst/>
                <a:latin typeface="source-serif-pro"/>
              </a:rPr>
              <a:t>.</a:t>
            </a:r>
          </a:p>
        </p:txBody>
      </p:sp>
      <p:sp>
        <p:nvSpPr>
          <p:cNvPr id="2" name="TextBox 1">
            <a:extLst>
              <a:ext uri="{FF2B5EF4-FFF2-40B4-BE49-F238E27FC236}">
                <a16:creationId xmlns:a16="http://schemas.microsoft.com/office/drawing/2014/main" id="{85709717-8FD7-0D2D-9793-5A3F6967747C}"/>
              </a:ext>
            </a:extLst>
          </p:cNvPr>
          <p:cNvSpPr txBox="1"/>
          <p:nvPr/>
        </p:nvSpPr>
        <p:spPr>
          <a:xfrm>
            <a:off x="690584" y="4766544"/>
            <a:ext cx="7915076" cy="415498"/>
          </a:xfrm>
          <a:prstGeom prst="rect">
            <a:avLst/>
          </a:prstGeom>
          <a:noFill/>
        </p:spPr>
        <p:txBody>
          <a:bodyPr wrap="square">
            <a:spAutoFit/>
          </a:bodyPr>
          <a:lstStyle/>
          <a:p>
            <a:pPr algn="ctr"/>
            <a:r>
              <a:rPr lang="en-US" sz="1050" dirty="0" err="1">
                <a:solidFill>
                  <a:srgbClr val="242021"/>
                </a:solidFill>
                <a:latin typeface="+mj-lt"/>
              </a:rPr>
              <a:t>Refrensi</a:t>
            </a:r>
            <a:r>
              <a:rPr lang="en-US" sz="1050" dirty="0">
                <a:solidFill>
                  <a:srgbClr val="242021"/>
                </a:solidFill>
                <a:latin typeface="+mj-lt"/>
              </a:rPr>
              <a:t> : </a:t>
            </a:r>
            <a:r>
              <a:rPr lang="en-US" sz="1050" dirty="0">
                <a:solidFill>
                  <a:srgbClr val="242021"/>
                </a:solidFill>
                <a:latin typeface="+mj-lt"/>
                <a:hlinkClick r:id="rId3"/>
              </a:rPr>
              <a:t>https://dikti.kemdikbud.go.id/wp-content/uploads/2024/10/Panduan-Penggunaan-Generative-Artificial-Intelligence-pada-Pembelajaran-di-Perguruan-Tinggi.pdf</a:t>
            </a:r>
            <a:r>
              <a:rPr lang="en-US" sz="1050" dirty="0">
                <a:solidFill>
                  <a:srgbClr val="242021"/>
                </a:solidFill>
                <a:latin typeface="+mj-lt"/>
              </a:rPr>
              <a:t> </a:t>
            </a:r>
          </a:p>
        </p:txBody>
      </p:sp>
      <p:sp>
        <p:nvSpPr>
          <p:cNvPr id="4" name="Google Shape;219;p18">
            <a:extLst>
              <a:ext uri="{FF2B5EF4-FFF2-40B4-BE49-F238E27FC236}">
                <a16:creationId xmlns:a16="http://schemas.microsoft.com/office/drawing/2014/main" id="{1C16C2FD-87A2-C68F-7AB9-5B7E2D5AFCE7}"/>
              </a:ext>
            </a:extLst>
          </p:cNvPr>
          <p:cNvSpPr txBox="1">
            <a:spLocks/>
          </p:cNvSpPr>
          <p:nvPr/>
        </p:nvSpPr>
        <p:spPr>
          <a:xfrm>
            <a:off x="250300" y="123040"/>
            <a:ext cx="85206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lgn="ctr">
              <a:buSzPts val="1100"/>
              <a:buFont typeface="Arial"/>
              <a:buNone/>
            </a:pPr>
            <a:r>
              <a:rPr lang="en-GB" dirty="0">
                <a:latin typeface="Nunito" pitchFamily="2" charset="0"/>
              </a:rPr>
              <a:t>T</a:t>
            </a:r>
            <a:r>
              <a:rPr lang="en-ID" dirty="0" err="1">
                <a:latin typeface="Nunito" pitchFamily="2" charset="0"/>
              </a:rPr>
              <a:t>antangan</a:t>
            </a:r>
            <a:r>
              <a:rPr lang="en-ID" dirty="0">
                <a:latin typeface="Nunito" pitchFamily="2" charset="0"/>
              </a:rPr>
              <a:t> Etika - </a:t>
            </a:r>
            <a:r>
              <a:rPr lang="es-ES" dirty="0" err="1">
                <a:latin typeface="Nunito" pitchFamily="2" charset="0"/>
              </a:rPr>
              <a:t>Kesetaraan</a:t>
            </a:r>
            <a:r>
              <a:rPr lang="es-ES" dirty="0">
                <a:latin typeface="Nunito" pitchFamily="2" charset="0"/>
              </a:rPr>
              <a:t>, </a:t>
            </a:r>
            <a:r>
              <a:rPr lang="es-ES" dirty="0" err="1">
                <a:latin typeface="Nunito" pitchFamily="2" charset="0"/>
              </a:rPr>
              <a:t>Transparansi</a:t>
            </a:r>
            <a:r>
              <a:rPr lang="es-ES" dirty="0">
                <a:latin typeface="Nunito" pitchFamily="2" charset="0"/>
              </a:rPr>
              <a:t>, dan </a:t>
            </a:r>
            <a:r>
              <a:rPr lang="es-ES" dirty="0" err="1">
                <a:latin typeface="Nunito" pitchFamily="2" charset="0"/>
              </a:rPr>
              <a:t>Akuntabilitas</a:t>
            </a:r>
            <a:endParaRPr lang="en-ID" dirty="0">
              <a:latin typeface="Nunito" pitchFamily="2" charset="0"/>
            </a:endParaRPr>
          </a:p>
        </p:txBody>
      </p:sp>
    </p:spTree>
    <p:extLst>
      <p:ext uri="{BB962C8B-B14F-4D97-AF65-F5344CB8AC3E}">
        <p14:creationId xmlns:p14="http://schemas.microsoft.com/office/powerpoint/2010/main" val="23156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077D72F5-BE09-AFB2-35F8-4C44C500C617}"/>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E34A0547-AFAE-BBAD-BE2C-A8EFABE878BF}"/>
              </a:ext>
            </a:extLst>
          </p:cNvPr>
          <p:cNvSpPr>
            <a:spLocks noGrp="1"/>
          </p:cNvSpPr>
          <p:nvPr>
            <p:ph type="body" idx="1"/>
          </p:nvPr>
        </p:nvSpPr>
        <p:spPr>
          <a:xfrm>
            <a:off x="311700" y="793012"/>
            <a:ext cx="8520600" cy="3876260"/>
          </a:xfrm>
        </p:spPr>
        <p:txBody>
          <a:bodyPr/>
          <a:lstStyle/>
          <a:p>
            <a:pPr algn="just">
              <a:lnSpc>
                <a:spcPts val="2400"/>
              </a:lnSpc>
            </a:pPr>
            <a:r>
              <a:rPr lang="en-GB" sz="1600" b="0" i="0" dirty="0" err="1">
                <a:solidFill>
                  <a:srgbClr val="242424"/>
                </a:solidFill>
                <a:effectLst/>
                <a:latin typeface="source-serif-pro"/>
              </a:rPr>
              <a:t>Pemanfaatan</a:t>
            </a:r>
            <a:r>
              <a:rPr lang="en-GB" sz="1600" b="0" i="0" dirty="0">
                <a:solidFill>
                  <a:srgbClr val="242424"/>
                </a:solidFill>
                <a:effectLst/>
                <a:latin typeface="source-serif-pro"/>
              </a:rPr>
              <a:t> </a:t>
            </a:r>
            <a:r>
              <a:rPr lang="en-GB" sz="1600" b="0" i="0" dirty="0" err="1">
                <a:solidFill>
                  <a:srgbClr val="242424"/>
                </a:solidFill>
                <a:effectLst/>
                <a:latin typeface="source-serif-pro"/>
              </a:rPr>
              <a:t>teknologi</a:t>
            </a:r>
            <a:r>
              <a:rPr lang="en-GB" sz="1600" b="0" i="0" dirty="0">
                <a:solidFill>
                  <a:srgbClr val="242424"/>
                </a:solidFill>
                <a:effectLst/>
                <a:latin typeface="source-serif-pro"/>
              </a:rPr>
              <a:t> digital, </a:t>
            </a:r>
            <a:r>
              <a:rPr lang="en-GB" sz="1600" b="0" i="0" dirty="0" err="1">
                <a:solidFill>
                  <a:srgbClr val="242424"/>
                </a:solidFill>
                <a:effectLst/>
                <a:latin typeface="source-serif-pro"/>
              </a:rPr>
              <a:t>termasuk</a:t>
            </a:r>
            <a:r>
              <a:rPr lang="en-GB" sz="1600" b="0" i="0" dirty="0">
                <a:solidFill>
                  <a:srgbClr val="242424"/>
                </a:solidFill>
                <a:effectLst/>
                <a:latin typeface="source-serif-pro"/>
              </a:rPr>
              <a:t> </a:t>
            </a:r>
            <a:r>
              <a:rPr lang="en-GB" sz="1600" b="0" i="0" dirty="0" err="1">
                <a:solidFill>
                  <a:srgbClr val="242424"/>
                </a:solidFill>
                <a:effectLst/>
                <a:latin typeface="source-serif-pro"/>
              </a:rPr>
              <a:t>GenAI</a:t>
            </a:r>
            <a:r>
              <a:rPr lang="en-GB" sz="1600" b="0" i="0" dirty="0">
                <a:solidFill>
                  <a:srgbClr val="242424"/>
                </a:solidFill>
                <a:effectLst/>
                <a:latin typeface="source-serif-pro"/>
              </a:rPr>
              <a:t>, </a:t>
            </a:r>
            <a:r>
              <a:rPr lang="en-GB" sz="1600" b="0" i="0" dirty="0" err="1">
                <a:solidFill>
                  <a:srgbClr val="242424"/>
                </a:solidFill>
                <a:effectLst/>
                <a:latin typeface="source-serif-pro"/>
              </a:rPr>
              <a:t>secara</a:t>
            </a:r>
            <a:r>
              <a:rPr lang="en-GB" sz="1600" b="0" i="0" dirty="0">
                <a:solidFill>
                  <a:srgbClr val="242424"/>
                </a:solidFill>
                <a:effectLst/>
                <a:latin typeface="source-serif-pro"/>
              </a:rPr>
              <a:t> </a:t>
            </a:r>
            <a:r>
              <a:rPr lang="en-GB" sz="1600" b="0" i="0" dirty="0" err="1">
                <a:solidFill>
                  <a:srgbClr val="242424"/>
                </a:solidFill>
                <a:effectLst/>
                <a:latin typeface="source-serif-pro"/>
              </a:rPr>
              <a:t>bertanggung</a:t>
            </a:r>
            <a:r>
              <a:rPr lang="en-GB" sz="1600" b="0" i="0" dirty="0">
                <a:solidFill>
                  <a:srgbClr val="242424"/>
                </a:solidFill>
                <a:effectLst/>
                <a:latin typeface="source-serif-pro"/>
              </a:rPr>
              <a:t> </a:t>
            </a:r>
            <a:r>
              <a:rPr lang="en-GB" sz="1600" b="0" i="0" dirty="0" err="1">
                <a:solidFill>
                  <a:srgbClr val="242424"/>
                </a:solidFill>
                <a:effectLst/>
                <a:latin typeface="source-serif-pro"/>
              </a:rPr>
              <a:t>jawab</a:t>
            </a:r>
            <a:r>
              <a:rPr lang="en-GB" sz="1600" b="0" i="0" dirty="0">
                <a:solidFill>
                  <a:srgbClr val="242424"/>
                </a:solidFill>
                <a:effectLst/>
                <a:latin typeface="source-serif-pro"/>
              </a:rPr>
              <a:t> juga </a:t>
            </a:r>
            <a:r>
              <a:rPr lang="en-GB" sz="1600" b="0" i="0" dirty="0" err="1">
                <a:solidFill>
                  <a:srgbClr val="242424"/>
                </a:solidFill>
                <a:effectLst/>
                <a:latin typeface="source-serif-pro"/>
              </a:rPr>
              <a:t>perlu</a:t>
            </a:r>
            <a:r>
              <a:rPr lang="en-GB" sz="1600" b="0" i="0" dirty="0">
                <a:solidFill>
                  <a:srgbClr val="242424"/>
                </a:solidFill>
                <a:effectLst/>
                <a:latin typeface="source-serif-pro"/>
              </a:rPr>
              <a:t> </a:t>
            </a:r>
            <a:r>
              <a:rPr lang="en-GB" sz="1600" b="0" i="0" dirty="0" err="1">
                <a:solidFill>
                  <a:srgbClr val="242424"/>
                </a:solidFill>
                <a:effectLst/>
                <a:latin typeface="source-serif-pro"/>
              </a:rPr>
              <a:t>memperhatikan</a:t>
            </a:r>
            <a:r>
              <a:rPr lang="en-GB" sz="1600" b="0" i="0" dirty="0">
                <a:solidFill>
                  <a:srgbClr val="242424"/>
                </a:solidFill>
                <a:effectLst/>
                <a:latin typeface="source-serif-pro"/>
              </a:rPr>
              <a:t> </a:t>
            </a:r>
            <a:r>
              <a:rPr lang="en-GB" sz="1600" b="0" i="0" dirty="0" err="1">
                <a:solidFill>
                  <a:srgbClr val="242424"/>
                </a:solidFill>
                <a:effectLst/>
                <a:latin typeface="source-serif-pro"/>
              </a:rPr>
              <a:t>dampak</a:t>
            </a:r>
            <a:r>
              <a:rPr lang="en-GB" sz="1600" b="0" i="0" dirty="0">
                <a:solidFill>
                  <a:srgbClr val="242424"/>
                </a:solidFill>
                <a:effectLst/>
                <a:latin typeface="source-serif-pro"/>
              </a:rPr>
              <a:t> </a:t>
            </a:r>
            <a:r>
              <a:rPr lang="en-GB" sz="1600" b="0" i="0" dirty="0" err="1">
                <a:solidFill>
                  <a:srgbClr val="242424"/>
                </a:solidFill>
                <a:effectLst/>
                <a:latin typeface="source-serif-pro"/>
              </a:rPr>
              <a:t>lingkungan</a:t>
            </a:r>
            <a:r>
              <a:rPr lang="en-GB" sz="1600" b="0" i="0" dirty="0">
                <a:solidFill>
                  <a:srgbClr val="242424"/>
                </a:solidFill>
                <a:effectLst/>
                <a:latin typeface="source-serif-pro"/>
              </a:rPr>
              <a:t>. </a:t>
            </a:r>
            <a:r>
              <a:rPr lang="en-GB" sz="1600" b="0" i="0" dirty="0" err="1">
                <a:solidFill>
                  <a:srgbClr val="242424"/>
                </a:solidFill>
                <a:effectLst/>
                <a:latin typeface="source-serif-pro"/>
              </a:rPr>
              <a:t>Aplikasi</a:t>
            </a:r>
            <a:r>
              <a:rPr lang="en-GB" sz="1600" b="0" i="0" dirty="0">
                <a:solidFill>
                  <a:srgbClr val="242424"/>
                </a:solidFill>
                <a:effectLst/>
                <a:latin typeface="source-serif-pro"/>
              </a:rPr>
              <a:t> </a:t>
            </a:r>
            <a:r>
              <a:rPr lang="en-GB" sz="1600" b="0" i="0" dirty="0" err="1">
                <a:solidFill>
                  <a:srgbClr val="242424"/>
                </a:solidFill>
                <a:effectLst/>
                <a:latin typeface="source-serif-pro"/>
              </a:rPr>
              <a:t>GenAI</a:t>
            </a:r>
            <a:r>
              <a:rPr lang="en-GB" sz="1600" b="0" i="0" dirty="0">
                <a:solidFill>
                  <a:srgbClr val="242424"/>
                </a:solidFill>
                <a:effectLst/>
                <a:latin typeface="source-serif-pro"/>
              </a:rPr>
              <a:t>, </a:t>
            </a:r>
            <a:r>
              <a:rPr lang="en-GB" sz="1600" b="0" i="0" dirty="0" err="1">
                <a:solidFill>
                  <a:srgbClr val="242424"/>
                </a:solidFill>
                <a:effectLst/>
                <a:latin typeface="source-serif-pro"/>
              </a:rPr>
              <a:t>termasuk</a:t>
            </a:r>
            <a:r>
              <a:rPr lang="en-GB" sz="1600" b="0" i="0" dirty="0">
                <a:solidFill>
                  <a:srgbClr val="242424"/>
                </a:solidFill>
                <a:effectLst/>
                <a:latin typeface="source-serif-pro"/>
              </a:rPr>
              <a:t> </a:t>
            </a:r>
            <a:r>
              <a:rPr lang="en-GB" sz="1600" b="0" i="0" dirty="0" err="1">
                <a:solidFill>
                  <a:srgbClr val="242424"/>
                </a:solidFill>
                <a:effectLst/>
                <a:latin typeface="source-serif-pro"/>
              </a:rPr>
              <a:t>segala</a:t>
            </a:r>
            <a:r>
              <a:rPr lang="en-GB" sz="1600" b="0" i="0" dirty="0">
                <a:solidFill>
                  <a:srgbClr val="242424"/>
                </a:solidFill>
                <a:effectLst/>
                <a:latin typeface="source-serif-pro"/>
              </a:rPr>
              <a:t> </a:t>
            </a:r>
            <a:r>
              <a:rPr lang="en-GB" sz="1600" b="0" i="0" dirty="0" err="1">
                <a:solidFill>
                  <a:srgbClr val="242424"/>
                </a:solidFill>
                <a:effectLst/>
                <a:latin typeface="source-serif-pro"/>
              </a:rPr>
              <a:t>bentuk</a:t>
            </a:r>
            <a:r>
              <a:rPr lang="en-GB" sz="1600" b="0" i="0" dirty="0">
                <a:solidFill>
                  <a:srgbClr val="242424"/>
                </a:solidFill>
                <a:effectLst/>
                <a:latin typeface="source-serif-pro"/>
              </a:rPr>
              <a:t> </a:t>
            </a:r>
            <a:r>
              <a:rPr lang="en-GB" sz="1600" b="0" i="0" dirty="0" err="1">
                <a:solidFill>
                  <a:srgbClr val="242424"/>
                </a:solidFill>
                <a:effectLst/>
                <a:latin typeface="source-serif-pro"/>
              </a:rPr>
              <a:t>kegiatan</a:t>
            </a:r>
            <a:r>
              <a:rPr lang="en-GB" sz="1600" b="0" i="0" dirty="0">
                <a:solidFill>
                  <a:srgbClr val="242424"/>
                </a:solidFill>
                <a:effectLst/>
                <a:latin typeface="source-serif-pro"/>
              </a:rPr>
              <a:t> daring </a:t>
            </a:r>
            <a:r>
              <a:rPr lang="en-GB" sz="1600" b="0" i="0" dirty="0" err="1">
                <a:solidFill>
                  <a:srgbClr val="242424"/>
                </a:solidFill>
                <a:effectLst/>
                <a:latin typeface="source-serif-pro"/>
              </a:rPr>
              <a:t>seperti</a:t>
            </a:r>
            <a:r>
              <a:rPr lang="en-GB" sz="1600" b="0" i="0" dirty="0">
                <a:solidFill>
                  <a:srgbClr val="242424"/>
                </a:solidFill>
                <a:effectLst/>
                <a:latin typeface="source-serif-pro"/>
              </a:rPr>
              <a:t> </a:t>
            </a:r>
            <a:r>
              <a:rPr lang="en-GB" sz="1600" b="0" i="0" dirty="0" err="1">
                <a:solidFill>
                  <a:srgbClr val="242424"/>
                </a:solidFill>
                <a:effectLst/>
                <a:latin typeface="source-serif-pro"/>
              </a:rPr>
              <a:t>mengirim</a:t>
            </a:r>
            <a:r>
              <a:rPr lang="en-GB" sz="1600" b="0" i="0" dirty="0">
                <a:solidFill>
                  <a:srgbClr val="242424"/>
                </a:solidFill>
                <a:effectLst/>
                <a:latin typeface="source-serif-pro"/>
              </a:rPr>
              <a:t> email, </a:t>
            </a:r>
            <a:r>
              <a:rPr lang="en-GB" sz="1600" b="0" i="0" dirty="0" err="1">
                <a:solidFill>
                  <a:srgbClr val="242424"/>
                </a:solidFill>
                <a:effectLst/>
                <a:latin typeface="source-serif-pro"/>
              </a:rPr>
              <a:t>melakukan</a:t>
            </a:r>
            <a:r>
              <a:rPr lang="en-GB" sz="1600" b="0" i="0" dirty="0">
                <a:solidFill>
                  <a:srgbClr val="242424"/>
                </a:solidFill>
                <a:effectLst/>
                <a:latin typeface="source-serif-pro"/>
              </a:rPr>
              <a:t> </a:t>
            </a:r>
            <a:r>
              <a:rPr lang="en-GB" sz="1600" b="0" i="0" dirty="0" err="1">
                <a:solidFill>
                  <a:srgbClr val="242424"/>
                </a:solidFill>
                <a:effectLst/>
                <a:latin typeface="source-serif-pro"/>
              </a:rPr>
              <a:t>pencarian</a:t>
            </a:r>
            <a:r>
              <a:rPr lang="en-GB" sz="1600" b="0" i="0" dirty="0">
                <a:solidFill>
                  <a:srgbClr val="242424"/>
                </a:solidFill>
                <a:effectLst/>
                <a:latin typeface="source-serif-pro"/>
              </a:rPr>
              <a:t> internet, </a:t>
            </a:r>
            <a:r>
              <a:rPr lang="en-GB" sz="1600" b="0" i="0" dirty="0" err="1">
                <a:solidFill>
                  <a:srgbClr val="242424"/>
                </a:solidFill>
                <a:effectLst/>
                <a:latin typeface="source-serif-pro"/>
              </a:rPr>
              <a:t>akses</a:t>
            </a:r>
            <a:r>
              <a:rPr lang="en-GB" sz="1600" b="0" i="0" dirty="0">
                <a:solidFill>
                  <a:srgbClr val="242424"/>
                </a:solidFill>
                <a:effectLst/>
                <a:latin typeface="source-serif-pro"/>
              </a:rPr>
              <a:t> </a:t>
            </a:r>
            <a:r>
              <a:rPr lang="en-GB" sz="1600" b="0" i="0" dirty="0" err="1">
                <a:solidFill>
                  <a:srgbClr val="242424"/>
                </a:solidFill>
                <a:effectLst/>
                <a:latin typeface="source-serif-pro"/>
              </a:rPr>
              <a:t>konten</a:t>
            </a:r>
            <a:r>
              <a:rPr lang="en-GB" sz="1600" b="0" i="0" dirty="0">
                <a:solidFill>
                  <a:srgbClr val="242424"/>
                </a:solidFill>
                <a:effectLst/>
                <a:latin typeface="source-serif-pro"/>
              </a:rPr>
              <a:t> daring </a:t>
            </a:r>
            <a:r>
              <a:rPr lang="en-GB" sz="1600" b="0" i="0" dirty="0" err="1">
                <a:solidFill>
                  <a:srgbClr val="242424"/>
                </a:solidFill>
                <a:effectLst/>
                <a:latin typeface="source-serif-pro"/>
              </a:rPr>
              <a:t>lainnya</a:t>
            </a:r>
            <a:r>
              <a:rPr lang="en-GB" sz="1600" b="0" i="0" dirty="0">
                <a:solidFill>
                  <a:srgbClr val="242424"/>
                </a:solidFill>
                <a:effectLst/>
                <a:latin typeface="source-serif-pro"/>
              </a:rPr>
              <a:t> sangat </a:t>
            </a:r>
            <a:r>
              <a:rPr lang="en-GB" sz="1600" b="0" i="0" dirty="0" err="1">
                <a:solidFill>
                  <a:srgbClr val="242424"/>
                </a:solidFill>
                <a:effectLst/>
                <a:latin typeface="source-serif-pro"/>
              </a:rPr>
              <a:t>bergantung</a:t>
            </a:r>
            <a:r>
              <a:rPr lang="en-GB" sz="1600" b="0" i="0" dirty="0">
                <a:solidFill>
                  <a:srgbClr val="242424"/>
                </a:solidFill>
                <a:effectLst/>
                <a:latin typeface="source-serif-pro"/>
              </a:rPr>
              <a:t> pada </a:t>
            </a:r>
            <a:r>
              <a:rPr lang="en-GB" sz="1600" b="0" i="0" dirty="0" err="1">
                <a:solidFill>
                  <a:srgbClr val="242424"/>
                </a:solidFill>
                <a:effectLst/>
                <a:latin typeface="source-serif-pro"/>
              </a:rPr>
              <a:t>ketersediaan</a:t>
            </a:r>
            <a:r>
              <a:rPr lang="en-GB" sz="1600" b="0" i="0" dirty="0">
                <a:solidFill>
                  <a:srgbClr val="242424"/>
                </a:solidFill>
                <a:effectLst/>
                <a:latin typeface="source-serif-pro"/>
              </a:rPr>
              <a:t> data </a:t>
            </a:r>
            <a:r>
              <a:rPr lang="en-GB" sz="1600" b="0" i="0" dirty="0" err="1">
                <a:solidFill>
                  <a:srgbClr val="242424"/>
                </a:solidFill>
                <a:effectLst/>
                <a:latin typeface="source-serif-pro"/>
              </a:rPr>
              <a:t>center</a:t>
            </a:r>
            <a:r>
              <a:rPr lang="en-GB" sz="1600" b="0" i="0" dirty="0">
                <a:solidFill>
                  <a:srgbClr val="242424"/>
                </a:solidFill>
                <a:effectLst/>
                <a:latin typeface="source-serif-pro"/>
              </a:rPr>
              <a:t> yang </a:t>
            </a:r>
            <a:r>
              <a:rPr lang="en-GB" sz="1600" b="0" i="0" dirty="0" err="1">
                <a:solidFill>
                  <a:srgbClr val="242424"/>
                </a:solidFill>
                <a:effectLst/>
                <a:latin typeface="source-serif-pro"/>
              </a:rPr>
              <a:t>mengkonsumsi</a:t>
            </a:r>
            <a:r>
              <a:rPr lang="en-GB" sz="1600" b="0" i="0" dirty="0">
                <a:solidFill>
                  <a:srgbClr val="242424"/>
                </a:solidFill>
                <a:effectLst/>
                <a:latin typeface="source-serif-pro"/>
              </a:rPr>
              <a:t> </a:t>
            </a:r>
            <a:r>
              <a:rPr lang="en-GB" sz="1600" b="0" i="0" dirty="0" err="1">
                <a:solidFill>
                  <a:srgbClr val="242424"/>
                </a:solidFill>
                <a:effectLst/>
                <a:latin typeface="source-serif-pro"/>
              </a:rPr>
              <a:t>energi</a:t>
            </a:r>
            <a:r>
              <a:rPr lang="en-GB" sz="1600" b="0" i="0" dirty="0">
                <a:solidFill>
                  <a:srgbClr val="242424"/>
                </a:solidFill>
                <a:effectLst/>
                <a:latin typeface="source-serif-pro"/>
              </a:rPr>
              <a:t> </a:t>
            </a:r>
            <a:r>
              <a:rPr lang="en-GB" sz="1600" b="0" i="0" dirty="0" err="1">
                <a:solidFill>
                  <a:srgbClr val="242424"/>
                </a:solidFill>
                <a:effectLst/>
                <a:latin typeface="source-serif-pro"/>
              </a:rPr>
              <a:t>listrik</a:t>
            </a:r>
            <a:r>
              <a:rPr lang="en-GB" sz="1600" b="0" i="0" dirty="0">
                <a:solidFill>
                  <a:srgbClr val="242424"/>
                </a:solidFill>
                <a:effectLst/>
                <a:latin typeface="source-serif-pro"/>
              </a:rPr>
              <a:t> dan </a:t>
            </a:r>
            <a:r>
              <a:rPr lang="en-GB" sz="1600" b="0" i="0" dirty="0" err="1">
                <a:solidFill>
                  <a:srgbClr val="242424"/>
                </a:solidFill>
                <a:effectLst/>
                <a:latin typeface="source-serif-pro"/>
              </a:rPr>
              <a:t>sumber</a:t>
            </a:r>
            <a:r>
              <a:rPr lang="en-GB" sz="1600" b="0" i="0" dirty="0">
                <a:solidFill>
                  <a:srgbClr val="242424"/>
                </a:solidFill>
                <a:effectLst/>
                <a:latin typeface="source-serif-pro"/>
              </a:rPr>
              <a:t> </a:t>
            </a:r>
            <a:r>
              <a:rPr lang="en-GB" sz="1600" b="0" i="0" dirty="0" err="1">
                <a:solidFill>
                  <a:srgbClr val="242424"/>
                </a:solidFill>
                <a:effectLst/>
                <a:latin typeface="source-serif-pro"/>
              </a:rPr>
              <a:t>daya</a:t>
            </a:r>
            <a:r>
              <a:rPr lang="en-GB" sz="1600" b="0" i="0" dirty="0">
                <a:solidFill>
                  <a:srgbClr val="242424"/>
                </a:solidFill>
                <a:effectLst/>
                <a:latin typeface="source-serif-pro"/>
              </a:rPr>
              <a:t> air (</a:t>
            </a:r>
            <a:r>
              <a:rPr lang="en-GB" sz="1600" b="0" i="0" dirty="0" err="1">
                <a:solidFill>
                  <a:srgbClr val="242424"/>
                </a:solidFill>
                <a:effectLst/>
                <a:latin typeface="source-serif-pro"/>
              </a:rPr>
              <a:t>untuk</a:t>
            </a:r>
            <a:r>
              <a:rPr lang="en-GB" sz="1600" b="0" i="0" dirty="0">
                <a:solidFill>
                  <a:srgbClr val="242424"/>
                </a:solidFill>
                <a:effectLst/>
                <a:latin typeface="source-serif-pro"/>
              </a:rPr>
              <a:t> </a:t>
            </a:r>
            <a:r>
              <a:rPr lang="en-GB" sz="1600" b="0" i="0" dirty="0" err="1">
                <a:solidFill>
                  <a:srgbClr val="242424"/>
                </a:solidFill>
                <a:effectLst/>
                <a:latin typeface="source-serif-pro"/>
              </a:rPr>
              <a:t>pendinginan</a:t>
            </a:r>
            <a:r>
              <a:rPr lang="en-GB" sz="1600" b="0" i="0" dirty="0">
                <a:solidFill>
                  <a:srgbClr val="242424"/>
                </a:solidFill>
                <a:effectLst/>
                <a:latin typeface="source-serif-pro"/>
              </a:rPr>
              <a:t>) </a:t>
            </a:r>
            <a:r>
              <a:rPr lang="en-GB" sz="1600" b="0" i="0" dirty="0" err="1">
                <a:solidFill>
                  <a:srgbClr val="242424"/>
                </a:solidFill>
                <a:effectLst/>
                <a:latin typeface="source-serif-pro"/>
              </a:rPr>
              <a:t>dalam</a:t>
            </a:r>
            <a:r>
              <a:rPr lang="en-GB" sz="1600" b="0" i="0" dirty="0">
                <a:solidFill>
                  <a:srgbClr val="242424"/>
                </a:solidFill>
                <a:effectLst/>
                <a:latin typeface="source-serif-pro"/>
              </a:rPr>
              <a:t> volume yang </a:t>
            </a:r>
            <a:r>
              <a:rPr lang="en-GB" sz="1600" b="0" i="0" dirty="0" err="1">
                <a:solidFill>
                  <a:srgbClr val="242424"/>
                </a:solidFill>
                <a:effectLst/>
                <a:latin typeface="source-serif-pro"/>
              </a:rPr>
              <a:t>besar</a:t>
            </a:r>
            <a:r>
              <a:rPr lang="en-GB" sz="1600" b="0" i="0" dirty="0">
                <a:solidFill>
                  <a:srgbClr val="242424"/>
                </a:solidFill>
                <a:effectLst/>
                <a:latin typeface="source-serif-pro"/>
              </a:rPr>
              <a:t>. Oleh </a:t>
            </a:r>
            <a:r>
              <a:rPr lang="en-GB" sz="1600" b="0" i="0" dirty="0" err="1">
                <a:solidFill>
                  <a:srgbClr val="242424"/>
                </a:solidFill>
                <a:effectLst/>
                <a:latin typeface="source-serif-pro"/>
              </a:rPr>
              <a:t>karena</a:t>
            </a:r>
            <a:r>
              <a:rPr lang="en-GB" sz="1600" b="0" i="0" dirty="0">
                <a:solidFill>
                  <a:srgbClr val="242424"/>
                </a:solidFill>
                <a:effectLst/>
                <a:latin typeface="source-serif-pro"/>
              </a:rPr>
              <a:t> </a:t>
            </a:r>
            <a:r>
              <a:rPr lang="en-GB" sz="1600" b="0" i="0" dirty="0" err="1">
                <a:solidFill>
                  <a:srgbClr val="242424"/>
                </a:solidFill>
                <a:effectLst/>
                <a:latin typeface="source-serif-pro"/>
              </a:rPr>
              <a:t>itu</a:t>
            </a:r>
            <a:r>
              <a:rPr lang="en-GB" sz="1600" b="0" i="0" dirty="0">
                <a:solidFill>
                  <a:srgbClr val="242424"/>
                </a:solidFill>
                <a:effectLst/>
                <a:latin typeface="source-serif-pro"/>
              </a:rPr>
              <a:t>, </a:t>
            </a:r>
            <a:r>
              <a:rPr lang="en-GB" sz="1600" b="0" i="0" dirty="0" err="1">
                <a:solidFill>
                  <a:srgbClr val="242424"/>
                </a:solidFill>
                <a:effectLst/>
                <a:latin typeface="source-serif-pro"/>
              </a:rPr>
              <a:t>perlu</a:t>
            </a:r>
            <a:r>
              <a:rPr lang="en-GB" sz="1600" b="0" i="0" dirty="0">
                <a:solidFill>
                  <a:srgbClr val="242424"/>
                </a:solidFill>
                <a:effectLst/>
                <a:latin typeface="source-serif-pro"/>
              </a:rPr>
              <a:t> </a:t>
            </a:r>
            <a:r>
              <a:rPr lang="en-GB" sz="1600" b="0" i="0" dirty="0" err="1">
                <a:solidFill>
                  <a:srgbClr val="242424"/>
                </a:solidFill>
                <a:effectLst/>
                <a:latin typeface="source-serif-pro"/>
              </a:rPr>
              <a:t>kesadaran</a:t>
            </a:r>
            <a:r>
              <a:rPr lang="en-GB" sz="1600" b="0" i="0" dirty="0">
                <a:solidFill>
                  <a:srgbClr val="242424"/>
                </a:solidFill>
                <a:effectLst/>
                <a:latin typeface="source-serif-pro"/>
              </a:rPr>
              <a:t> dan rasa </a:t>
            </a:r>
            <a:r>
              <a:rPr lang="en-GB" sz="1600" b="0" i="0" dirty="0" err="1">
                <a:solidFill>
                  <a:srgbClr val="242424"/>
                </a:solidFill>
                <a:effectLst/>
                <a:latin typeface="source-serif-pro"/>
              </a:rPr>
              <a:t>tanggung</a:t>
            </a:r>
            <a:r>
              <a:rPr lang="en-GB" sz="1600" b="0" i="0" dirty="0">
                <a:solidFill>
                  <a:srgbClr val="242424"/>
                </a:solidFill>
                <a:effectLst/>
                <a:latin typeface="source-serif-pro"/>
              </a:rPr>
              <a:t> </a:t>
            </a:r>
            <a:r>
              <a:rPr lang="en-GB" sz="1600" b="0" i="0" dirty="0" err="1">
                <a:solidFill>
                  <a:srgbClr val="242424"/>
                </a:solidFill>
                <a:effectLst/>
                <a:latin typeface="source-serif-pro"/>
              </a:rPr>
              <a:t>jawab</a:t>
            </a:r>
            <a:r>
              <a:rPr lang="en-GB" sz="1600" b="0" i="0" dirty="0">
                <a:solidFill>
                  <a:srgbClr val="242424"/>
                </a:solidFill>
                <a:effectLst/>
                <a:latin typeface="source-serif-pro"/>
              </a:rPr>
              <a:t> yang </a:t>
            </a:r>
            <a:r>
              <a:rPr lang="en-GB" sz="1600" b="0" i="0" dirty="0" err="1">
                <a:solidFill>
                  <a:srgbClr val="242424"/>
                </a:solidFill>
                <a:effectLst/>
                <a:latin typeface="source-serif-pro"/>
              </a:rPr>
              <a:t>tinggi</a:t>
            </a:r>
            <a:r>
              <a:rPr lang="en-GB" sz="1600" b="0" i="0" dirty="0">
                <a:solidFill>
                  <a:srgbClr val="242424"/>
                </a:solidFill>
                <a:effectLst/>
                <a:latin typeface="source-serif-pro"/>
              </a:rPr>
              <a:t> </a:t>
            </a:r>
            <a:r>
              <a:rPr lang="en-GB" sz="1600" b="0" i="0" dirty="0" err="1">
                <a:solidFill>
                  <a:srgbClr val="242424"/>
                </a:solidFill>
                <a:effectLst/>
                <a:latin typeface="source-serif-pro"/>
              </a:rPr>
              <a:t>dalam</a:t>
            </a:r>
            <a:r>
              <a:rPr lang="en-GB" sz="1600" b="0" i="0" dirty="0">
                <a:solidFill>
                  <a:srgbClr val="242424"/>
                </a:solidFill>
                <a:effectLst/>
                <a:latin typeface="source-serif-pro"/>
              </a:rPr>
              <a:t> </a:t>
            </a:r>
            <a:r>
              <a:rPr lang="en-GB" sz="1600" b="0" i="0" dirty="0" err="1">
                <a:solidFill>
                  <a:srgbClr val="242424"/>
                </a:solidFill>
                <a:effectLst/>
                <a:latin typeface="source-serif-pro"/>
              </a:rPr>
              <a:t>menggunakan</a:t>
            </a:r>
            <a:r>
              <a:rPr lang="en-GB" sz="1600" b="0" i="0" dirty="0">
                <a:solidFill>
                  <a:srgbClr val="242424"/>
                </a:solidFill>
                <a:effectLst/>
                <a:latin typeface="source-serif-pro"/>
              </a:rPr>
              <a:t> </a:t>
            </a:r>
            <a:r>
              <a:rPr lang="en-GB" sz="1600" b="0" i="0" dirty="0" err="1">
                <a:solidFill>
                  <a:srgbClr val="242424"/>
                </a:solidFill>
                <a:effectLst/>
                <a:latin typeface="source-serif-pro"/>
              </a:rPr>
              <a:t>teknologi</a:t>
            </a:r>
            <a:r>
              <a:rPr lang="en-GB" sz="1600" b="0" i="0" dirty="0">
                <a:solidFill>
                  <a:srgbClr val="242424"/>
                </a:solidFill>
                <a:effectLst/>
                <a:latin typeface="source-serif-pro"/>
              </a:rPr>
              <a:t> digital, </a:t>
            </a:r>
            <a:r>
              <a:rPr lang="en-GB" sz="1600" b="0" i="0" dirty="0" err="1">
                <a:solidFill>
                  <a:srgbClr val="242424"/>
                </a:solidFill>
                <a:effectLst/>
                <a:latin typeface="source-serif-pro"/>
              </a:rPr>
              <a:t>sehingga</a:t>
            </a:r>
            <a:r>
              <a:rPr lang="en-GB" sz="1600" b="0" i="0" dirty="0">
                <a:solidFill>
                  <a:srgbClr val="242424"/>
                </a:solidFill>
                <a:effectLst/>
                <a:latin typeface="source-serif-pro"/>
              </a:rPr>
              <a:t> </a:t>
            </a:r>
            <a:r>
              <a:rPr lang="en-GB" sz="1600" b="0" i="0" dirty="0" err="1">
                <a:solidFill>
                  <a:srgbClr val="242424"/>
                </a:solidFill>
                <a:effectLst/>
                <a:latin typeface="source-serif-pro"/>
              </a:rPr>
              <a:t>setiap</a:t>
            </a:r>
            <a:r>
              <a:rPr lang="en-GB" sz="1600" b="0" i="0" dirty="0">
                <a:solidFill>
                  <a:srgbClr val="242424"/>
                </a:solidFill>
                <a:effectLst/>
                <a:latin typeface="source-serif-pro"/>
              </a:rPr>
              <a:t> </a:t>
            </a:r>
            <a:r>
              <a:rPr lang="en-GB" sz="1600" b="0" i="0" dirty="0" err="1">
                <a:solidFill>
                  <a:srgbClr val="242424"/>
                </a:solidFill>
                <a:effectLst/>
                <a:latin typeface="source-serif-pro"/>
              </a:rPr>
              <a:t>sivitas</a:t>
            </a:r>
            <a:r>
              <a:rPr lang="en-GB" sz="1600" b="0" i="0" dirty="0">
                <a:solidFill>
                  <a:srgbClr val="242424"/>
                </a:solidFill>
                <a:effectLst/>
                <a:latin typeface="source-serif-pro"/>
              </a:rPr>
              <a:t> </a:t>
            </a:r>
            <a:r>
              <a:rPr lang="en-GB" sz="1600" b="0" i="0" dirty="0" err="1">
                <a:solidFill>
                  <a:srgbClr val="242424"/>
                </a:solidFill>
                <a:effectLst/>
                <a:latin typeface="source-serif-pro"/>
              </a:rPr>
              <a:t>akademika</a:t>
            </a:r>
            <a:r>
              <a:rPr lang="en-GB" sz="1600" b="0" i="0" dirty="0">
                <a:solidFill>
                  <a:srgbClr val="242424"/>
                </a:solidFill>
                <a:effectLst/>
                <a:latin typeface="source-serif-pro"/>
              </a:rPr>
              <a:t> di </a:t>
            </a:r>
            <a:r>
              <a:rPr lang="en-GB" sz="1600" b="0" i="0" dirty="0" err="1">
                <a:solidFill>
                  <a:srgbClr val="242424"/>
                </a:solidFill>
                <a:effectLst/>
                <a:latin typeface="source-serif-pro"/>
              </a:rPr>
              <a:t>perguruan</a:t>
            </a:r>
            <a:r>
              <a:rPr lang="en-GB" sz="1600" b="0" i="0" dirty="0">
                <a:solidFill>
                  <a:srgbClr val="242424"/>
                </a:solidFill>
                <a:effectLst/>
                <a:latin typeface="source-serif-pro"/>
              </a:rPr>
              <a:t> </a:t>
            </a:r>
            <a:r>
              <a:rPr lang="en-GB" sz="1600" b="0" i="0" dirty="0" err="1">
                <a:solidFill>
                  <a:srgbClr val="242424"/>
                </a:solidFill>
                <a:effectLst/>
                <a:latin typeface="source-serif-pro"/>
              </a:rPr>
              <a:t>tinggi</a:t>
            </a:r>
            <a:r>
              <a:rPr lang="en-GB" sz="1600" b="0" i="0" dirty="0">
                <a:solidFill>
                  <a:srgbClr val="242424"/>
                </a:solidFill>
                <a:effectLst/>
                <a:latin typeface="source-serif-pro"/>
              </a:rPr>
              <a:t> </a:t>
            </a:r>
            <a:r>
              <a:rPr lang="en-GB" sz="1600" b="0" i="0" dirty="0" err="1">
                <a:solidFill>
                  <a:srgbClr val="242424"/>
                </a:solidFill>
                <a:effectLst/>
                <a:latin typeface="source-serif-pro"/>
              </a:rPr>
              <a:t>secara</a:t>
            </a:r>
            <a:r>
              <a:rPr lang="en-GB" sz="1600" b="0" i="0" dirty="0">
                <a:solidFill>
                  <a:srgbClr val="242424"/>
                </a:solidFill>
                <a:effectLst/>
                <a:latin typeface="source-serif-pro"/>
              </a:rPr>
              <a:t> </a:t>
            </a:r>
            <a:r>
              <a:rPr lang="en-GB" sz="1600" b="0" i="0" dirty="0" err="1">
                <a:solidFill>
                  <a:srgbClr val="242424"/>
                </a:solidFill>
                <a:effectLst/>
                <a:latin typeface="source-serif-pro"/>
              </a:rPr>
              <a:t>sadar</a:t>
            </a:r>
            <a:r>
              <a:rPr lang="en-GB" sz="1600" b="0" i="0" dirty="0">
                <a:solidFill>
                  <a:srgbClr val="242424"/>
                </a:solidFill>
                <a:effectLst/>
                <a:latin typeface="source-serif-pro"/>
              </a:rPr>
              <a:t> </a:t>
            </a:r>
            <a:r>
              <a:rPr lang="en-GB" sz="1600" b="0" i="0" dirty="0" err="1">
                <a:solidFill>
                  <a:srgbClr val="242424"/>
                </a:solidFill>
                <a:effectLst/>
                <a:latin typeface="source-serif-pro"/>
              </a:rPr>
              <a:t>berkontribusi</a:t>
            </a:r>
            <a:r>
              <a:rPr lang="en-GB" sz="1600" b="0" i="0" dirty="0">
                <a:solidFill>
                  <a:srgbClr val="242424"/>
                </a:solidFill>
                <a:effectLst/>
                <a:latin typeface="source-serif-pro"/>
              </a:rPr>
              <a:t> </a:t>
            </a:r>
            <a:r>
              <a:rPr lang="en-GB" sz="1600" b="0" i="0" dirty="0" err="1">
                <a:solidFill>
                  <a:srgbClr val="242424"/>
                </a:solidFill>
                <a:effectLst/>
                <a:latin typeface="source-serif-pro"/>
              </a:rPr>
              <a:t>langsung</a:t>
            </a:r>
            <a:r>
              <a:rPr lang="en-GB" sz="1600" b="0" i="0" dirty="0">
                <a:solidFill>
                  <a:srgbClr val="242424"/>
                </a:solidFill>
                <a:effectLst/>
                <a:latin typeface="source-serif-pro"/>
              </a:rPr>
              <a:t> </a:t>
            </a:r>
            <a:r>
              <a:rPr lang="en-GB" sz="1600" b="0" i="0" dirty="0" err="1">
                <a:solidFill>
                  <a:srgbClr val="242424"/>
                </a:solidFill>
                <a:effectLst/>
                <a:latin typeface="source-serif-pro"/>
              </a:rPr>
              <a:t>bagi</a:t>
            </a:r>
            <a:r>
              <a:rPr lang="en-GB" sz="1600" b="0" i="0" dirty="0">
                <a:solidFill>
                  <a:srgbClr val="242424"/>
                </a:solidFill>
                <a:effectLst/>
                <a:latin typeface="source-serif-pro"/>
              </a:rPr>
              <a:t> </a:t>
            </a:r>
            <a:r>
              <a:rPr lang="en-GB" sz="1600" b="0" i="0" dirty="0" err="1">
                <a:solidFill>
                  <a:srgbClr val="242424"/>
                </a:solidFill>
                <a:effectLst/>
                <a:latin typeface="source-serif-pro"/>
              </a:rPr>
              <a:t>kelestarian</a:t>
            </a:r>
            <a:r>
              <a:rPr lang="en-GB" sz="1600" b="0" i="0" dirty="0">
                <a:solidFill>
                  <a:srgbClr val="242424"/>
                </a:solidFill>
                <a:effectLst/>
                <a:latin typeface="source-serif-pro"/>
              </a:rPr>
              <a:t> </a:t>
            </a:r>
            <a:r>
              <a:rPr lang="en-GB" sz="1600" b="0" i="0" dirty="0" err="1">
                <a:solidFill>
                  <a:srgbClr val="242424"/>
                </a:solidFill>
                <a:effectLst/>
                <a:latin typeface="source-serif-pro"/>
              </a:rPr>
              <a:t>lingkungan</a:t>
            </a:r>
            <a:r>
              <a:rPr lang="en-GB" sz="1600" b="0" i="0" dirty="0">
                <a:solidFill>
                  <a:srgbClr val="242424"/>
                </a:solidFill>
                <a:effectLst/>
                <a:latin typeface="source-serif-pro"/>
              </a:rPr>
              <a:t>, </a:t>
            </a:r>
            <a:r>
              <a:rPr lang="en-GB" sz="1600" b="0" i="0" dirty="0" err="1">
                <a:solidFill>
                  <a:srgbClr val="242424"/>
                </a:solidFill>
                <a:effectLst/>
                <a:latin typeface="source-serif-pro"/>
              </a:rPr>
              <a:t>keberlangsungan</a:t>
            </a:r>
            <a:r>
              <a:rPr lang="en-GB" sz="1600" b="0" i="0" dirty="0">
                <a:solidFill>
                  <a:srgbClr val="242424"/>
                </a:solidFill>
                <a:effectLst/>
                <a:latin typeface="source-serif-pro"/>
              </a:rPr>
              <a:t>, </a:t>
            </a:r>
            <a:r>
              <a:rPr lang="en-GB" sz="1600" b="0" i="0" dirty="0" err="1">
                <a:solidFill>
                  <a:srgbClr val="242424"/>
                </a:solidFill>
                <a:effectLst/>
                <a:latin typeface="source-serif-pro"/>
              </a:rPr>
              <a:t>serta</a:t>
            </a:r>
            <a:r>
              <a:rPr lang="en-GB" sz="1600" b="0" i="0" dirty="0">
                <a:solidFill>
                  <a:srgbClr val="242424"/>
                </a:solidFill>
                <a:effectLst/>
                <a:latin typeface="source-serif-pro"/>
              </a:rPr>
              <a:t> </a:t>
            </a:r>
            <a:r>
              <a:rPr lang="en-GB" sz="1600" b="0" i="0" dirty="0" err="1">
                <a:solidFill>
                  <a:srgbClr val="242424"/>
                </a:solidFill>
                <a:effectLst/>
                <a:latin typeface="source-serif-pro"/>
              </a:rPr>
              <a:t>keberlanjutan</a:t>
            </a:r>
            <a:r>
              <a:rPr lang="en-GB" sz="1600" b="0" i="0" dirty="0">
                <a:solidFill>
                  <a:srgbClr val="242424"/>
                </a:solidFill>
                <a:effectLst/>
                <a:latin typeface="source-serif-pro"/>
              </a:rPr>
              <a:t> </a:t>
            </a:r>
            <a:r>
              <a:rPr lang="en-GB" sz="1600" b="0" i="0" dirty="0" err="1">
                <a:solidFill>
                  <a:srgbClr val="242424"/>
                </a:solidFill>
                <a:effectLst/>
                <a:latin typeface="source-serif-pro"/>
              </a:rPr>
              <a:t>ekosistem</a:t>
            </a:r>
            <a:r>
              <a:rPr lang="en-GB" sz="1600" b="0" i="0" dirty="0">
                <a:solidFill>
                  <a:srgbClr val="242424"/>
                </a:solidFill>
                <a:effectLst/>
                <a:latin typeface="source-serif-pro"/>
              </a:rPr>
              <a:t> digital </a:t>
            </a:r>
            <a:r>
              <a:rPr lang="en-GB" sz="1600" b="0" i="0" dirty="0" err="1">
                <a:solidFill>
                  <a:srgbClr val="242424"/>
                </a:solidFill>
                <a:effectLst/>
                <a:latin typeface="source-serif-pro"/>
              </a:rPr>
              <a:t>bersama</a:t>
            </a:r>
            <a:r>
              <a:rPr lang="en-GB" sz="1600" b="0" i="0" dirty="0">
                <a:solidFill>
                  <a:srgbClr val="242424"/>
                </a:solidFill>
                <a:effectLst/>
                <a:latin typeface="source-serif-pro"/>
              </a:rPr>
              <a:t>.</a:t>
            </a:r>
          </a:p>
        </p:txBody>
      </p:sp>
      <p:sp>
        <p:nvSpPr>
          <p:cNvPr id="2" name="TextBox 1">
            <a:extLst>
              <a:ext uri="{FF2B5EF4-FFF2-40B4-BE49-F238E27FC236}">
                <a16:creationId xmlns:a16="http://schemas.microsoft.com/office/drawing/2014/main" id="{1305D98E-6825-968A-CFB1-2552FA7BE0A0}"/>
              </a:ext>
            </a:extLst>
          </p:cNvPr>
          <p:cNvSpPr txBox="1"/>
          <p:nvPr/>
        </p:nvSpPr>
        <p:spPr>
          <a:xfrm>
            <a:off x="690584" y="4766544"/>
            <a:ext cx="7915076" cy="415498"/>
          </a:xfrm>
          <a:prstGeom prst="rect">
            <a:avLst/>
          </a:prstGeom>
          <a:noFill/>
        </p:spPr>
        <p:txBody>
          <a:bodyPr wrap="square">
            <a:spAutoFit/>
          </a:bodyPr>
          <a:lstStyle/>
          <a:p>
            <a:pPr algn="ctr"/>
            <a:r>
              <a:rPr lang="en-US" sz="1050" dirty="0" err="1">
                <a:solidFill>
                  <a:srgbClr val="242021"/>
                </a:solidFill>
                <a:latin typeface="+mj-lt"/>
              </a:rPr>
              <a:t>Refrensi</a:t>
            </a:r>
            <a:r>
              <a:rPr lang="en-US" sz="1050" dirty="0">
                <a:solidFill>
                  <a:srgbClr val="242021"/>
                </a:solidFill>
                <a:latin typeface="+mj-lt"/>
              </a:rPr>
              <a:t> : </a:t>
            </a:r>
            <a:r>
              <a:rPr lang="en-US" sz="1050" dirty="0">
                <a:solidFill>
                  <a:srgbClr val="242021"/>
                </a:solidFill>
                <a:latin typeface="+mj-lt"/>
                <a:hlinkClick r:id="rId3"/>
              </a:rPr>
              <a:t>https://dikti.kemdikbud.go.id/wp-content/uploads/2024/10/Panduan-Penggunaan-Generative-Artificial-Intelligence-pada-Pembelajaran-di-Perguruan-Tinggi.pdf</a:t>
            </a:r>
            <a:r>
              <a:rPr lang="en-US" sz="1050" dirty="0">
                <a:solidFill>
                  <a:srgbClr val="242021"/>
                </a:solidFill>
                <a:latin typeface="+mj-lt"/>
              </a:rPr>
              <a:t> </a:t>
            </a:r>
          </a:p>
        </p:txBody>
      </p:sp>
      <p:sp>
        <p:nvSpPr>
          <p:cNvPr id="4" name="Google Shape;219;p18">
            <a:extLst>
              <a:ext uri="{FF2B5EF4-FFF2-40B4-BE49-F238E27FC236}">
                <a16:creationId xmlns:a16="http://schemas.microsoft.com/office/drawing/2014/main" id="{1B87B3BA-251E-AF59-9323-749E70B862D1}"/>
              </a:ext>
            </a:extLst>
          </p:cNvPr>
          <p:cNvSpPr txBox="1">
            <a:spLocks/>
          </p:cNvSpPr>
          <p:nvPr/>
        </p:nvSpPr>
        <p:spPr>
          <a:xfrm>
            <a:off x="250300" y="123040"/>
            <a:ext cx="85206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lgn="ctr">
              <a:buSzPts val="1100"/>
              <a:buFont typeface="Arial"/>
              <a:buNone/>
            </a:pPr>
            <a:r>
              <a:rPr lang="en-GB" dirty="0">
                <a:latin typeface="Nunito" pitchFamily="2" charset="0"/>
              </a:rPr>
              <a:t>T</a:t>
            </a:r>
            <a:r>
              <a:rPr lang="en-ID" dirty="0" err="1">
                <a:latin typeface="Nunito" pitchFamily="2" charset="0"/>
              </a:rPr>
              <a:t>antangan</a:t>
            </a:r>
            <a:r>
              <a:rPr lang="en-ID" dirty="0">
                <a:latin typeface="Nunito" pitchFamily="2" charset="0"/>
              </a:rPr>
              <a:t> Etika – </a:t>
            </a:r>
            <a:r>
              <a:rPr lang="es-ES" dirty="0" err="1">
                <a:latin typeface="Nunito" pitchFamily="2" charset="0"/>
              </a:rPr>
              <a:t>Dampak</a:t>
            </a:r>
            <a:r>
              <a:rPr lang="es-ES" dirty="0">
                <a:latin typeface="Nunito" pitchFamily="2" charset="0"/>
              </a:rPr>
              <a:t> </a:t>
            </a:r>
            <a:r>
              <a:rPr lang="es-ES" dirty="0" err="1">
                <a:latin typeface="Nunito" pitchFamily="2" charset="0"/>
              </a:rPr>
              <a:t>Lingkungan</a:t>
            </a:r>
            <a:r>
              <a:rPr lang="es-ES" dirty="0">
                <a:latin typeface="Nunito" pitchFamily="2" charset="0"/>
              </a:rPr>
              <a:t> </a:t>
            </a:r>
            <a:endParaRPr lang="en-ID" dirty="0">
              <a:latin typeface="Nunito" pitchFamily="2" charset="0"/>
            </a:endParaRPr>
          </a:p>
        </p:txBody>
      </p:sp>
    </p:spTree>
    <p:extLst>
      <p:ext uri="{BB962C8B-B14F-4D97-AF65-F5344CB8AC3E}">
        <p14:creationId xmlns:p14="http://schemas.microsoft.com/office/powerpoint/2010/main" val="1698335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778AD95D-1462-3723-98D1-F9380FEFB0E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8055EB9-233A-BDA7-4C9E-3846260A55AF}"/>
              </a:ext>
            </a:extLst>
          </p:cNvPr>
          <p:cNvSpPr txBox="1"/>
          <p:nvPr/>
        </p:nvSpPr>
        <p:spPr>
          <a:xfrm>
            <a:off x="690584" y="4766544"/>
            <a:ext cx="7915076" cy="415498"/>
          </a:xfrm>
          <a:prstGeom prst="rect">
            <a:avLst/>
          </a:prstGeom>
          <a:noFill/>
        </p:spPr>
        <p:txBody>
          <a:bodyPr wrap="square">
            <a:spAutoFit/>
          </a:bodyPr>
          <a:lstStyle/>
          <a:p>
            <a:pPr algn="ctr"/>
            <a:r>
              <a:rPr lang="en-US" sz="1050" dirty="0" err="1">
                <a:solidFill>
                  <a:srgbClr val="242021"/>
                </a:solidFill>
                <a:latin typeface="+mj-lt"/>
              </a:rPr>
              <a:t>Refrensi</a:t>
            </a:r>
            <a:r>
              <a:rPr lang="en-US" sz="1050" dirty="0">
                <a:solidFill>
                  <a:srgbClr val="242021"/>
                </a:solidFill>
                <a:latin typeface="+mj-lt"/>
              </a:rPr>
              <a:t> : </a:t>
            </a:r>
            <a:r>
              <a:rPr lang="en-US" sz="1050" dirty="0">
                <a:solidFill>
                  <a:srgbClr val="242021"/>
                </a:solidFill>
                <a:latin typeface="+mj-lt"/>
                <a:hlinkClick r:id="rId3"/>
              </a:rPr>
              <a:t>https://dikti.kemdikbud.go.id/wp-content/uploads/2024/10/Panduan-Penggunaan-Generative-Artificial-Intelligence-pada-Pembelajaran-di-Perguruan-Tinggi.pdf</a:t>
            </a:r>
            <a:r>
              <a:rPr lang="en-US" sz="1050" dirty="0">
                <a:solidFill>
                  <a:srgbClr val="242021"/>
                </a:solidFill>
                <a:latin typeface="+mj-lt"/>
              </a:rPr>
              <a:t> </a:t>
            </a:r>
          </a:p>
        </p:txBody>
      </p:sp>
      <p:sp>
        <p:nvSpPr>
          <p:cNvPr id="4" name="Google Shape;219;p18">
            <a:extLst>
              <a:ext uri="{FF2B5EF4-FFF2-40B4-BE49-F238E27FC236}">
                <a16:creationId xmlns:a16="http://schemas.microsoft.com/office/drawing/2014/main" id="{5BCBF3AF-FF10-938B-2DCF-623F76BF2121}"/>
              </a:ext>
            </a:extLst>
          </p:cNvPr>
          <p:cNvSpPr txBox="1">
            <a:spLocks/>
          </p:cNvSpPr>
          <p:nvPr/>
        </p:nvSpPr>
        <p:spPr>
          <a:xfrm>
            <a:off x="250300" y="123040"/>
            <a:ext cx="85206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lgn="ctr">
              <a:buSzPts val="1100"/>
              <a:buFont typeface="Arial"/>
              <a:buNone/>
            </a:pPr>
            <a:r>
              <a:rPr lang="en-ID" dirty="0" err="1">
                <a:latin typeface="Nunito" pitchFamily="2" charset="0"/>
              </a:rPr>
              <a:t>Potensi</a:t>
            </a:r>
            <a:r>
              <a:rPr lang="en-ID" dirty="0">
                <a:latin typeface="Nunito" pitchFamily="2" charset="0"/>
              </a:rPr>
              <a:t> </a:t>
            </a:r>
            <a:r>
              <a:rPr lang="en-ID" dirty="0" err="1">
                <a:latin typeface="Nunito" pitchFamily="2" charset="0"/>
              </a:rPr>
              <a:t>pembelajaran</a:t>
            </a:r>
            <a:r>
              <a:rPr lang="en-ID" dirty="0">
                <a:latin typeface="Nunito" pitchFamily="2" charset="0"/>
              </a:rPr>
              <a:t> di </a:t>
            </a:r>
            <a:r>
              <a:rPr lang="en-ID" dirty="0" err="1">
                <a:latin typeface="Nunito" pitchFamily="2" charset="0"/>
              </a:rPr>
              <a:t>Perguruan</a:t>
            </a:r>
            <a:r>
              <a:rPr lang="en-ID" dirty="0">
                <a:latin typeface="Nunito" pitchFamily="2" charset="0"/>
              </a:rPr>
              <a:t> Tinggi</a:t>
            </a:r>
          </a:p>
        </p:txBody>
      </p:sp>
      <p:pic>
        <p:nvPicPr>
          <p:cNvPr id="5" name="Picture 4">
            <a:extLst>
              <a:ext uri="{FF2B5EF4-FFF2-40B4-BE49-F238E27FC236}">
                <a16:creationId xmlns:a16="http://schemas.microsoft.com/office/drawing/2014/main" id="{AEF55511-1F39-7831-EC4D-DD068AD79039}"/>
              </a:ext>
            </a:extLst>
          </p:cNvPr>
          <p:cNvPicPr>
            <a:picLocks noChangeAspect="1"/>
          </p:cNvPicPr>
          <p:nvPr/>
        </p:nvPicPr>
        <p:blipFill>
          <a:blip r:embed="rId4"/>
          <a:stretch>
            <a:fillRect/>
          </a:stretch>
        </p:blipFill>
        <p:spPr>
          <a:xfrm>
            <a:off x="567022" y="695740"/>
            <a:ext cx="8009955" cy="3882333"/>
          </a:xfrm>
          <a:prstGeom prst="rect">
            <a:avLst/>
          </a:prstGeom>
        </p:spPr>
      </p:pic>
    </p:spTree>
    <p:extLst>
      <p:ext uri="{BB962C8B-B14F-4D97-AF65-F5344CB8AC3E}">
        <p14:creationId xmlns:p14="http://schemas.microsoft.com/office/powerpoint/2010/main" val="3201555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9D7EF4C2-7A4C-CFC1-0050-C9EBB900989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1614DD5-F0E1-6E0E-BAD9-DDE2FB70C9B2}"/>
              </a:ext>
            </a:extLst>
          </p:cNvPr>
          <p:cNvSpPr txBox="1"/>
          <p:nvPr/>
        </p:nvSpPr>
        <p:spPr>
          <a:xfrm>
            <a:off x="690584" y="4766544"/>
            <a:ext cx="7915076" cy="415498"/>
          </a:xfrm>
          <a:prstGeom prst="rect">
            <a:avLst/>
          </a:prstGeom>
          <a:noFill/>
        </p:spPr>
        <p:txBody>
          <a:bodyPr wrap="square">
            <a:spAutoFit/>
          </a:bodyPr>
          <a:lstStyle/>
          <a:p>
            <a:pPr algn="ctr"/>
            <a:r>
              <a:rPr lang="en-US" sz="1050" dirty="0" err="1">
                <a:solidFill>
                  <a:srgbClr val="242021"/>
                </a:solidFill>
                <a:latin typeface="+mj-lt"/>
              </a:rPr>
              <a:t>Refrensi</a:t>
            </a:r>
            <a:r>
              <a:rPr lang="en-US" sz="1050" dirty="0">
                <a:solidFill>
                  <a:srgbClr val="242021"/>
                </a:solidFill>
                <a:latin typeface="+mj-lt"/>
              </a:rPr>
              <a:t> : </a:t>
            </a:r>
            <a:r>
              <a:rPr lang="en-US" sz="1050" dirty="0">
                <a:solidFill>
                  <a:srgbClr val="242021"/>
                </a:solidFill>
                <a:latin typeface="+mj-lt"/>
                <a:hlinkClick r:id="rId3"/>
              </a:rPr>
              <a:t>https://dikti.kemdikbud.go.id/wp-content/uploads/2024/10/Panduan-Penggunaan-Generative-Artificial-Intelligence-pada-Pembelajaran-di-Perguruan-Tinggi.pdf</a:t>
            </a:r>
            <a:r>
              <a:rPr lang="en-US" sz="1050" dirty="0">
                <a:solidFill>
                  <a:srgbClr val="242021"/>
                </a:solidFill>
                <a:latin typeface="+mj-lt"/>
              </a:rPr>
              <a:t> </a:t>
            </a:r>
          </a:p>
        </p:txBody>
      </p:sp>
      <p:sp>
        <p:nvSpPr>
          <p:cNvPr id="4" name="Google Shape;219;p18">
            <a:extLst>
              <a:ext uri="{FF2B5EF4-FFF2-40B4-BE49-F238E27FC236}">
                <a16:creationId xmlns:a16="http://schemas.microsoft.com/office/drawing/2014/main" id="{BEC7EAAD-0C37-C38A-41E6-CFBB9EB4C320}"/>
              </a:ext>
            </a:extLst>
          </p:cNvPr>
          <p:cNvSpPr txBox="1">
            <a:spLocks/>
          </p:cNvSpPr>
          <p:nvPr/>
        </p:nvSpPr>
        <p:spPr>
          <a:xfrm>
            <a:off x="250300" y="123040"/>
            <a:ext cx="85206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lgn="ctr">
              <a:buSzPts val="1100"/>
              <a:buFont typeface="Arial"/>
              <a:buNone/>
            </a:pPr>
            <a:r>
              <a:rPr lang="en-GB" dirty="0">
                <a:latin typeface="Nunito" pitchFamily="2" charset="0"/>
              </a:rPr>
              <a:t>Bagian </a:t>
            </a:r>
            <a:r>
              <a:rPr lang="en-GB" dirty="0" err="1">
                <a:latin typeface="Nunito" pitchFamily="2" charset="0"/>
              </a:rPr>
              <a:t>dari</a:t>
            </a:r>
            <a:r>
              <a:rPr lang="en-GB" dirty="0">
                <a:latin typeface="Nunito" pitchFamily="2" charset="0"/>
              </a:rPr>
              <a:t> AI Competency Framework for Students </a:t>
            </a:r>
            <a:r>
              <a:rPr lang="en-GB" dirty="0" err="1">
                <a:latin typeface="Nunito" pitchFamily="2" charset="0"/>
              </a:rPr>
              <a:t>dari</a:t>
            </a:r>
            <a:r>
              <a:rPr lang="en-GB" dirty="0">
                <a:latin typeface="Nunito" pitchFamily="2" charset="0"/>
              </a:rPr>
              <a:t> UNESCO</a:t>
            </a:r>
            <a:endParaRPr lang="en-ID" dirty="0">
              <a:latin typeface="Nunito" pitchFamily="2" charset="0"/>
            </a:endParaRPr>
          </a:p>
        </p:txBody>
      </p:sp>
      <p:graphicFrame>
        <p:nvGraphicFramePr>
          <p:cNvPr id="3" name="Table 2">
            <a:extLst>
              <a:ext uri="{FF2B5EF4-FFF2-40B4-BE49-F238E27FC236}">
                <a16:creationId xmlns:a16="http://schemas.microsoft.com/office/drawing/2014/main" id="{0506CFE2-3FDF-7A15-A845-9ED12D22CCC9}"/>
              </a:ext>
            </a:extLst>
          </p:cNvPr>
          <p:cNvGraphicFramePr>
            <a:graphicFrameLocks noGrp="1"/>
          </p:cNvGraphicFramePr>
          <p:nvPr>
            <p:extLst>
              <p:ext uri="{D42A27DB-BD31-4B8C-83A1-F6EECF244321}">
                <p14:modId xmlns:p14="http://schemas.microsoft.com/office/powerpoint/2010/main" val="235757775"/>
              </p:ext>
            </p:extLst>
          </p:nvPr>
        </p:nvGraphicFramePr>
        <p:xfrm>
          <a:off x="250301" y="855022"/>
          <a:ext cx="8643398" cy="3788229"/>
        </p:xfrm>
        <a:graphic>
          <a:graphicData uri="http://schemas.openxmlformats.org/drawingml/2006/table">
            <a:tbl>
              <a:tblPr firstRow="1" firstCol="1" lastRow="1" lastCol="1" bandRow="1" bandCol="1"/>
              <a:tblGrid>
                <a:gridCol w="1902258">
                  <a:extLst>
                    <a:ext uri="{9D8B030D-6E8A-4147-A177-3AD203B41FA5}">
                      <a16:colId xmlns:a16="http://schemas.microsoft.com/office/drawing/2014/main" val="81481643"/>
                    </a:ext>
                  </a:extLst>
                </a:gridCol>
                <a:gridCol w="2125542">
                  <a:extLst>
                    <a:ext uri="{9D8B030D-6E8A-4147-A177-3AD203B41FA5}">
                      <a16:colId xmlns:a16="http://schemas.microsoft.com/office/drawing/2014/main" val="2415376015"/>
                    </a:ext>
                  </a:extLst>
                </a:gridCol>
                <a:gridCol w="2307799">
                  <a:extLst>
                    <a:ext uri="{9D8B030D-6E8A-4147-A177-3AD203B41FA5}">
                      <a16:colId xmlns:a16="http://schemas.microsoft.com/office/drawing/2014/main" val="3427486242"/>
                    </a:ext>
                  </a:extLst>
                </a:gridCol>
                <a:gridCol w="2307799">
                  <a:extLst>
                    <a:ext uri="{9D8B030D-6E8A-4147-A177-3AD203B41FA5}">
                      <a16:colId xmlns:a16="http://schemas.microsoft.com/office/drawing/2014/main" val="1281568500"/>
                    </a:ext>
                  </a:extLst>
                </a:gridCol>
              </a:tblGrid>
              <a:tr h="414854">
                <a:tc rowSpan="2">
                  <a:txBody>
                    <a:bodyPr/>
                    <a:lstStyle/>
                    <a:p>
                      <a:pPr marL="67945">
                        <a:spcBef>
                          <a:spcPts val="5"/>
                        </a:spcBef>
                      </a:pPr>
                      <a:r>
                        <a:rPr lang="id-ID" sz="1200" b="1" spc="-10" dirty="0">
                          <a:solidFill>
                            <a:srgbClr val="FFFFFF"/>
                          </a:solidFill>
                          <a:effectLst/>
                          <a:latin typeface="Calibri" panose="020F0502020204030204" pitchFamily="34" charset="0"/>
                          <a:ea typeface="Tahoma" panose="020B0604030504040204" pitchFamily="34" charset="0"/>
                          <a:cs typeface="Tahoma" panose="020B0604030504040204" pitchFamily="34" charset="0"/>
                        </a:rPr>
                        <a:t>Aspek Kompetensi</a:t>
                      </a:r>
                      <a:endParaRPr lang="en-ID" sz="1600" dirty="0">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lnL w="12700" cap="flat" cmpd="sng" algn="ctr">
                      <a:solidFill>
                        <a:srgbClr val="30849B"/>
                      </a:solidFill>
                      <a:prstDash val="solid"/>
                      <a:round/>
                      <a:headEnd type="none" w="med" len="med"/>
                      <a:tailEnd type="none" w="med" len="med"/>
                    </a:lnL>
                    <a:lnR w="12700" cap="flat" cmpd="sng" algn="ctr">
                      <a:solidFill>
                        <a:srgbClr val="30849B"/>
                      </a:solidFill>
                      <a:prstDash val="solid"/>
                      <a:round/>
                      <a:headEnd type="none" w="med" len="med"/>
                      <a:tailEnd type="none" w="med" len="med"/>
                    </a:lnR>
                    <a:lnT w="12700" cap="flat" cmpd="sng" algn="ctr">
                      <a:solidFill>
                        <a:srgbClr val="30849B"/>
                      </a:solidFill>
                      <a:prstDash val="solid"/>
                      <a:round/>
                      <a:headEnd type="none" w="med" len="med"/>
                      <a:tailEnd type="none" w="med" len="med"/>
                    </a:lnT>
                    <a:lnB w="12700" cap="flat" cmpd="sng" algn="ctr">
                      <a:solidFill>
                        <a:srgbClr val="30849B"/>
                      </a:solidFill>
                      <a:prstDash val="solid"/>
                      <a:round/>
                      <a:headEnd type="none" w="med" len="med"/>
                      <a:tailEnd type="none" w="med" len="med"/>
                    </a:lnB>
                    <a:solidFill>
                      <a:srgbClr val="4AACC5"/>
                    </a:solidFill>
                  </a:tcPr>
                </a:tc>
                <a:tc gridSpan="3">
                  <a:txBody>
                    <a:bodyPr/>
                    <a:lstStyle/>
                    <a:p>
                      <a:pPr marL="4445" algn="ctr">
                        <a:spcBef>
                          <a:spcPts val="5"/>
                        </a:spcBef>
                      </a:pPr>
                      <a:r>
                        <a:rPr lang="id-ID" sz="1200" b="1" spc="-10" dirty="0">
                          <a:solidFill>
                            <a:srgbClr val="FFFFFF"/>
                          </a:solidFill>
                          <a:effectLst/>
                          <a:latin typeface="Calibri" panose="020F0502020204030204" pitchFamily="34" charset="0"/>
                          <a:ea typeface="Tahoma" panose="020B0604030504040204" pitchFamily="34" charset="0"/>
                          <a:cs typeface="Tahoma" panose="020B0604030504040204" pitchFamily="34" charset="0"/>
                        </a:rPr>
                        <a:t>Tahapan</a:t>
                      </a:r>
                      <a:endParaRPr lang="en-ID" sz="1600" dirty="0">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lnL w="12700" cap="flat" cmpd="sng" algn="ctr">
                      <a:solidFill>
                        <a:srgbClr val="30849B"/>
                      </a:solidFill>
                      <a:prstDash val="solid"/>
                      <a:round/>
                      <a:headEnd type="none" w="med" len="med"/>
                      <a:tailEnd type="none" w="med" len="med"/>
                    </a:lnL>
                    <a:lnR w="12700" cap="flat" cmpd="sng" algn="ctr">
                      <a:solidFill>
                        <a:srgbClr val="30849B"/>
                      </a:solidFill>
                      <a:prstDash val="solid"/>
                      <a:round/>
                      <a:headEnd type="none" w="med" len="med"/>
                      <a:tailEnd type="none" w="med" len="med"/>
                    </a:lnR>
                    <a:lnT w="12700" cap="flat" cmpd="sng" algn="ctr">
                      <a:solidFill>
                        <a:srgbClr val="30849B"/>
                      </a:solidFill>
                      <a:prstDash val="solid"/>
                      <a:round/>
                      <a:headEnd type="none" w="med" len="med"/>
                      <a:tailEnd type="none" w="med" len="med"/>
                    </a:lnT>
                    <a:lnB w="12700" cap="flat" cmpd="sng" algn="ctr">
                      <a:solidFill>
                        <a:srgbClr val="30849B"/>
                      </a:solidFill>
                      <a:prstDash val="solid"/>
                      <a:round/>
                      <a:headEnd type="none" w="med" len="med"/>
                      <a:tailEnd type="none" w="med" len="med"/>
                    </a:lnB>
                    <a:solidFill>
                      <a:srgbClr val="4AACC5"/>
                    </a:solidFill>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2943697409"/>
                  </a:ext>
                </a:extLst>
              </a:tr>
              <a:tr h="423304">
                <a:tc vMerge="1">
                  <a:txBody>
                    <a:bodyPr/>
                    <a:lstStyle/>
                    <a:p>
                      <a:endParaRPr lang="en-ID"/>
                    </a:p>
                  </a:txBody>
                  <a:tcPr/>
                </a:tc>
                <a:tc>
                  <a:txBody>
                    <a:bodyPr/>
                    <a:lstStyle/>
                    <a:p>
                      <a:pPr marL="431800" indent="8890">
                        <a:spcBef>
                          <a:spcPts val="30"/>
                        </a:spcBef>
                      </a:pPr>
                      <a:r>
                        <a:rPr lang="id-ID" sz="1200" spc="-10">
                          <a:solidFill>
                            <a:srgbClr val="FFFFFF"/>
                          </a:solidFill>
                          <a:effectLst/>
                          <a:latin typeface="Calibri" panose="020F0502020204030204" pitchFamily="34" charset="0"/>
                          <a:ea typeface="Tahoma" panose="020B0604030504040204" pitchFamily="34" charset="0"/>
                          <a:cs typeface="Tahoma" panose="020B0604030504040204" pitchFamily="34" charset="0"/>
                        </a:rPr>
                        <a:t>Pemahaman (</a:t>
                      </a:r>
                      <a:r>
                        <a:rPr lang="id-ID" sz="1200" i="1" spc="-10">
                          <a:solidFill>
                            <a:srgbClr val="FFFFFF"/>
                          </a:solidFill>
                          <a:effectLst/>
                          <a:latin typeface="Calibri" panose="020F0502020204030204" pitchFamily="34" charset="0"/>
                          <a:ea typeface="Tahoma" panose="020B0604030504040204" pitchFamily="34" charset="0"/>
                          <a:cs typeface="Tahoma" panose="020B0604030504040204" pitchFamily="34" charset="0"/>
                        </a:rPr>
                        <a:t>understand)</a:t>
                      </a:r>
                      <a:endParaRPr lang="en-ID" sz="1600">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lnL w="12700" cap="flat" cmpd="sng" algn="ctr">
                      <a:solidFill>
                        <a:srgbClr val="30849B"/>
                      </a:solidFill>
                      <a:prstDash val="solid"/>
                      <a:round/>
                      <a:headEnd type="none" w="med" len="med"/>
                      <a:tailEnd type="none" w="med" len="med"/>
                    </a:lnL>
                    <a:lnR w="12700" cap="flat" cmpd="sng" algn="ctr">
                      <a:solidFill>
                        <a:srgbClr val="30849B"/>
                      </a:solidFill>
                      <a:prstDash val="solid"/>
                      <a:round/>
                      <a:headEnd type="none" w="med" len="med"/>
                      <a:tailEnd type="none" w="med" len="med"/>
                    </a:lnR>
                    <a:lnT w="12700" cap="flat" cmpd="sng" algn="ctr">
                      <a:solidFill>
                        <a:srgbClr val="30849B"/>
                      </a:solidFill>
                      <a:prstDash val="solid"/>
                      <a:round/>
                      <a:headEnd type="none" w="med" len="med"/>
                      <a:tailEnd type="none" w="med" len="med"/>
                    </a:lnT>
                    <a:lnB w="12700" cap="flat" cmpd="sng" algn="ctr">
                      <a:solidFill>
                        <a:srgbClr val="30849B"/>
                      </a:solidFill>
                      <a:prstDash val="solid"/>
                      <a:round/>
                      <a:headEnd type="none" w="med" len="med"/>
                      <a:tailEnd type="none" w="med" len="med"/>
                    </a:lnB>
                    <a:solidFill>
                      <a:srgbClr val="30849B"/>
                    </a:solidFill>
                  </a:tcPr>
                </a:tc>
                <a:tc>
                  <a:txBody>
                    <a:bodyPr/>
                    <a:lstStyle/>
                    <a:p>
                      <a:pPr marL="417830" marR="414655" algn="ctr">
                        <a:spcBef>
                          <a:spcPts val="30"/>
                        </a:spcBef>
                      </a:pPr>
                      <a:r>
                        <a:rPr lang="id-ID" sz="1200" spc="-10">
                          <a:solidFill>
                            <a:srgbClr val="FFFFFF"/>
                          </a:solidFill>
                          <a:effectLst/>
                          <a:latin typeface="Calibri" panose="020F0502020204030204" pitchFamily="34" charset="0"/>
                          <a:ea typeface="Tahoma" panose="020B0604030504040204" pitchFamily="34" charset="0"/>
                          <a:cs typeface="Tahoma" panose="020B0604030504040204" pitchFamily="34" charset="0"/>
                        </a:rPr>
                        <a:t>Penerapan (</a:t>
                      </a:r>
                      <a:r>
                        <a:rPr lang="id-ID" sz="1200" i="1" spc="-10">
                          <a:solidFill>
                            <a:srgbClr val="FFFFFF"/>
                          </a:solidFill>
                          <a:effectLst/>
                          <a:latin typeface="Calibri" panose="020F0502020204030204" pitchFamily="34" charset="0"/>
                          <a:ea typeface="Tahoma" panose="020B0604030504040204" pitchFamily="34" charset="0"/>
                          <a:cs typeface="Tahoma" panose="020B0604030504040204" pitchFamily="34" charset="0"/>
                        </a:rPr>
                        <a:t>apply)</a:t>
                      </a:r>
                      <a:endParaRPr lang="en-ID" sz="1600">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lnL w="12700" cap="flat" cmpd="sng" algn="ctr">
                      <a:solidFill>
                        <a:srgbClr val="30849B"/>
                      </a:solidFill>
                      <a:prstDash val="solid"/>
                      <a:round/>
                      <a:headEnd type="none" w="med" len="med"/>
                      <a:tailEnd type="none" w="med" len="med"/>
                    </a:lnL>
                    <a:lnR w="12700" cap="flat" cmpd="sng" algn="ctr">
                      <a:solidFill>
                        <a:srgbClr val="30849B"/>
                      </a:solidFill>
                      <a:prstDash val="solid"/>
                      <a:round/>
                      <a:headEnd type="none" w="med" len="med"/>
                      <a:tailEnd type="none" w="med" len="med"/>
                    </a:lnR>
                    <a:lnT w="12700" cap="flat" cmpd="sng" algn="ctr">
                      <a:solidFill>
                        <a:srgbClr val="30849B"/>
                      </a:solidFill>
                      <a:prstDash val="solid"/>
                      <a:round/>
                      <a:headEnd type="none" w="med" len="med"/>
                      <a:tailEnd type="none" w="med" len="med"/>
                    </a:lnT>
                    <a:lnB w="12700" cap="flat" cmpd="sng" algn="ctr">
                      <a:solidFill>
                        <a:srgbClr val="30849B"/>
                      </a:solidFill>
                      <a:prstDash val="solid"/>
                      <a:round/>
                      <a:headEnd type="none" w="med" len="med"/>
                      <a:tailEnd type="none" w="med" len="med"/>
                    </a:lnB>
                    <a:solidFill>
                      <a:srgbClr val="30849B"/>
                    </a:solidFill>
                  </a:tcPr>
                </a:tc>
                <a:tc>
                  <a:txBody>
                    <a:bodyPr/>
                    <a:lstStyle/>
                    <a:p>
                      <a:pPr marL="461645" marR="459105" algn="ctr">
                        <a:spcBef>
                          <a:spcPts val="30"/>
                        </a:spcBef>
                      </a:pPr>
                      <a:r>
                        <a:rPr lang="id-ID" sz="1200" spc="-10">
                          <a:solidFill>
                            <a:srgbClr val="FFFFFF"/>
                          </a:solidFill>
                          <a:effectLst/>
                          <a:latin typeface="Calibri" panose="020F0502020204030204" pitchFamily="34" charset="0"/>
                          <a:ea typeface="Tahoma" panose="020B0604030504040204" pitchFamily="34" charset="0"/>
                          <a:cs typeface="Tahoma" panose="020B0604030504040204" pitchFamily="34" charset="0"/>
                        </a:rPr>
                        <a:t>Penciptaan (</a:t>
                      </a:r>
                      <a:r>
                        <a:rPr lang="id-ID" sz="1200" i="1" spc="-10">
                          <a:solidFill>
                            <a:srgbClr val="FFFFFF"/>
                          </a:solidFill>
                          <a:effectLst/>
                          <a:latin typeface="Calibri" panose="020F0502020204030204" pitchFamily="34" charset="0"/>
                          <a:ea typeface="Tahoma" panose="020B0604030504040204" pitchFamily="34" charset="0"/>
                          <a:cs typeface="Tahoma" panose="020B0604030504040204" pitchFamily="34" charset="0"/>
                        </a:rPr>
                        <a:t>create</a:t>
                      </a:r>
                      <a:r>
                        <a:rPr lang="id-ID" sz="1200" spc="-10">
                          <a:solidFill>
                            <a:srgbClr val="FFFFFF"/>
                          </a:solidFill>
                          <a:effectLst/>
                          <a:latin typeface="Calibri" panose="020F0502020204030204" pitchFamily="34" charset="0"/>
                          <a:ea typeface="Tahoma" panose="020B0604030504040204" pitchFamily="34" charset="0"/>
                          <a:cs typeface="Tahoma" panose="020B0604030504040204" pitchFamily="34" charset="0"/>
                        </a:rPr>
                        <a:t>)</a:t>
                      </a:r>
                      <a:endParaRPr lang="en-ID" sz="1600">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lnL w="12700" cap="flat" cmpd="sng" algn="ctr">
                      <a:solidFill>
                        <a:srgbClr val="30849B"/>
                      </a:solidFill>
                      <a:prstDash val="solid"/>
                      <a:round/>
                      <a:headEnd type="none" w="med" len="med"/>
                      <a:tailEnd type="none" w="med" len="med"/>
                    </a:lnL>
                    <a:lnR w="12700" cap="flat" cmpd="sng" algn="ctr">
                      <a:solidFill>
                        <a:srgbClr val="30849B"/>
                      </a:solidFill>
                      <a:prstDash val="solid"/>
                      <a:round/>
                      <a:headEnd type="none" w="med" len="med"/>
                      <a:tailEnd type="none" w="med" len="med"/>
                    </a:lnR>
                    <a:lnT w="12700" cap="flat" cmpd="sng" algn="ctr">
                      <a:solidFill>
                        <a:srgbClr val="30849B"/>
                      </a:solidFill>
                      <a:prstDash val="solid"/>
                      <a:round/>
                      <a:headEnd type="none" w="med" len="med"/>
                      <a:tailEnd type="none" w="med" len="med"/>
                    </a:lnT>
                    <a:lnB w="12700" cap="flat" cmpd="sng" algn="ctr">
                      <a:solidFill>
                        <a:srgbClr val="30849B"/>
                      </a:solidFill>
                      <a:prstDash val="solid"/>
                      <a:round/>
                      <a:headEnd type="none" w="med" len="med"/>
                      <a:tailEnd type="none" w="med" len="med"/>
                    </a:lnB>
                    <a:solidFill>
                      <a:srgbClr val="30849B"/>
                    </a:solidFill>
                  </a:tcPr>
                </a:tc>
                <a:extLst>
                  <a:ext uri="{0D108BD9-81ED-4DB2-BD59-A6C34878D82A}">
                    <a16:rowId xmlns:a16="http://schemas.microsoft.com/office/drawing/2014/main" val="2831176080"/>
                  </a:ext>
                </a:extLst>
              </a:tr>
              <a:tr h="2950071">
                <a:tc>
                  <a:txBody>
                    <a:bodyPr/>
                    <a:lstStyle/>
                    <a:p>
                      <a:r>
                        <a:rPr lang="id-ID" sz="1200">
                          <a:effectLst/>
                          <a:latin typeface="Tahoma" panose="020B0604030504040204" pitchFamily="34" charset="0"/>
                          <a:ea typeface="Tahoma" panose="020B0604030504040204" pitchFamily="34" charset="0"/>
                          <a:cs typeface="Times New Roman" panose="02020603050405020304" pitchFamily="18" charset="0"/>
                        </a:rPr>
                        <a:t> </a:t>
                      </a:r>
                      <a:endParaRPr lang="en-ID" sz="1600">
                        <a:effectLst/>
                        <a:latin typeface="Tahoma" panose="020B0604030504040204" pitchFamily="34" charset="0"/>
                        <a:ea typeface="Tahoma" panose="020B0604030504040204" pitchFamily="34" charset="0"/>
                        <a:cs typeface="Times New Roman" panose="02020603050405020304" pitchFamily="18" charset="0"/>
                      </a:endParaRPr>
                    </a:p>
                    <a:p>
                      <a:r>
                        <a:rPr lang="id-ID" sz="1200">
                          <a:effectLst/>
                          <a:latin typeface="Tahoma" panose="020B0604030504040204" pitchFamily="34" charset="0"/>
                          <a:ea typeface="Tahoma" panose="020B0604030504040204" pitchFamily="34" charset="0"/>
                          <a:cs typeface="Times New Roman" panose="02020603050405020304" pitchFamily="18" charset="0"/>
                        </a:rPr>
                        <a:t> </a:t>
                      </a:r>
                      <a:endParaRPr lang="en-ID" sz="1600">
                        <a:effectLst/>
                        <a:latin typeface="Tahoma" panose="020B0604030504040204" pitchFamily="34" charset="0"/>
                        <a:ea typeface="Tahoma" panose="020B0604030504040204" pitchFamily="34" charset="0"/>
                        <a:cs typeface="Times New Roman" panose="02020603050405020304" pitchFamily="18" charset="0"/>
                      </a:endParaRPr>
                    </a:p>
                    <a:p>
                      <a:r>
                        <a:rPr lang="id-ID" sz="1200">
                          <a:effectLst/>
                          <a:latin typeface="Tahoma" panose="020B0604030504040204" pitchFamily="34" charset="0"/>
                          <a:ea typeface="Tahoma" panose="020B0604030504040204" pitchFamily="34" charset="0"/>
                          <a:cs typeface="Times New Roman" panose="02020603050405020304" pitchFamily="18" charset="0"/>
                        </a:rPr>
                        <a:t> </a:t>
                      </a:r>
                      <a:endParaRPr lang="en-ID" sz="1600">
                        <a:effectLst/>
                        <a:latin typeface="Tahoma" panose="020B0604030504040204" pitchFamily="34" charset="0"/>
                        <a:ea typeface="Tahoma" panose="020B0604030504040204" pitchFamily="34" charset="0"/>
                        <a:cs typeface="Times New Roman" panose="02020603050405020304" pitchFamily="18" charset="0"/>
                      </a:endParaRPr>
                    </a:p>
                    <a:p>
                      <a:r>
                        <a:rPr lang="id-ID" sz="1200">
                          <a:effectLst/>
                          <a:latin typeface="Tahoma" panose="020B0604030504040204" pitchFamily="34" charset="0"/>
                          <a:ea typeface="Tahoma" panose="020B0604030504040204" pitchFamily="34" charset="0"/>
                          <a:cs typeface="Times New Roman" panose="02020603050405020304" pitchFamily="18" charset="0"/>
                        </a:rPr>
                        <a:t> </a:t>
                      </a:r>
                      <a:endParaRPr lang="en-ID" sz="1600">
                        <a:effectLst/>
                        <a:latin typeface="Tahoma" panose="020B0604030504040204" pitchFamily="34" charset="0"/>
                        <a:ea typeface="Tahoma" panose="020B0604030504040204" pitchFamily="34" charset="0"/>
                        <a:cs typeface="Times New Roman" panose="02020603050405020304" pitchFamily="18" charset="0"/>
                      </a:endParaRPr>
                    </a:p>
                    <a:p>
                      <a:r>
                        <a:rPr lang="id-ID" sz="1200">
                          <a:effectLst/>
                          <a:latin typeface="Tahoma" panose="020B0604030504040204" pitchFamily="34" charset="0"/>
                          <a:ea typeface="Tahoma" panose="020B0604030504040204" pitchFamily="34" charset="0"/>
                          <a:cs typeface="Times New Roman" panose="02020603050405020304" pitchFamily="18" charset="0"/>
                        </a:rPr>
                        <a:t> </a:t>
                      </a:r>
                      <a:endParaRPr lang="en-ID" sz="1600">
                        <a:effectLst/>
                        <a:latin typeface="Tahoma" panose="020B0604030504040204" pitchFamily="34" charset="0"/>
                        <a:ea typeface="Tahoma" panose="020B0604030504040204" pitchFamily="34" charset="0"/>
                        <a:cs typeface="Times New Roman" panose="02020603050405020304" pitchFamily="18" charset="0"/>
                      </a:endParaRPr>
                    </a:p>
                    <a:p>
                      <a:r>
                        <a:rPr lang="id-ID" sz="1200">
                          <a:effectLst/>
                          <a:latin typeface="Tahoma" panose="020B0604030504040204" pitchFamily="34" charset="0"/>
                          <a:ea typeface="Tahoma" panose="020B0604030504040204" pitchFamily="34" charset="0"/>
                          <a:cs typeface="Times New Roman" panose="02020603050405020304" pitchFamily="18" charset="0"/>
                        </a:rPr>
                        <a:t> </a:t>
                      </a:r>
                      <a:endParaRPr lang="en-ID" sz="1600">
                        <a:effectLst/>
                        <a:latin typeface="Tahoma" panose="020B0604030504040204" pitchFamily="34" charset="0"/>
                        <a:ea typeface="Tahoma" panose="020B0604030504040204" pitchFamily="34" charset="0"/>
                        <a:cs typeface="Times New Roman" panose="02020603050405020304" pitchFamily="18" charset="0"/>
                      </a:endParaRPr>
                    </a:p>
                    <a:p>
                      <a:pPr>
                        <a:spcBef>
                          <a:spcPts val="205"/>
                        </a:spcBef>
                      </a:pPr>
                      <a:r>
                        <a:rPr lang="id-ID" sz="1200">
                          <a:effectLst/>
                          <a:latin typeface="Tahoma" panose="020B0604030504040204" pitchFamily="34" charset="0"/>
                          <a:ea typeface="Tahoma" panose="020B0604030504040204" pitchFamily="34" charset="0"/>
                          <a:cs typeface="Times New Roman" panose="02020603050405020304" pitchFamily="18" charset="0"/>
                        </a:rPr>
                        <a:t> </a:t>
                      </a:r>
                      <a:endParaRPr lang="en-ID" sz="1600">
                        <a:effectLst/>
                        <a:latin typeface="Tahoma" panose="020B0604030504040204" pitchFamily="34" charset="0"/>
                        <a:ea typeface="Tahoma" panose="020B0604030504040204" pitchFamily="34" charset="0"/>
                        <a:cs typeface="Times New Roman" panose="02020603050405020304" pitchFamily="18" charset="0"/>
                      </a:endParaRPr>
                    </a:p>
                    <a:p>
                      <a:pPr marL="164465">
                        <a:spcBef>
                          <a:spcPts val="5"/>
                        </a:spcBef>
                      </a:pPr>
                      <a:r>
                        <a:rPr lang="id-ID" sz="1200" b="1" i="1">
                          <a:effectLst/>
                          <a:latin typeface="Calibri" panose="020F0502020204030204" pitchFamily="34" charset="0"/>
                          <a:ea typeface="Tahoma" panose="020B0604030504040204" pitchFamily="34" charset="0"/>
                          <a:cs typeface="Tahoma" panose="020B0604030504040204" pitchFamily="34" charset="0"/>
                        </a:rPr>
                        <a:t>Ethics</a:t>
                      </a:r>
                      <a:r>
                        <a:rPr lang="id-ID" sz="1200" b="1" i="1" spc="-30">
                          <a:effectLst/>
                          <a:latin typeface="Calibri" panose="020F0502020204030204" pitchFamily="34" charset="0"/>
                          <a:ea typeface="Tahoma" panose="020B0604030504040204" pitchFamily="34" charset="0"/>
                          <a:cs typeface="Tahoma" panose="020B0604030504040204" pitchFamily="34" charset="0"/>
                        </a:rPr>
                        <a:t> </a:t>
                      </a:r>
                      <a:r>
                        <a:rPr lang="id-ID" sz="1200" b="1" i="1">
                          <a:effectLst/>
                          <a:latin typeface="Calibri" panose="020F0502020204030204" pitchFamily="34" charset="0"/>
                          <a:ea typeface="Tahoma" panose="020B0604030504040204" pitchFamily="34" charset="0"/>
                          <a:cs typeface="Tahoma" panose="020B0604030504040204" pitchFamily="34" charset="0"/>
                        </a:rPr>
                        <a:t>of</a:t>
                      </a:r>
                      <a:r>
                        <a:rPr lang="id-ID" sz="1200" b="1" i="1" spc="-20">
                          <a:effectLst/>
                          <a:latin typeface="Calibri" panose="020F0502020204030204" pitchFamily="34" charset="0"/>
                          <a:ea typeface="Tahoma" panose="020B0604030504040204" pitchFamily="34" charset="0"/>
                          <a:cs typeface="Tahoma" panose="020B0604030504040204" pitchFamily="34" charset="0"/>
                        </a:rPr>
                        <a:t> </a:t>
                      </a:r>
                      <a:r>
                        <a:rPr lang="id-ID" sz="1200" b="1" i="1" spc="-25">
                          <a:effectLst/>
                          <a:latin typeface="Calibri" panose="020F0502020204030204" pitchFamily="34" charset="0"/>
                          <a:ea typeface="Tahoma" panose="020B0604030504040204" pitchFamily="34" charset="0"/>
                          <a:cs typeface="Tahoma" panose="020B0604030504040204" pitchFamily="34" charset="0"/>
                        </a:rPr>
                        <a:t>AI</a:t>
                      </a:r>
                      <a:endParaRPr lang="en-ID" sz="1600">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lnL w="12700" cap="flat" cmpd="sng" algn="ctr">
                      <a:solidFill>
                        <a:srgbClr val="30849B"/>
                      </a:solidFill>
                      <a:prstDash val="solid"/>
                      <a:round/>
                      <a:headEnd type="none" w="med" len="med"/>
                      <a:tailEnd type="none" w="med" len="med"/>
                    </a:lnL>
                    <a:lnR w="12700" cap="flat" cmpd="sng" algn="ctr">
                      <a:solidFill>
                        <a:srgbClr val="30849B"/>
                      </a:solidFill>
                      <a:prstDash val="solid"/>
                      <a:round/>
                      <a:headEnd type="none" w="med" len="med"/>
                      <a:tailEnd type="none" w="med" len="med"/>
                    </a:lnR>
                    <a:lnT w="12700" cap="flat" cmpd="sng" algn="ctr">
                      <a:solidFill>
                        <a:srgbClr val="30849B"/>
                      </a:solidFill>
                      <a:prstDash val="solid"/>
                      <a:round/>
                      <a:headEnd type="none" w="med" len="med"/>
                      <a:tailEnd type="none" w="med" len="med"/>
                    </a:lnT>
                    <a:lnB w="12700" cap="flat" cmpd="sng" algn="ctr">
                      <a:solidFill>
                        <a:srgbClr val="30849B"/>
                      </a:solidFill>
                      <a:prstDash val="solid"/>
                      <a:round/>
                      <a:headEnd type="none" w="med" len="med"/>
                      <a:tailEnd type="none" w="med" len="med"/>
                    </a:lnB>
                    <a:noFill/>
                  </a:tcPr>
                </a:tc>
                <a:tc>
                  <a:txBody>
                    <a:bodyPr/>
                    <a:lstStyle/>
                    <a:p>
                      <a:pPr marL="67945">
                        <a:lnSpc>
                          <a:spcPts val="1215"/>
                        </a:lnSpc>
                      </a:pPr>
                      <a:r>
                        <a:rPr lang="id-ID" sz="1200" i="1">
                          <a:effectLst/>
                          <a:latin typeface="Calibri" panose="020F0502020204030204" pitchFamily="34" charset="0"/>
                          <a:ea typeface="Tahoma" panose="020B0604030504040204" pitchFamily="34" charset="0"/>
                          <a:cs typeface="Tahoma" panose="020B0604030504040204" pitchFamily="34" charset="0"/>
                        </a:rPr>
                        <a:t>Embodied</a:t>
                      </a:r>
                      <a:r>
                        <a:rPr lang="id-ID" sz="1200" i="1" spc="-60">
                          <a:effectLst/>
                          <a:latin typeface="Calibri" panose="020F0502020204030204" pitchFamily="34" charset="0"/>
                          <a:ea typeface="Tahoma" panose="020B0604030504040204" pitchFamily="34" charset="0"/>
                          <a:cs typeface="Tahoma" panose="020B0604030504040204" pitchFamily="34" charset="0"/>
                        </a:rPr>
                        <a:t> </a:t>
                      </a:r>
                      <a:r>
                        <a:rPr lang="id-ID" sz="1200" i="1" spc="-10">
                          <a:effectLst/>
                          <a:latin typeface="Calibri" panose="020F0502020204030204" pitchFamily="34" charset="0"/>
                          <a:ea typeface="Tahoma" panose="020B0604030504040204" pitchFamily="34" charset="0"/>
                          <a:cs typeface="Tahoma" panose="020B0604030504040204" pitchFamily="34" charset="0"/>
                        </a:rPr>
                        <a:t>ethics</a:t>
                      </a:r>
                      <a:endParaRPr lang="en-ID" sz="1600">
                        <a:effectLst/>
                        <a:latin typeface="Tahoma" panose="020B0604030504040204" pitchFamily="34" charset="0"/>
                        <a:ea typeface="Tahoma" panose="020B0604030504040204" pitchFamily="34" charset="0"/>
                        <a:cs typeface="Times New Roman" panose="02020603050405020304" pitchFamily="18" charset="0"/>
                      </a:endParaRPr>
                    </a:p>
                    <a:p>
                      <a:pPr>
                        <a:spcBef>
                          <a:spcPts val="15"/>
                        </a:spcBef>
                      </a:pPr>
                      <a:r>
                        <a:rPr lang="id-ID" sz="1200">
                          <a:effectLst/>
                          <a:latin typeface="Tahoma" panose="020B0604030504040204" pitchFamily="34" charset="0"/>
                          <a:ea typeface="Tahoma" panose="020B0604030504040204" pitchFamily="34" charset="0"/>
                          <a:cs typeface="Times New Roman" panose="02020603050405020304" pitchFamily="18" charset="0"/>
                        </a:rPr>
                        <a:t> </a:t>
                      </a:r>
                      <a:endParaRPr lang="en-ID" sz="1600">
                        <a:effectLst/>
                        <a:latin typeface="Tahoma" panose="020B0604030504040204" pitchFamily="34" charset="0"/>
                        <a:ea typeface="Tahoma" panose="020B0604030504040204" pitchFamily="34" charset="0"/>
                        <a:cs typeface="Times New Roman" panose="02020603050405020304" pitchFamily="18" charset="0"/>
                      </a:endParaRPr>
                    </a:p>
                    <a:p>
                      <a:pPr marL="342900" marR="102870" lvl="0" indent="-342900">
                        <a:buSzPts val="1000"/>
                        <a:buFont typeface="Symbol" panose="05050102010706020507" pitchFamily="18" charset="2"/>
                        <a:buChar char=""/>
                        <a:tabLst>
                          <a:tab pos="296545" algn="l"/>
                        </a:tabLst>
                      </a:pPr>
                      <a:r>
                        <a:rPr lang="id-ID" sz="1200" spc="0">
                          <a:effectLst/>
                          <a:latin typeface="Calibri" panose="020F0502020204030204" pitchFamily="34" charset="0"/>
                          <a:ea typeface="Symbol" panose="05050102010706020507" pitchFamily="18" charset="2"/>
                          <a:cs typeface="Tahoma" panose="020B0604030504040204" pitchFamily="34" charset="0"/>
                        </a:rPr>
                        <a:t>menguraikan dilema dan</a:t>
                      </a:r>
                      <a:r>
                        <a:rPr lang="id-ID" sz="1200" spc="-60">
                          <a:effectLst/>
                          <a:latin typeface="Calibri" panose="020F0502020204030204" pitchFamily="34" charset="0"/>
                          <a:ea typeface="Symbol" panose="05050102010706020507" pitchFamily="18" charset="2"/>
                          <a:cs typeface="Tahoma" panose="020B0604030504040204" pitchFamily="34" charset="0"/>
                        </a:rPr>
                        <a:t> </a:t>
                      </a:r>
                      <a:r>
                        <a:rPr lang="id-ID" sz="1200" spc="0">
                          <a:effectLst/>
                          <a:latin typeface="Calibri" panose="020F0502020204030204" pitchFamily="34" charset="0"/>
                          <a:ea typeface="Symbol" panose="05050102010706020507" pitchFamily="18" charset="2"/>
                          <a:cs typeface="Tahoma" panose="020B0604030504040204" pitchFamily="34" charset="0"/>
                        </a:rPr>
                        <a:t>konflik</a:t>
                      </a:r>
                      <a:r>
                        <a:rPr lang="id-ID" sz="1200" spc="-55">
                          <a:effectLst/>
                          <a:latin typeface="Calibri" panose="020F0502020204030204" pitchFamily="34" charset="0"/>
                          <a:ea typeface="Symbol" panose="05050102010706020507" pitchFamily="18" charset="2"/>
                          <a:cs typeface="Tahoma" panose="020B0604030504040204" pitchFamily="34" charset="0"/>
                        </a:rPr>
                        <a:t> </a:t>
                      </a:r>
                      <a:r>
                        <a:rPr lang="id-ID" sz="1200" spc="0">
                          <a:effectLst/>
                          <a:latin typeface="Calibri" panose="020F0502020204030204" pitchFamily="34" charset="0"/>
                          <a:ea typeface="Symbol" panose="05050102010706020507" pitchFamily="18" charset="2"/>
                          <a:cs typeface="Tahoma" panose="020B0604030504040204" pitchFamily="34" charset="0"/>
                        </a:rPr>
                        <a:t>etika</a:t>
                      </a:r>
                      <a:r>
                        <a:rPr lang="id-ID" sz="1200" spc="-55">
                          <a:effectLst/>
                          <a:latin typeface="Calibri" panose="020F0502020204030204" pitchFamily="34" charset="0"/>
                          <a:ea typeface="Symbol" panose="05050102010706020507" pitchFamily="18" charset="2"/>
                          <a:cs typeface="Tahoma" panose="020B0604030504040204" pitchFamily="34" charset="0"/>
                        </a:rPr>
                        <a:t> </a:t>
                      </a:r>
                      <a:r>
                        <a:rPr lang="id-ID" sz="1200" spc="0">
                          <a:effectLst/>
                          <a:latin typeface="Calibri" panose="020F0502020204030204" pitchFamily="34" charset="0"/>
                          <a:ea typeface="Symbol" panose="05050102010706020507" pitchFamily="18" charset="2"/>
                          <a:cs typeface="Tahoma" panose="020B0604030504040204" pitchFamily="34" charset="0"/>
                        </a:rPr>
                        <a:t>yang berhubungan</a:t>
                      </a:r>
                      <a:r>
                        <a:rPr lang="id-ID" sz="1200" spc="-60">
                          <a:effectLst/>
                          <a:latin typeface="Calibri" panose="020F0502020204030204" pitchFamily="34" charset="0"/>
                          <a:ea typeface="Symbol" panose="05050102010706020507" pitchFamily="18" charset="2"/>
                          <a:cs typeface="Tahoma" panose="020B0604030504040204" pitchFamily="34" charset="0"/>
                        </a:rPr>
                        <a:t> </a:t>
                      </a:r>
                      <a:r>
                        <a:rPr lang="id-ID" sz="1200" spc="0">
                          <a:effectLst/>
                          <a:latin typeface="Calibri" panose="020F0502020204030204" pitchFamily="34" charset="0"/>
                          <a:ea typeface="Symbol" panose="05050102010706020507" pitchFamily="18" charset="2"/>
                          <a:cs typeface="Tahoma" panose="020B0604030504040204" pitchFamily="34" charset="0"/>
                        </a:rPr>
                        <a:t>dengan </a:t>
                      </a:r>
                      <a:r>
                        <a:rPr lang="id-ID" sz="1200" i="1" spc="-20">
                          <a:effectLst/>
                          <a:latin typeface="Calibri" panose="020F0502020204030204" pitchFamily="34" charset="0"/>
                          <a:ea typeface="Symbol" panose="05050102010706020507" pitchFamily="18" charset="2"/>
                          <a:cs typeface="Tahoma" panose="020B0604030504040204" pitchFamily="34" charset="0"/>
                        </a:rPr>
                        <a:t>AI.</a:t>
                      </a:r>
                      <a:endParaRPr lang="en-ID" sz="1600" spc="0">
                        <a:effectLst/>
                        <a:latin typeface="Tahoma" panose="020B0604030504040204" pitchFamily="34" charset="0"/>
                        <a:ea typeface="Symbol" panose="05050102010706020507" pitchFamily="18" charset="2"/>
                        <a:cs typeface="Symbol" panose="05050102010706020507" pitchFamily="18" charset="2"/>
                      </a:endParaRPr>
                    </a:p>
                    <a:p>
                      <a:pPr marL="342900" marR="197485" lvl="0" indent="-342900">
                        <a:buSzPts val="1000"/>
                        <a:buFont typeface="Symbol" panose="05050102010706020507" pitchFamily="18" charset="2"/>
                        <a:buChar char=""/>
                        <a:tabLst>
                          <a:tab pos="296545" algn="l"/>
                        </a:tabLst>
                      </a:pPr>
                      <a:r>
                        <a:rPr lang="id-ID" sz="1200" spc="0">
                          <a:effectLst/>
                          <a:latin typeface="Calibri" panose="020F0502020204030204" pitchFamily="34" charset="0"/>
                          <a:ea typeface="Symbol" panose="05050102010706020507" pitchFamily="18" charset="2"/>
                          <a:cs typeface="Tahoma" panose="020B0604030504040204" pitchFamily="34" charset="0"/>
                        </a:rPr>
                        <a:t>menjelaskan</a:t>
                      </a:r>
                      <a:r>
                        <a:rPr lang="id-ID" sz="1200" spc="-60">
                          <a:effectLst/>
                          <a:latin typeface="Calibri" panose="020F0502020204030204" pitchFamily="34" charset="0"/>
                          <a:ea typeface="Symbol" panose="05050102010706020507" pitchFamily="18" charset="2"/>
                          <a:cs typeface="Tahoma" panose="020B0604030504040204" pitchFamily="34" charset="0"/>
                        </a:rPr>
                        <a:t> </a:t>
                      </a:r>
                      <a:r>
                        <a:rPr lang="id-ID" sz="1200" spc="0">
                          <a:effectLst/>
                          <a:latin typeface="Calibri" panose="020F0502020204030204" pitchFamily="34" charset="0"/>
                          <a:ea typeface="Symbol" panose="05050102010706020507" pitchFamily="18" charset="2"/>
                          <a:cs typeface="Tahoma" panose="020B0604030504040204" pitchFamily="34" charset="0"/>
                        </a:rPr>
                        <a:t>prinsip etis dalam </a:t>
                      </a:r>
                      <a:r>
                        <a:rPr lang="id-ID" sz="1200" i="1" spc="0">
                          <a:effectLst/>
                          <a:latin typeface="Calibri" panose="020F0502020204030204" pitchFamily="34" charset="0"/>
                          <a:ea typeface="Symbol" panose="05050102010706020507" pitchFamily="18" charset="2"/>
                          <a:cs typeface="Tahoma" panose="020B0604030504040204" pitchFamily="34" charset="0"/>
                        </a:rPr>
                        <a:t>AI </a:t>
                      </a:r>
                      <a:r>
                        <a:rPr lang="id-ID" sz="1200" spc="0">
                          <a:effectLst/>
                          <a:latin typeface="Calibri" panose="020F0502020204030204" pitchFamily="34" charset="0"/>
                          <a:ea typeface="Symbol" panose="05050102010706020507" pitchFamily="18" charset="2"/>
                          <a:cs typeface="Tahoma" panose="020B0604030504040204" pitchFamily="34" charset="0"/>
                        </a:rPr>
                        <a:t>dan</a:t>
                      </a:r>
                      <a:endParaRPr lang="en-ID" sz="1600" spc="0">
                        <a:effectLst/>
                        <a:latin typeface="Tahoma" panose="020B0604030504040204" pitchFamily="34" charset="0"/>
                        <a:ea typeface="Symbol" panose="05050102010706020507" pitchFamily="18" charset="2"/>
                        <a:cs typeface="Symbol" panose="05050102010706020507" pitchFamily="18" charset="2"/>
                      </a:endParaRPr>
                    </a:p>
                    <a:p>
                      <a:pPr marL="296545">
                        <a:spcBef>
                          <a:spcPts val="5"/>
                        </a:spcBef>
                      </a:pPr>
                      <a:r>
                        <a:rPr lang="id-ID" sz="1200" spc="-10">
                          <a:effectLst/>
                          <a:latin typeface="Calibri" panose="020F0502020204030204" pitchFamily="34" charset="0"/>
                          <a:ea typeface="Tahoma" panose="020B0604030504040204" pitchFamily="34" charset="0"/>
                          <a:cs typeface="Tahoma" panose="020B0604030504040204" pitchFamily="34" charset="0"/>
                        </a:rPr>
                        <a:t>implikasinya</a:t>
                      </a:r>
                      <a:r>
                        <a:rPr lang="id-ID" sz="1200" spc="-30">
                          <a:effectLst/>
                          <a:latin typeface="Calibri" panose="020F0502020204030204" pitchFamily="34" charset="0"/>
                          <a:ea typeface="Tahoma" panose="020B0604030504040204" pitchFamily="34" charset="0"/>
                          <a:cs typeface="Tahoma" panose="020B0604030504040204" pitchFamily="34" charset="0"/>
                        </a:rPr>
                        <a:t> </a:t>
                      </a:r>
                      <a:r>
                        <a:rPr lang="id-ID" sz="1200" spc="-10">
                          <a:effectLst/>
                          <a:latin typeface="Calibri" panose="020F0502020204030204" pitchFamily="34" charset="0"/>
                          <a:ea typeface="Tahoma" panose="020B0604030504040204" pitchFamily="34" charset="0"/>
                          <a:cs typeface="Tahoma" panose="020B0604030504040204" pitchFamily="34" charset="0"/>
                        </a:rPr>
                        <a:t>secara kontekstual.</a:t>
                      </a:r>
                      <a:endParaRPr lang="en-ID" sz="1600">
                        <a:effectLst/>
                        <a:latin typeface="Tahoma" panose="020B0604030504040204" pitchFamily="34" charset="0"/>
                        <a:ea typeface="Tahoma" panose="020B0604030504040204" pitchFamily="34" charset="0"/>
                        <a:cs typeface="Times New Roman" panose="02020603050405020304" pitchFamily="18" charset="0"/>
                      </a:endParaRPr>
                    </a:p>
                    <a:p>
                      <a:pPr marL="342900" marR="130175" lvl="0" indent="-342900">
                        <a:buSzPts val="1000"/>
                        <a:buFont typeface="Symbol" panose="05050102010706020507" pitchFamily="18" charset="2"/>
                        <a:buChar char=""/>
                        <a:tabLst>
                          <a:tab pos="296545" algn="l"/>
                        </a:tabLst>
                      </a:pPr>
                      <a:r>
                        <a:rPr lang="id-ID" sz="1200" spc="0">
                          <a:effectLst/>
                          <a:latin typeface="Calibri" panose="020F0502020204030204" pitchFamily="34" charset="0"/>
                          <a:ea typeface="Symbol" panose="05050102010706020507" pitchFamily="18" charset="2"/>
                          <a:cs typeface="Tahoma" panose="020B0604030504040204" pitchFamily="34" charset="0"/>
                        </a:rPr>
                        <a:t>merefleksikan dan </a:t>
                      </a:r>
                      <a:r>
                        <a:rPr lang="id-ID" sz="1200" spc="-10">
                          <a:effectLst/>
                          <a:latin typeface="Calibri" panose="020F0502020204030204" pitchFamily="34" charset="0"/>
                          <a:ea typeface="Symbol" panose="05050102010706020507" pitchFamily="18" charset="2"/>
                          <a:cs typeface="Tahoma" panose="020B0604030504040204" pitchFamily="34" charset="0"/>
                        </a:rPr>
                        <a:t>menginternalisasikan </a:t>
                      </a:r>
                      <a:r>
                        <a:rPr lang="id-ID" sz="1200" spc="0">
                          <a:effectLst/>
                          <a:latin typeface="Calibri" panose="020F0502020204030204" pitchFamily="34" charset="0"/>
                          <a:ea typeface="Symbol" panose="05050102010706020507" pitchFamily="18" charset="2"/>
                          <a:cs typeface="Tahoma" panose="020B0604030504040204" pitchFamily="34" charset="0"/>
                        </a:rPr>
                        <a:t>prinsip-prinsip etika </a:t>
                      </a:r>
                      <a:r>
                        <a:rPr lang="id-ID" sz="1200" i="1" spc="-20">
                          <a:effectLst/>
                          <a:latin typeface="Calibri" panose="020F0502020204030204" pitchFamily="34" charset="0"/>
                          <a:ea typeface="Symbol" panose="05050102010706020507" pitchFamily="18" charset="2"/>
                          <a:cs typeface="Tahoma" panose="020B0604030504040204" pitchFamily="34" charset="0"/>
                        </a:rPr>
                        <a:t>AI.</a:t>
                      </a:r>
                      <a:endParaRPr lang="en-ID" sz="1600" spc="0">
                        <a:effectLst/>
                        <a:latin typeface="Tahoma" panose="020B0604030504040204" pitchFamily="34" charset="0"/>
                        <a:ea typeface="Symbol" panose="05050102010706020507" pitchFamily="18" charset="2"/>
                        <a:cs typeface="Symbol" panose="05050102010706020507" pitchFamily="18" charset="2"/>
                      </a:endParaRPr>
                    </a:p>
                  </a:txBody>
                  <a:tcPr marL="0" marR="0" marT="0" marB="0">
                    <a:lnL w="12700" cap="flat" cmpd="sng" algn="ctr">
                      <a:solidFill>
                        <a:srgbClr val="30849B"/>
                      </a:solidFill>
                      <a:prstDash val="solid"/>
                      <a:round/>
                      <a:headEnd type="none" w="med" len="med"/>
                      <a:tailEnd type="none" w="med" len="med"/>
                    </a:lnL>
                    <a:lnR w="12700" cap="flat" cmpd="sng" algn="ctr">
                      <a:solidFill>
                        <a:srgbClr val="30849B"/>
                      </a:solidFill>
                      <a:prstDash val="solid"/>
                      <a:round/>
                      <a:headEnd type="none" w="med" len="med"/>
                      <a:tailEnd type="none" w="med" len="med"/>
                    </a:lnR>
                    <a:lnT w="12700" cap="flat" cmpd="sng" algn="ctr">
                      <a:solidFill>
                        <a:srgbClr val="30849B"/>
                      </a:solidFill>
                      <a:prstDash val="solid"/>
                      <a:round/>
                      <a:headEnd type="none" w="med" len="med"/>
                      <a:tailEnd type="none" w="med" len="med"/>
                    </a:lnT>
                    <a:lnB w="12700" cap="flat" cmpd="sng" algn="ctr">
                      <a:solidFill>
                        <a:srgbClr val="30849B"/>
                      </a:solidFill>
                      <a:prstDash val="solid"/>
                      <a:round/>
                      <a:headEnd type="none" w="med" len="med"/>
                      <a:tailEnd type="none" w="med" len="med"/>
                    </a:lnB>
                    <a:noFill/>
                  </a:tcPr>
                </a:tc>
                <a:tc>
                  <a:txBody>
                    <a:bodyPr/>
                    <a:lstStyle/>
                    <a:p>
                      <a:pPr marL="67310">
                        <a:lnSpc>
                          <a:spcPts val="1215"/>
                        </a:lnSpc>
                      </a:pPr>
                      <a:r>
                        <a:rPr lang="id-ID" sz="1200" i="1">
                          <a:effectLst/>
                          <a:latin typeface="Calibri" panose="020F0502020204030204" pitchFamily="34" charset="0"/>
                          <a:ea typeface="Tahoma" panose="020B0604030504040204" pitchFamily="34" charset="0"/>
                          <a:cs typeface="Tahoma" panose="020B0604030504040204" pitchFamily="34" charset="0"/>
                        </a:rPr>
                        <a:t>Safe</a:t>
                      </a:r>
                      <a:r>
                        <a:rPr lang="id-ID" sz="1200" i="1" spc="-35">
                          <a:effectLst/>
                          <a:latin typeface="Calibri" panose="020F0502020204030204" pitchFamily="34" charset="0"/>
                          <a:ea typeface="Tahoma" panose="020B0604030504040204" pitchFamily="34" charset="0"/>
                          <a:cs typeface="Tahoma" panose="020B0604030504040204" pitchFamily="34" charset="0"/>
                        </a:rPr>
                        <a:t> </a:t>
                      </a:r>
                      <a:r>
                        <a:rPr lang="id-ID" sz="1200" i="1">
                          <a:effectLst/>
                          <a:latin typeface="Calibri" panose="020F0502020204030204" pitchFamily="34" charset="0"/>
                          <a:ea typeface="Tahoma" panose="020B0604030504040204" pitchFamily="34" charset="0"/>
                          <a:cs typeface="Tahoma" panose="020B0604030504040204" pitchFamily="34" charset="0"/>
                        </a:rPr>
                        <a:t>and</a:t>
                      </a:r>
                      <a:r>
                        <a:rPr lang="id-ID" sz="1200" i="1" spc="-35">
                          <a:effectLst/>
                          <a:latin typeface="Calibri" panose="020F0502020204030204" pitchFamily="34" charset="0"/>
                          <a:ea typeface="Tahoma" panose="020B0604030504040204" pitchFamily="34" charset="0"/>
                          <a:cs typeface="Tahoma" panose="020B0604030504040204" pitchFamily="34" charset="0"/>
                        </a:rPr>
                        <a:t> </a:t>
                      </a:r>
                      <a:r>
                        <a:rPr lang="id-ID" sz="1200" i="1">
                          <a:effectLst/>
                          <a:latin typeface="Calibri" panose="020F0502020204030204" pitchFamily="34" charset="0"/>
                          <a:ea typeface="Tahoma" panose="020B0604030504040204" pitchFamily="34" charset="0"/>
                          <a:cs typeface="Tahoma" panose="020B0604030504040204" pitchFamily="34" charset="0"/>
                        </a:rPr>
                        <a:t>responsible</a:t>
                      </a:r>
                      <a:r>
                        <a:rPr lang="id-ID" sz="1200" i="1" spc="-30">
                          <a:effectLst/>
                          <a:latin typeface="Calibri" panose="020F0502020204030204" pitchFamily="34" charset="0"/>
                          <a:ea typeface="Tahoma" panose="020B0604030504040204" pitchFamily="34" charset="0"/>
                          <a:cs typeface="Tahoma" panose="020B0604030504040204" pitchFamily="34" charset="0"/>
                        </a:rPr>
                        <a:t> </a:t>
                      </a:r>
                      <a:r>
                        <a:rPr lang="id-ID" sz="1200" i="1" spc="-25">
                          <a:effectLst/>
                          <a:latin typeface="Calibri" panose="020F0502020204030204" pitchFamily="34" charset="0"/>
                          <a:ea typeface="Tahoma" panose="020B0604030504040204" pitchFamily="34" charset="0"/>
                          <a:cs typeface="Tahoma" panose="020B0604030504040204" pitchFamily="34" charset="0"/>
                        </a:rPr>
                        <a:t>use</a:t>
                      </a:r>
                      <a:endParaRPr lang="en-ID" sz="1600">
                        <a:effectLst/>
                        <a:latin typeface="Tahoma" panose="020B0604030504040204" pitchFamily="34" charset="0"/>
                        <a:ea typeface="Tahoma" panose="020B0604030504040204" pitchFamily="34" charset="0"/>
                        <a:cs typeface="Times New Roman" panose="02020603050405020304" pitchFamily="18" charset="0"/>
                      </a:endParaRPr>
                    </a:p>
                    <a:p>
                      <a:pPr>
                        <a:spcBef>
                          <a:spcPts val="15"/>
                        </a:spcBef>
                      </a:pPr>
                      <a:r>
                        <a:rPr lang="id-ID" sz="1200">
                          <a:effectLst/>
                          <a:latin typeface="Tahoma" panose="020B0604030504040204" pitchFamily="34" charset="0"/>
                          <a:ea typeface="Tahoma" panose="020B0604030504040204" pitchFamily="34" charset="0"/>
                          <a:cs typeface="Times New Roman" panose="02020603050405020304" pitchFamily="18" charset="0"/>
                        </a:rPr>
                        <a:t> </a:t>
                      </a:r>
                      <a:endParaRPr lang="en-ID" sz="1600">
                        <a:effectLst/>
                        <a:latin typeface="Tahoma" panose="020B0604030504040204" pitchFamily="34" charset="0"/>
                        <a:ea typeface="Tahoma" panose="020B0604030504040204" pitchFamily="34" charset="0"/>
                        <a:cs typeface="Times New Roman" panose="02020603050405020304" pitchFamily="18" charset="0"/>
                      </a:endParaRPr>
                    </a:p>
                    <a:p>
                      <a:pPr marL="342900" marR="194945" lvl="0" indent="-342900">
                        <a:buSzPts val="1000"/>
                        <a:buFont typeface="Symbol" panose="05050102010706020507" pitchFamily="18" charset="2"/>
                        <a:buChar char=""/>
                        <a:tabLst>
                          <a:tab pos="295910" algn="l"/>
                        </a:tabLst>
                      </a:pPr>
                      <a:r>
                        <a:rPr lang="id-ID" sz="1200" spc="0">
                          <a:effectLst/>
                          <a:latin typeface="Calibri" panose="020F0502020204030204" pitchFamily="34" charset="0"/>
                          <a:ea typeface="Symbol" panose="05050102010706020507" pitchFamily="18" charset="2"/>
                          <a:cs typeface="Tahoma" panose="020B0604030504040204" pitchFamily="34" charset="0"/>
                        </a:rPr>
                        <a:t>menciptakan</a:t>
                      </a:r>
                      <a:r>
                        <a:rPr lang="id-ID" sz="1200" spc="-60">
                          <a:effectLst/>
                          <a:latin typeface="Calibri" panose="020F0502020204030204" pitchFamily="34" charset="0"/>
                          <a:ea typeface="Symbol" panose="05050102010706020507" pitchFamily="18" charset="2"/>
                          <a:cs typeface="Tahoma" panose="020B0604030504040204" pitchFamily="34" charset="0"/>
                        </a:rPr>
                        <a:t> </a:t>
                      </a:r>
                      <a:r>
                        <a:rPr lang="id-ID" sz="1200" spc="0">
                          <a:effectLst/>
                          <a:latin typeface="Calibri" panose="020F0502020204030204" pitchFamily="34" charset="0"/>
                          <a:ea typeface="Symbol" panose="05050102010706020507" pitchFamily="18" charset="2"/>
                          <a:cs typeface="Tahoma" panose="020B0604030504040204" pitchFamily="34" charset="0"/>
                        </a:rPr>
                        <a:t>kebiasaan tentang prinsip etik dalam penerapan </a:t>
                      </a:r>
                      <a:r>
                        <a:rPr lang="id-ID" sz="1200" i="1" spc="0">
                          <a:effectLst/>
                          <a:latin typeface="Calibri" panose="020F0502020204030204" pitchFamily="34" charset="0"/>
                          <a:ea typeface="Symbol" panose="05050102010706020507" pitchFamily="18" charset="2"/>
                          <a:cs typeface="Tahoma" panose="020B0604030504040204" pitchFamily="34" charset="0"/>
                        </a:rPr>
                        <a:t>AI </a:t>
                      </a:r>
                      <a:r>
                        <a:rPr lang="id-ID" sz="1200" spc="0">
                          <a:effectLst/>
                          <a:latin typeface="Calibri" panose="020F0502020204030204" pitchFamily="34" charset="0"/>
                          <a:ea typeface="Symbol" panose="05050102010706020507" pitchFamily="18" charset="2"/>
                          <a:cs typeface="Tahoma" panose="020B0604030504040204" pitchFamily="34" charset="0"/>
                        </a:rPr>
                        <a:t>secara bertanggung </a:t>
                      </a:r>
                      <a:r>
                        <a:rPr lang="id-ID" sz="1200" spc="-10">
                          <a:effectLst/>
                          <a:latin typeface="Calibri" panose="020F0502020204030204" pitchFamily="34" charset="0"/>
                          <a:ea typeface="Symbol" panose="05050102010706020507" pitchFamily="18" charset="2"/>
                          <a:cs typeface="Tahoma" panose="020B0604030504040204" pitchFamily="34" charset="0"/>
                        </a:rPr>
                        <a:t>jawab.</a:t>
                      </a:r>
                      <a:endParaRPr lang="en-ID" sz="1600" spc="0">
                        <a:effectLst/>
                        <a:latin typeface="Tahoma" panose="020B0604030504040204" pitchFamily="34" charset="0"/>
                        <a:ea typeface="Symbol" panose="05050102010706020507" pitchFamily="18" charset="2"/>
                        <a:cs typeface="Symbol" panose="05050102010706020507" pitchFamily="18" charset="2"/>
                      </a:endParaRPr>
                    </a:p>
                    <a:p>
                      <a:pPr marL="342900" marR="161290" lvl="0" indent="-342900">
                        <a:buSzPts val="1000"/>
                        <a:buFont typeface="Symbol" panose="05050102010706020507" pitchFamily="18" charset="2"/>
                        <a:buChar char=""/>
                        <a:tabLst>
                          <a:tab pos="295910" algn="l"/>
                        </a:tabLst>
                      </a:pPr>
                      <a:r>
                        <a:rPr lang="id-ID" sz="1200" spc="0">
                          <a:effectLst/>
                          <a:latin typeface="Calibri" panose="020F0502020204030204" pitchFamily="34" charset="0"/>
                          <a:ea typeface="Symbol" panose="05050102010706020507" pitchFamily="18" charset="2"/>
                          <a:cs typeface="Tahoma" panose="020B0604030504040204" pitchFamily="34" charset="0"/>
                        </a:rPr>
                        <a:t>Memiliki kedisiplinan untuk</a:t>
                      </a:r>
                      <a:r>
                        <a:rPr lang="id-ID" sz="1200" spc="-60">
                          <a:effectLst/>
                          <a:latin typeface="Calibri" panose="020F0502020204030204" pitchFamily="34" charset="0"/>
                          <a:ea typeface="Symbol" panose="05050102010706020507" pitchFamily="18" charset="2"/>
                          <a:cs typeface="Tahoma" panose="020B0604030504040204" pitchFamily="34" charset="0"/>
                        </a:rPr>
                        <a:t> </a:t>
                      </a:r>
                      <a:r>
                        <a:rPr lang="id-ID" sz="1200" spc="0">
                          <a:effectLst/>
                          <a:latin typeface="Calibri" panose="020F0502020204030204" pitchFamily="34" charset="0"/>
                          <a:ea typeface="Symbol" panose="05050102010706020507" pitchFamily="18" charset="2"/>
                          <a:cs typeface="Tahoma" panose="020B0604030504040204" pitchFamily="34" charset="0"/>
                        </a:rPr>
                        <a:t>memanfaatkan</a:t>
                      </a:r>
                      <a:r>
                        <a:rPr lang="id-ID" sz="1200" spc="-55">
                          <a:effectLst/>
                          <a:latin typeface="Calibri" panose="020F0502020204030204" pitchFamily="34" charset="0"/>
                          <a:ea typeface="Symbol" panose="05050102010706020507" pitchFamily="18" charset="2"/>
                          <a:cs typeface="Tahoma" panose="020B0604030504040204" pitchFamily="34" charset="0"/>
                        </a:rPr>
                        <a:t> </a:t>
                      </a:r>
                      <a:r>
                        <a:rPr lang="id-ID" sz="1200" i="1" spc="0">
                          <a:effectLst/>
                          <a:latin typeface="Calibri" panose="020F0502020204030204" pitchFamily="34" charset="0"/>
                          <a:ea typeface="Symbol" panose="05050102010706020507" pitchFamily="18" charset="2"/>
                          <a:cs typeface="Tahoma" panose="020B0604030504040204" pitchFamily="34" charset="0"/>
                        </a:rPr>
                        <a:t>AI </a:t>
                      </a:r>
                      <a:r>
                        <a:rPr lang="id-ID" sz="1200" spc="0">
                          <a:effectLst/>
                          <a:latin typeface="Calibri" panose="020F0502020204030204" pitchFamily="34" charset="0"/>
                          <a:ea typeface="Symbol" panose="05050102010706020507" pitchFamily="18" charset="2"/>
                          <a:cs typeface="Tahoma" panose="020B0604030504040204" pitchFamily="34" charset="0"/>
                        </a:rPr>
                        <a:t>secara bertanggung </a:t>
                      </a:r>
                      <a:r>
                        <a:rPr lang="id-ID" sz="1200" spc="-10">
                          <a:effectLst/>
                          <a:latin typeface="Calibri" panose="020F0502020204030204" pitchFamily="34" charset="0"/>
                          <a:ea typeface="Symbol" panose="05050102010706020507" pitchFamily="18" charset="2"/>
                          <a:cs typeface="Tahoma" panose="020B0604030504040204" pitchFamily="34" charset="0"/>
                        </a:rPr>
                        <a:t>jawab.</a:t>
                      </a:r>
                      <a:endParaRPr lang="en-ID" sz="1600" spc="0">
                        <a:effectLst/>
                        <a:latin typeface="Tahoma" panose="020B0604030504040204" pitchFamily="34" charset="0"/>
                        <a:ea typeface="Symbol" panose="05050102010706020507" pitchFamily="18" charset="2"/>
                        <a:cs typeface="Symbol" panose="05050102010706020507" pitchFamily="18" charset="2"/>
                      </a:endParaRPr>
                    </a:p>
                    <a:p>
                      <a:pPr marL="342900" marR="123825" lvl="0" indent="-342900">
                        <a:spcBef>
                          <a:spcPts val="10"/>
                        </a:spcBef>
                        <a:buSzPts val="1000"/>
                        <a:buFont typeface="Symbol" panose="05050102010706020507" pitchFamily="18" charset="2"/>
                        <a:buChar char=""/>
                        <a:tabLst>
                          <a:tab pos="295910" algn="l"/>
                        </a:tabLst>
                      </a:pPr>
                      <a:r>
                        <a:rPr lang="id-ID" sz="1200" spc="0">
                          <a:effectLst/>
                          <a:latin typeface="Calibri" panose="020F0502020204030204" pitchFamily="34" charset="0"/>
                          <a:ea typeface="Symbol" panose="05050102010706020507" pitchFamily="18" charset="2"/>
                          <a:cs typeface="Tahoma" panose="020B0604030504040204" pitchFamily="34" charset="0"/>
                        </a:rPr>
                        <a:t>Menjelaskan peraturan lokal</a:t>
                      </a:r>
                      <a:r>
                        <a:rPr lang="id-ID" sz="1200" spc="-60">
                          <a:effectLst/>
                          <a:latin typeface="Calibri" panose="020F0502020204030204" pitchFamily="34" charset="0"/>
                          <a:ea typeface="Symbol" panose="05050102010706020507" pitchFamily="18" charset="2"/>
                          <a:cs typeface="Tahoma" panose="020B0604030504040204" pitchFamily="34" charset="0"/>
                        </a:rPr>
                        <a:t> </a:t>
                      </a:r>
                      <a:r>
                        <a:rPr lang="id-ID" sz="1200" spc="0">
                          <a:effectLst/>
                          <a:latin typeface="Calibri" panose="020F0502020204030204" pitchFamily="34" charset="0"/>
                          <a:ea typeface="Symbol" panose="05050102010706020507" pitchFamily="18" charset="2"/>
                          <a:cs typeface="Tahoma" panose="020B0604030504040204" pitchFamily="34" charset="0"/>
                        </a:rPr>
                        <a:t>yang</a:t>
                      </a:r>
                      <a:r>
                        <a:rPr lang="id-ID" sz="1200" spc="-55">
                          <a:effectLst/>
                          <a:latin typeface="Calibri" panose="020F0502020204030204" pitchFamily="34" charset="0"/>
                          <a:ea typeface="Symbol" panose="05050102010706020507" pitchFamily="18" charset="2"/>
                          <a:cs typeface="Tahoma" panose="020B0604030504040204" pitchFamily="34" charset="0"/>
                        </a:rPr>
                        <a:t> </a:t>
                      </a:r>
                      <a:r>
                        <a:rPr lang="id-ID" sz="1200" spc="0">
                          <a:effectLst/>
                          <a:latin typeface="Calibri" panose="020F0502020204030204" pitchFamily="34" charset="0"/>
                          <a:ea typeface="Symbol" panose="05050102010706020507" pitchFamily="18" charset="2"/>
                          <a:cs typeface="Tahoma" panose="020B0604030504040204" pitchFamily="34" charset="0"/>
                        </a:rPr>
                        <a:t>berlaku</a:t>
                      </a:r>
                      <a:r>
                        <a:rPr lang="id-ID" sz="1200" spc="-55">
                          <a:effectLst/>
                          <a:latin typeface="Calibri" panose="020F0502020204030204" pitchFamily="34" charset="0"/>
                          <a:ea typeface="Symbol" panose="05050102010706020507" pitchFamily="18" charset="2"/>
                          <a:cs typeface="Tahoma" panose="020B0604030504040204" pitchFamily="34" charset="0"/>
                        </a:rPr>
                        <a:t> </a:t>
                      </a:r>
                      <a:r>
                        <a:rPr lang="id-ID" sz="1200" spc="0">
                          <a:effectLst/>
                          <a:latin typeface="Calibri" panose="020F0502020204030204" pitchFamily="34" charset="0"/>
                          <a:ea typeface="Symbol" panose="05050102010706020507" pitchFamily="18" charset="2"/>
                          <a:cs typeface="Tahoma" panose="020B0604030504040204" pitchFamily="34" charset="0"/>
                        </a:rPr>
                        <a:t>dalam pemanfaatan </a:t>
                      </a:r>
                      <a:r>
                        <a:rPr lang="id-ID" sz="1200" i="1" spc="0">
                          <a:effectLst/>
                          <a:latin typeface="Calibri" panose="020F0502020204030204" pitchFamily="34" charset="0"/>
                          <a:ea typeface="Symbol" panose="05050102010706020507" pitchFamily="18" charset="2"/>
                          <a:cs typeface="Tahoma" panose="020B0604030504040204" pitchFamily="34" charset="0"/>
                        </a:rPr>
                        <a:t>AI </a:t>
                      </a:r>
                      <a:r>
                        <a:rPr lang="id-ID" sz="1200" spc="0">
                          <a:effectLst/>
                          <a:latin typeface="Calibri" panose="020F0502020204030204" pitchFamily="34" charset="0"/>
                          <a:ea typeface="Symbol" panose="05050102010706020507" pitchFamily="18" charset="2"/>
                          <a:cs typeface="Tahoma" panose="020B0604030504040204" pitchFamily="34" charset="0"/>
                        </a:rPr>
                        <a:t>secara</a:t>
                      </a:r>
                      <a:endParaRPr lang="en-ID" sz="1600" spc="0">
                        <a:effectLst/>
                        <a:latin typeface="Tahoma" panose="020B0604030504040204" pitchFamily="34" charset="0"/>
                        <a:ea typeface="Symbol" panose="05050102010706020507" pitchFamily="18" charset="2"/>
                        <a:cs typeface="Symbol" panose="05050102010706020507" pitchFamily="18" charset="2"/>
                      </a:endParaRPr>
                    </a:p>
                    <a:p>
                      <a:pPr marL="295910">
                        <a:lnSpc>
                          <a:spcPts val="1175"/>
                        </a:lnSpc>
                      </a:pPr>
                      <a:r>
                        <a:rPr lang="id-ID" sz="1200" spc="-10">
                          <a:effectLst/>
                          <a:latin typeface="Calibri" panose="020F0502020204030204" pitchFamily="34" charset="0"/>
                          <a:ea typeface="Tahoma" panose="020B0604030504040204" pitchFamily="34" charset="0"/>
                          <a:cs typeface="Tahoma" panose="020B0604030504040204" pitchFamily="34" charset="0"/>
                        </a:rPr>
                        <a:t>bertanggung</a:t>
                      </a:r>
                      <a:r>
                        <a:rPr lang="id-ID" sz="1200" spc="40">
                          <a:effectLst/>
                          <a:latin typeface="Calibri" panose="020F0502020204030204" pitchFamily="34" charset="0"/>
                          <a:ea typeface="Tahoma" panose="020B0604030504040204" pitchFamily="34" charset="0"/>
                          <a:cs typeface="Tahoma" panose="020B0604030504040204" pitchFamily="34" charset="0"/>
                        </a:rPr>
                        <a:t> </a:t>
                      </a:r>
                      <a:r>
                        <a:rPr lang="id-ID" sz="1200" spc="-10">
                          <a:effectLst/>
                          <a:latin typeface="Calibri" panose="020F0502020204030204" pitchFamily="34" charset="0"/>
                          <a:ea typeface="Tahoma" panose="020B0604030504040204" pitchFamily="34" charset="0"/>
                          <a:cs typeface="Tahoma" panose="020B0604030504040204" pitchFamily="34" charset="0"/>
                        </a:rPr>
                        <a:t>jawab.</a:t>
                      </a:r>
                      <a:endParaRPr lang="en-ID" sz="1600">
                        <a:effectLst/>
                        <a:latin typeface="Tahoma" panose="020B0604030504040204" pitchFamily="34" charset="0"/>
                        <a:ea typeface="Tahoma" panose="020B0604030504040204" pitchFamily="34" charset="0"/>
                        <a:cs typeface="Times New Roman" panose="02020603050405020304" pitchFamily="18" charset="0"/>
                      </a:endParaRPr>
                    </a:p>
                  </a:txBody>
                  <a:tcPr marL="0" marR="0" marT="0" marB="0">
                    <a:lnL w="12700" cap="flat" cmpd="sng" algn="ctr">
                      <a:solidFill>
                        <a:srgbClr val="30849B"/>
                      </a:solidFill>
                      <a:prstDash val="solid"/>
                      <a:round/>
                      <a:headEnd type="none" w="med" len="med"/>
                      <a:tailEnd type="none" w="med" len="med"/>
                    </a:lnL>
                    <a:lnR w="12700" cap="flat" cmpd="sng" algn="ctr">
                      <a:solidFill>
                        <a:srgbClr val="30849B"/>
                      </a:solidFill>
                      <a:prstDash val="solid"/>
                      <a:round/>
                      <a:headEnd type="none" w="med" len="med"/>
                      <a:tailEnd type="none" w="med" len="med"/>
                    </a:lnR>
                    <a:lnT w="12700" cap="flat" cmpd="sng" algn="ctr">
                      <a:solidFill>
                        <a:srgbClr val="30849B"/>
                      </a:solidFill>
                      <a:prstDash val="solid"/>
                      <a:round/>
                      <a:headEnd type="none" w="med" len="med"/>
                      <a:tailEnd type="none" w="med" len="med"/>
                    </a:lnT>
                    <a:lnB w="12700" cap="flat" cmpd="sng" algn="ctr">
                      <a:solidFill>
                        <a:srgbClr val="30849B"/>
                      </a:solidFill>
                      <a:prstDash val="solid"/>
                      <a:round/>
                      <a:headEnd type="none" w="med" len="med"/>
                      <a:tailEnd type="none" w="med" len="med"/>
                    </a:lnB>
                    <a:noFill/>
                  </a:tcPr>
                </a:tc>
                <a:tc>
                  <a:txBody>
                    <a:bodyPr/>
                    <a:lstStyle/>
                    <a:p>
                      <a:pPr marL="66675">
                        <a:lnSpc>
                          <a:spcPts val="1215"/>
                        </a:lnSpc>
                      </a:pPr>
                      <a:r>
                        <a:rPr lang="id-ID" sz="1200" i="1" dirty="0">
                          <a:effectLst/>
                          <a:latin typeface="Calibri" panose="020F0502020204030204" pitchFamily="34" charset="0"/>
                          <a:ea typeface="Tahoma" panose="020B0604030504040204" pitchFamily="34" charset="0"/>
                          <a:cs typeface="Tahoma" panose="020B0604030504040204" pitchFamily="34" charset="0"/>
                        </a:rPr>
                        <a:t>Ethics</a:t>
                      </a:r>
                      <a:r>
                        <a:rPr lang="id-ID" sz="1200" i="1" spc="-25" dirty="0">
                          <a:effectLst/>
                          <a:latin typeface="Calibri" panose="020F0502020204030204" pitchFamily="34" charset="0"/>
                          <a:ea typeface="Tahoma" panose="020B0604030504040204" pitchFamily="34" charset="0"/>
                          <a:cs typeface="Tahoma" panose="020B0604030504040204" pitchFamily="34" charset="0"/>
                        </a:rPr>
                        <a:t> </a:t>
                      </a:r>
                      <a:r>
                        <a:rPr lang="id-ID" sz="1200" i="1" dirty="0">
                          <a:effectLst/>
                          <a:latin typeface="Calibri" panose="020F0502020204030204" pitchFamily="34" charset="0"/>
                          <a:ea typeface="Tahoma" panose="020B0604030504040204" pitchFamily="34" charset="0"/>
                          <a:cs typeface="Tahoma" panose="020B0604030504040204" pitchFamily="34" charset="0"/>
                        </a:rPr>
                        <a:t>by</a:t>
                      </a:r>
                      <a:r>
                        <a:rPr lang="id-ID" sz="1200" i="1" spc="-20" dirty="0">
                          <a:effectLst/>
                          <a:latin typeface="Calibri" panose="020F0502020204030204" pitchFamily="34" charset="0"/>
                          <a:ea typeface="Tahoma" panose="020B0604030504040204" pitchFamily="34" charset="0"/>
                          <a:cs typeface="Tahoma" panose="020B0604030504040204" pitchFamily="34" charset="0"/>
                        </a:rPr>
                        <a:t> </a:t>
                      </a:r>
                      <a:r>
                        <a:rPr lang="id-ID" sz="1200" i="1" spc="-10" dirty="0">
                          <a:effectLst/>
                          <a:latin typeface="Calibri" panose="020F0502020204030204" pitchFamily="34" charset="0"/>
                          <a:ea typeface="Tahoma" panose="020B0604030504040204" pitchFamily="34" charset="0"/>
                          <a:cs typeface="Tahoma" panose="020B0604030504040204" pitchFamily="34" charset="0"/>
                        </a:rPr>
                        <a:t>design</a:t>
                      </a:r>
                      <a:endParaRPr lang="en-ID" sz="1600" dirty="0">
                        <a:effectLst/>
                        <a:latin typeface="Tahoma" panose="020B0604030504040204" pitchFamily="34" charset="0"/>
                        <a:ea typeface="Tahoma" panose="020B0604030504040204" pitchFamily="34" charset="0"/>
                        <a:cs typeface="Times New Roman" panose="02020603050405020304" pitchFamily="18" charset="0"/>
                      </a:endParaRPr>
                    </a:p>
                    <a:p>
                      <a:pPr>
                        <a:spcBef>
                          <a:spcPts val="15"/>
                        </a:spcBef>
                      </a:pPr>
                      <a:r>
                        <a:rPr lang="id-ID" sz="1200" dirty="0">
                          <a:effectLst/>
                          <a:latin typeface="Tahoma" panose="020B0604030504040204" pitchFamily="34" charset="0"/>
                          <a:ea typeface="Tahoma" panose="020B0604030504040204" pitchFamily="34" charset="0"/>
                          <a:cs typeface="Times New Roman" panose="02020603050405020304" pitchFamily="18" charset="0"/>
                        </a:rPr>
                        <a:t> </a:t>
                      </a:r>
                      <a:endParaRPr lang="en-ID" sz="1600" dirty="0">
                        <a:effectLst/>
                        <a:latin typeface="Tahoma" panose="020B0604030504040204" pitchFamily="34" charset="0"/>
                        <a:ea typeface="Tahoma" panose="020B0604030504040204" pitchFamily="34" charset="0"/>
                        <a:cs typeface="Times New Roman" panose="02020603050405020304" pitchFamily="18" charset="0"/>
                      </a:endParaRPr>
                    </a:p>
                    <a:p>
                      <a:pPr marL="342900" marR="239395" lvl="0" indent="-342900">
                        <a:buSzPts val="1000"/>
                        <a:buFont typeface="Symbol" panose="05050102010706020507" pitchFamily="18" charset="2"/>
                        <a:buChar char=""/>
                        <a:tabLst>
                          <a:tab pos="295910" algn="l"/>
                        </a:tabLst>
                      </a:pPr>
                      <a:r>
                        <a:rPr lang="id-ID" sz="1200" spc="0" dirty="0">
                          <a:effectLst/>
                          <a:latin typeface="Calibri" panose="020F0502020204030204" pitchFamily="34" charset="0"/>
                          <a:ea typeface="Symbol" panose="05050102010706020507" pitchFamily="18" charset="2"/>
                          <a:cs typeface="Tahoma" panose="020B0604030504040204" pitchFamily="34" charset="0"/>
                        </a:rPr>
                        <a:t>Menilai</a:t>
                      </a:r>
                      <a:r>
                        <a:rPr lang="id-ID" sz="1200" spc="-60" dirty="0">
                          <a:effectLst/>
                          <a:latin typeface="Calibri" panose="020F0502020204030204" pitchFamily="34" charset="0"/>
                          <a:ea typeface="Symbol" panose="05050102010706020507" pitchFamily="18" charset="2"/>
                          <a:cs typeface="Tahoma" panose="020B0604030504040204" pitchFamily="34" charset="0"/>
                        </a:rPr>
                        <a:t> </a:t>
                      </a:r>
                      <a:r>
                        <a:rPr lang="id-ID" sz="1200" spc="0" dirty="0">
                          <a:effectLst/>
                          <a:latin typeface="Calibri" panose="020F0502020204030204" pitchFamily="34" charset="0"/>
                          <a:ea typeface="Symbol" panose="05050102010706020507" pitchFamily="18" charset="2"/>
                          <a:cs typeface="Tahoma" panose="020B0604030504040204" pitchFamily="34" charset="0"/>
                        </a:rPr>
                        <a:t>dan</a:t>
                      </a:r>
                      <a:r>
                        <a:rPr lang="id-ID" sz="1200" spc="-55" dirty="0">
                          <a:effectLst/>
                          <a:latin typeface="Calibri" panose="020F0502020204030204" pitchFamily="34" charset="0"/>
                          <a:ea typeface="Symbol" panose="05050102010706020507" pitchFamily="18" charset="2"/>
                          <a:cs typeface="Tahoma" panose="020B0604030504040204" pitchFamily="34" charset="0"/>
                        </a:rPr>
                        <a:t> </a:t>
                      </a:r>
                      <a:r>
                        <a:rPr lang="id-ID" sz="1200" spc="0" dirty="0">
                          <a:effectLst/>
                          <a:latin typeface="Calibri" panose="020F0502020204030204" pitchFamily="34" charset="0"/>
                          <a:ea typeface="Symbol" panose="05050102010706020507" pitchFamily="18" charset="2"/>
                          <a:cs typeface="Tahoma" panose="020B0604030504040204" pitchFamily="34" charset="0"/>
                        </a:rPr>
                        <a:t>memutuskan pemanfaatan </a:t>
                      </a:r>
                      <a:r>
                        <a:rPr lang="id-ID" sz="1200" i="1" spc="0" dirty="0">
                          <a:effectLst/>
                          <a:latin typeface="Calibri" panose="020F0502020204030204" pitchFamily="34" charset="0"/>
                          <a:ea typeface="Symbol" panose="05050102010706020507" pitchFamily="18" charset="2"/>
                          <a:cs typeface="Tahoma" panose="020B0604030504040204" pitchFamily="34" charset="0"/>
                        </a:rPr>
                        <a:t>AI </a:t>
                      </a:r>
                      <a:r>
                        <a:rPr lang="id-ID" sz="1200" spc="0" dirty="0">
                          <a:effectLst/>
                          <a:latin typeface="Calibri" panose="020F0502020204030204" pitchFamily="34" charset="0"/>
                          <a:ea typeface="Symbol" panose="05050102010706020507" pitchFamily="18" charset="2"/>
                          <a:cs typeface="Tahoma" panose="020B0604030504040204" pitchFamily="34" charset="0"/>
                        </a:rPr>
                        <a:t>secara kontekstual berdasarkan prinsip etika </a:t>
                      </a:r>
                      <a:r>
                        <a:rPr lang="id-ID" sz="1200" i="1" spc="0" dirty="0">
                          <a:effectLst/>
                          <a:latin typeface="Calibri" panose="020F0502020204030204" pitchFamily="34" charset="0"/>
                          <a:ea typeface="Symbol" panose="05050102010706020507" pitchFamily="18" charset="2"/>
                          <a:cs typeface="Tahoma" panose="020B0604030504040204" pitchFamily="34" charset="0"/>
                        </a:rPr>
                        <a:t>AI.</a:t>
                      </a:r>
                      <a:endParaRPr lang="en-ID" sz="1600" spc="0" dirty="0">
                        <a:effectLst/>
                        <a:latin typeface="Tahoma" panose="020B0604030504040204" pitchFamily="34" charset="0"/>
                        <a:ea typeface="Symbol" panose="05050102010706020507" pitchFamily="18" charset="2"/>
                        <a:cs typeface="Symbol" panose="05050102010706020507" pitchFamily="18" charset="2"/>
                      </a:endParaRPr>
                    </a:p>
                    <a:p>
                      <a:pPr marL="342900" marR="168910" lvl="0" indent="-342900">
                        <a:buSzPts val="1000"/>
                        <a:buFont typeface="Symbol" panose="05050102010706020507" pitchFamily="18" charset="2"/>
                        <a:buChar char=""/>
                        <a:tabLst>
                          <a:tab pos="295910" algn="l"/>
                        </a:tabLst>
                      </a:pPr>
                      <a:r>
                        <a:rPr lang="id-ID" sz="1200" spc="0" dirty="0">
                          <a:effectLst/>
                          <a:latin typeface="Calibri" panose="020F0502020204030204" pitchFamily="34" charset="0"/>
                          <a:ea typeface="Symbol" panose="05050102010706020507" pitchFamily="18" charset="2"/>
                          <a:cs typeface="Tahoma" panose="020B0604030504040204" pitchFamily="34" charset="0"/>
                        </a:rPr>
                        <a:t>Menjelaskan secara kritis prinsip</a:t>
                      </a:r>
                      <a:r>
                        <a:rPr lang="id-ID" sz="1200" spc="-60" dirty="0">
                          <a:effectLst/>
                          <a:latin typeface="Calibri" panose="020F0502020204030204" pitchFamily="34" charset="0"/>
                          <a:ea typeface="Symbol" panose="05050102010706020507" pitchFamily="18" charset="2"/>
                          <a:cs typeface="Tahoma" panose="020B0604030504040204" pitchFamily="34" charset="0"/>
                        </a:rPr>
                        <a:t> </a:t>
                      </a:r>
                      <a:r>
                        <a:rPr lang="id-ID" sz="1200" spc="0" dirty="0">
                          <a:effectLst/>
                          <a:latin typeface="Calibri" panose="020F0502020204030204" pitchFamily="34" charset="0"/>
                          <a:ea typeface="Symbol" panose="05050102010706020507" pitchFamily="18" charset="2"/>
                          <a:cs typeface="Tahoma" panose="020B0604030504040204" pitchFamily="34" charset="0"/>
                        </a:rPr>
                        <a:t>desain</a:t>
                      </a:r>
                      <a:r>
                        <a:rPr lang="id-ID" sz="1200" spc="-55" dirty="0">
                          <a:effectLst/>
                          <a:latin typeface="Calibri" panose="020F0502020204030204" pitchFamily="34" charset="0"/>
                          <a:ea typeface="Symbol" panose="05050102010706020507" pitchFamily="18" charset="2"/>
                          <a:cs typeface="Tahoma" panose="020B0604030504040204" pitchFamily="34" charset="0"/>
                        </a:rPr>
                        <a:t> </a:t>
                      </a:r>
                      <a:r>
                        <a:rPr lang="id-ID" sz="1200" spc="0" dirty="0">
                          <a:effectLst/>
                          <a:latin typeface="Calibri" panose="020F0502020204030204" pitchFamily="34" charset="0"/>
                          <a:ea typeface="Symbol" panose="05050102010706020507" pitchFamily="18" charset="2"/>
                          <a:cs typeface="Tahoma" panose="020B0604030504040204" pitchFamily="34" charset="0"/>
                        </a:rPr>
                        <a:t>berdasarkan etika </a:t>
                      </a:r>
                      <a:r>
                        <a:rPr lang="id-ID" sz="1200" i="1" spc="0" dirty="0">
                          <a:effectLst/>
                          <a:latin typeface="Calibri" panose="020F0502020204030204" pitchFamily="34" charset="0"/>
                          <a:ea typeface="Symbol" panose="05050102010706020507" pitchFamily="18" charset="2"/>
                          <a:cs typeface="Tahoma" panose="020B0604030504040204" pitchFamily="34" charset="0"/>
                        </a:rPr>
                        <a:t>AI.</a:t>
                      </a:r>
                      <a:endParaRPr lang="en-ID" sz="1600" spc="0" dirty="0">
                        <a:effectLst/>
                        <a:latin typeface="Tahoma" panose="020B0604030504040204" pitchFamily="34" charset="0"/>
                        <a:ea typeface="Symbol" panose="05050102010706020507" pitchFamily="18" charset="2"/>
                        <a:cs typeface="Symbol" panose="05050102010706020507" pitchFamily="18" charset="2"/>
                      </a:endParaRPr>
                    </a:p>
                    <a:p>
                      <a:pPr marL="342900" marR="233045" lvl="0" indent="-342900">
                        <a:buSzPts val="1000"/>
                        <a:buFont typeface="Symbol" panose="05050102010706020507" pitchFamily="18" charset="2"/>
                        <a:buChar char=""/>
                        <a:tabLst>
                          <a:tab pos="295910" algn="l"/>
                        </a:tabLst>
                      </a:pPr>
                      <a:r>
                        <a:rPr lang="id-ID" sz="1200" spc="0" dirty="0">
                          <a:effectLst/>
                          <a:latin typeface="Calibri" panose="020F0502020204030204" pitchFamily="34" charset="0"/>
                          <a:ea typeface="Symbol" panose="05050102010706020507" pitchFamily="18" charset="2"/>
                          <a:cs typeface="Tahoma" panose="020B0604030504040204" pitchFamily="34" charset="0"/>
                        </a:rPr>
                        <a:t>Menjelaskan tanggung jawab sosial dalam peraturan</a:t>
                      </a:r>
                      <a:r>
                        <a:rPr lang="id-ID" sz="1200" spc="-60" dirty="0">
                          <a:effectLst/>
                          <a:latin typeface="Calibri" panose="020F0502020204030204" pitchFamily="34" charset="0"/>
                          <a:ea typeface="Symbol" panose="05050102010706020507" pitchFamily="18" charset="2"/>
                          <a:cs typeface="Tahoma" panose="020B0604030504040204" pitchFamily="34" charset="0"/>
                        </a:rPr>
                        <a:t> </a:t>
                      </a:r>
                      <a:r>
                        <a:rPr lang="id-ID" sz="1200" i="1" spc="0" dirty="0">
                          <a:effectLst/>
                          <a:latin typeface="Calibri" panose="020F0502020204030204" pitchFamily="34" charset="0"/>
                          <a:ea typeface="Symbol" panose="05050102010706020507" pitchFamily="18" charset="2"/>
                          <a:cs typeface="Tahoma" panose="020B0604030504040204" pitchFamily="34" charset="0"/>
                        </a:rPr>
                        <a:t>AI</a:t>
                      </a:r>
                      <a:r>
                        <a:rPr lang="id-ID" sz="1200" i="1" spc="-55" dirty="0">
                          <a:effectLst/>
                          <a:latin typeface="Calibri" panose="020F0502020204030204" pitchFamily="34" charset="0"/>
                          <a:ea typeface="Symbol" panose="05050102010706020507" pitchFamily="18" charset="2"/>
                          <a:cs typeface="Tahoma" panose="020B0604030504040204" pitchFamily="34" charset="0"/>
                        </a:rPr>
                        <a:t> </a:t>
                      </a:r>
                      <a:r>
                        <a:rPr lang="id-ID" sz="1200" spc="0" dirty="0">
                          <a:effectLst/>
                          <a:latin typeface="Calibri" panose="020F0502020204030204" pitchFamily="34" charset="0"/>
                          <a:ea typeface="Symbol" panose="05050102010706020507" pitchFamily="18" charset="2"/>
                          <a:cs typeface="Tahoma" panose="020B0604030504040204" pitchFamily="34" charset="0"/>
                        </a:rPr>
                        <a:t>berdasarkan prinsip perancangan berbasis etika.</a:t>
                      </a:r>
                      <a:endParaRPr lang="en-ID" sz="1600" spc="0" dirty="0">
                        <a:effectLst/>
                        <a:latin typeface="Tahoma" panose="020B0604030504040204" pitchFamily="34" charset="0"/>
                        <a:ea typeface="Symbol" panose="05050102010706020507" pitchFamily="18" charset="2"/>
                        <a:cs typeface="Symbol" panose="05050102010706020507" pitchFamily="18" charset="2"/>
                      </a:endParaRPr>
                    </a:p>
                  </a:txBody>
                  <a:tcPr marL="0" marR="0" marT="0" marB="0">
                    <a:lnL w="12700" cap="flat" cmpd="sng" algn="ctr">
                      <a:solidFill>
                        <a:srgbClr val="30849B"/>
                      </a:solidFill>
                      <a:prstDash val="solid"/>
                      <a:round/>
                      <a:headEnd type="none" w="med" len="med"/>
                      <a:tailEnd type="none" w="med" len="med"/>
                    </a:lnL>
                    <a:lnR w="12700" cap="flat" cmpd="sng" algn="ctr">
                      <a:solidFill>
                        <a:srgbClr val="30849B"/>
                      </a:solidFill>
                      <a:prstDash val="solid"/>
                      <a:round/>
                      <a:headEnd type="none" w="med" len="med"/>
                      <a:tailEnd type="none" w="med" len="med"/>
                    </a:lnR>
                    <a:lnT w="12700" cap="flat" cmpd="sng" algn="ctr">
                      <a:solidFill>
                        <a:srgbClr val="30849B"/>
                      </a:solidFill>
                      <a:prstDash val="solid"/>
                      <a:round/>
                      <a:headEnd type="none" w="med" len="med"/>
                      <a:tailEnd type="none" w="med" len="med"/>
                    </a:lnT>
                    <a:lnB w="12700" cap="flat" cmpd="sng" algn="ctr">
                      <a:solidFill>
                        <a:srgbClr val="30849B"/>
                      </a:solidFill>
                      <a:prstDash val="solid"/>
                      <a:round/>
                      <a:headEnd type="none" w="med" len="med"/>
                      <a:tailEnd type="none" w="med" len="med"/>
                    </a:lnB>
                    <a:noFill/>
                  </a:tcPr>
                </a:tc>
                <a:extLst>
                  <a:ext uri="{0D108BD9-81ED-4DB2-BD59-A6C34878D82A}">
                    <a16:rowId xmlns:a16="http://schemas.microsoft.com/office/drawing/2014/main" val="933623404"/>
                  </a:ext>
                </a:extLst>
              </a:tr>
            </a:tbl>
          </a:graphicData>
        </a:graphic>
      </p:graphicFrame>
    </p:spTree>
    <p:extLst>
      <p:ext uri="{BB962C8B-B14F-4D97-AF65-F5344CB8AC3E}">
        <p14:creationId xmlns:p14="http://schemas.microsoft.com/office/powerpoint/2010/main" val="1635584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85558A11-E8CE-7E26-2D7D-C74CAF602F22}"/>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9549956A-3015-E978-D160-9E7D54539049}"/>
              </a:ext>
            </a:extLst>
          </p:cNvPr>
          <p:cNvSpPr>
            <a:spLocks noGrp="1"/>
          </p:cNvSpPr>
          <p:nvPr>
            <p:ph type="body" idx="1"/>
          </p:nvPr>
        </p:nvSpPr>
        <p:spPr>
          <a:xfrm>
            <a:off x="311700" y="704981"/>
            <a:ext cx="8520600" cy="3876260"/>
          </a:xfrm>
        </p:spPr>
        <p:txBody>
          <a:bodyPr/>
          <a:lstStyle/>
          <a:p>
            <a:pPr marL="114300" indent="0" algn="just">
              <a:lnSpc>
                <a:spcPts val="2400"/>
              </a:lnSpc>
              <a:buNone/>
            </a:pPr>
            <a:r>
              <a:rPr lang="en-GB" sz="1600" b="0" i="0" dirty="0" err="1">
                <a:solidFill>
                  <a:srgbClr val="242424"/>
                </a:solidFill>
                <a:effectLst/>
                <a:latin typeface="source-serif-pro"/>
              </a:rPr>
              <a:t>Mahasiswa</a:t>
            </a:r>
            <a:r>
              <a:rPr lang="en-GB" sz="1600" b="0" i="0" dirty="0">
                <a:solidFill>
                  <a:srgbClr val="242424"/>
                </a:solidFill>
                <a:effectLst/>
                <a:latin typeface="source-serif-pro"/>
              </a:rPr>
              <a:t> </a:t>
            </a:r>
            <a:r>
              <a:rPr lang="en-GB" sz="1600" b="0" i="0" dirty="0" err="1">
                <a:solidFill>
                  <a:srgbClr val="242424"/>
                </a:solidFill>
                <a:effectLst/>
                <a:latin typeface="source-serif-pro"/>
              </a:rPr>
              <a:t>dapat</a:t>
            </a:r>
            <a:r>
              <a:rPr lang="en-GB" sz="1600" b="0" i="0" dirty="0">
                <a:solidFill>
                  <a:srgbClr val="242424"/>
                </a:solidFill>
                <a:effectLst/>
                <a:latin typeface="source-serif-pro"/>
              </a:rPr>
              <a:t> </a:t>
            </a:r>
            <a:r>
              <a:rPr lang="en-GB" sz="1600" b="0" i="0" dirty="0" err="1">
                <a:solidFill>
                  <a:srgbClr val="242424"/>
                </a:solidFill>
                <a:effectLst/>
                <a:latin typeface="source-serif-pro"/>
              </a:rPr>
              <a:t>memanfaatkan</a:t>
            </a:r>
            <a:r>
              <a:rPr lang="en-GB" sz="1600" b="0" i="0" dirty="0">
                <a:solidFill>
                  <a:srgbClr val="242424"/>
                </a:solidFill>
                <a:effectLst/>
                <a:latin typeface="source-serif-pro"/>
              </a:rPr>
              <a:t> </a:t>
            </a:r>
            <a:r>
              <a:rPr lang="en-GB" sz="1600" b="0" i="0" dirty="0" err="1">
                <a:solidFill>
                  <a:srgbClr val="242424"/>
                </a:solidFill>
                <a:effectLst/>
                <a:latin typeface="source-serif-pro"/>
              </a:rPr>
              <a:t>beragam</a:t>
            </a:r>
            <a:r>
              <a:rPr lang="en-GB" sz="1600" b="0" i="0" dirty="0">
                <a:solidFill>
                  <a:srgbClr val="242424"/>
                </a:solidFill>
                <a:effectLst/>
                <a:latin typeface="source-serif-pro"/>
              </a:rPr>
              <a:t> </a:t>
            </a:r>
            <a:r>
              <a:rPr lang="en-GB" sz="1600" b="0" i="0" dirty="0" err="1">
                <a:solidFill>
                  <a:srgbClr val="242424"/>
                </a:solidFill>
                <a:effectLst/>
                <a:latin typeface="source-serif-pro"/>
              </a:rPr>
              <a:t>aplikasi</a:t>
            </a:r>
            <a:r>
              <a:rPr lang="en-GB" sz="1600" b="0" i="0" dirty="0">
                <a:solidFill>
                  <a:srgbClr val="242424"/>
                </a:solidFill>
                <a:effectLst/>
                <a:latin typeface="source-serif-pro"/>
              </a:rPr>
              <a:t> </a:t>
            </a:r>
            <a:r>
              <a:rPr lang="en-GB" sz="1600" b="0" i="0" dirty="0" err="1">
                <a:solidFill>
                  <a:srgbClr val="242424"/>
                </a:solidFill>
                <a:effectLst/>
                <a:latin typeface="source-serif-pro"/>
              </a:rPr>
              <a:t>GenAI</a:t>
            </a:r>
            <a:r>
              <a:rPr lang="en-GB" sz="1600" b="0" i="0" dirty="0">
                <a:solidFill>
                  <a:srgbClr val="242424"/>
                </a:solidFill>
                <a:effectLst/>
                <a:latin typeface="source-serif-pro"/>
              </a:rPr>
              <a:t> yang </a:t>
            </a:r>
            <a:r>
              <a:rPr lang="en-GB" sz="1600" b="0" i="0" dirty="0" err="1">
                <a:solidFill>
                  <a:srgbClr val="242424"/>
                </a:solidFill>
                <a:effectLst/>
                <a:latin typeface="source-serif-pro"/>
              </a:rPr>
              <a:t>tersedia</a:t>
            </a:r>
            <a:r>
              <a:rPr lang="en-GB" sz="1600" b="0" i="0" dirty="0">
                <a:solidFill>
                  <a:srgbClr val="242424"/>
                </a:solidFill>
                <a:effectLst/>
                <a:latin typeface="source-serif-pro"/>
              </a:rPr>
              <a:t>, </a:t>
            </a:r>
            <a:r>
              <a:rPr lang="en-GB" sz="1600" b="0" i="0" dirty="0" err="1">
                <a:solidFill>
                  <a:srgbClr val="242424"/>
                </a:solidFill>
                <a:effectLst/>
                <a:latin typeface="source-serif-pro"/>
              </a:rPr>
              <a:t>berbayar</a:t>
            </a:r>
            <a:r>
              <a:rPr lang="en-GB" sz="1600" b="0" i="0" dirty="0">
                <a:solidFill>
                  <a:srgbClr val="242424"/>
                </a:solidFill>
                <a:effectLst/>
                <a:latin typeface="source-serif-pro"/>
              </a:rPr>
              <a:t> </a:t>
            </a:r>
            <a:r>
              <a:rPr lang="en-GB" sz="1600" b="0" i="0" dirty="0" err="1">
                <a:solidFill>
                  <a:srgbClr val="242424"/>
                </a:solidFill>
                <a:effectLst/>
                <a:latin typeface="source-serif-pro"/>
              </a:rPr>
              <a:t>maupun</a:t>
            </a:r>
            <a:r>
              <a:rPr lang="en-GB" sz="1600" b="0" i="0" dirty="0">
                <a:solidFill>
                  <a:srgbClr val="242424"/>
                </a:solidFill>
                <a:effectLst/>
                <a:latin typeface="source-serif-pro"/>
              </a:rPr>
              <a:t> </a:t>
            </a:r>
            <a:r>
              <a:rPr lang="en-GB" sz="1600" b="0" i="0" dirty="0" err="1">
                <a:solidFill>
                  <a:srgbClr val="242424"/>
                </a:solidFill>
                <a:effectLst/>
                <a:latin typeface="source-serif-pro"/>
              </a:rPr>
              <a:t>tidak</a:t>
            </a:r>
            <a:r>
              <a:rPr lang="en-GB" sz="1600" b="0" i="0" dirty="0">
                <a:solidFill>
                  <a:srgbClr val="242424"/>
                </a:solidFill>
                <a:effectLst/>
                <a:latin typeface="source-serif-pro"/>
              </a:rPr>
              <a:t> </a:t>
            </a:r>
            <a:r>
              <a:rPr lang="en-GB" sz="1600" b="0" i="0" dirty="0" err="1">
                <a:solidFill>
                  <a:srgbClr val="242424"/>
                </a:solidFill>
                <a:effectLst/>
                <a:latin typeface="source-serif-pro"/>
              </a:rPr>
              <a:t>berbayar</a:t>
            </a:r>
            <a:r>
              <a:rPr lang="en-GB" sz="1600" b="0" i="0" dirty="0">
                <a:solidFill>
                  <a:srgbClr val="242424"/>
                </a:solidFill>
                <a:effectLst/>
                <a:latin typeface="source-serif-pro"/>
              </a:rPr>
              <a:t>, </a:t>
            </a:r>
            <a:r>
              <a:rPr lang="en-GB" sz="1600" b="0" i="0" dirty="0" err="1">
                <a:solidFill>
                  <a:srgbClr val="242424"/>
                </a:solidFill>
                <a:effectLst/>
                <a:latin typeface="source-serif-pro"/>
              </a:rPr>
              <a:t>misalnya</a:t>
            </a:r>
            <a:r>
              <a:rPr lang="en-GB" sz="1600" b="0" i="0" dirty="0">
                <a:solidFill>
                  <a:srgbClr val="242424"/>
                </a:solidFill>
                <a:effectLst/>
                <a:latin typeface="source-serif-pro"/>
              </a:rPr>
              <a:t> </a:t>
            </a:r>
            <a:r>
              <a:rPr lang="en-GB" sz="1600" b="0" i="0" dirty="0" err="1">
                <a:solidFill>
                  <a:srgbClr val="242424"/>
                </a:solidFill>
                <a:effectLst/>
                <a:latin typeface="source-serif-pro"/>
              </a:rPr>
              <a:t>untuk</a:t>
            </a:r>
            <a:r>
              <a:rPr lang="en-GB" sz="1600" b="0" i="0" dirty="0">
                <a:solidFill>
                  <a:srgbClr val="242424"/>
                </a:solidFill>
                <a:effectLst/>
                <a:latin typeface="source-serif-pro"/>
              </a:rPr>
              <a:t> :</a:t>
            </a:r>
          </a:p>
          <a:p>
            <a:pPr marL="114300" indent="0" algn="just">
              <a:lnSpc>
                <a:spcPts val="2400"/>
              </a:lnSpc>
              <a:buNone/>
            </a:pPr>
            <a:r>
              <a:rPr lang="en-GB" sz="1600" b="0" i="0" dirty="0">
                <a:solidFill>
                  <a:srgbClr val="242424"/>
                </a:solidFill>
                <a:effectLst/>
                <a:latin typeface="source-serif-pro"/>
              </a:rPr>
              <a:t>●	</a:t>
            </a:r>
            <a:r>
              <a:rPr lang="en-GB" sz="1600" b="0" i="0" dirty="0" err="1">
                <a:solidFill>
                  <a:srgbClr val="242424"/>
                </a:solidFill>
                <a:effectLst/>
                <a:latin typeface="source-serif-pro"/>
              </a:rPr>
              <a:t>Membantu</a:t>
            </a:r>
            <a:r>
              <a:rPr lang="en-GB" sz="1600" b="0" i="0" dirty="0">
                <a:solidFill>
                  <a:srgbClr val="242424"/>
                </a:solidFill>
                <a:effectLst/>
                <a:latin typeface="source-serif-pro"/>
              </a:rPr>
              <a:t> </a:t>
            </a:r>
            <a:r>
              <a:rPr lang="en-GB" sz="1600" b="0" i="0" dirty="0" err="1">
                <a:solidFill>
                  <a:srgbClr val="242424"/>
                </a:solidFill>
                <a:effectLst/>
                <a:latin typeface="source-serif-pro"/>
              </a:rPr>
              <a:t>mencari</a:t>
            </a:r>
            <a:r>
              <a:rPr lang="en-GB" sz="1600" b="0" i="0" dirty="0">
                <a:solidFill>
                  <a:srgbClr val="242424"/>
                </a:solidFill>
                <a:effectLst/>
                <a:latin typeface="source-serif-pro"/>
              </a:rPr>
              <a:t> </a:t>
            </a:r>
            <a:r>
              <a:rPr lang="en-GB" sz="1600" b="0" i="0" dirty="0" err="1">
                <a:solidFill>
                  <a:srgbClr val="242424"/>
                </a:solidFill>
                <a:effectLst/>
                <a:latin typeface="source-serif-pro"/>
              </a:rPr>
              <a:t>acuan</a:t>
            </a:r>
            <a:r>
              <a:rPr lang="en-GB" sz="1600" b="0" i="0" dirty="0">
                <a:solidFill>
                  <a:srgbClr val="242424"/>
                </a:solidFill>
                <a:effectLst/>
                <a:latin typeface="source-serif-pro"/>
              </a:rPr>
              <a:t> dan </a:t>
            </a:r>
            <a:r>
              <a:rPr lang="en-GB" sz="1600" b="0" i="0" dirty="0" err="1">
                <a:solidFill>
                  <a:srgbClr val="242424"/>
                </a:solidFill>
                <a:effectLst/>
                <a:latin typeface="source-serif-pro"/>
              </a:rPr>
              <a:t>sumber</a:t>
            </a:r>
            <a:r>
              <a:rPr lang="en-GB" sz="1600" b="0" i="0" dirty="0">
                <a:solidFill>
                  <a:srgbClr val="242424"/>
                </a:solidFill>
                <a:effectLst/>
                <a:latin typeface="source-serif-pro"/>
              </a:rPr>
              <a:t> </a:t>
            </a:r>
            <a:r>
              <a:rPr lang="en-GB" sz="1600" b="0" i="0" dirty="0" err="1">
                <a:solidFill>
                  <a:srgbClr val="242424"/>
                </a:solidFill>
                <a:effectLst/>
                <a:latin typeface="source-serif-pro"/>
              </a:rPr>
              <a:t>bacaan</a:t>
            </a:r>
            <a:r>
              <a:rPr lang="en-GB" sz="1600" b="0" i="0" dirty="0">
                <a:solidFill>
                  <a:srgbClr val="242424"/>
                </a:solidFill>
                <a:effectLst/>
                <a:latin typeface="source-serif-pro"/>
              </a:rPr>
              <a:t>.</a:t>
            </a:r>
          </a:p>
          <a:p>
            <a:pPr marL="114300" indent="0" algn="just">
              <a:lnSpc>
                <a:spcPts val="2400"/>
              </a:lnSpc>
              <a:buNone/>
            </a:pPr>
            <a:r>
              <a:rPr lang="en-GB" sz="1600" b="0" i="0" dirty="0">
                <a:solidFill>
                  <a:srgbClr val="242424"/>
                </a:solidFill>
                <a:effectLst/>
                <a:latin typeface="source-serif-pro"/>
              </a:rPr>
              <a:t>●	</a:t>
            </a:r>
            <a:r>
              <a:rPr lang="en-GB" sz="1600" b="0" i="0" dirty="0" err="1">
                <a:solidFill>
                  <a:srgbClr val="242424"/>
                </a:solidFill>
                <a:effectLst/>
                <a:latin typeface="source-serif-pro"/>
              </a:rPr>
              <a:t>Membantu</a:t>
            </a:r>
            <a:r>
              <a:rPr lang="en-GB" sz="1600" b="0" i="0" dirty="0">
                <a:solidFill>
                  <a:srgbClr val="242424"/>
                </a:solidFill>
                <a:effectLst/>
                <a:latin typeface="source-serif-pro"/>
              </a:rPr>
              <a:t> </a:t>
            </a:r>
            <a:r>
              <a:rPr lang="en-GB" sz="1600" b="0" i="0" dirty="0" err="1">
                <a:solidFill>
                  <a:srgbClr val="242424"/>
                </a:solidFill>
                <a:effectLst/>
                <a:latin typeface="source-serif-pro"/>
              </a:rPr>
              <a:t>memberikan</a:t>
            </a:r>
            <a:r>
              <a:rPr lang="en-GB" sz="1600" b="0" i="0" dirty="0">
                <a:solidFill>
                  <a:srgbClr val="242424"/>
                </a:solidFill>
                <a:effectLst/>
                <a:latin typeface="source-serif-pro"/>
              </a:rPr>
              <a:t> ide </a:t>
            </a:r>
            <a:r>
              <a:rPr lang="en-GB" sz="1600" b="0" i="0" dirty="0" err="1">
                <a:solidFill>
                  <a:srgbClr val="242424"/>
                </a:solidFill>
                <a:effectLst/>
                <a:latin typeface="source-serif-pro"/>
              </a:rPr>
              <a:t>penulisan</a:t>
            </a:r>
            <a:r>
              <a:rPr lang="en-GB" sz="1600" dirty="0">
                <a:solidFill>
                  <a:srgbClr val="242424"/>
                </a:solidFill>
                <a:latin typeface="source-serif-pro"/>
              </a:rPr>
              <a:t>.</a:t>
            </a:r>
            <a:endParaRPr lang="en-GB" sz="1600" b="0" i="0" dirty="0">
              <a:solidFill>
                <a:srgbClr val="242424"/>
              </a:solidFill>
              <a:effectLst/>
              <a:latin typeface="source-serif-pro"/>
            </a:endParaRPr>
          </a:p>
          <a:p>
            <a:pPr marL="114300" indent="0" algn="just">
              <a:lnSpc>
                <a:spcPts val="2400"/>
              </a:lnSpc>
              <a:buNone/>
            </a:pPr>
            <a:r>
              <a:rPr lang="it-IT" sz="1600" b="0" i="0" dirty="0">
                <a:solidFill>
                  <a:srgbClr val="242424"/>
                </a:solidFill>
                <a:effectLst/>
                <a:latin typeface="source-serif-pro"/>
              </a:rPr>
              <a:t>●	Membantu penulisan dan menyusun presentasi dan multimedia.</a:t>
            </a:r>
          </a:p>
          <a:p>
            <a:pPr marL="114300" indent="0" algn="just">
              <a:lnSpc>
                <a:spcPts val="2400"/>
              </a:lnSpc>
              <a:buNone/>
            </a:pPr>
            <a:r>
              <a:rPr lang="it-IT" sz="1600" b="0" i="0" dirty="0">
                <a:solidFill>
                  <a:srgbClr val="242424"/>
                </a:solidFill>
                <a:effectLst/>
                <a:latin typeface="source-serif-pro"/>
              </a:rPr>
              <a:t>●	Menghasilkan materi latihan belajar.</a:t>
            </a:r>
          </a:p>
          <a:p>
            <a:pPr marL="114300" indent="0" algn="just">
              <a:lnSpc>
                <a:spcPts val="2400"/>
              </a:lnSpc>
              <a:buNone/>
            </a:pPr>
            <a:r>
              <a:rPr lang="it-IT" sz="1600" b="0" i="0" dirty="0">
                <a:solidFill>
                  <a:srgbClr val="242424"/>
                </a:solidFill>
                <a:effectLst/>
                <a:latin typeface="source-serif-pro"/>
              </a:rPr>
              <a:t>●	Membantu memahami materi belajar yang sulit.</a:t>
            </a:r>
          </a:p>
          <a:p>
            <a:pPr marL="114300" indent="0" algn="just">
              <a:lnSpc>
                <a:spcPts val="2400"/>
              </a:lnSpc>
              <a:buNone/>
            </a:pPr>
            <a:endParaRPr lang="it-IT" sz="1600" b="0" i="0" dirty="0">
              <a:solidFill>
                <a:srgbClr val="242424"/>
              </a:solidFill>
              <a:effectLst/>
              <a:latin typeface="source-serif-pro"/>
            </a:endParaRPr>
          </a:p>
          <a:p>
            <a:pPr marL="114300" indent="0" algn="just">
              <a:lnSpc>
                <a:spcPts val="2400"/>
              </a:lnSpc>
              <a:buNone/>
            </a:pPr>
            <a:endParaRPr lang="en-GB" sz="1600" b="0" i="0" dirty="0">
              <a:solidFill>
                <a:srgbClr val="242424"/>
              </a:solidFill>
              <a:effectLst/>
              <a:latin typeface="source-serif-pro"/>
            </a:endParaRPr>
          </a:p>
        </p:txBody>
      </p:sp>
      <p:sp>
        <p:nvSpPr>
          <p:cNvPr id="2" name="TextBox 1">
            <a:extLst>
              <a:ext uri="{FF2B5EF4-FFF2-40B4-BE49-F238E27FC236}">
                <a16:creationId xmlns:a16="http://schemas.microsoft.com/office/drawing/2014/main" id="{8FCC298E-D441-F3D9-1B48-D32556D14BF1}"/>
              </a:ext>
            </a:extLst>
          </p:cNvPr>
          <p:cNvSpPr txBox="1"/>
          <p:nvPr/>
        </p:nvSpPr>
        <p:spPr>
          <a:xfrm>
            <a:off x="690584" y="4766544"/>
            <a:ext cx="7915076" cy="415498"/>
          </a:xfrm>
          <a:prstGeom prst="rect">
            <a:avLst/>
          </a:prstGeom>
          <a:noFill/>
        </p:spPr>
        <p:txBody>
          <a:bodyPr wrap="square">
            <a:spAutoFit/>
          </a:bodyPr>
          <a:lstStyle/>
          <a:p>
            <a:pPr algn="ctr"/>
            <a:r>
              <a:rPr lang="en-US" sz="1050" dirty="0" err="1">
                <a:solidFill>
                  <a:srgbClr val="242021"/>
                </a:solidFill>
                <a:latin typeface="+mj-lt"/>
              </a:rPr>
              <a:t>Refrensi</a:t>
            </a:r>
            <a:r>
              <a:rPr lang="en-US" sz="1050" dirty="0">
                <a:solidFill>
                  <a:srgbClr val="242021"/>
                </a:solidFill>
                <a:latin typeface="+mj-lt"/>
              </a:rPr>
              <a:t> : </a:t>
            </a:r>
            <a:r>
              <a:rPr lang="en-US" sz="1050" dirty="0">
                <a:solidFill>
                  <a:srgbClr val="242021"/>
                </a:solidFill>
                <a:latin typeface="+mj-lt"/>
                <a:hlinkClick r:id="rId3"/>
              </a:rPr>
              <a:t>https://dikti.kemdikbud.go.id/wp-content/uploads/2024/10/Panduan-Penggunaan-Generative-Artificial-Intelligence-pada-Pembelajaran-di-Perguruan-Tinggi.pdf</a:t>
            </a:r>
            <a:r>
              <a:rPr lang="en-US" sz="1050" dirty="0">
                <a:solidFill>
                  <a:srgbClr val="242021"/>
                </a:solidFill>
                <a:latin typeface="+mj-lt"/>
              </a:rPr>
              <a:t> </a:t>
            </a:r>
          </a:p>
        </p:txBody>
      </p:sp>
      <p:sp>
        <p:nvSpPr>
          <p:cNvPr id="4" name="Google Shape;219;p18">
            <a:extLst>
              <a:ext uri="{FF2B5EF4-FFF2-40B4-BE49-F238E27FC236}">
                <a16:creationId xmlns:a16="http://schemas.microsoft.com/office/drawing/2014/main" id="{1E8F431E-AF5A-342D-20AE-E615F75742E5}"/>
              </a:ext>
            </a:extLst>
          </p:cNvPr>
          <p:cNvSpPr txBox="1">
            <a:spLocks/>
          </p:cNvSpPr>
          <p:nvPr/>
        </p:nvSpPr>
        <p:spPr>
          <a:xfrm>
            <a:off x="250300" y="123040"/>
            <a:ext cx="85206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lgn="ctr">
              <a:buSzPts val="1100"/>
              <a:buFont typeface="Arial"/>
              <a:buNone/>
            </a:pPr>
            <a:r>
              <a:rPr lang="en-ID" dirty="0" err="1">
                <a:latin typeface="Nunito" pitchFamily="2" charset="0"/>
              </a:rPr>
              <a:t>Penggunaan</a:t>
            </a:r>
            <a:r>
              <a:rPr lang="en-ID" dirty="0">
                <a:latin typeface="Nunito" pitchFamily="2" charset="0"/>
              </a:rPr>
              <a:t> </a:t>
            </a:r>
            <a:r>
              <a:rPr lang="en-ID" dirty="0" err="1">
                <a:latin typeface="Nunito" pitchFamily="2" charset="0"/>
              </a:rPr>
              <a:t>GenAI</a:t>
            </a:r>
            <a:r>
              <a:rPr lang="en-ID" dirty="0">
                <a:latin typeface="Nunito" pitchFamily="2" charset="0"/>
              </a:rPr>
              <a:t> oleh </a:t>
            </a:r>
            <a:r>
              <a:rPr lang="en-ID" dirty="0" err="1">
                <a:latin typeface="Nunito" pitchFamily="2" charset="0"/>
              </a:rPr>
              <a:t>Mahasiswa</a:t>
            </a:r>
            <a:endParaRPr lang="en-ID" dirty="0">
              <a:latin typeface="Nunito" pitchFamily="2" charset="0"/>
            </a:endParaRPr>
          </a:p>
        </p:txBody>
      </p:sp>
    </p:spTree>
    <p:extLst>
      <p:ext uri="{BB962C8B-B14F-4D97-AF65-F5344CB8AC3E}">
        <p14:creationId xmlns:p14="http://schemas.microsoft.com/office/powerpoint/2010/main" val="3424250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0EE62F48-3BBF-CF16-806C-D096A9DE95C0}"/>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6FD3760A-4E7C-212B-AC6C-0E0DB22A6178}"/>
              </a:ext>
            </a:extLst>
          </p:cNvPr>
          <p:cNvSpPr>
            <a:spLocks noGrp="1"/>
          </p:cNvSpPr>
          <p:nvPr>
            <p:ph type="body" idx="1"/>
          </p:nvPr>
        </p:nvSpPr>
        <p:spPr>
          <a:xfrm>
            <a:off x="311700" y="704981"/>
            <a:ext cx="8520600" cy="3876260"/>
          </a:xfrm>
        </p:spPr>
        <p:txBody>
          <a:bodyPr/>
          <a:lstStyle/>
          <a:p>
            <a:pPr marL="114300" indent="0" algn="just">
              <a:lnSpc>
                <a:spcPts val="2400"/>
              </a:lnSpc>
              <a:buNone/>
            </a:pPr>
            <a:endParaRPr lang="it-IT" sz="1600" b="0" i="0" dirty="0">
              <a:solidFill>
                <a:srgbClr val="242424"/>
              </a:solidFill>
              <a:effectLst/>
              <a:latin typeface="source-serif-pro"/>
            </a:endParaRPr>
          </a:p>
          <a:p>
            <a:pPr marL="114300" indent="0" algn="just">
              <a:lnSpc>
                <a:spcPts val="2400"/>
              </a:lnSpc>
              <a:buNone/>
            </a:pPr>
            <a:endParaRPr lang="en-GB" sz="1600" b="0" i="0" dirty="0">
              <a:solidFill>
                <a:srgbClr val="242424"/>
              </a:solidFill>
              <a:effectLst/>
              <a:latin typeface="source-serif-pro"/>
            </a:endParaRPr>
          </a:p>
        </p:txBody>
      </p:sp>
      <p:sp>
        <p:nvSpPr>
          <p:cNvPr id="2" name="TextBox 1">
            <a:extLst>
              <a:ext uri="{FF2B5EF4-FFF2-40B4-BE49-F238E27FC236}">
                <a16:creationId xmlns:a16="http://schemas.microsoft.com/office/drawing/2014/main" id="{59B41101-AE1A-1649-DE8E-10275D2A27EE}"/>
              </a:ext>
            </a:extLst>
          </p:cNvPr>
          <p:cNvSpPr txBox="1"/>
          <p:nvPr/>
        </p:nvSpPr>
        <p:spPr>
          <a:xfrm>
            <a:off x="690584" y="4766544"/>
            <a:ext cx="7915076" cy="415498"/>
          </a:xfrm>
          <a:prstGeom prst="rect">
            <a:avLst/>
          </a:prstGeom>
          <a:noFill/>
        </p:spPr>
        <p:txBody>
          <a:bodyPr wrap="square">
            <a:spAutoFit/>
          </a:bodyPr>
          <a:lstStyle/>
          <a:p>
            <a:pPr algn="ctr"/>
            <a:r>
              <a:rPr lang="en-US" sz="1050" dirty="0" err="1">
                <a:solidFill>
                  <a:srgbClr val="242021"/>
                </a:solidFill>
                <a:latin typeface="+mj-lt"/>
              </a:rPr>
              <a:t>Refrensi</a:t>
            </a:r>
            <a:r>
              <a:rPr lang="en-US" sz="1050" dirty="0">
                <a:solidFill>
                  <a:srgbClr val="242021"/>
                </a:solidFill>
                <a:latin typeface="+mj-lt"/>
              </a:rPr>
              <a:t> : </a:t>
            </a:r>
            <a:r>
              <a:rPr lang="en-US" sz="1050" dirty="0">
                <a:solidFill>
                  <a:srgbClr val="242021"/>
                </a:solidFill>
                <a:latin typeface="+mj-lt"/>
                <a:hlinkClick r:id="rId3"/>
              </a:rPr>
              <a:t>https://dikti.kemdikbud.go.id/wp-content/uploads/2024/10/Panduan-Penggunaan-Generative-Artificial-Intelligence-pada-Pembelajaran-di-Perguruan-Tinggi.pdf</a:t>
            </a:r>
            <a:r>
              <a:rPr lang="en-US" sz="1050" dirty="0">
                <a:solidFill>
                  <a:srgbClr val="242021"/>
                </a:solidFill>
                <a:latin typeface="+mj-lt"/>
              </a:rPr>
              <a:t> </a:t>
            </a:r>
          </a:p>
        </p:txBody>
      </p:sp>
      <p:sp>
        <p:nvSpPr>
          <p:cNvPr id="4" name="Google Shape;219;p18">
            <a:extLst>
              <a:ext uri="{FF2B5EF4-FFF2-40B4-BE49-F238E27FC236}">
                <a16:creationId xmlns:a16="http://schemas.microsoft.com/office/drawing/2014/main" id="{E6F6541F-F2D5-7634-A4CB-5F5BB8D78C6F}"/>
              </a:ext>
            </a:extLst>
          </p:cNvPr>
          <p:cNvSpPr txBox="1">
            <a:spLocks/>
          </p:cNvSpPr>
          <p:nvPr/>
        </p:nvSpPr>
        <p:spPr>
          <a:xfrm>
            <a:off x="250300" y="123040"/>
            <a:ext cx="85206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lgn="ctr">
              <a:buSzPts val="1100"/>
              <a:buFont typeface="Arial"/>
              <a:buNone/>
            </a:pPr>
            <a:r>
              <a:rPr lang="en-ID" dirty="0" err="1">
                <a:latin typeface="Nunito" pitchFamily="2" charset="0"/>
              </a:rPr>
              <a:t>Penggunaan</a:t>
            </a:r>
            <a:r>
              <a:rPr lang="en-ID" dirty="0">
                <a:latin typeface="Nunito" pitchFamily="2" charset="0"/>
              </a:rPr>
              <a:t> </a:t>
            </a:r>
            <a:r>
              <a:rPr lang="en-ID" dirty="0" err="1">
                <a:latin typeface="Nunito" pitchFamily="2" charset="0"/>
              </a:rPr>
              <a:t>GenAI</a:t>
            </a:r>
            <a:r>
              <a:rPr lang="en-ID" dirty="0">
                <a:latin typeface="Nunito" pitchFamily="2" charset="0"/>
              </a:rPr>
              <a:t> oleh </a:t>
            </a:r>
            <a:r>
              <a:rPr lang="en-ID" dirty="0" err="1">
                <a:latin typeface="Nunito" pitchFamily="2" charset="0"/>
              </a:rPr>
              <a:t>Mahasiswa</a:t>
            </a:r>
            <a:endParaRPr lang="en-ID" dirty="0">
              <a:latin typeface="Nunito" pitchFamily="2" charset="0"/>
            </a:endParaRPr>
          </a:p>
        </p:txBody>
      </p:sp>
      <p:pic>
        <p:nvPicPr>
          <p:cNvPr id="5" name="Picture 4">
            <a:extLst>
              <a:ext uri="{FF2B5EF4-FFF2-40B4-BE49-F238E27FC236}">
                <a16:creationId xmlns:a16="http://schemas.microsoft.com/office/drawing/2014/main" id="{38D54756-318A-D969-5649-623C8E5DE748}"/>
              </a:ext>
            </a:extLst>
          </p:cNvPr>
          <p:cNvPicPr>
            <a:picLocks noChangeAspect="1"/>
          </p:cNvPicPr>
          <p:nvPr/>
        </p:nvPicPr>
        <p:blipFill>
          <a:blip r:embed="rId4"/>
          <a:stretch>
            <a:fillRect/>
          </a:stretch>
        </p:blipFill>
        <p:spPr>
          <a:xfrm>
            <a:off x="1318450" y="617993"/>
            <a:ext cx="6507100" cy="3963248"/>
          </a:xfrm>
          <a:prstGeom prst="rect">
            <a:avLst/>
          </a:prstGeom>
        </p:spPr>
      </p:pic>
    </p:spTree>
    <p:extLst>
      <p:ext uri="{BB962C8B-B14F-4D97-AF65-F5344CB8AC3E}">
        <p14:creationId xmlns:p14="http://schemas.microsoft.com/office/powerpoint/2010/main" val="1493855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A18B9ED1-3894-5284-2BC6-94961B597AB9}"/>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89DD19FB-81D7-A361-FA57-A2B54762942D}"/>
              </a:ext>
            </a:extLst>
          </p:cNvPr>
          <p:cNvSpPr>
            <a:spLocks noGrp="1"/>
          </p:cNvSpPr>
          <p:nvPr>
            <p:ph type="body" idx="1"/>
          </p:nvPr>
        </p:nvSpPr>
        <p:spPr>
          <a:xfrm>
            <a:off x="311700" y="704981"/>
            <a:ext cx="8520600" cy="3876260"/>
          </a:xfrm>
        </p:spPr>
        <p:txBody>
          <a:bodyPr/>
          <a:lstStyle/>
          <a:p>
            <a:pPr marL="114300" indent="0" algn="just">
              <a:lnSpc>
                <a:spcPts val="2400"/>
              </a:lnSpc>
              <a:buNone/>
            </a:pPr>
            <a:endParaRPr lang="it-IT" sz="1600" b="0" i="0" dirty="0">
              <a:solidFill>
                <a:srgbClr val="242424"/>
              </a:solidFill>
              <a:effectLst/>
              <a:latin typeface="source-serif-pro"/>
            </a:endParaRPr>
          </a:p>
          <a:p>
            <a:pPr marL="114300" indent="0" algn="just">
              <a:lnSpc>
                <a:spcPts val="2400"/>
              </a:lnSpc>
              <a:buNone/>
            </a:pPr>
            <a:endParaRPr lang="en-GB" sz="1600" b="0" i="0" dirty="0">
              <a:solidFill>
                <a:srgbClr val="242424"/>
              </a:solidFill>
              <a:effectLst/>
              <a:latin typeface="source-serif-pro"/>
            </a:endParaRPr>
          </a:p>
        </p:txBody>
      </p:sp>
      <p:sp>
        <p:nvSpPr>
          <p:cNvPr id="2" name="TextBox 1">
            <a:extLst>
              <a:ext uri="{FF2B5EF4-FFF2-40B4-BE49-F238E27FC236}">
                <a16:creationId xmlns:a16="http://schemas.microsoft.com/office/drawing/2014/main" id="{1A93D7D9-7579-B16D-9BD9-B49E3D8E5CC4}"/>
              </a:ext>
            </a:extLst>
          </p:cNvPr>
          <p:cNvSpPr txBox="1"/>
          <p:nvPr/>
        </p:nvSpPr>
        <p:spPr>
          <a:xfrm>
            <a:off x="690584" y="4766544"/>
            <a:ext cx="7915076" cy="415498"/>
          </a:xfrm>
          <a:prstGeom prst="rect">
            <a:avLst/>
          </a:prstGeom>
          <a:noFill/>
        </p:spPr>
        <p:txBody>
          <a:bodyPr wrap="square">
            <a:spAutoFit/>
          </a:bodyPr>
          <a:lstStyle/>
          <a:p>
            <a:pPr algn="ctr"/>
            <a:r>
              <a:rPr lang="en-US" sz="1050" dirty="0" err="1">
                <a:solidFill>
                  <a:srgbClr val="242021"/>
                </a:solidFill>
                <a:latin typeface="+mj-lt"/>
              </a:rPr>
              <a:t>Refrensi</a:t>
            </a:r>
            <a:r>
              <a:rPr lang="en-US" sz="1050" dirty="0">
                <a:solidFill>
                  <a:srgbClr val="242021"/>
                </a:solidFill>
                <a:latin typeface="+mj-lt"/>
              </a:rPr>
              <a:t> : </a:t>
            </a:r>
            <a:r>
              <a:rPr lang="en-US" sz="1050" dirty="0">
                <a:solidFill>
                  <a:srgbClr val="242021"/>
                </a:solidFill>
                <a:latin typeface="+mj-lt"/>
                <a:hlinkClick r:id="rId3"/>
              </a:rPr>
              <a:t>https://dikti.kemdikbud.go.id/wp-content/uploads/2024/10/Panduan-Penggunaan-Generative-Artificial-Intelligence-pada-Pembelajaran-di-Perguruan-Tinggi.pdf</a:t>
            </a:r>
            <a:r>
              <a:rPr lang="en-US" sz="1050" dirty="0">
                <a:solidFill>
                  <a:srgbClr val="242021"/>
                </a:solidFill>
                <a:latin typeface="+mj-lt"/>
              </a:rPr>
              <a:t> </a:t>
            </a:r>
          </a:p>
        </p:txBody>
      </p:sp>
      <p:sp>
        <p:nvSpPr>
          <p:cNvPr id="4" name="Google Shape;219;p18">
            <a:extLst>
              <a:ext uri="{FF2B5EF4-FFF2-40B4-BE49-F238E27FC236}">
                <a16:creationId xmlns:a16="http://schemas.microsoft.com/office/drawing/2014/main" id="{4EB39391-73D2-2094-8C69-744928555F73}"/>
              </a:ext>
            </a:extLst>
          </p:cNvPr>
          <p:cNvSpPr txBox="1">
            <a:spLocks/>
          </p:cNvSpPr>
          <p:nvPr/>
        </p:nvSpPr>
        <p:spPr>
          <a:xfrm>
            <a:off x="250300" y="123040"/>
            <a:ext cx="85206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lgn="ctr">
              <a:buSzPts val="1100"/>
              <a:buFont typeface="Arial"/>
              <a:buNone/>
            </a:pPr>
            <a:r>
              <a:rPr lang="en-ID" dirty="0" err="1">
                <a:latin typeface="Nunito" pitchFamily="2" charset="0"/>
              </a:rPr>
              <a:t>Contoh</a:t>
            </a:r>
            <a:r>
              <a:rPr lang="en-ID" dirty="0">
                <a:latin typeface="Nunito" pitchFamily="2" charset="0"/>
              </a:rPr>
              <a:t> </a:t>
            </a:r>
            <a:r>
              <a:rPr lang="en-ID" dirty="0" err="1">
                <a:latin typeface="Nunito" pitchFamily="2" charset="0"/>
              </a:rPr>
              <a:t>penyalahgunaan</a:t>
            </a:r>
            <a:r>
              <a:rPr lang="en-ID" dirty="0">
                <a:latin typeface="Nunito" pitchFamily="2" charset="0"/>
              </a:rPr>
              <a:t> </a:t>
            </a:r>
            <a:r>
              <a:rPr lang="en-ID" dirty="0" err="1">
                <a:latin typeface="Nunito" pitchFamily="2" charset="0"/>
              </a:rPr>
              <a:t>GenAI</a:t>
            </a:r>
            <a:r>
              <a:rPr lang="en-ID" dirty="0">
                <a:latin typeface="Nunito" pitchFamily="2" charset="0"/>
              </a:rPr>
              <a:t> oleh </a:t>
            </a:r>
            <a:r>
              <a:rPr lang="en-ID" dirty="0" err="1">
                <a:latin typeface="Nunito" pitchFamily="2" charset="0"/>
              </a:rPr>
              <a:t>Mahasiswa</a:t>
            </a:r>
            <a:endParaRPr lang="en-ID" dirty="0">
              <a:latin typeface="Nunito" pitchFamily="2" charset="0"/>
            </a:endParaRPr>
          </a:p>
        </p:txBody>
      </p:sp>
      <p:pic>
        <p:nvPicPr>
          <p:cNvPr id="6" name="Picture 5">
            <a:extLst>
              <a:ext uri="{FF2B5EF4-FFF2-40B4-BE49-F238E27FC236}">
                <a16:creationId xmlns:a16="http://schemas.microsoft.com/office/drawing/2014/main" id="{C4A56AD6-B672-41D8-4CDB-01E9BFF41808}"/>
              </a:ext>
            </a:extLst>
          </p:cNvPr>
          <p:cNvPicPr>
            <a:picLocks noChangeAspect="1"/>
          </p:cNvPicPr>
          <p:nvPr/>
        </p:nvPicPr>
        <p:blipFill>
          <a:blip r:embed="rId4"/>
          <a:stretch>
            <a:fillRect/>
          </a:stretch>
        </p:blipFill>
        <p:spPr>
          <a:xfrm>
            <a:off x="1009403" y="695740"/>
            <a:ext cx="7077693" cy="4046374"/>
          </a:xfrm>
          <a:prstGeom prst="rect">
            <a:avLst/>
          </a:prstGeom>
        </p:spPr>
      </p:pic>
    </p:spTree>
    <p:extLst>
      <p:ext uri="{BB962C8B-B14F-4D97-AF65-F5344CB8AC3E}">
        <p14:creationId xmlns:p14="http://schemas.microsoft.com/office/powerpoint/2010/main" val="2332369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7C9DC5BA-F67C-A519-A48F-2C4200400032}"/>
            </a:ext>
          </a:extLst>
        </p:cNvPr>
        <p:cNvGrpSpPr/>
        <p:nvPr/>
      </p:nvGrpSpPr>
      <p:grpSpPr>
        <a:xfrm>
          <a:off x="0" y="0"/>
          <a:ext cx="0" cy="0"/>
          <a:chOff x="0" y="0"/>
          <a:chExt cx="0" cy="0"/>
        </a:xfrm>
      </p:grpSpPr>
      <p:sp>
        <p:nvSpPr>
          <p:cNvPr id="219" name="Google Shape;219;p18">
            <a:extLst>
              <a:ext uri="{FF2B5EF4-FFF2-40B4-BE49-F238E27FC236}">
                <a16:creationId xmlns:a16="http://schemas.microsoft.com/office/drawing/2014/main" id="{39509EF2-C6C6-3A9F-BB52-409A9D9733EF}"/>
              </a:ext>
            </a:extLst>
          </p:cNvPr>
          <p:cNvSpPr txBox="1">
            <a:spLocks noGrp="1"/>
          </p:cNvSpPr>
          <p:nvPr>
            <p:ph type="title"/>
          </p:nvPr>
        </p:nvSpPr>
        <p:spPr>
          <a:xfrm>
            <a:off x="457198" y="249998"/>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sz="3200" dirty="0">
                <a:latin typeface="Nunito" pitchFamily="2" charset="0"/>
              </a:rPr>
              <a:t>Ethics</a:t>
            </a:r>
            <a:endParaRPr dirty="0">
              <a:solidFill>
                <a:schemeClr val="dk1"/>
              </a:solidFill>
              <a:latin typeface="Nunito" pitchFamily="2"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6DA47EA-0277-73A5-BFDF-D6A83BEC2AA0}"/>
              </a:ext>
            </a:extLst>
          </p:cNvPr>
          <p:cNvSpPr txBox="1"/>
          <p:nvPr/>
        </p:nvSpPr>
        <p:spPr>
          <a:xfrm>
            <a:off x="553062" y="963877"/>
            <a:ext cx="8037871" cy="2985433"/>
          </a:xfrm>
          <a:prstGeom prst="rect">
            <a:avLst/>
          </a:prstGeom>
          <a:noFill/>
        </p:spPr>
        <p:txBody>
          <a:bodyPr wrap="square">
            <a:spAutoFit/>
          </a:bodyPr>
          <a:lstStyle/>
          <a:p>
            <a:pPr algn="just"/>
            <a:r>
              <a:rPr lang="en-GB" sz="2400" dirty="0">
                <a:latin typeface="Nunito" pitchFamily="2" charset="0"/>
              </a:rPr>
              <a:t>“Ethics is a study of what are good and bad ends to pursue in life and what it </a:t>
            </a:r>
            <a:r>
              <a:rPr lang="en-GB" sz="2400" dirty="0" err="1">
                <a:latin typeface="Nunito" pitchFamily="2" charset="0"/>
              </a:rPr>
              <a:t>isright</a:t>
            </a:r>
            <a:r>
              <a:rPr lang="en-GB" sz="2400" dirty="0">
                <a:latin typeface="Nunito" pitchFamily="2" charset="0"/>
              </a:rPr>
              <a:t> and wrong to do in the conduct of </a:t>
            </a:r>
            <a:r>
              <a:rPr lang="en-GB" sz="2400" dirty="0" err="1">
                <a:latin typeface="Nunito" pitchFamily="2" charset="0"/>
              </a:rPr>
              <a:t>life.It</a:t>
            </a:r>
            <a:r>
              <a:rPr lang="en-GB" sz="2400" dirty="0">
                <a:latin typeface="Nunito" pitchFamily="2" charset="0"/>
              </a:rPr>
              <a:t> is therefore, above all, a practical </a:t>
            </a:r>
            <a:r>
              <a:rPr lang="en-GB" sz="2400" dirty="0" err="1">
                <a:latin typeface="Nunito" pitchFamily="2" charset="0"/>
              </a:rPr>
              <a:t>discipline.Its</a:t>
            </a:r>
            <a:r>
              <a:rPr lang="en-GB" sz="2400" dirty="0">
                <a:latin typeface="Nunito" pitchFamily="2" charset="0"/>
              </a:rPr>
              <a:t> primary aim is to determine how one ought to live and what actions one </a:t>
            </a:r>
            <a:r>
              <a:rPr lang="en-GB" sz="2400" dirty="0" err="1">
                <a:latin typeface="Nunito" pitchFamily="2" charset="0"/>
              </a:rPr>
              <a:t>oughtto</a:t>
            </a:r>
            <a:r>
              <a:rPr lang="en-GB" sz="2400" dirty="0">
                <a:latin typeface="Nunito" pitchFamily="2" charset="0"/>
              </a:rPr>
              <a:t> do in the conduct of one’s life.</a:t>
            </a:r>
          </a:p>
          <a:p>
            <a:pPr algn="just"/>
            <a:endParaRPr lang="en-GB" sz="2400" dirty="0">
              <a:latin typeface="Nunito" pitchFamily="2" charset="0"/>
            </a:endParaRPr>
          </a:p>
          <a:p>
            <a:pPr algn="just"/>
            <a:r>
              <a:rPr lang="en-GB" sz="2000" dirty="0">
                <a:latin typeface="Nunito" pitchFamily="2" charset="0"/>
              </a:rPr>
              <a:t> Introduction to Ethics, John </a:t>
            </a:r>
            <a:r>
              <a:rPr lang="en-GB" sz="2000" dirty="0" err="1">
                <a:latin typeface="Nunito" pitchFamily="2" charset="0"/>
              </a:rPr>
              <a:t>Deigh</a:t>
            </a:r>
            <a:endParaRPr lang="en-ID" sz="2000" dirty="0">
              <a:latin typeface="Nunito" pitchFamily="2" charset="0"/>
            </a:endParaRPr>
          </a:p>
        </p:txBody>
      </p:sp>
      <p:sp>
        <p:nvSpPr>
          <p:cNvPr id="3" name="TextBox 2">
            <a:extLst>
              <a:ext uri="{FF2B5EF4-FFF2-40B4-BE49-F238E27FC236}">
                <a16:creationId xmlns:a16="http://schemas.microsoft.com/office/drawing/2014/main" id="{13991BC7-0F77-6430-309A-1EB155424777}"/>
              </a:ext>
            </a:extLst>
          </p:cNvPr>
          <p:cNvSpPr txBox="1"/>
          <p:nvPr/>
        </p:nvSpPr>
        <p:spPr>
          <a:xfrm>
            <a:off x="1026449" y="4573420"/>
            <a:ext cx="7091095" cy="253916"/>
          </a:xfrm>
          <a:prstGeom prst="rect">
            <a:avLst/>
          </a:prstGeom>
          <a:noFill/>
        </p:spPr>
        <p:txBody>
          <a:bodyPr wrap="square">
            <a:spAutoFit/>
          </a:bodyPr>
          <a:lstStyle/>
          <a:p>
            <a:pPr algn="ctr"/>
            <a:r>
              <a:rPr lang="en-US" sz="1050" dirty="0" err="1">
                <a:solidFill>
                  <a:srgbClr val="242021"/>
                </a:solidFill>
                <a:latin typeface="+mj-lt"/>
              </a:rPr>
              <a:t>Refrensi</a:t>
            </a:r>
            <a:r>
              <a:rPr lang="en-US" sz="1050" dirty="0">
                <a:solidFill>
                  <a:srgbClr val="242021"/>
                </a:solidFill>
                <a:latin typeface="+mj-lt"/>
              </a:rPr>
              <a:t> : </a:t>
            </a:r>
            <a:r>
              <a:rPr lang="de-DE" sz="1050" dirty="0">
                <a:solidFill>
                  <a:srgbClr val="242021"/>
                </a:solidFill>
                <a:latin typeface="+mj-lt"/>
              </a:rPr>
              <a:t>https://web.stanford.edu/class/archive/cs/cs224n/cs224n.1214/slides/cs224n-2021-lecture16-ethics.pdf</a:t>
            </a:r>
            <a:endParaRPr lang="en-US" sz="1050" dirty="0">
              <a:solidFill>
                <a:srgbClr val="242021"/>
              </a:solidFill>
              <a:latin typeface="+mj-lt"/>
            </a:endParaRPr>
          </a:p>
        </p:txBody>
      </p:sp>
    </p:spTree>
    <p:extLst>
      <p:ext uri="{BB962C8B-B14F-4D97-AF65-F5344CB8AC3E}">
        <p14:creationId xmlns:p14="http://schemas.microsoft.com/office/powerpoint/2010/main" val="1236114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2539B-DFBD-1E00-2D3D-0D574A88363B}"/>
              </a:ext>
            </a:extLst>
          </p:cNvPr>
          <p:cNvSpPr>
            <a:spLocks noGrp="1"/>
          </p:cNvSpPr>
          <p:nvPr>
            <p:ph type="title"/>
          </p:nvPr>
        </p:nvSpPr>
        <p:spPr/>
        <p:txBody>
          <a:bodyPr/>
          <a:lstStyle/>
          <a:p>
            <a:r>
              <a:rPr lang="en-US" dirty="0">
                <a:latin typeface="Nunito" pitchFamily="2" charset="0"/>
              </a:rPr>
              <a:t>Ref </a:t>
            </a:r>
            <a:r>
              <a:rPr lang="en-US" dirty="0" err="1">
                <a:latin typeface="Nunito" pitchFamily="2" charset="0"/>
              </a:rPr>
              <a:t>Tambahan</a:t>
            </a:r>
            <a:br>
              <a:rPr lang="en-US" dirty="0">
                <a:latin typeface="Nunito" pitchFamily="2" charset="0"/>
              </a:rPr>
            </a:br>
            <a:endParaRPr lang="id-ID" dirty="0">
              <a:latin typeface="Nunito" pitchFamily="2" charset="0"/>
            </a:endParaRPr>
          </a:p>
        </p:txBody>
      </p:sp>
      <p:sp>
        <p:nvSpPr>
          <p:cNvPr id="3" name="TextBox 2">
            <a:extLst>
              <a:ext uri="{FF2B5EF4-FFF2-40B4-BE49-F238E27FC236}">
                <a16:creationId xmlns:a16="http://schemas.microsoft.com/office/drawing/2014/main" id="{3E766376-851C-D90C-4F96-D7060C178383}"/>
              </a:ext>
            </a:extLst>
          </p:cNvPr>
          <p:cNvSpPr txBox="1"/>
          <p:nvPr/>
        </p:nvSpPr>
        <p:spPr>
          <a:xfrm>
            <a:off x="457200" y="1155489"/>
            <a:ext cx="8454452" cy="28931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buFont typeface="Arial" panose="020B0604020202020204" pitchFamily="34" charset="0"/>
              <a:buChar char="•"/>
            </a:pPr>
            <a:r>
              <a:rPr lang="en-GB" b="0" dirty="0">
                <a:solidFill>
                  <a:srgbClr val="000000"/>
                </a:solidFill>
                <a:effectLst/>
                <a:latin typeface="Nunito" pitchFamily="2" charset="0"/>
                <a:hlinkClick r:id="rId2"/>
              </a:rPr>
              <a:t>https://analyticssteps.com/blogs/ethical-considerations-natural-language-processing-nlp</a:t>
            </a:r>
            <a:endParaRPr lang="en-GB" b="0" dirty="0">
              <a:solidFill>
                <a:srgbClr val="000000"/>
              </a:solidFill>
              <a:effectLst/>
              <a:latin typeface="Nunito" pitchFamily="2" charset="0"/>
            </a:endParaRPr>
          </a:p>
          <a:p>
            <a:pPr marL="285750" indent="-285750">
              <a:buFont typeface="Arial" panose="020B0604020202020204" pitchFamily="34" charset="0"/>
              <a:buChar char="•"/>
            </a:pPr>
            <a:r>
              <a:rPr lang="en-US" sz="1400" dirty="0">
                <a:solidFill>
                  <a:srgbClr val="242021"/>
                </a:solidFill>
                <a:latin typeface="+mj-lt"/>
                <a:hlinkClick r:id="rId3"/>
              </a:rPr>
              <a:t>https://dikti.kemdikbud.go.id/wp-content/uploads/2024/10/Panduan-Penggunaan-Generative-Artificial-Intelligence-pada-Pembelajaran-di-Perguruan-Tinggi.pdf</a:t>
            </a:r>
            <a:r>
              <a:rPr lang="en-US" sz="1400" dirty="0">
                <a:solidFill>
                  <a:srgbClr val="242021"/>
                </a:solidFill>
                <a:latin typeface="+mj-lt"/>
              </a:rPr>
              <a:t> </a:t>
            </a:r>
          </a:p>
          <a:p>
            <a:pPr marL="285750" indent="-285750">
              <a:buFont typeface="Arial" panose="020B0604020202020204" pitchFamily="34" charset="0"/>
              <a:buChar char="•"/>
            </a:pPr>
            <a:r>
              <a:rPr lang="en-GB" dirty="0">
                <a:solidFill>
                  <a:srgbClr val="000000"/>
                </a:solidFill>
                <a:latin typeface="Nunito" pitchFamily="2" charset="0"/>
                <a:hlinkClick r:id="rId4"/>
              </a:rPr>
              <a:t>https://medium.com/brass-for-brain/ethics-of-natural-language-processing-c2470c08c8a4</a:t>
            </a:r>
            <a:endParaRPr lang="en-GB" dirty="0">
              <a:solidFill>
                <a:srgbClr val="000000"/>
              </a:solidFill>
              <a:latin typeface="Nunito" pitchFamily="2" charset="0"/>
            </a:endParaRPr>
          </a:p>
          <a:p>
            <a:pPr marL="285750" indent="-285750">
              <a:buFont typeface="Arial" panose="020B0604020202020204" pitchFamily="34" charset="0"/>
              <a:buChar char="•"/>
            </a:pPr>
            <a:r>
              <a:rPr lang="en-GB" dirty="0">
                <a:solidFill>
                  <a:srgbClr val="000000"/>
                </a:solidFill>
                <a:latin typeface="Nunito" pitchFamily="2" charset="0"/>
                <a:hlinkClick r:id="rId5"/>
              </a:rPr>
              <a:t>https://web.stanford.edu/class/archive/cs/cs224n/cs224n.1214/slides/cs224n-2021-lecture16-ethics.pdf</a:t>
            </a:r>
            <a:endParaRPr lang="en-GB" dirty="0">
              <a:solidFill>
                <a:srgbClr val="000000"/>
              </a:solidFill>
              <a:latin typeface="Nunito" pitchFamily="2" charset="0"/>
            </a:endParaRPr>
          </a:p>
          <a:p>
            <a:pPr marL="285750" indent="-285750">
              <a:buFont typeface="Arial" panose="020B0604020202020204" pitchFamily="34" charset="0"/>
              <a:buChar char="•"/>
            </a:pPr>
            <a:r>
              <a:rPr lang="en-GB" dirty="0">
                <a:solidFill>
                  <a:srgbClr val="000000"/>
                </a:solidFill>
                <a:latin typeface="Nunito" pitchFamily="2" charset="0"/>
                <a:hlinkClick r:id="rId6"/>
              </a:rPr>
              <a:t>https://www.geeksforgeeks.org/ethical-considerations-in-natural-language-processing-bias-fairness-and-privacy/</a:t>
            </a:r>
            <a:endParaRPr lang="en-GB" dirty="0">
              <a:solidFill>
                <a:srgbClr val="000000"/>
              </a:solidFill>
              <a:latin typeface="Nunito" pitchFamily="2" charset="0"/>
            </a:endParaRPr>
          </a:p>
          <a:p>
            <a:pPr marL="285750" indent="-285750">
              <a:buFont typeface="Arial" panose="020B0604020202020204" pitchFamily="34" charset="0"/>
              <a:buChar char="•"/>
            </a:pPr>
            <a:r>
              <a:rPr lang="en-GB" dirty="0">
                <a:solidFill>
                  <a:srgbClr val="000000"/>
                </a:solidFill>
                <a:latin typeface="Nunito" pitchFamily="2" charset="0"/>
                <a:hlinkClick r:id="rId7"/>
              </a:rPr>
              <a:t>https://medium.com/@futureanalytica/ethics-in-natural-language-processing-9cfa6ba7c1de</a:t>
            </a:r>
            <a:endParaRPr lang="en-GB" dirty="0">
              <a:solidFill>
                <a:srgbClr val="000000"/>
              </a:solidFill>
              <a:latin typeface="Nunito" pitchFamily="2" charset="0"/>
            </a:endParaRPr>
          </a:p>
          <a:p>
            <a:pPr marL="285750" indent="-285750">
              <a:buFont typeface="Arial" panose="020B0604020202020204" pitchFamily="34" charset="0"/>
              <a:buChar char="•"/>
            </a:pPr>
            <a:r>
              <a:rPr lang="en-GB" dirty="0">
                <a:solidFill>
                  <a:srgbClr val="000000"/>
                </a:solidFill>
                <a:latin typeface="Nunito" pitchFamily="2" charset="0"/>
                <a:hlinkClick r:id="rId8"/>
              </a:rPr>
              <a:t>https://www.youtube.com/watch?v=MdGNHxVZHuY</a:t>
            </a:r>
            <a:endParaRPr lang="en-GB" dirty="0">
              <a:solidFill>
                <a:srgbClr val="000000"/>
              </a:solidFill>
              <a:latin typeface="Nunito" pitchFamily="2" charset="0"/>
            </a:endParaRPr>
          </a:p>
          <a:p>
            <a:pPr marL="285750" indent="-285750">
              <a:buFont typeface="Arial" panose="020B0604020202020204" pitchFamily="34" charset="0"/>
              <a:buChar char="•"/>
            </a:pPr>
            <a:r>
              <a:rPr lang="en-GB" dirty="0">
                <a:solidFill>
                  <a:srgbClr val="000000"/>
                </a:solidFill>
                <a:latin typeface="Nunito" pitchFamily="2" charset="0"/>
                <a:hlinkClick r:id="rId9"/>
              </a:rPr>
              <a:t>https://www.youtube.com/watch?v=qxpNx50du3s</a:t>
            </a:r>
            <a:endParaRPr lang="en-GB" dirty="0">
              <a:solidFill>
                <a:srgbClr val="000000"/>
              </a:solidFill>
              <a:latin typeface="Nunito" pitchFamily="2" charset="0"/>
            </a:endParaRPr>
          </a:p>
          <a:p>
            <a:pPr marL="285750" indent="-285750">
              <a:buFont typeface="Arial" panose="020B0604020202020204" pitchFamily="34" charset="0"/>
              <a:buChar char="•"/>
            </a:pPr>
            <a:endParaRPr lang="en-GB" dirty="0">
              <a:solidFill>
                <a:srgbClr val="000000"/>
              </a:solidFill>
              <a:latin typeface="Nunito" pitchFamily="2" charset="0"/>
            </a:endParaRPr>
          </a:p>
          <a:p>
            <a:pPr marL="285750" indent="-285750">
              <a:buFont typeface="Arial" panose="020B0604020202020204" pitchFamily="34" charset="0"/>
              <a:buChar char="•"/>
            </a:pPr>
            <a:endParaRPr lang="en-GB" b="0" dirty="0">
              <a:solidFill>
                <a:srgbClr val="000000"/>
              </a:solidFill>
              <a:effectLst/>
              <a:latin typeface="Nunito" pitchFamily="2" charset="0"/>
            </a:endParaRPr>
          </a:p>
        </p:txBody>
      </p:sp>
    </p:spTree>
    <p:extLst>
      <p:ext uri="{BB962C8B-B14F-4D97-AF65-F5344CB8AC3E}">
        <p14:creationId xmlns:p14="http://schemas.microsoft.com/office/powerpoint/2010/main" val="665078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75F07-46CF-3A19-DB6F-43ADF6DB3154}"/>
              </a:ext>
            </a:extLst>
          </p:cNvPr>
          <p:cNvSpPr>
            <a:spLocks noGrp="1"/>
          </p:cNvSpPr>
          <p:nvPr>
            <p:ph type="title"/>
          </p:nvPr>
        </p:nvSpPr>
        <p:spPr/>
        <p:txBody>
          <a:bodyPr/>
          <a:lstStyle/>
          <a:p>
            <a:r>
              <a:rPr lang="en-US" dirty="0" err="1">
                <a:latin typeface="Nunito" pitchFamily="2" charset="0"/>
              </a:rPr>
              <a:t>Tugas</a:t>
            </a:r>
            <a:endParaRPr lang="id-ID" dirty="0">
              <a:latin typeface="Nunito" pitchFamily="2" charset="0"/>
            </a:endParaRPr>
          </a:p>
        </p:txBody>
      </p:sp>
      <p:sp>
        <p:nvSpPr>
          <p:cNvPr id="3" name="TextBox 2">
            <a:extLst>
              <a:ext uri="{FF2B5EF4-FFF2-40B4-BE49-F238E27FC236}">
                <a16:creationId xmlns:a16="http://schemas.microsoft.com/office/drawing/2014/main" id="{8D7B6D49-8C44-E743-E3E1-2A805D1EF715}"/>
              </a:ext>
            </a:extLst>
          </p:cNvPr>
          <p:cNvSpPr txBox="1"/>
          <p:nvPr/>
        </p:nvSpPr>
        <p:spPr>
          <a:xfrm>
            <a:off x="689548" y="1309727"/>
            <a:ext cx="7764904" cy="400110"/>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Nunito" pitchFamily="2" charset="0"/>
              </a:rPr>
              <a:t>Cari 10 </a:t>
            </a:r>
            <a:r>
              <a:rPr lang="en-US" sz="2000" dirty="0" err="1">
                <a:latin typeface="Nunito" pitchFamily="2" charset="0"/>
              </a:rPr>
              <a:t>jurnal</a:t>
            </a:r>
            <a:r>
              <a:rPr lang="en-US" sz="2000" dirty="0">
                <a:latin typeface="Nunito" pitchFamily="2" charset="0"/>
              </a:rPr>
              <a:t> </a:t>
            </a:r>
            <a:r>
              <a:rPr lang="en-US" sz="2000" dirty="0" err="1">
                <a:latin typeface="Nunito" pitchFamily="2" charset="0"/>
              </a:rPr>
              <a:t>atau</a:t>
            </a:r>
            <a:r>
              <a:rPr lang="en-US" sz="2000" dirty="0">
                <a:latin typeface="Nunito" pitchFamily="2" charset="0"/>
              </a:rPr>
              <a:t> </a:t>
            </a:r>
            <a:r>
              <a:rPr lang="en-US" sz="2000" dirty="0" err="1">
                <a:latin typeface="Nunito" pitchFamily="2" charset="0"/>
              </a:rPr>
              <a:t>buku</a:t>
            </a:r>
            <a:r>
              <a:rPr lang="id-ID" sz="2000" dirty="0">
                <a:latin typeface="Nunito" pitchFamily="2" charset="0"/>
              </a:rPr>
              <a:t> terkait dengan </a:t>
            </a:r>
            <a:r>
              <a:rPr lang="en-US" sz="2000" dirty="0">
                <a:latin typeface="Nunito" pitchFamily="2" charset="0"/>
              </a:rPr>
              <a:t>Ethic in AI</a:t>
            </a:r>
          </a:p>
        </p:txBody>
      </p:sp>
    </p:spTree>
    <p:extLst>
      <p:ext uri="{BB962C8B-B14F-4D97-AF65-F5344CB8AC3E}">
        <p14:creationId xmlns:p14="http://schemas.microsoft.com/office/powerpoint/2010/main" val="3926796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21"/>
        <p:cNvGrpSpPr/>
        <p:nvPr/>
      </p:nvGrpSpPr>
      <p:grpSpPr>
        <a:xfrm>
          <a:off x="0" y="0"/>
          <a:ext cx="0" cy="0"/>
          <a:chOff x="0" y="0"/>
          <a:chExt cx="0" cy="0"/>
        </a:xfrm>
      </p:grpSpPr>
      <p:grpSp>
        <p:nvGrpSpPr>
          <p:cNvPr id="2" name="Group 1">
            <a:extLst>
              <a:ext uri="{FF2B5EF4-FFF2-40B4-BE49-F238E27FC236}">
                <a16:creationId xmlns:a16="http://schemas.microsoft.com/office/drawing/2014/main" id="{8502718F-5841-492F-D177-50BFA1CD0C42}"/>
              </a:ext>
            </a:extLst>
          </p:cNvPr>
          <p:cNvGrpSpPr/>
          <p:nvPr/>
        </p:nvGrpSpPr>
        <p:grpSpPr>
          <a:xfrm>
            <a:off x="650240" y="2047985"/>
            <a:ext cx="7843520" cy="2430569"/>
            <a:chOff x="721360" y="2047985"/>
            <a:chExt cx="7843520" cy="2430569"/>
          </a:xfrm>
        </p:grpSpPr>
        <p:sp>
          <p:nvSpPr>
            <p:cNvPr id="3" name="Rectangle: Rounded Corners 2">
              <a:extLst>
                <a:ext uri="{FF2B5EF4-FFF2-40B4-BE49-F238E27FC236}">
                  <a16:creationId xmlns:a16="http://schemas.microsoft.com/office/drawing/2014/main" id="{0D04DC51-7035-D354-8C9A-2DB62C0A6529}"/>
                </a:ext>
              </a:extLst>
            </p:cNvPr>
            <p:cNvSpPr/>
            <p:nvPr/>
          </p:nvSpPr>
          <p:spPr>
            <a:xfrm>
              <a:off x="3627120" y="2047985"/>
              <a:ext cx="4937760" cy="2430569"/>
            </a:xfrm>
            <a:prstGeom prst="round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dirty="0"/>
            </a:p>
          </p:txBody>
        </p:sp>
        <p:sp>
          <p:nvSpPr>
            <p:cNvPr id="4" name="Google Shape;1547;p43">
              <a:extLst>
                <a:ext uri="{FF2B5EF4-FFF2-40B4-BE49-F238E27FC236}">
                  <a16:creationId xmlns:a16="http://schemas.microsoft.com/office/drawing/2014/main" id="{104ED25C-788C-CD21-CCA7-1BB13C3F0A24}"/>
                </a:ext>
              </a:extLst>
            </p:cNvPr>
            <p:cNvSpPr/>
            <p:nvPr/>
          </p:nvSpPr>
          <p:spPr>
            <a:xfrm>
              <a:off x="907185" y="2171911"/>
              <a:ext cx="2073000" cy="2137800"/>
            </a:xfrm>
            <a:prstGeom prst="roundRect">
              <a:avLst>
                <a:gd name="adj" fmla="val 50000"/>
              </a:avLst>
            </a:prstGeom>
            <a:blipFill dpi="0" rotWithShape="1">
              <a:blip r:embed="rId3">
                <a:extLst>
                  <a:ext uri="{28A0092B-C50C-407E-A947-70E740481C1C}">
                    <a14:useLocalDpi xmlns:a14="http://schemas.microsoft.com/office/drawing/2010/main" val="0"/>
                  </a:ext>
                </a:extLst>
              </a:blip>
              <a:srcRect/>
              <a:stretch>
                <a:fillRect/>
              </a:stretch>
            </a:blip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556;p43">
              <a:extLst>
                <a:ext uri="{FF2B5EF4-FFF2-40B4-BE49-F238E27FC236}">
                  <a16:creationId xmlns:a16="http://schemas.microsoft.com/office/drawing/2014/main" id="{8142CEFF-2DB2-B679-6E8C-87816174C14C}"/>
                </a:ext>
              </a:extLst>
            </p:cNvPr>
            <p:cNvSpPr/>
            <p:nvPr/>
          </p:nvSpPr>
          <p:spPr>
            <a:xfrm>
              <a:off x="721360" y="3449040"/>
              <a:ext cx="2444700" cy="4815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dirty="0">
                  <a:solidFill>
                    <a:schemeClr val="dk1"/>
                  </a:solidFill>
                  <a:latin typeface="Fira Sans Extra Condensed"/>
                  <a:ea typeface="Fira Sans Extra Condensed"/>
                  <a:cs typeface="Fira Sans Extra Condensed"/>
                  <a:sym typeface="Fira Sans Extra Condensed"/>
                </a:rPr>
                <a:t>Terima Kasih</a:t>
              </a:r>
              <a:endParaRPr sz="1900" b="1" dirty="0">
                <a:solidFill>
                  <a:schemeClr val="dk1"/>
                </a:solidFill>
                <a:latin typeface="Fira Sans Extra Condensed"/>
                <a:ea typeface="Fira Sans Extra Condensed"/>
                <a:cs typeface="Fira Sans Extra Condensed"/>
                <a:sym typeface="Fira Sans Extra Condensed"/>
              </a:endParaRPr>
            </a:p>
          </p:txBody>
        </p:sp>
        <p:sp>
          <p:nvSpPr>
            <p:cNvPr id="13" name="TextBox 12">
              <a:extLst>
                <a:ext uri="{FF2B5EF4-FFF2-40B4-BE49-F238E27FC236}">
                  <a16:creationId xmlns:a16="http://schemas.microsoft.com/office/drawing/2014/main" id="{1ED6ACBA-8C23-C430-2F68-CB643FD566DC}"/>
                </a:ext>
              </a:extLst>
            </p:cNvPr>
            <p:cNvSpPr txBox="1"/>
            <p:nvPr/>
          </p:nvSpPr>
          <p:spPr>
            <a:xfrm>
              <a:off x="3810000" y="2216830"/>
              <a:ext cx="4572000" cy="1661993"/>
            </a:xfrm>
            <a:prstGeom prst="rect">
              <a:avLst/>
            </a:prstGeom>
            <a:noFill/>
          </p:spPr>
          <p:txBody>
            <a:bodyPr wrap="square">
              <a:spAutoFit/>
            </a:bodyPr>
            <a:lstStyle/>
            <a:p>
              <a:pPr>
                <a:spcAft>
                  <a:spcPts val="1200"/>
                </a:spcAft>
                <a:buNone/>
              </a:pPr>
              <a:r>
                <a:rPr lang="en-US" sz="1800" dirty="0"/>
                <a:t>Sajarwo Anggai</a:t>
              </a:r>
            </a:p>
            <a:p>
              <a:pPr>
                <a:spcAft>
                  <a:spcPts val="1200"/>
                </a:spcAft>
                <a:buNone/>
              </a:pPr>
              <a:r>
                <a:rPr lang="en-US" sz="1800" dirty="0" err="1"/>
                <a:t>Dosen</a:t>
              </a:r>
              <a:r>
                <a:rPr lang="en-US" sz="1800" dirty="0"/>
                <a:t> – Universitas </a:t>
              </a:r>
              <a:r>
                <a:rPr lang="en-US" sz="1800" dirty="0" err="1"/>
                <a:t>Pamulang</a:t>
              </a:r>
              <a:endParaRPr lang="en-US" sz="1800" dirty="0"/>
            </a:p>
            <a:p>
              <a:pPr>
                <a:spcAft>
                  <a:spcPts val="1200"/>
                </a:spcAft>
                <a:buNone/>
              </a:pPr>
              <a:r>
                <a:rPr lang="en-US" sz="1800" dirty="0"/>
                <a:t>NIDN	: 0421108703</a:t>
              </a:r>
            </a:p>
            <a:p>
              <a:pPr>
                <a:spcAft>
                  <a:spcPts val="1200"/>
                </a:spcAft>
                <a:buNone/>
              </a:pPr>
              <a:r>
                <a:rPr lang="en-US" sz="1800" dirty="0"/>
                <a:t>Email	: </a:t>
              </a:r>
              <a:r>
                <a:rPr lang="en-US" sz="1800" dirty="0">
                  <a:hlinkClick r:id="rId4"/>
                </a:rPr>
                <a:t>dosen02832@unpam.ac.id</a:t>
              </a:r>
              <a:r>
                <a:rPr lang="en-US" sz="1800" dirty="0"/>
                <a:t> </a:t>
              </a:r>
            </a:p>
          </p:txBody>
        </p:sp>
      </p:grpSp>
      <p:grpSp>
        <p:nvGrpSpPr>
          <p:cNvPr id="14" name="Group 13">
            <a:extLst>
              <a:ext uri="{FF2B5EF4-FFF2-40B4-BE49-F238E27FC236}">
                <a16:creationId xmlns:a16="http://schemas.microsoft.com/office/drawing/2014/main" id="{CB40ACBA-8D8C-566F-7F4F-61A007F0D3EE}"/>
              </a:ext>
            </a:extLst>
          </p:cNvPr>
          <p:cNvGrpSpPr/>
          <p:nvPr/>
        </p:nvGrpSpPr>
        <p:grpSpPr>
          <a:xfrm>
            <a:off x="2565014" y="159613"/>
            <a:ext cx="4539248" cy="959979"/>
            <a:chOff x="2881580" y="22161"/>
            <a:chExt cx="4539248" cy="959979"/>
          </a:xfrm>
        </p:grpSpPr>
        <p:pic>
          <p:nvPicPr>
            <p:cNvPr id="15" name="Picture 2">
              <a:extLst>
                <a:ext uri="{FF2B5EF4-FFF2-40B4-BE49-F238E27FC236}">
                  <a16:creationId xmlns:a16="http://schemas.microsoft.com/office/drawing/2014/main" id="{C22E36EF-6392-D089-64AC-0EA89E9297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1580" y="22161"/>
              <a:ext cx="959979" cy="9599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EE2E0F8B-965F-1A37-2780-7CF735E540F9}"/>
                </a:ext>
              </a:extLst>
            </p:cNvPr>
            <p:cNvSpPr txBox="1"/>
            <p:nvPr/>
          </p:nvSpPr>
          <p:spPr>
            <a:xfrm>
              <a:off x="3969471" y="85590"/>
              <a:ext cx="3428872" cy="707886"/>
            </a:xfrm>
            <a:prstGeom prst="rect">
              <a:avLst/>
            </a:prstGeom>
            <a:noFill/>
          </p:spPr>
          <p:txBody>
            <a:bodyPr wrap="square" rtlCol="0">
              <a:spAutoFit/>
            </a:bodyPr>
            <a:lstStyle/>
            <a:p>
              <a:pPr algn="ctr"/>
              <a:r>
                <a:rPr lang="en-US" sz="2000" dirty="0"/>
                <a:t>Universitas </a:t>
              </a:r>
              <a:r>
                <a:rPr lang="en-US" sz="2000" dirty="0" err="1"/>
                <a:t>Pamulang</a:t>
              </a:r>
              <a:endParaRPr lang="en-US" sz="2000" dirty="0"/>
            </a:p>
            <a:p>
              <a:pPr algn="ctr"/>
              <a:r>
                <a:rPr lang="en-US" sz="2000" dirty="0"/>
                <a:t>Prodi Teknik </a:t>
              </a:r>
              <a:r>
                <a:rPr lang="en-US" sz="2000" dirty="0" err="1"/>
                <a:t>Informatika</a:t>
              </a:r>
              <a:r>
                <a:rPr lang="en-US" sz="2000" dirty="0"/>
                <a:t> S-2</a:t>
              </a:r>
              <a:endParaRPr lang="id-ID" sz="2000" dirty="0"/>
            </a:p>
          </p:txBody>
        </p:sp>
        <p:cxnSp>
          <p:nvCxnSpPr>
            <p:cNvPr id="17" name="Straight Connector 16">
              <a:extLst>
                <a:ext uri="{FF2B5EF4-FFF2-40B4-BE49-F238E27FC236}">
                  <a16:creationId xmlns:a16="http://schemas.microsoft.com/office/drawing/2014/main" id="{4DAD29BC-83B4-75E9-A529-4F2DB031753B}"/>
                </a:ext>
              </a:extLst>
            </p:cNvPr>
            <p:cNvCxnSpPr>
              <a:cxnSpLocks/>
            </p:cNvCxnSpPr>
            <p:nvPr/>
          </p:nvCxnSpPr>
          <p:spPr>
            <a:xfrm>
              <a:off x="3991957" y="844276"/>
              <a:ext cx="3428871" cy="0"/>
            </a:xfrm>
            <a:prstGeom prst="line">
              <a:avLst/>
            </a:prstGeom>
            <a:ln w="38100"/>
          </p:spPr>
          <p:style>
            <a:lnRef idx="1">
              <a:schemeClr val="accent6"/>
            </a:lnRef>
            <a:fillRef idx="0">
              <a:schemeClr val="accent6"/>
            </a:fillRef>
            <a:effectRef idx="0">
              <a:schemeClr val="accent6"/>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52B03D70-FED2-5554-70BB-82F5B62AA17A}"/>
            </a:ext>
          </a:extLst>
        </p:cNvPr>
        <p:cNvGrpSpPr/>
        <p:nvPr/>
      </p:nvGrpSpPr>
      <p:grpSpPr>
        <a:xfrm>
          <a:off x="0" y="0"/>
          <a:ext cx="0" cy="0"/>
          <a:chOff x="0" y="0"/>
          <a:chExt cx="0" cy="0"/>
        </a:xfrm>
      </p:grpSpPr>
      <p:sp>
        <p:nvSpPr>
          <p:cNvPr id="219" name="Google Shape;219;p18">
            <a:extLst>
              <a:ext uri="{FF2B5EF4-FFF2-40B4-BE49-F238E27FC236}">
                <a16:creationId xmlns:a16="http://schemas.microsoft.com/office/drawing/2014/main" id="{6F41DF71-019B-7A14-4F25-FA3BA945A74E}"/>
              </a:ext>
            </a:extLst>
          </p:cNvPr>
          <p:cNvSpPr txBox="1">
            <a:spLocks noGrp="1"/>
          </p:cNvSpPr>
          <p:nvPr>
            <p:ph type="title"/>
          </p:nvPr>
        </p:nvSpPr>
        <p:spPr>
          <a:xfrm>
            <a:off x="457198" y="249998"/>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sz="3200" dirty="0">
                <a:latin typeface="Nunito" pitchFamily="2" charset="0"/>
              </a:rPr>
              <a:t>Ethics</a:t>
            </a:r>
            <a:r>
              <a:rPr lang="en-ID" dirty="0">
                <a:latin typeface="Nunito" pitchFamily="2" charset="0"/>
              </a:rPr>
              <a:t> in NLP</a:t>
            </a:r>
            <a:endParaRPr dirty="0">
              <a:solidFill>
                <a:schemeClr val="dk1"/>
              </a:solidFill>
              <a:latin typeface="Nunito" pitchFamily="2"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55B8429-7C6B-8436-375B-9D2DC7CE68E1}"/>
              </a:ext>
            </a:extLst>
          </p:cNvPr>
          <p:cNvSpPr txBox="1"/>
          <p:nvPr/>
        </p:nvSpPr>
        <p:spPr>
          <a:xfrm>
            <a:off x="553062" y="963877"/>
            <a:ext cx="8037871" cy="2308324"/>
          </a:xfrm>
          <a:prstGeom prst="rect">
            <a:avLst/>
          </a:prstGeom>
          <a:noFill/>
        </p:spPr>
        <p:txBody>
          <a:bodyPr wrap="square">
            <a:spAutoFit/>
          </a:bodyPr>
          <a:lstStyle/>
          <a:p>
            <a:pPr algn="just"/>
            <a:r>
              <a:rPr lang="en-GB" sz="2400" b="1" dirty="0">
                <a:latin typeface="Nunito" pitchFamily="2" charset="0"/>
              </a:rPr>
              <a:t>The ethical implications of NLP, particularly in sentiment analysis, are crucial to ensuring that these technologies benefit society without causing harm. This article explores the ethical considerations in NLP, provides a hypothetical use case, and offers a sample model for ethical sentiment analysis implementation.</a:t>
            </a:r>
            <a:endParaRPr lang="en-ID" sz="2000" dirty="0">
              <a:latin typeface="Nunito" pitchFamily="2" charset="0"/>
            </a:endParaRPr>
          </a:p>
        </p:txBody>
      </p:sp>
      <p:sp>
        <p:nvSpPr>
          <p:cNvPr id="3" name="TextBox 2">
            <a:extLst>
              <a:ext uri="{FF2B5EF4-FFF2-40B4-BE49-F238E27FC236}">
                <a16:creationId xmlns:a16="http://schemas.microsoft.com/office/drawing/2014/main" id="{F8ECA8A9-D440-80AF-C5CB-F997B30AFD4B}"/>
              </a:ext>
            </a:extLst>
          </p:cNvPr>
          <p:cNvSpPr txBox="1"/>
          <p:nvPr/>
        </p:nvSpPr>
        <p:spPr>
          <a:xfrm>
            <a:off x="2052905" y="4478004"/>
            <a:ext cx="5275691" cy="415498"/>
          </a:xfrm>
          <a:prstGeom prst="rect">
            <a:avLst/>
          </a:prstGeom>
          <a:noFill/>
        </p:spPr>
        <p:txBody>
          <a:bodyPr wrap="square">
            <a:spAutoFit/>
          </a:bodyPr>
          <a:lstStyle/>
          <a:p>
            <a:pPr algn="ctr"/>
            <a:r>
              <a:rPr lang="en-US" sz="1050" dirty="0" err="1">
                <a:solidFill>
                  <a:srgbClr val="242021"/>
                </a:solidFill>
                <a:latin typeface="+mj-lt"/>
              </a:rPr>
              <a:t>Refrensi</a:t>
            </a:r>
            <a:r>
              <a:rPr lang="en-US" sz="1050" dirty="0">
                <a:solidFill>
                  <a:srgbClr val="242021"/>
                </a:solidFill>
                <a:latin typeface="+mj-lt"/>
              </a:rPr>
              <a:t> : </a:t>
            </a:r>
            <a:r>
              <a:rPr lang="de-DE" sz="1050" dirty="0">
                <a:solidFill>
                  <a:srgbClr val="242021"/>
                </a:solidFill>
                <a:latin typeface="+mj-lt"/>
              </a:rPr>
              <a:t>https://www.linkedin.com/pulse/understanding-ethics-nlp-dr-rigoberto-garcia-j3zie/ </a:t>
            </a:r>
            <a:endParaRPr lang="en-US" sz="1050" dirty="0">
              <a:solidFill>
                <a:srgbClr val="242021"/>
              </a:solidFill>
              <a:latin typeface="+mj-lt"/>
            </a:endParaRPr>
          </a:p>
        </p:txBody>
      </p:sp>
    </p:spTree>
    <p:extLst>
      <p:ext uri="{BB962C8B-B14F-4D97-AF65-F5344CB8AC3E}">
        <p14:creationId xmlns:p14="http://schemas.microsoft.com/office/powerpoint/2010/main" val="1831838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9F2A37C4-63AE-DCD1-3D7F-79ABEE458BB4}"/>
            </a:ext>
          </a:extLst>
        </p:cNvPr>
        <p:cNvGrpSpPr/>
        <p:nvPr/>
      </p:nvGrpSpPr>
      <p:grpSpPr>
        <a:xfrm>
          <a:off x="0" y="0"/>
          <a:ext cx="0" cy="0"/>
          <a:chOff x="0" y="0"/>
          <a:chExt cx="0" cy="0"/>
        </a:xfrm>
      </p:grpSpPr>
      <p:sp>
        <p:nvSpPr>
          <p:cNvPr id="219" name="Google Shape;219;p18">
            <a:extLst>
              <a:ext uri="{FF2B5EF4-FFF2-40B4-BE49-F238E27FC236}">
                <a16:creationId xmlns:a16="http://schemas.microsoft.com/office/drawing/2014/main" id="{8C298FFA-8573-45C1-3DB9-0C8BABDC53FB}"/>
              </a:ext>
            </a:extLst>
          </p:cNvPr>
          <p:cNvSpPr txBox="1">
            <a:spLocks noGrp="1"/>
          </p:cNvSpPr>
          <p:nvPr>
            <p:ph type="title"/>
          </p:nvPr>
        </p:nvSpPr>
        <p:spPr>
          <a:xfrm>
            <a:off x="457200" y="57271"/>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dirty="0">
                <a:latin typeface="Nunito" pitchFamily="2" charset="0"/>
              </a:rPr>
              <a:t>Ethical Challenges</a:t>
            </a:r>
            <a:endParaRPr lang="en-GB" dirty="0">
              <a:solidFill>
                <a:schemeClr val="dk1"/>
              </a:solidFill>
              <a:latin typeface="Nunito" pitchFamily="2"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ABCE5A94-4E96-A5B6-A176-F6F0A11D021D}"/>
              </a:ext>
            </a:extLst>
          </p:cNvPr>
          <p:cNvSpPr txBox="1"/>
          <p:nvPr/>
        </p:nvSpPr>
        <p:spPr>
          <a:xfrm>
            <a:off x="614462" y="4766544"/>
            <a:ext cx="7915076" cy="253916"/>
          </a:xfrm>
          <a:prstGeom prst="rect">
            <a:avLst/>
          </a:prstGeom>
          <a:noFill/>
        </p:spPr>
        <p:txBody>
          <a:bodyPr wrap="square">
            <a:spAutoFit/>
          </a:bodyPr>
          <a:lstStyle/>
          <a:p>
            <a:pPr algn="ctr"/>
            <a:r>
              <a:rPr lang="en-US" sz="1050" dirty="0" err="1">
                <a:solidFill>
                  <a:srgbClr val="242021"/>
                </a:solidFill>
                <a:latin typeface="+mj-lt"/>
              </a:rPr>
              <a:t>Refrensi</a:t>
            </a:r>
            <a:r>
              <a:rPr lang="en-US" sz="1050" dirty="0">
                <a:solidFill>
                  <a:srgbClr val="242021"/>
                </a:solidFill>
                <a:latin typeface="+mj-lt"/>
              </a:rPr>
              <a:t> : https://medium.com/brass-for-brain/ethics-of-natural-language-processing-c2470c08c8a4</a:t>
            </a:r>
          </a:p>
        </p:txBody>
      </p:sp>
      <p:pic>
        <p:nvPicPr>
          <p:cNvPr id="2" name="Picture 1">
            <a:extLst>
              <a:ext uri="{FF2B5EF4-FFF2-40B4-BE49-F238E27FC236}">
                <a16:creationId xmlns:a16="http://schemas.microsoft.com/office/drawing/2014/main" id="{34B7F314-5A11-62F0-BB60-8FAE7038D82C}"/>
              </a:ext>
            </a:extLst>
          </p:cNvPr>
          <p:cNvPicPr>
            <a:picLocks noChangeAspect="1"/>
          </p:cNvPicPr>
          <p:nvPr/>
        </p:nvPicPr>
        <p:blipFill>
          <a:blip r:embed="rId3"/>
          <a:stretch>
            <a:fillRect/>
          </a:stretch>
        </p:blipFill>
        <p:spPr>
          <a:xfrm>
            <a:off x="1428750" y="1000125"/>
            <a:ext cx="6286500" cy="3143250"/>
          </a:xfrm>
          <a:prstGeom prst="rect">
            <a:avLst/>
          </a:prstGeom>
        </p:spPr>
      </p:pic>
    </p:spTree>
    <p:extLst>
      <p:ext uri="{BB962C8B-B14F-4D97-AF65-F5344CB8AC3E}">
        <p14:creationId xmlns:p14="http://schemas.microsoft.com/office/powerpoint/2010/main" val="122147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6D56D2C8-618A-68DC-CBDD-298F1B682180}"/>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37DE532F-74DE-B7AB-B0BE-62EF4A25BF77}"/>
              </a:ext>
            </a:extLst>
          </p:cNvPr>
          <p:cNvSpPr>
            <a:spLocks noGrp="1"/>
          </p:cNvSpPr>
          <p:nvPr>
            <p:ph type="body" idx="1"/>
          </p:nvPr>
        </p:nvSpPr>
        <p:spPr>
          <a:xfrm>
            <a:off x="250300" y="1022942"/>
            <a:ext cx="8520600" cy="3416400"/>
          </a:xfrm>
        </p:spPr>
        <p:txBody>
          <a:bodyPr/>
          <a:lstStyle/>
          <a:p>
            <a:pPr algn="l" fontAlgn="auto"/>
            <a:r>
              <a:rPr lang="en-GB" b="1" i="0" dirty="0">
                <a:effectLst/>
                <a:latin typeface="-apple-system"/>
              </a:rPr>
              <a:t>Bias and Fairness : </a:t>
            </a:r>
            <a:r>
              <a:rPr lang="en-GB" b="0" i="0" dirty="0">
                <a:effectLst/>
                <a:latin typeface="-apple-system"/>
              </a:rPr>
              <a:t>One of the primary ethical concerns in NLP is bias. Machine learning models can inadvertently learn and propagate biases present in the training data. </a:t>
            </a:r>
          </a:p>
          <a:p>
            <a:pPr algn="l" fontAlgn="auto"/>
            <a:r>
              <a:rPr lang="en-GB" b="1" i="0" dirty="0">
                <a:effectLst/>
                <a:latin typeface="-apple-system"/>
              </a:rPr>
              <a:t>Privacy and Consent : </a:t>
            </a:r>
            <a:r>
              <a:rPr lang="en-GB" b="0" i="0" dirty="0">
                <a:effectLst/>
                <a:latin typeface="-apple-system"/>
              </a:rPr>
              <a:t>NLP applications often involve </a:t>
            </a:r>
            <a:r>
              <a:rPr lang="en-GB" b="0" i="0" dirty="0" err="1">
                <a:effectLst/>
                <a:latin typeface="-apple-system"/>
              </a:rPr>
              <a:t>analyzing</a:t>
            </a:r>
            <a:r>
              <a:rPr lang="en-GB" b="0" i="0" dirty="0">
                <a:effectLst/>
                <a:latin typeface="-apple-system"/>
              </a:rPr>
              <a:t> large amounts of personal data. Ensuring privacy and obtaining consent are vital. </a:t>
            </a:r>
          </a:p>
          <a:p>
            <a:pPr algn="l" fontAlgn="auto"/>
            <a:r>
              <a:rPr lang="en-GB" b="1" i="0" dirty="0">
                <a:effectLst/>
                <a:latin typeface="-apple-system"/>
              </a:rPr>
              <a:t>Misuse and Manipulation : </a:t>
            </a:r>
            <a:r>
              <a:rPr lang="en-GB" b="0" i="0" dirty="0">
                <a:effectLst/>
                <a:latin typeface="-apple-system"/>
              </a:rPr>
              <a:t>NLP technologies can be misused for malicious purposes, such as spreading misinformation or manipulating public opinion.</a:t>
            </a:r>
          </a:p>
          <a:p>
            <a:pPr algn="l" fontAlgn="auto"/>
            <a:r>
              <a:rPr lang="en-GB" b="1" i="0" dirty="0">
                <a:effectLst/>
                <a:latin typeface="-apple-system"/>
              </a:rPr>
              <a:t>Accountability and Transparency : </a:t>
            </a:r>
            <a:r>
              <a:rPr lang="en-GB" b="0" i="0" dirty="0">
                <a:effectLst/>
                <a:latin typeface="-apple-system"/>
              </a:rPr>
              <a:t>Developers and organizations must be accountable for the NLP systems they create. Transparency in how these systems work and make decisions is essential to build trust and allow for external audits.</a:t>
            </a:r>
          </a:p>
        </p:txBody>
      </p:sp>
      <p:sp>
        <p:nvSpPr>
          <p:cNvPr id="2" name="TextBox 1">
            <a:extLst>
              <a:ext uri="{FF2B5EF4-FFF2-40B4-BE49-F238E27FC236}">
                <a16:creationId xmlns:a16="http://schemas.microsoft.com/office/drawing/2014/main" id="{41D34108-C8BD-A86E-464A-D9B56E34A280}"/>
              </a:ext>
            </a:extLst>
          </p:cNvPr>
          <p:cNvSpPr txBox="1"/>
          <p:nvPr/>
        </p:nvSpPr>
        <p:spPr>
          <a:xfrm>
            <a:off x="690584" y="4766544"/>
            <a:ext cx="7915076" cy="253916"/>
          </a:xfrm>
          <a:prstGeom prst="rect">
            <a:avLst/>
          </a:prstGeom>
          <a:noFill/>
        </p:spPr>
        <p:txBody>
          <a:bodyPr wrap="square">
            <a:spAutoFit/>
          </a:bodyPr>
          <a:lstStyle/>
          <a:p>
            <a:pPr algn="ctr"/>
            <a:r>
              <a:rPr lang="en-US" sz="1050" dirty="0" err="1">
                <a:solidFill>
                  <a:srgbClr val="242021"/>
                </a:solidFill>
                <a:latin typeface="+mj-lt"/>
              </a:rPr>
              <a:t>Refrensi</a:t>
            </a:r>
            <a:r>
              <a:rPr lang="en-US" sz="1050" dirty="0">
                <a:solidFill>
                  <a:srgbClr val="242021"/>
                </a:solidFill>
                <a:latin typeface="+mj-lt"/>
              </a:rPr>
              <a:t> : https://www.linkedin.com/pulse/understanding-ethics-nlp-dr-rigoberto-garcia-j3zie/</a:t>
            </a:r>
          </a:p>
        </p:txBody>
      </p:sp>
      <p:sp>
        <p:nvSpPr>
          <p:cNvPr id="4" name="Google Shape;219;p18">
            <a:extLst>
              <a:ext uri="{FF2B5EF4-FFF2-40B4-BE49-F238E27FC236}">
                <a16:creationId xmlns:a16="http://schemas.microsoft.com/office/drawing/2014/main" id="{369FE1AB-847E-B48C-E032-AB7516B50BF2}"/>
              </a:ext>
            </a:extLst>
          </p:cNvPr>
          <p:cNvSpPr txBox="1">
            <a:spLocks/>
          </p:cNvSpPr>
          <p:nvPr/>
        </p:nvSpPr>
        <p:spPr>
          <a:xfrm>
            <a:off x="250300" y="123040"/>
            <a:ext cx="85206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lgn="ctr">
              <a:buSzPts val="1100"/>
              <a:buFont typeface="Arial"/>
              <a:buNone/>
            </a:pPr>
            <a:r>
              <a:rPr lang="en-ID" dirty="0">
                <a:latin typeface="Nunito" pitchFamily="2" charset="0"/>
              </a:rPr>
              <a:t>Ethical Considerations in NLP</a:t>
            </a:r>
          </a:p>
        </p:txBody>
      </p:sp>
    </p:spTree>
    <p:extLst>
      <p:ext uri="{BB962C8B-B14F-4D97-AF65-F5344CB8AC3E}">
        <p14:creationId xmlns:p14="http://schemas.microsoft.com/office/powerpoint/2010/main" val="2493486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DA6549D0-A102-A388-7708-0B35150DABE5}"/>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6279CB00-86D5-122B-B850-2ED6B55304F7}"/>
              </a:ext>
            </a:extLst>
          </p:cNvPr>
          <p:cNvSpPr>
            <a:spLocks noGrp="1"/>
          </p:cNvSpPr>
          <p:nvPr>
            <p:ph type="body" idx="1"/>
          </p:nvPr>
        </p:nvSpPr>
        <p:spPr>
          <a:xfrm>
            <a:off x="250300" y="695740"/>
            <a:ext cx="8520600" cy="3416400"/>
          </a:xfrm>
        </p:spPr>
        <p:txBody>
          <a:bodyPr/>
          <a:lstStyle/>
          <a:p>
            <a:pPr algn="l">
              <a:lnSpc>
                <a:spcPts val="2400"/>
              </a:lnSpc>
              <a:buFont typeface="Arial" panose="020B0604020202020204" pitchFamily="34" charset="0"/>
              <a:buChar char="•"/>
            </a:pPr>
            <a:r>
              <a:rPr lang="en-GB" b="1" i="0" dirty="0">
                <a:solidFill>
                  <a:srgbClr val="242424"/>
                </a:solidFill>
                <a:effectLst/>
                <a:latin typeface="source-serif-pro"/>
              </a:rPr>
              <a:t>Bias data </a:t>
            </a:r>
            <a:r>
              <a:rPr lang="en-GB" b="0" i="0" dirty="0">
                <a:solidFill>
                  <a:srgbClr val="242424"/>
                </a:solidFill>
                <a:effectLst/>
                <a:latin typeface="source-serif-pro"/>
              </a:rPr>
              <a:t>: Bias gender (</a:t>
            </a:r>
            <a:r>
              <a:rPr lang="en-GB" b="0" i="0" dirty="0" err="1">
                <a:solidFill>
                  <a:srgbClr val="242424"/>
                </a:solidFill>
                <a:effectLst/>
                <a:latin typeface="source-serif-pro"/>
              </a:rPr>
              <a:t>contoh</a:t>
            </a:r>
            <a:r>
              <a:rPr lang="en-GB" b="0" i="0" dirty="0">
                <a:solidFill>
                  <a:srgbClr val="242424"/>
                </a:solidFill>
                <a:effectLst/>
                <a:latin typeface="source-serif-pro"/>
              </a:rPr>
              <a:t>: </a:t>
            </a:r>
            <a:r>
              <a:rPr lang="en-GB" b="0" i="0" dirty="0" err="1">
                <a:solidFill>
                  <a:srgbClr val="242424"/>
                </a:solidFill>
                <a:effectLst/>
                <a:latin typeface="source-serif-pro"/>
              </a:rPr>
              <a:t>asosiasi</a:t>
            </a:r>
            <a:r>
              <a:rPr lang="en-GB" b="0" i="0" dirty="0">
                <a:solidFill>
                  <a:srgbClr val="242424"/>
                </a:solidFill>
                <a:effectLst/>
                <a:latin typeface="source-serif-pro"/>
              </a:rPr>
              <a:t> </a:t>
            </a:r>
            <a:r>
              <a:rPr lang="en-GB" b="0" i="0" dirty="0" err="1">
                <a:solidFill>
                  <a:srgbClr val="242424"/>
                </a:solidFill>
                <a:effectLst/>
                <a:latin typeface="source-serif-pro"/>
              </a:rPr>
              <a:t>stereotip</a:t>
            </a:r>
            <a:r>
              <a:rPr lang="en-GB" b="0" i="0" dirty="0">
                <a:solidFill>
                  <a:srgbClr val="242424"/>
                </a:solidFill>
                <a:effectLst/>
                <a:latin typeface="source-serif-pro"/>
              </a:rPr>
              <a:t> </a:t>
            </a:r>
            <a:r>
              <a:rPr lang="en-GB" b="0" i="0" dirty="0" err="1">
                <a:solidFill>
                  <a:srgbClr val="242424"/>
                </a:solidFill>
                <a:effectLst/>
                <a:latin typeface="source-serif-pro"/>
              </a:rPr>
              <a:t>antara</a:t>
            </a:r>
            <a:r>
              <a:rPr lang="en-GB" b="0" i="0" dirty="0">
                <a:solidFill>
                  <a:srgbClr val="242424"/>
                </a:solidFill>
                <a:effectLst/>
                <a:latin typeface="source-serif-pro"/>
              </a:rPr>
              <a:t> </a:t>
            </a:r>
            <a:r>
              <a:rPr lang="en-GB" b="0" i="0" dirty="0" err="1">
                <a:solidFill>
                  <a:srgbClr val="242424"/>
                </a:solidFill>
                <a:effectLst/>
                <a:latin typeface="source-serif-pro"/>
              </a:rPr>
              <a:t>profesi</a:t>
            </a:r>
            <a:r>
              <a:rPr lang="en-GB" b="0" i="0" dirty="0">
                <a:solidFill>
                  <a:srgbClr val="242424"/>
                </a:solidFill>
                <a:effectLst/>
                <a:latin typeface="source-serif-pro"/>
              </a:rPr>
              <a:t> dan gender), Bias </a:t>
            </a:r>
            <a:r>
              <a:rPr lang="en-GB" b="0" i="0" dirty="0" err="1">
                <a:solidFill>
                  <a:srgbClr val="242424"/>
                </a:solidFill>
                <a:effectLst/>
                <a:latin typeface="source-serif-pro"/>
              </a:rPr>
              <a:t>rasial</a:t>
            </a:r>
            <a:r>
              <a:rPr lang="en-GB" b="0" i="0" dirty="0">
                <a:solidFill>
                  <a:srgbClr val="242424"/>
                </a:solidFill>
                <a:effectLst/>
                <a:latin typeface="source-serif-pro"/>
              </a:rPr>
              <a:t> (</a:t>
            </a:r>
            <a:r>
              <a:rPr lang="en-GB" b="0" i="0" dirty="0" err="1">
                <a:solidFill>
                  <a:srgbClr val="242424"/>
                </a:solidFill>
                <a:effectLst/>
                <a:latin typeface="source-serif-pro"/>
              </a:rPr>
              <a:t>contoh</a:t>
            </a:r>
            <a:r>
              <a:rPr lang="en-GB" b="0" i="0" dirty="0">
                <a:solidFill>
                  <a:srgbClr val="242424"/>
                </a:solidFill>
                <a:effectLst/>
                <a:latin typeface="source-serif-pro"/>
              </a:rPr>
              <a:t>: </a:t>
            </a:r>
            <a:r>
              <a:rPr lang="en-GB" b="0" i="0" dirty="0" err="1">
                <a:solidFill>
                  <a:srgbClr val="242424"/>
                </a:solidFill>
                <a:effectLst/>
                <a:latin typeface="source-serif-pro"/>
              </a:rPr>
              <a:t>representasi</a:t>
            </a:r>
            <a:r>
              <a:rPr lang="en-GB" b="0" i="0" dirty="0">
                <a:solidFill>
                  <a:srgbClr val="242424"/>
                </a:solidFill>
                <a:effectLst/>
                <a:latin typeface="source-serif-pro"/>
              </a:rPr>
              <a:t> </a:t>
            </a:r>
            <a:r>
              <a:rPr lang="en-GB" b="0" i="0" dirty="0" err="1">
                <a:solidFill>
                  <a:srgbClr val="242424"/>
                </a:solidFill>
                <a:effectLst/>
                <a:latin typeface="source-serif-pro"/>
              </a:rPr>
              <a:t>berlebihan</a:t>
            </a:r>
            <a:r>
              <a:rPr lang="en-GB" b="0" i="0" dirty="0">
                <a:solidFill>
                  <a:srgbClr val="242424"/>
                </a:solidFill>
                <a:effectLst/>
                <a:latin typeface="source-serif-pro"/>
              </a:rPr>
              <a:t> </a:t>
            </a:r>
            <a:r>
              <a:rPr lang="en-GB" b="0" i="0" dirty="0" err="1">
                <a:solidFill>
                  <a:srgbClr val="242424"/>
                </a:solidFill>
                <a:effectLst/>
                <a:latin typeface="source-serif-pro"/>
              </a:rPr>
              <a:t>atau</a:t>
            </a:r>
            <a:r>
              <a:rPr lang="en-GB" b="0" i="0" dirty="0">
                <a:solidFill>
                  <a:srgbClr val="242424"/>
                </a:solidFill>
                <a:effectLst/>
                <a:latin typeface="source-serif-pro"/>
              </a:rPr>
              <a:t> </a:t>
            </a:r>
            <a:r>
              <a:rPr lang="en-GB" b="0" i="0" dirty="0" err="1">
                <a:solidFill>
                  <a:srgbClr val="242424"/>
                </a:solidFill>
                <a:effectLst/>
                <a:latin typeface="source-serif-pro"/>
              </a:rPr>
              <a:t>pengabaian</a:t>
            </a:r>
            <a:r>
              <a:rPr lang="en-GB" b="0" i="0" dirty="0">
                <a:solidFill>
                  <a:srgbClr val="242424"/>
                </a:solidFill>
                <a:effectLst/>
                <a:latin typeface="source-serif-pro"/>
              </a:rPr>
              <a:t> </a:t>
            </a:r>
            <a:r>
              <a:rPr lang="en-GB" b="0" i="0" dirty="0" err="1">
                <a:solidFill>
                  <a:srgbClr val="242424"/>
                </a:solidFill>
                <a:effectLst/>
                <a:latin typeface="source-serif-pro"/>
              </a:rPr>
              <a:t>terhadap</a:t>
            </a:r>
            <a:r>
              <a:rPr lang="en-GB" b="0" i="0" dirty="0">
                <a:solidFill>
                  <a:srgbClr val="242424"/>
                </a:solidFill>
                <a:effectLst/>
                <a:latin typeface="source-serif-pro"/>
              </a:rPr>
              <a:t> </a:t>
            </a:r>
            <a:r>
              <a:rPr lang="en-GB" b="0" i="0" dirty="0" err="1">
                <a:solidFill>
                  <a:srgbClr val="242424"/>
                </a:solidFill>
                <a:effectLst/>
                <a:latin typeface="source-serif-pro"/>
              </a:rPr>
              <a:t>kelompok</a:t>
            </a:r>
            <a:r>
              <a:rPr lang="en-GB" b="0" i="0" dirty="0">
                <a:solidFill>
                  <a:srgbClr val="242424"/>
                </a:solidFill>
                <a:effectLst/>
                <a:latin typeface="source-serif-pro"/>
              </a:rPr>
              <a:t> </a:t>
            </a:r>
            <a:r>
              <a:rPr lang="en-GB" b="0" i="0" dirty="0" err="1">
                <a:solidFill>
                  <a:srgbClr val="242424"/>
                </a:solidFill>
                <a:effectLst/>
                <a:latin typeface="source-serif-pro"/>
              </a:rPr>
              <a:t>tertentu</a:t>
            </a:r>
            <a:r>
              <a:rPr lang="en-GB" b="0" i="0" dirty="0">
                <a:solidFill>
                  <a:srgbClr val="242424"/>
                </a:solidFill>
                <a:effectLst/>
                <a:latin typeface="source-serif-pro"/>
              </a:rPr>
              <a:t>), Bias </a:t>
            </a:r>
            <a:r>
              <a:rPr lang="en-GB" b="0" i="0" dirty="0" err="1">
                <a:solidFill>
                  <a:srgbClr val="242424"/>
                </a:solidFill>
                <a:effectLst/>
                <a:latin typeface="source-serif-pro"/>
              </a:rPr>
              <a:t>budaya</a:t>
            </a:r>
            <a:r>
              <a:rPr lang="en-GB" b="0" i="0" dirty="0">
                <a:solidFill>
                  <a:srgbClr val="242424"/>
                </a:solidFill>
                <a:effectLst/>
                <a:latin typeface="source-serif-pro"/>
              </a:rPr>
              <a:t> (</a:t>
            </a:r>
            <a:r>
              <a:rPr lang="en-GB" b="0" i="0" dirty="0" err="1">
                <a:solidFill>
                  <a:srgbClr val="242424"/>
                </a:solidFill>
                <a:effectLst/>
                <a:latin typeface="source-serif-pro"/>
              </a:rPr>
              <a:t>contoh</a:t>
            </a:r>
            <a:r>
              <a:rPr lang="en-GB" b="0" i="0" dirty="0">
                <a:solidFill>
                  <a:srgbClr val="242424"/>
                </a:solidFill>
                <a:effectLst/>
                <a:latin typeface="source-serif-pro"/>
              </a:rPr>
              <a:t>: </a:t>
            </a:r>
            <a:r>
              <a:rPr lang="en-GB" b="0" i="0" dirty="0" err="1">
                <a:solidFill>
                  <a:srgbClr val="242424"/>
                </a:solidFill>
                <a:effectLst/>
                <a:latin typeface="source-serif-pro"/>
              </a:rPr>
              <a:t>perbedaan</a:t>
            </a:r>
            <a:r>
              <a:rPr lang="en-GB" b="0" i="0" dirty="0">
                <a:solidFill>
                  <a:srgbClr val="242424"/>
                </a:solidFill>
                <a:effectLst/>
                <a:latin typeface="source-serif-pro"/>
              </a:rPr>
              <a:t> </a:t>
            </a:r>
            <a:r>
              <a:rPr lang="en-GB" b="0" i="0" dirty="0" err="1">
                <a:solidFill>
                  <a:srgbClr val="242424"/>
                </a:solidFill>
                <a:effectLst/>
                <a:latin typeface="source-serif-pro"/>
              </a:rPr>
              <a:t>penggunaan</a:t>
            </a:r>
            <a:r>
              <a:rPr lang="en-GB" b="0" i="0" dirty="0">
                <a:solidFill>
                  <a:srgbClr val="242424"/>
                </a:solidFill>
                <a:effectLst/>
                <a:latin typeface="source-serif-pro"/>
              </a:rPr>
              <a:t> </a:t>
            </a:r>
            <a:r>
              <a:rPr lang="en-GB" b="0" i="0" dirty="0" err="1">
                <a:solidFill>
                  <a:srgbClr val="242424"/>
                </a:solidFill>
                <a:effectLst/>
                <a:latin typeface="source-serif-pro"/>
              </a:rPr>
              <a:t>bahasa</a:t>
            </a:r>
            <a:r>
              <a:rPr lang="en-GB" b="0" i="0" dirty="0">
                <a:solidFill>
                  <a:srgbClr val="242424"/>
                </a:solidFill>
                <a:effectLst/>
                <a:latin typeface="source-serif-pro"/>
              </a:rPr>
              <a:t> </a:t>
            </a:r>
            <a:r>
              <a:rPr lang="en-GB" b="0" i="0" dirty="0" err="1">
                <a:solidFill>
                  <a:srgbClr val="242424"/>
                </a:solidFill>
                <a:effectLst/>
                <a:latin typeface="source-serif-pro"/>
              </a:rPr>
              <a:t>dalam</a:t>
            </a:r>
            <a:r>
              <a:rPr lang="en-GB" b="0" i="0" dirty="0">
                <a:solidFill>
                  <a:srgbClr val="242424"/>
                </a:solidFill>
                <a:effectLst/>
                <a:latin typeface="source-serif-pro"/>
              </a:rPr>
              <a:t> </a:t>
            </a:r>
            <a:r>
              <a:rPr lang="en-GB" b="0" i="0" dirty="0" err="1">
                <a:solidFill>
                  <a:srgbClr val="242424"/>
                </a:solidFill>
                <a:effectLst/>
                <a:latin typeface="source-serif-pro"/>
              </a:rPr>
              <a:t>konteks</a:t>
            </a:r>
            <a:r>
              <a:rPr lang="en-GB" b="0" i="0" dirty="0">
                <a:solidFill>
                  <a:srgbClr val="242424"/>
                </a:solidFill>
                <a:effectLst/>
                <a:latin typeface="source-serif-pro"/>
              </a:rPr>
              <a:t> </a:t>
            </a:r>
            <a:r>
              <a:rPr lang="en-GB" b="0" i="0" dirty="0" err="1">
                <a:solidFill>
                  <a:srgbClr val="242424"/>
                </a:solidFill>
                <a:effectLst/>
                <a:latin typeface="source-serif-pro"/>
              </a:rPr>
              <a:t>tertentu</a:t>
            </a:r>
            <a:r>
              <a:rPr lang="en-GB" b="0" i="0" dirty="0">
                <a:solidFill>
                  <a:srgbClr val="242424"/>
                </a:solidFill>
                <a:effectLst/>
                <a:latin typeface="source-serif-pro"/>
              </a:rPr>
              <a:t>).</a:t>
            </a:r>
          </a:p>
          <a:p>
            <a:pPr algn="l">
              <a:lnSpc>
                <a:spcPts val="2400"/>
              </a:lnSpc>
              <a:buFont typeface="Arial" panose="020B0604020202020204" pitchFamily="34" charset="0"/>
              <a:buChar char="•"/>
            </a:pPr>
            <a:r>
              <a:rPr lang="en-GB" b="1" i="0" dirty="0" err="1">
                <a:solidFill>
                  <a:srgbClr val="242424"/>
                </a:solidFill>
                <a:effectLst/>
                <a:latin typeface="source-serif-pro"/>
              </a:rPr>
              <a:t>Privasi</a:t>
            </a:r>
            <a:r>
              <a:rPr lang="en-GB" b="1" i="0" dirty="0">
                <a:solidFill>
                  <a:srgbClr val="242424"/>
                </a:solidFill>
                <a:effectLst/>
                <a:latin typeface="source-serif-pro"/>
              </a:rPr>
              <a:t> Data </a:t>
            </a:r>
            <a:r>
              <a:rPr lang="en-GB" b="0" i="0" dirty="0">
                <a:solidFill>
                  <a:srgbClr val="242424"/>
                </a:solidFill>
                <a:effectLst/>
                <a:latin typeface="source-serif-pro"/>
              </a:rPr>
              <a:t>: </a:t>
            </a:r>
            <a:r>
              <a:rPr lang="en-GB" b="0" i="0" dirty="0" err="1">
                <a:solidFill>
                  <a:srgbClr val="242424"/>
                </a:solidFill>
                <a:effectLst/>
                <a:latin typeface="source-serif-pro"/>
              </a:rPr>
              <a:t>Risiko</a:t>
            </a:r>
            <a:r>
              <a:rPr lang="en-GB" b="0" i="0" dirty="0">
                <a:solidFill>
                  <a:srgbClr val="242424"/>
                </a:solidFill>
                <a:effectLst/>
                <a:latin typeface="source-serif-pro"/>
              </a:rPr>
              <a:t> </a:t>
            </a:r>
            <a:r>
              <a:rPr lang="en-GB" b="0" i="0" dirty="0" err="1">
                <a:solidFill>
                  <a:srgbClr val="242424"/>
                </a:solidFill>
                <a:effectLst/>
                <a:latin typeface="source-serif-pro"/>
              </a:rPr>
              <a:t>pelanggaran</a:t>
            </a:r>
            <a:r>
              <a:rPr lang="en-GB" b="0" i="0" dirty="0">
                <a:solidFill>
                  <a:srgbClr val="242424"/>
                </a:solidFill>
                <a:effectLst/>
                <a:latin typeface="source-serif-pro"/>
              </a:rPr>
              <a:t> </a:t>
            </a:r>
            <a:r>
              <a:rPr lang="en-GB" b="0" i="0" dirty="0" err="1">
                <a:solidFill>
                  <a:srgbClr val="242424"/>
                </a:solidFill>
                <a:effectLst/>
                <a:latin typeface="source-serif-pro"/>
              </a:rPr>
              <a:t>privasi</a:t>
            </a:r>
            <a:r>
              <a:rPr lang="en-GB" b="0" i="0" dirty="0">
                <a:solidFill>
                  <a:srgbClr val="242424"/>
                </a:solidFill>
                <a:effectLst/>
                <a:latin typeface="source-serif-pro"/>
              </a:rPr>
              <a:t> </a:t>
            </a:r>
            <a:r>
              <a:rPr lang="en-GB" b="0" i="0" dirty="0" err="1">
                <a:solidFill>
                  <a:srgbClr val="242424"/>
                </a:solidFill>
                <a:effectLst/>
                <a:latin typeface="source-serif-pro"/>
              </a:rPr>
              <a:t>saat</a:t>
            </a:r>
            <a:r>
              <a:rPr lang="en-GB" b="0" i="0" dirty="0">
                <a:solidFill>
                  <a:srgbClr val="242424"/>
                </a:solidFill>
                <a:effectLst/>
                <a:latin typeface="source-serif-pro"/>
              </a:rPr>
              <a:t> data </a:t>
            </a:r>
            <a:r>
              <a:rPr lang="en-GB" b="0" i="0" dirty="0" err="1">
                <a:solidFill>
                  <a:srgbClr val="242424"/>
                </a:solidFill>
                <a:effectLst/>
                <a:latin typeface="source-serif-pro"/>
              </a:rPr>
              <a:t>seperti</a:t>
            </a:r>
            <a:r>
              <a:rPr lang="en-GB" b="0" i="0" dirty="0">
                <a:solidFill>
                  <a:srgbClr val="242424"/>
                </a:solidFill>
                <a:effectLst/>
                <a:latin typeface="source-serif-pro"/>
              </a:rPr>
              <a:t> email, chat, </a:t>
            </a:r>
            <a:r>
              <a:rPr lang="en-GB" b="0" i="0" dirty="0" err="1">
                <a:solidFill>
                  <a:srgbClr val="242424"/>
                </a:solidFill>
                <a:effectLst/>
                <a:latin typeface="source-serif-pro"/>
              </a:rPr>
              <a:t>atau</a:t>
            </a:r>
            <a:r>
              <a:rPr lang="en-GB" b="0" i="0" dirty="0">
                <a:solidFill>
                  <a:srgbClr val="242424"/>
                </a:solidFill>
                <a:effectLst/>
                <a:latin typeface="source-serif-pro"/>
              </a:rPr>
              <a:t> </a:t>
            </a:r>
            <a:r>
              <a:rPr lang="en-GB" b="0" i="0" dirty="0" err="1">
                <a:solidFill>
                  <a:srgbClr val="242424"/>
                </a:solidFill>
                <a:effectLst/>
                <a:latin typeface="source-serif-pro"/>
              </a:rPr>
              <a:t>dokumen</a:t>
            </a:r>
            <a:r>
              <a:rPr lang="en-GB" b="0" i="0" dirty="0">
                <a:solidFill>
                  <a:srgbClr val="242424"/>
                </a:solidFill>
                <a:effectLst/>
                <a:latin typeface="source-serif-pro"/>
              </a:rPr>
              <a:t> </a:t>
            </a:r>
            <a:r>
              <a:rPr lang="en-GB" b="0" i="0" dirty="0" err="1">
                <a:solidFill>
                  <a:srgbClr val="242424"/>
                </a:solidFill>
                <a:effectLst/>
                <a:latin typeface="source-serif-pro"/>
              </a:rPr>
              <a:t>pribadi</a:t>
            </a:r>
            <a:r>
              <a:rPr lang="en-GB" b="0" i="0" dirty="0">
                <a:solidFill>
                  <a:srgbClr val="242424"/>
                </a:solidFill>
                <a:effectLst/>
                <a:latin typeface="source-serif-pro"/>
              </a:rPr>
              <a:t> </a:t>
            </a:r>
            <a:r>
              <a:rPr lang="en-GB" b="0" i="0" dirty="0" err="1">
                <a:solidFill>
                  <a:srgbClr val="242424"/>
                </a:solidFill>
                <a:effectLst/>
                <a:latin typeface="source-serif-pro"/>
              </a:rPr>
              <a:t>digunakan</a:t>
            </a:r>
            <a:r>
              <a:rPr lang="en-GB" b="0" i="0" dirty="0">
                <a:solidFill>
                  <a:srgbClr val="242424"/>
                </a:solidFill>
                <a:effectLst/>
                <a:latin typeface="source-serif-pro"/>
              </a:rPr>
              <a:t> </a:t>
            </a:r>
            <a:r>
              <a:rPr lang="en-GB" b="0" i="0" dirty="0" err="1">
                <a:solidFill>
                  <a:srgbClr val="242424"/>
                </a:solidFill>
                <a:effectLst/>
                <a:latin typeface="source-serif-pro"/>
              </a:rPr>
              <a:t>untuk</a:t>
            </a:r>
            <a:r>
              <a:rPr lang="en-GB" b="0" i="0" dirty="0">
                <a:solidFill>
                  <a:srgbClr val="242424"/>
                </a:solidFill>
                <a:effectLst/>
                <a:latin typeface="source-serif-pro"/>
              </a:rPr>
              <a:t> </a:t>
            </a:r>
            <a:r>
              <a:rPr lang="en-GB" b="0" i="0" dirty="0" err="1">
                <a:solidFill>
                  <a:srgbClr val="242424"/>
                </a:solidFill>
                <a:effectLst/>
                <a:latin typeface="source-serif-pro"/>
              </a:rPr>
              <a:t>melatih</a:t>
            </a:r>
            <a:r>
              <a:rPr lang="en-GB" b="0" i="0" dirty="0">
                <a:solidFill>
                  <a:srgbClr val="242424"/>
                </a:solidFill>
                <a:effectLst/>
                <a:latin typeface="source-serif-pro"/>
              </a:rPr>
              <a:t> model.</a:t>
            </a:r>
          </a:p>
          <a:p>
            <a:pPr algn="l">
              <a:lnSpc>
                <a:spcPts val="2400"/>
              </a:lnSpc>
              <a:buFont typeface="Arial" panose="020B0604020202020204" pitchFamily="34" charset="0"/>
              <a:buChar char="•"/>
            </a:pPr>
            <a:r>
              <a:rPr lang="en-GB" b="1" i="0" dirty="0" err="1">
                <a:solidFill>
                  <a:srgbClr val="242424"/>
                </a:solidFill>
                <a:effectLst/>
                <a:latin typeface="source-serif-pro"/>
              </a:rPr>
              <a:t>Penggunaan</a:t>
            </a:r>
            <a:r>
              <a:rPr lang="en-GB" b="1" i="0" dirty="0">
                <a:solidFill>
                  <a:srgbClr val="242424"/>
                </a:solidFill>
                <a:effectLst/>
                <a:latin typeface="source-serif-pro"/>
              </a:rPr>
              <a:t> NLP </a:t>
            </a:r>
            <a:r>
              <a:rPr lang="en-GB" b="1" i="0" dirty="0" err="1">
                <a:solidFill>
                  <a:srgbClr val="242424"/>
                </a:solidFill>
                <a:effectLst/>
                <a:latin typeface="source-serif-pro"/>
              </a:rPr>
              <a:t>untuk</a:t>
            </a:r>
            <a:r>
              <a:rPr lang="en-GB" b="1" i="0" dirty="0">
                <a:solidFill>
                  <a:srgbClr val="242424"/>
                </a:solidFill>
                <a:effectLst/>
                <a:latin typeface="source-serif-pro"/>
              </a:rPr>
              <a:t> </a:t>
            </a:r>
            <a:r>
              <a:rPr lang="en-GB" b="1" i="0" dirty="0" err="1">
                <a:solidFill>
                  <a:srgbClr val="242424"/>
                </a:solidFill>
                <a:effectLst/>
                <a:latin typeface="source-serif-pro"/>
              </a:rPr>
              <a:t>Disinformasi</a:t>
            </a:r>
            <a:r>
              <a:rPr lang="en-GB" b="0" i="0" dirty="0">
                <a:solidFill>
                  <a:srgbClr val="242424"/>
                </a:solidFill>
                <a:effectLst/>
                <a:latin typeface="source-serif-pro"/>
              </a:rPr>
              <a:t> : </a:t>
            </a:r>
            <a:r>
              <a:rPr lang="en-GB" b="0" i="0" dirty="0" err="1">
                <a:solidFill>
                  <a:srgbClr val="242424"/>
                </a:solidFill>
                <a:effectLst/>
                <a:latin typeface="source-serif-pro"/>
              </a:rPr>
              <a:t>Pembuatan</a:t>
            </a:r>
            <a:r>
              <a:rPr lang="en-GB" b="0" i="0" dirty="0">
                <a:solidFill>
                  <a:srgbClr val="242424"/>
                </a:solidFill>
                <a:effectLst/>
                <a:latin typeface="source-serif-pro"/>
              </a:rPr>
              <a:t> </a:t>
            </a:r>
            <a:r>
              <a:rPr lang="en-GB" b="0" i="0" dirty="0" err="1">
                <a:solidFill>
                  <a:srgbClr val="242424"/>
                </a:solidFill>
                <a:effectLst/>
                <a:latin typeface="source-serif-pro"/>
              </a:rPr>
              <a:t>konten</a:t>
            </a:r>
            <a:r>
              <a:rPr lang="en-GB" b="0" i="0" dirty="0">
                <a:solidFill>
                  <a:srgbClr val="242424"/>
                </a:solidFill>
                <a:effectLst/>
                <a:latin typeface="source-serif-pro"/>
              </a:rPr>
              <a:t> </a:t>
            </a:r>
            <a:r>
              <a:rPr lang="en-GB" b="0" i="0" dirty="0" err="1">
                <a:solidFill>
                  <a:srgbClr val="242424"/>
                </a:solidFill>
                <a:effectLst/>
                <a:latin typeface="source-serif-pro"/>
              </a:rPr>
              <a:t>palsu</a:t>
            </a:r>
            <a:r>
              <a:rPr lang="en-GB" b="0" i="0" dirty="0">
                <a:solidFill>
                  <a:srgbClr val="242424"/>
                </a:solidFill>
                <a:effectLst/>
                <a:latin typeface="source-serif-pro"/>
              </a:rPr>
              <a:t> </a:t>
            </a:r>
            <a:r>
              <a:rPr lang="en-GB" b="0" i="0" dirty="0" err="1">
                <a:solidFill>
                  <a:srgbClr val="242424"/>
                </a:solidFill>
                <a:effectLst/>
                <a:latin typeface="source-serif-pro"/>
              </a:rPr>
              <a:t>menggunakan</a:t>
            </a:r>
            <a:r>
              <a:rPr lang="en-GB" b="0" i="0" dirty="0">
                <a:solidFill>
                  <a:srgbClr val="242424"/>
                </a:solidFill>
                <a:effectLst/>
                <a:latin typeface="source-serif-pro"/>
              </a:rPr>
              <a:t> model </a:t>
            </a:r>
            <a:r>
              <a:rPr lang="en-GB" b="0" i="0" dirty="0" err="1">
                <a:solidFill>
                  <a:srgbClr val="242424"/>
                </a:solidFill>
                <a:effectLst/>
                <a:latin typeface="source-serif-pro"/>
              </a:rPr>
              <a:t>seperti</a:t>
            </a:r>
            <a:r>
              <a:rPr lang="en-GB" b="0" i="0" dirty="0">
                <a:solidFill>
                  <a:srgbClr val="242424"/>
                </a:solidFill>
                <a:effectLst/>
                <a:latin typeface="source-serif-pro"/>
              </a:rPr>
              <a:t> GPT dan </a:t>
            </a:r>
            <a:r>
              <a:rPr lang="en-GB" b="0" i="0" dirty="0" err="1">
                <a:solidFill>
                  <a:srgbClr val="242424"/>
                </a:solidFill>
                <a:effectLst/>
                <a:latin typeface="source-serif-pro"/>
              </a:rPr>
              <a:t>bagaimana</a:t>
            </a:r>
            <a:r>
              <a:rPr lang="en-GB" b="0" i="0" dirty="0">
                <a:solidFill>
                  <a:srgbClr val="242424"/>
                </a:solidFill>
                <a:effectLst/>
                <a:latin typeface="source-serif-pro"/>
              </a:rPr>
              <a:t> NLP </a:t>
            </a:r>
            <a:r>
              <a:rPr lang="en-GB" b="0" i="0" dirty="0" err="1">
                <a:solidFill>
                  <a:srgbClr val="242424"/>
                </a:solidFill>
                <a:effectLst/>
                <a:latin typeface="source-serif-pro"/>
              </a:rPr>
              <a:t>bisa</a:t>
            </a:r>
            <a:r>
              <a:rPr lang="en-GB" b="0" i="0" dirty="0">
                <a:solidFill>
                  <a:srgbClr val="242424"/>
                </a:solidFill>
                <a:effectLst/>
                <a:latin typeface="source-serif-pro"/>
              </a:rPr>
              <a:t> </a:t>
            </a:r>
            <a:r>
              <a:rPr lang="en-GB" b="0" i="0" dirty="0" err="1">
                <a:solidFill>
                  <a:srgbClr val="242424"/>
                </a:solidFill>
                <a:effectLst/>
                <a:latin typeface="source-serif-pro"/>
              </a:rPr>
              <a:t>digunakan</a:t>
            </a:r>
            <a:r>
              <a:rPr lang="en-GB" b="0" i="0" dirty="0">
                <a:solidFill>
                  <a:srgbClr val="242424"/>
                </a:solidFill>
                <a:effectLst/>
                <a:latin typeface="source-serif-pro"/>
              </a:rPr>
              <a:t> </a:t>
            </a:r>
            <a:r>
              <a:rPr lang="en-GB" b="0" i="0" dirty="0" err="1">
                <a:solidFill>
                  <a:srgbClr val="242424"/>
                </a:solidFill>
                <a:effectLst/>
                <a:latin typeface="source-serif-pro"/>
              </a:rPr>
              <a:t>sebagai</a:t>
            </a:r>
            <a:r>
              <a:rPr lang="en-GB" b="0" i="0" dirty="0">
                <a:solidFill>
                  <a:srgbClr val="242424"/>
                </a:solidFill>
                <a:effectLst/>
                <a:latin typeface="source-serif-pro"/>
              </a:rPr>
              <a:t> media </a:t>
            </a:r>
            <a:r>
              <a:rPr lang="en-GB" b="0" i="0" dirty="0" err="1">
                <a:solidFill>
                  <a:srgbClr val="242424"/>
                </a:solidFill>
                <a:effectLst/>
                <a:latin typeface="source-serif-pro"/>
              </a:rPr>
              <a:t>penyebaran</a:t>
            </a:r>
            <a:r>
              <a:rPr lang="en-GB" b="0" i="0" dirty="0">
                <a:solidFill>
                  <a:srgbClr val="242424"/>
                </a:solidFill>
                <a:effectLst/>
                <a:latin typeface="source-serif-pro"/>
              </a:rPr>
              <a:t> </a:t>
            </a:r>
            <a:r>
              <a:rPr lang="en-GB" b="0" i="0" dirty="0" err="1">
                <a:solidFill>
                  <a:srgbClr val="242424"/>
                </a:solidFill>
                <a:effectLst/>
                <a:latin typeface="source-serif-pro"/>
              </a:rPr>
              <a:t>hoaks</a:t>
            </a:r>
            <a:r>
              <a:rPr lang="en-GB" b="0" i="0" dirty="0">
                <a:solidFill>
                  <a:srgbClr val="242424"/>
                </a:solidFill>
                <a:effectLst/>
                <a:latin typeface="source-serif-pro"/>
              </a:rPr>
              <a:t>.</a:t>
            </a:r>
          </a:p>
          <a:p>
            <a:pPr algn="l">
              <a:lnSpc>
                <a:spcPts val="2400"/>
              </a:lnSpc>
              <a:buFont typeface="Arial" panose="020B0604020202020204" pitchFamily="34" charset="0"/>
              <a:buChar char="•"/>
            </a:pPr>
            <a:r>
              <a:rPr lang="en-GB" b="1" i="0" dirty="0">
                <a:solidFill>
                  <a:srgbClr val="242424"/>
                </a:solidFill>
                <a:effectLst/>
                <a:latin typeface="source-serif-pro"/>
              </a:rPr>
              <a:t>Hak </a:t>
            </a:r>
            <a:r>
              <a:rPr lang="en-GB" b="1" i="0" dirty="0" err="1">
                <a:solidFill>
                  <a:srgbClr val="242424"/>
                </a:solidFill>
                <a:effectLst/>
                <a:latin typeface="source-serif-pro"/>
              </a:rPr>
              <a:t>Kekayaan</a:t>
            </a:r>
            <a:r>
              <a:rPr lang="en-GB" b="1" i="0" dirty="0">
                <a:solidFill>
                  <a:srgbClr val="242424"/>
                </a:solidFill>
                <a:effectLst/>
                <a:latin typeface="source-serif-pro"/>
              </a:rPr>
              <a:t> </a:t>
            </a:r>
            <a:r>
              <a:rPr lang="en-GB" b="1" i="0" dirty="0" err="1">
                <a:solidFill>
                  <a:srgbClr val="242424"/>
                </a:solidFill>
                <a:effectLst/>
                <a:latin typeface="source-serif-pro"/>
              </a:rPr>
              <a:t>Intelektual</a:t>
            </a:r>
            <a:r>
              <a:rPr lang="en-GB" b="1" i="0" dirty="0">
                <a:solidFill>
                  <a:srgbClr val="242424"/>
                </a:solidFill>
                <a:effectLst/>
                <a:latin typeface="source-serif-pro"/>
              </a:rPr>
              <a:t> </a:t>
            </a:r>
            <a:r>
              <a:rPr lang="en-GB" b="0" i="0" dirty="0">
                <a:solidFill>
                  <a:srgbClr val="242424"/>
                </a:solidFill>
                <a:effectLst/>
                <a:latin typeface="source-serif-pro"/>
              </a:rPr>
              <a:t>: </a:t>
            </a:r>
            <a:r>
              <a:rPr lang="en-GB" b="0" i="0" dirty="0" err="1">
                <a:solidFill>
                  <a:srgbClr val="242424"/>
                </a:solidFill>
                <a:effectLst/>
                <a:latin typeface="source-serif-pro"/>
              </a:rPr>
              <a:t>Apakah</a:t>
            </a:r>
            <a:r>
              <a:rPr lang="en-GB" b="0" i="0" dirty="0">
                <a:solidFill>
                  <a:srgbClr val="242424"/>
                </a:solidFill>
                <a:effectLst/>
                <a:latin typeface="source-serif-pro"/>
              </a:rPr>
              <a:t> </a:t>
            </a:r>
            <a:r>
              <a:rPr lang="en-GB" b="0" i="0" dirty="0" err="1">
                <a:solidFill>
                  <a:srgbClr val="242424"/>
                </a:solidFill>
                <a:effectLst/>
                <a:latin typeface="source-serif-pro"/>
              </a:rPr>
              <a:t>sah</a:t>
            </a:r>
            <a:r>
              <a:rPr lang="en-GB" b="0" i="0" dirty="0">
                <a:solidFill>
                  <a:srgbClr val="242424"/>
                </a:solidFill>
                <a:effectLst/>
                <a:latin typeface="source-serif-pro"/>
              </a:rPr>
              <a:t> </a:t>
            </a:r>
            <a:r>
              <a:rPr lang="en-GB" b="0" i="0" dirty="0" err="1">
                <a:solidFill>
                  <a:srgbClr val="242424"/>
                </a:solidFill>
                <a:effectLst/>
                <a:latin typeface="source-serif-pro"/>
              </a:rPr>
              <a:t>menggunakan</a:t>
            </a:r>
            <a:r>
              <a:rPr lang="en-GB" b="0" i="0" dirty="0">
                <a:solidFill>
                  <a:srgbClr val="242424"/>
                </a:solidFill>
                <a:effectLst/>
                <a:latin typeface="source-serif-pro"/>
              </a:rPr>
              <a:t> </a:t>
            </a:r>
            <a:r>
              <a:rPr lang="en-GB" b="0" i="0" dirty="0" err="1">
                <a:solidFill>
                  <a:srgbClr val="242424"/>
                </a:solidFill>
                <a:effectLst/>
                <a:latin typeface="source-serif-pro"/>
              </a:rPr>
              <a:t>konten</a:t>
            </a:r>
            <a:r>
              <a:rPr lang="en-GB" b="0" i="0" dirty="0">
                <a:solidFill>
                  <a:srgbClr val="242424"/>
                </a:solidFill>
                <a:effectLst/>
                <a:latin typeface="source-serif-pro"/>
              </a:rPr>
              <a:t> </a:t>
            </a:r>
            <a:r>
              <a:rPr lang="en-GB" b="0" i="0" dirty="0" err="1">
                <a:solidFill>
                  <a:srgbClr val="242424"/>
                </a:solidFill>
                <a:effectLst/>
                <a:latin typeface="source-serif-pro"/>
              </a:rPr>
              <a:t>berhak</a:t>
            </a:r>
            <a:r>
              <a:rPr lang="en-GB" b="0" i="0" dirty="0">
                <a:solidFill>
                  <a:srgbClr val="242424"/>
                </a:solidFill>
                <a:effectLst/>
                <a:latin typeface="source-serif-pro"/>
              </a:rPr>
              <a:t> </a:t>
            </a:r>
            <a:r>
              <a:rPr lang="en-GB" b="0" i="0" dirty="0" err="1">
                <a:solidFill>
                  <a:srgbClr val="242424"/>
                </a:solidFill>
                <a:effectLst/>
                <a:latin typeface="source-serif-pro"/>
              </a:rPr>
              <a:t>cipta</a:t>
            </a:r>
            <a:r>
              <a:rPr lang="en-GB" b="0" i="0" dirty="0">
                <a:solidFill>
                  <a:srgbClr val="242424"/>
                </a:solidFill>
                <a:effectLst/>
                <a:latin typeface="source-serif-pro"/>
              </a:rPr>
              <a:t> </a:t>
            </a:r>
            <a:r>
              <a:rPr lang="en-GB" b="0" i="0" dirty="0" err="1">
                <a:solidFill>
                  <a:srgbClr val="242424"/>
                </a:solidFill>
                <a:effectLst/>
                <a:latin typeface="source-serif-pro"/>
              </a:rPr>
              <a:t>untuk</a:t>
            </a:r>
            <a:r>
              <a:rPr lang="en-GB" b="0" i="0" dirty="0">
                <a:solidFill>
                  <a:srgbClr val="242424"/>
                </a:solidFill>
                <a:effectLst/>
                <a:latin typeface="source-serif-pro"/>
              </a:rPr>
              <a:t> </a:t>
            </a:r>
            <a:r>
              <a:rPr lang="en-GB" b="0" i="0" dirty="0" err="1">
                <a:solidFill>
                  <a:srgbClr val="242424"/>
                </a:solidFill>
                <a:effectLst/>
                <a:latin typeface="source-serif-pro"/>
              </a:rPr>
              <a:t>melatih</a:t>
            </a:r>
            <a:r>
              <a:rPr lang="en-GB" b="0" i="0" dirty="0">
                <a:solidFill>
                  <a:srgbClr val="242424"/>
                </a:solidFill>
                <a:effectLst/>
                <a:latin typeface="source-serif-pro"/>
              </a:rPr>
              <a:t> model NLP? </a:t>
            </a:r>
            <a:r>
              <a:rPr lang="en-GB" b="0" i="0" dirty="0" err="1">
                <a:solidFill>
                  <a:srgbClr val="242424"/>
                </a:solidFill>
                <a:effectLst/>
                <a:latin typeface="source-serif-pro"/>
              </a:rPr>
              <a:t>Apakah</a:t>
            </a:r>
            <a:r>
              <a:rPr lang="en-GB" b="0" i="0" dirty="0">
                <a:solidFill>
                  <a:srgbClr val="242424"/>
                </a:solidFill>
                <a:effectLst/>
                <a:latin typeface="source-serif-pro"/>
              </a:rPr>
              <a:t> </a:t>
            </a:r>
            <a:r>
              <a:rPr lang="en-GB" b="0" i="0" dirty="0" err="1">
                <a:solidFill>
                  <a:srgbClr val="242424"/>
                </a:solidFill>
                <a:effectLst/>
                <a:latin typeface="source-serif-pro"/>
              </a:rPr>
              <a:t>penggunaan</a:t>
            </a:r>
            <a:r>
              <a:rPr lang="en-GB" b="0" i="0" dirty="0">
                <a:solidFill>
                  <a:srgbClr val="242424"/>
                </a:solidFill>
                <a:effectLst/>
                <a:latin typeface="source-serif-pro"/>
              </a:rPr>
              <a:t> model </a:t>
            </a:r>
            <a:r>
              <a:rPr lang="en-GB" b="0" i="0" dirty="0" err="1">
                <a:solidFill>
                  <a:srgbClr val="242424"/>
                </a:solidFill>
                <a:effectLst/>
                <a:latin typeface="source-serif-pro"/>
              </a:rPr>
              <a:t>generatif</a:t>
            </a:r>
            <a:r>
              <a:rPr lang="en-GB" b="0" i="0" dirty="0">
                <a:solidFill>
                  <a:srgbClr val="242424"/>
                </a:solidFill>
                <a:effectLst/>
                <a:latin typeface="source-serif-pro"/>
              </a:rPr>
              <a:t> </a:t>
            </a:r>
            <a:r>
              <a:rPr lang="en-GB" b="0" i="0" dirty="0" err="1">
                <a:solidFill>
                  <a:srgbClr val="242424"/>
                </a:solidFill>
                <a:effectLst/>
                <a:latin typeface="source-serif-pro"/>
              </a:rPr>
              <a:t>untuk</a:t>
            </a:r>
            <a:r>
              <a:rPr lang="en-GB" b="0" i="0" dirty="0">
                <a:solidFill>
                  <a:srgbClr val="242424"/>
                </a:solidFill>
                <a:effectLst/>
                <a:latin typeface="source-serif-pro"/>
              </a:rPr>
              <a:t> </a:t>
            </a:r>
            <a:r>
              <a:rPr lang="en-GB" b="0" i="0" dirty="0" err="1">
                <a:solidFill>
                  <a:srgbClr val="242424"/>
                </a:solidFill>
                <a:effectLst/>
                <a:latin typeface="source-serif-pro"/>
              </a:rPr>
              <a:t>seni</a:t>
            </a:r>
            <a:r>
              <a:rPr lang="en-GB" b="0" i="0" dirty="0">
                <a:solidFill>
                  <a:srgbClr val="242424"/>
                </a:solidFill>
                <a:effectLst/>
                <a:latin typeface="source-serif-pro"/>
              </a:rPr>
              <a:t>, tulisan, </a:t>
            </a:r>
            <a:r>
              <a:rPr lang="en-GB" b="0" i="0" dirty="0" err="1">
                <a:solidFill>
                  <a:srgbClr val="242424"/>
                </a:solidFill>
                <a:effectLst/>
                <a:latin typeface="source-serif-pro"/>
              </a:rPr>
              <a:t>atau</a:t>
            </a:r>
            <a:r>
              <a:rPr lang="en-GB" b="0" i="0" dirty="0">
                <a:solidFill>
                  <a:srgbClr val="242424"/>
                </a:solidFill>
                <a:effectLst/>
                <a:latin typeface="source-serif-pro"/>
              </a:rPr>
              <a:t> </a:t>
            </a:r>
            <a:r>
              <a:rPr lang="en-GB" b="0" i="0" dirty="0" err="1">
                <a:solidFill>
                  <a:srgbClr val="242424"/>
                </a:solidFill>
                <a:effectLst/>
                <a:latin typeface="source-serif-pro"/>
              </a:rPr>
              <a:t>konten</a:t>
            </a:r>
            <a:r>
              <a:rPr lang="en-GB" b="0" i="0" dirty="0">
                <a:solidFill>
                  <a:srgbClr val="242424"/>
                </a:solidFill>
                <a:effectLst/>
                <a:latin typeface="source-serif-pro"/>
              </a:rPr>
              <a:t> lain </a:t>
            </a:r>
            <a:r>
              <a:rPr lang="en-GB" b="0" i="0" dirty="0" err="1">
                <a:solidFill>
                  <a:srgbClr val="242424"/>
                </a:solidFill>
                <a:effectLst/>
                <a:latin typeface="source-serif-pro"/>
              </a:rPr>
              <a:t>etis</a:t>
            </a:r>
            <a:r>
              <a:rPr lang="en-GB" b="0" i="0" dirty="0">
                <a:solidFill>
                  <a:srgbClr val="242424"/>
                </a:solidFill>
                <a:effectLst/>
                <a:latin typeface="source-serif-pro"/>
              </a:rPr>
              <a:t> </a:t>
            </a:r>
            <a:r>
              <a:rPr lang="en-GB" b="0" i="0" dirty="0" err="1">
                <a:solidFill>
                  <a:srgbClr val="242424"/>
                </a:solidFill>
                <a:effectLst/>
                <a:latin typeface="source-serif-pro"/>
              </a:rPr>
              <a:t>jika</a:t>
            </a:r>
            <a:r>
              <a:rPr lang="en-GB" b="0" i="0" dirty="0">
                <a:solidFill>
                  <a:srgbClr val="242424"/>
                </a:solidFill>
                <a:effectLst/>
                <a:latin typeface="source-serif-pro"/>
              </a:rPr>
              <a:t> </a:t>
            </a:r>
            <a:r>
              <a:rPr lang="en-GB" b="0" i="0" dirty="0" err="1">
                <a:solidFill>
                  <a:srgbClr val="242424"/>
                </a:solidFill>
                <a:effectLst/>
                <a:latin typeface="source-serif-pro"/>
              </a:rPr>
              <a:t>tidak</a:t>
            </a:r>
            <a:r>
              <a:rPr lang="en-GB" b="0" i="0" dirty="0">
                <a:solidFill>
                  <a:srgbClr val="242424"/>
                </a:solidFill>
                <a:effectLst/>
                <a:latin typeface="source-serif-pro"/>
              </a:rPr>
              <a:t> </a:t>
            </a:r>
            <a:r>
              <a:rPr lang="en-GB" b="0" i="0" dirty="0" err="1">
                <a:solidFill>
                  <a:srgbClr val="242424"/>
                </a:solidFill>
                <a:effectLst/>
                <a:latin typeface="source-serif-pro"/>
              </a:rPr>
              <a:t>ada</a:t>
            </a:r>
            <a:r>
              <a:rPr lang="en-GB" b="0" i="0" dirty="0">
                <a:solidFill>
                  <a:srgbClr val="242424"/>
                </a:solidFill>
                <a:effectLst/>
                <a:latin typeface="source-serif-pro"/>
              </a:rPr>
              <a:t> </a:t>
            </a:r>
            <a:r>
              <a:rPr lang="en-GB" b="0" i="0" dirty="0" err="1">
                <a:solidFill>
                  <a:srgbClr val="242424"/>
                </a:solidFill>
                <a:effectLst/>
                <a:latin typeface="source-serif-pro"/>
              </a:rPr>
              <a:t>pengakuan</a:t>
            </a:r>
            <a:r>
              <a:rPr lang="en-GB" b="0" i="0" dirty="0">
                <a:solidFill>
                  <a:srgbClr val="242424"/>
                </a:solidFill>
                <a:effectLst/>
                <a:latin typeface="source-serif-pro"/>
              </a:rPr>
              <a:t> </a:t>
            </a:r>
            <a:r>
              <a:rPr lang="en-GB" b="0" i="0" dirty="0" err="1">
                <a:solidFill>
                  <a:srgbClr val="242424"/>
                </a:solidFill>
                <a:effectLst/>
                <a:latin typeface="source-serif-pro"/>
              </a:rPr>
              <a:t>terhadap</a:t>
            </a:r>
            <a:r>
              <a:rPr lang="en-GB" b="0" i="0" dirty="0">
                <a:solidFill>
                  <a:srgbClr val="242424"/>
                </a:solidFill>
                <a:effectLst/>
                <a:latin typeface="source-serif-pro"/>
              </a:rPr>
              <a:t> AI?</a:t>
            </a:r>
          </a:p>
        </p:txBody>
      </p:sp>
      <p:sp>
        <p:nvSpPr>
          <p:cNvPr id="2" name="TextBox 1">
            <a:extLst>
              <a:ext uri="{FF2B5EF4-FFF2-40B4-BE49-F238E27FC236}">
                <a16:creationId xmlns:a16="http://schemas.microsoft.com/office/drawing/2014/main" id="{FF5C866C-79F1-59C1-82F9-D4E38CEF7204}"/>
              </a:ext>
            </a:extLst>
          </p:cNvPr>
          <p:cNvSpPr txBox="1"/>
          <p:nvPr/>
        </p:nvSpPr>
        <p:spPr>
          <a:xfrm>
            <a:off x="690584" y="4766544"/>
            <a:ext cx="7915076" cy="253916"/>
          </a:xfrm>
          <a:prstGeom prst="rect">
            <a:avLst/>
          </a:prstGeom>
          <a:noFill/>
        </p:spPr>
        <p:txBody>
          <a:bodyPr wrap="square">
            <a:spAutoFit/>
          </a:bodyPr>
          <a:lstStyle/>
          <a:p>
            <a:pPr algn="ctr"/>
            <a:r>
              <a:rPr lang="en-US" sz="1050" dirty="0" err="1">
                <a:solidFill>
                  <a:srgbClr val="242021"/>
                </a:solidFill>
                <a:latin typeface="+mj-lt"/>
              </a:rPr>
              <a:t>Refrensi</a:t>
            </a:r>
            <a:r>
              <a:rPr lang="en-US" sz="1050" dirty="0">
                <a:solidFill>
                  <a:srgbClr val="242021"/>
                </a:solidFill>
                <a:latin typeface="+mj-lt"/>
              </a:rPr>
              <a:t> : https://osf.io/em9yd</a:t>
            </a:r>
          </a:p>
        </p:txBody>
      </p:sp>
      <p:sp>
        <p:nvSpPr>
          <p:cNvPr id="4" name="Google Shape;219;p18">
            <a:extLst>
              <a:ext uri="{FF2B5EF4-FFF2-40B4-BE49-F238E27FC236}">
                <a16:creationId xmlns:a16="http://schemas.microsoft.com/office/drawing/2014/main" id="{459EA674-AEF0-0540-E8FC-884400D3F238}"/>
              </a:ext>
            </a:extLst>
          </p:cNvPr>
          <p:cNvSpPr txBox="1">
            <a:spLocks/>
          </p:cNvSpPr>
          <p:nvPr/>
        </p:nvSpPr>
        <p:spPr>
          <a:xfrm>
            <a:off x="250300" y="123040"/>
            <a:ext cx="85206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lgn="ctr">
              <a:buSzPts val="1100"/>
              <a:buFont typeface="Arial"/>
              <a:buNone/>
            </a:pPr>
            <a:r>
              <a:rPr lang="en-ID" dirty="0" err="1">
                <a:latin typeface="Nunito" pitchFamily="2" charset="0"/>
              </a:rPr>
              <a:t>Studi</a:t>
            </a:r>
            <a:r>
              <a:rPr lang="en-ID" dirty="0">
                <a:latin typeface="Nunito" pitchFamily="2" charset="0"/>
              </a:rPr>
              <a:t> </a:t>
            </a:r>
            <a:r>
              <a:rPr lang="en-ID" dirty="0" err="1">
                <a:latin typeface="Nunito" pitchFamily="2" charset="0"/>
              </a:rPr>
              <a:t>Kasus</a:t>
            </a:r>
            <a:r>
              <a:rPr lang="en-ID" dirty="0">
                <a:latin typeface="Nunito" pitchFamily="2" charset="0"/>
              </a:rPr>
              <a:t> Etika </a:t>
            </a:r>
            <a:r>
              <a:rPr lang="en-ID" dirty="0" err="1">
                <a:latin typeface="Nunito" pitchFamily="2" charset="0"/>
              </a:rPr>
              <a:t>dalam</a:t>
            </a:r>
            <a:r>
              <a:rPr lang="en-ID" dirty="0">
                <a:latin typeface="Nunito" pitchFamily="2" charset="0"/>
              </a:rPr>
              <a:t> NLP</a:t>
            </a:r>
          </a:p>
        </p:txBody>
      </p:sp>
    </p:spTree>
    <p:extLst>
      <p:ext uri="{BB962C8B-B14F-4D97-AF65-F5344CB8AC3E}">
        <p14:creationId xmlns:p14="http://schemas.microsoft.com/office/powerpoint/2010/main" val="337625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D0297D29-636C-E5A0-4C4B-4BB987872A22}"/>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9B1D54DD-D17D-5714-FF81-9ADCAF9D8714}"/>
              </a:ext>
            </a:extLst>
          </p:cNvPr>
          <p:cNvSpPr>
            <a:spLocks noGrp="1"/>
          </p:cNvSpPr>
          <p:nvPr>
            <p:ph type="body" idx="1"/>
          </p:nvPr>
        </p:nvSpPr>
        <p:spPr>
          <a:xfrm>
            <a:off x="250300" y="863550"/>
            <a:ext cx="8520600" cy="3416400"/>
          </a:xfrm>
        </p:spPr>
        <p:txBody>
          <a:bodyPr/>
          <a:lstStyle/>
          <a:p>
            <a:pPr algn="l">
              <a:lnSpc>
                <a:spcPts val="2400"/>
              </a:lnSpc>
              <a:buFont typeface="Arial" panose="020B0604020202020204" pitchFamily="34" charset="0"/>
              <a:buChar char="•"/>
            </a:pPr>
            <a:r>
              <a:rPr lang="en-GB" b="1" i="0" dirty="0">
                <a:solidFill>
                  <a:srgbClr val="242424"/>
                </a:solidFill>
                <a:effectLst/>
                <a:latin typeface="source-serif-pro"/>
              </a:rPr>
              <a:t>Ensuring Privacy</a:t>
            </a:r>
            <a:r>
              <a:rPr lang="en-GB" b="0" i="0" dirty="0">
                <a:solidFill>
                  <a:srgbClr val="242424"/>
                </a:solidFill>
                <a:effectLst/>
                <a:latin typeface="source-serif-pro"/>
              </a:rPr>
              <a:t>: Privacy-centric design, employing techniques like differential privacy and federated learning, along with strong data governance policies, can aid in safeguarding user data.</a:t>
            </a:r>
          </a:p>
          <a:p>
            <a:pPr algn="l">
              <a:lnSpc>
                <a:spcPts val="2400"/>
              </a:lnSpc>
              <a:buFont typeface="Arial" panose="020B0604020202020204" pitchFamily="34" charset="0"/>
              <a:buChar char="•"/>
            </a:pPr>
            <a:r>
              <a:rPr lang="en-GB" b="1" i="0" dirty="0">
                <a:solidFill>
                  <a:srgbClr val="242424"/>
                </a:solidFill>
                <a:effectLst/>
                <a:latin typeface="source-serif-pro"/>
              </a:rPr>
              <a:t>Preventing Misinformation</a:t>
            </a:r>
            <a:r>
              <a:rPr lang="en-GB" b="0" i="0" dirty="0">
                <a:solidFill>
                  <a:srgbClr val="242424"/>
                </a:solidFill>
                <a:effectLst/>
                <a:latin typeface="source-serif-pro"/>
              </a:rPr>
              <a:t>: Developing robust fact-checking systems, improving public awareness, and possibly implementing regulatory oversight can help combat the spread of misinformation via NLP technologies.</a:t>
            </a:r>
          </a:p>
          <a:p>
            <a:pPr algn="l">
              <a:lnSpc>
                <a:spcPts val="2400"/>
              </a:lnSpc>
              <a:buFont typeface="Arial" panose="020B0604020202020204" pitchFamily="34" charset="0"/>
              <a:buChar char="•"/>
            </a:pPr>
            <a:r>
              <a:rPr lang="en-GB" b="1" i="0" dirty="0">
                <a:solidFill>
                  <a:srgbClr val="242424"/>
                </a:solidFill>
                <a:effectLst/>
                <a:latin typeface="source-serif-pro"/>
              </a:rPr>
              <a:t>Reducing Bias</a:t>
            </a:r>
            <a:r>
              <a:rPr lang="en-GB" b="0" i="0" dirty="0">
                <a:solidFill>
                  <a:srgbClr val="242424"/>
                </a:solidFill>
                <a:effectLst/>
                <a:latin typeface="source-serif-pro"/>
              </a:rPr>
              <a:t>: Utilizing diverse training data, implementing debiasing techniques, and conducting rigorous testing can help minimize biases in NLP models.</a:t>
            </a:r>
          </a:p>
          <a:p>
            <a:pPr algn="l">
              <a:lnSpc>
                <a:spcPts val="2400"/>
              </a:lnSpc>
              <a:buFont typeface="Arial" panose="020B0604020202020204" pitchFamily="34" charset="0"/>
              <a:buChar char="•"/>
            </a:pPr>
            <a:r>
              <a:rPr lang="en-GB" b="1" i="0" dirty="0">
                <a:solidFill>
                  <a:srgbClr val="242424"/>
                </a:solidFill>
                <a:effectLst/>
                <a:latin typeface="source-serif-pro"/>
              </a:rPr>
              <a:t>Promoting Transparency</a:t>
            </a:r>
            <a:r>
              <a:rPr lang="en-GB" b="0" i="0" dirty="0">
                <a:solidFill>
                  <a:srgbClr val="242424"/>
                </a:solidFill>
                <a:effectLst/>
                <a:latin typeface="source-serif-pro"/>
              </a:rPr>
              <a:t>: Advancements in Explainable AI (XAI), such as feature importance analysis and instance-level explanations, can enhance the transparency and trustworthiness of complex NLP models.</a:t>
            </a:r>
          </a:p>
        </p:txBody>
      </p:sp>
      <p:sp>
        <p:nvSpPr>
          <p:cNvPr id="2" name="TextBox 1">
            <a:extLst>
              <a:ext uri="{FF2B5EF4-FFF2-40B4-BE49-F238E27FC236}">
                <a16:creationId xmlns:a16="http://schemas.microsoft.com/office/drawing/2014/main" id="{3574454F-69F7-34B1-373F-7F6AB4D89BFD}"/>
              </a:ext>
            </a:extLst>
          </p:cNvPr>
          <p:cNvSpPr txBox="1"/>
          <p:nvPr/>
        </p:nvSpPr>
        <p:spPr>
          <a:xfrm>
            <a:off x="690584" y="4766544"/>
            <a:ext cx="7915076" cy="253916"/>
          </a:xfrm>
          <a:prstGeom prst="rect">
            <a:avLst/>
          </a:prstGeom>
          <a:noFill/>
        </p:spPr>
        <p:txBody>
          <a:bodyPr wrap="square">
            <a:spAutoFit/>
          </a:bodyPr>
          <a:lstStyle/>
          <a:p>
            <a:pPr algn="ctr"/>
            <a:r>
              <a:rPr lang="en-US" sz="1050" dirty="0" err="1">
                <a:solidFill>
                  <a:srgbClr val="242021"/>
                </a:solidFill>
                <a:latin typeface="+mj-lt"/>
              </a:rPr>
              <a:t>Refrensi</a:t>
            </a:r>
            <a:r>
              <a:rPr lang="en-US" sz="1050" dirty="0">
                <a:solidFill>
                  <a:srgbClr val="242021"/>
                </a:solidFill>
                <a:latin typeface="+mj-lt"/>
              </a:rPr>
              <a:t> : https://medium.com/brass-for-brain/ethics-of-natural-language-processing-c2470c08c8a4</a:t>
            </a:r>
          </a:p>
        </p:txBody>
      </p:sp>
      <p:sp>
        <p:nvSpPr>
          <p:cNvPr id="4" name="Google Shape;219;p18">
            <a:extLst>
              <a:ext uri="{FF2B5EF4-FFF2-40B4-BE49-F238E27FC236}">
                <a16:creationId xmlns:a16="http://schemas.microsoft.com/office/drawing/2014/main" id="{6943DC46-2B02-582D-E4FA-BE74052B9EF7}"/>
              </a:ext>
            </a:extLst>
          </p:cNvPr>
          <p:cNvSpPr txBox="1">
            <a:spLocks/>
          </p:cNvSpPr>
          <p:nvPr/>
        </p:nvSpPr>
        <p:spPr>
          <a:xfrm>
            <a:off x="250300" y="123040"/>
            <a:ext cx="85206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lgn="ctr">
              <a:buSzPts val="1100"/>
              <a:buFont typeface="Arial"/>
              <a:buNone/>
            </a:pPr>
            <a:r>
              <a:rPr lang="en-ID" dirty="0">
                <a:latin typeface="Nunito" pitchFamily="2" charset="0"/>
              </a:rPr>
              <a:t>Navigating the Ethical Challenges</a:t>
            </a:r>
          </a:p>
        </p:txBody>
      </p:sp>
    </p:spTree>
    <p:extLst>
      <p:ext uri="{BB962C8B-B14F-4D97-AF65-F5344CB8AC3E}">
        <p14:creationId xmlns:p14="http://schemas.microsoft.com/office/powerpoint/2010/main" val="1247438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494AC4CA-0144-C090-1847-8F7A1491250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D0FE1B-2391-68A8-42C2-2AF7FC7AEB18}"/>
              </a:ext>
            </a:extLst>
          </p:cNvPr>
          <p:cNvSpPr txBox="1"/>
          <p:nvPr/>
        </p:nvSpPr>
        <p:spPr>
          <a:xfrm>
            <a:off x="690584" y="4766544"/>
            <a:ext cx="7915076" cy="415498"/>
          </a:xfrm>
          <a:prstGeom prst="rect">
            <a:avLst/>
          </a:prstGeom>
          <a:noFill/>
        </p:spPr>
        <p:txBody>
          <a:bodyPr wrap="square">
            <a:spAutoFit/>
          </a:bodyPr>
          <a:lstStyle/>
          <a:p>
            <a:pPr algn="ctr"/>
            <a:r>
              <a:rPr lang="en-US" sz="1050" dirty="0" err="1">
                <a:solidFill>
                  <a:srgbClr val="242021"/>
                </a:solidFill>
                <a:latin typeface="+mj-lt"/>
              </a:rPr>
              <a:t>Refrensi</a:t>
            </a:r>
            <a:r>
              <a:rPr lang="en-US" sz="1050" dirty="0">
                <a:solidFill>
                  <a:srgbClr val="242021"/>
                </a:solidFill>
                <a:latin typeface="+mj-lt"/>
              </a:rPr>
              <a:t> : </a:t>
            </a:r>
            <a:r>
              <a:rPr lang="en-US" sz="1050" dirty="0">
                <a:solidFill>
                  <a:srgbClr val="242021"/>
                </a:solidFill>
                <a:latin typeface="+mj-lt"/>
                <a:hlinkClick r:id="rId3"/>
              </a:rPr>
              <a:t>https://dikti.kemdikbud.go.id/wp-content/uploads/2024/10/Panduan-Penggunaan-Generative-Artificial-Intelligence-pada-Pembelajaran-di-Perguruan-Tinggi.pdf</a:t>
            </a:r>
            <a:r>
              <a:rPr lang="en-US" sz="1050" dirty="0">
                <a:solidFill>
                  <a:srgbClr val="242021"/>
                </a:solidFill>
                <a:latin typeface="+mj-lt"/>
              </a:rPr>
              <a:t> </a:t>
            </a:r>
          </a:p>
        </p:txBody>
      </p:sp>
      <p:sp>
        <p:nvSpPr>
          <p:cNvPr id="4" name="Google Shape;219;p18">
            <a:extLst>
              <a:ext uri="{FF2B5EF4-FFF2-40B4-BE49-F238E27FC236}">
                <a16:creationId xmlns:a16="http://schemas.microsoft.com/office/drawing/2014/main" id="{24229C60-34A0-350C-DB92-475D11069932}"/>
              </a:ext>
            </a:extLst>
          </p:cNvPr>
          <p:cNvSpPr txBox="1">
            <a:spLocks/>
          </p:cNvSpPr>
          <p:nvPr/>
        </p:nvSpPr>
        <p:spPr>
          <a:xfrm>
            <a:off x="250300" y="123040"/>
            <a:ext cx="85206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lgn="ctr">
              <a:buSzPts val="1100"/>
              <a:buFont typeface="Arial"/>
              <a:buNone/>
            </a:pPr>
            <a:r>
              <a:rPr lang="en-ID" dirty="0" err="1">
                <a:latin typeface="Nunito" pitchFamily="2" charset="0"/>
              </a:rPr>
              <a:t>Regulasi</a:t>
            </a:r>
            <a:r>
              <a:rPr lang="en-ID" dirty="0">
                <a:latin typeface="Nunito" pitchFamily="2" charset="0"/>
              </a:rPr>
              <a:t> </a:t>
            </a:r>
            <a:r>
              <a:rPr lang="en-ID" dirty="0" err="1">
                <a:latin typeface="Nunito" pitchFamily="2" charset="0"/>
              </a:rPr>
              <a:t>terkait</a:t>
            </a:r>
            <a:r>
              <a:rPr lang="en-ID" dirty="0">
                <a:latin typeface="Nunito" pitchFamily="2" charset="0"/>
              </a:rPr>
              <a:t> </a:t>
            </a:r>
            <a:r>
              <a:rPr lang="en-ID" dirty="0" err="1">
                <a:latin typeface="Nunito" pitchFamily="2" charset="0"/>
              </a:rPr>
              <a:t>penyelenggaraan</a:t>
            </a:r>
            <a:r>
              <a:rPr lang="en-ID" dirty="0">
                <a:latin typeface="Nunito" pitchFamily="2" charset="0"/>
              </a:rPr>
              <a:t> </a:t>
            </a:r>
            <a:r>
              <a:rPr lang="en-ID" dirty="0" err="1">
                <a:latin typeface="Nunito" pitchFamily="2" charset="0"/>
              </a:rPr>
              <a:t>teknologi</a:t>
            </a:r>
            <a:r>
              <a:rPr lang="en-ID" dirty="0">
                <a:latin typeface="Nunito" pitchFamily="2" charset="0"/>
              </a:rPr>
              <a:t> AI </a:t>
            </a:r>
          </a:p>
        </p:txBody>
      </p:sp>
      <p:pic>
        <p:nvPicPr>
          <p:cNvPr id="9" name="Picture 8">
            <a:extLst>
              <a:ext uri="{FF2B5EF4-FFF2-40B4-BE49-F238E27FC236}">
                <a16:creationId xmlns:a16="http://schemas.microsoft.com/office/drawing/2014/main" id="{045CCF6D-428F-3688-D00A-5A468960B46C}"/>
              </a:ext>
            </a:extLst>
          </p:cNvPr>
          <p:cNvPicPr>
            <a:picLocks noChangeAspect="1"/>
          </p:cNvPicPr>
          <p:nvPr/>
        </p:nvPicPr>
        <p:blipFill>
          <a:blip r:embed="rId4"/>
          <a:stretch>
            <a:fillRect/>
          </a:stretch>
        </p:blipFill>
        <p:spPr>
          <a:xfrm>
            <a:off x="508711" y="855023"/>
            <a:ext cx="8126577" cy="3615911"/>
          </a:xfrm>
          <a:prstGeom prst="rect">
            <a:avLst/>
          </a:prstGeom>
        </p:spPr>
      </p:pic>
    </p:spTree>
    <p:extLst>
      <p:ext uri="{BB962C8B-B14F-4D97-AF65-F5344CB8AC3E}">
        <p14:creationId xmlns:p14="http://schemas.microsoft.com/office/powerpoint/2010/main" val="2832701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4CD190A0-6823-8834-C00E-43BA9A5231F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8D938CF-C0B5-0B91-2B3F-1918DD58C0F9}"/>
              </a:ext>
            </a:extLst>
          </p:cNvPr>
          <p:cNvSpPr txBox="1"/>
          <p:nvPr/>
        </p:nvSpPr>
        <p:spPr>
          <a:xfrm>
            <a:off x="690584" y="4766544"/>
            <a:ext cx="7915076" cy="415498"/>
          </a:xfrm>
          <a:prstGeom prst="rect">
            <a:avLst/>
          </a:prstGeom>
          <a:noFill/>
        </p:spPr>
        <p:txBody>
          <a:bodyPr wrap="square">
            <a:spAutoFit/>
          </a:bodyPr>
          <a:lstStyle/>
          <a:p>
            <a:pPr algn="ctr"/>
            <a:r>
              <a:rPr lang="en-US" sz="1050" dirty="0" err="1">
                <a:solidFill>
                  <a:srgbClr val="242021"/>
                </a:solidFill>
                <a:latin typeface="+mj-lt"/>
              </a:rPr>
              <a:t>Refrensi</a:t>
            </a:r>
            <a:r>
              <a:rPr lang="en-US" sz="1050" dirty="0">
                <a:solidFill>
                  <a:srgbClr val="242021"/>
                </a:solidFill>
                <a:latin typeface="+mj-lt"/>
              </a:rPr>
              <a:t> : </a:t>
            </a:r>
            <a:r>
              <a:rPr lang="en-US" sz="1050" dirty="0">
                <a:solidFill>
                  <a:srgbClr val="242021"/>
                </a:solidFill>
                <a:latin typeface="+mj-lt"/>
                <a:hlinkClick r:id="rId3"/>
              </a:rPr>
              <a:t>https://dikti.kemdikbud.go.id/wp-content/uploads/2024/10/Panduan-Penggunaan-Generative-Artificial-Intelligence-pada-Pembelajaran-di-Perguruan-Tinggi.pdf</a:t>
            </a:r>
            <a:r>
              <a:rPr lang="en-US" sz="1050" dirty="0">
                <a:solidFill>
                  <a:srgbClr val="242021"/>
                </a:solidFill>
                <a:latin typeface="+mj-lt"/>
              </a:rPr>
              <a:t> </a:t>
            </a:r>
          </a:p>
        </p:txBody>
      </p:sp>
      <p:sp>
        <p:nvSpPr>
          <p:cNvPr id="4" name="Google Shape;219;p18">
            <a:extLst>
              <a:ext uri="{FF2B5EF4-FFF2-40B4-BE49-F238E27FC236}">
                <a16:creationId xmlns:a16="http://schemas.microsoft.com/office/drawing/2014/main" id="{E5603D2C-E8BB-9991-C3C6-427B1826AA00}"/>
              </a:ext>
            </a:extLst>
          </p:cNvPr>
          <p:cNvSpPr txBox="1">
            <a:spLocks/>
          </p:cNvSpPr>
          <p:nvPr/>
        </p:nvSpPr>
        <p:spPr>
          <a:xfrm>
            <a:off x="250300" y="123040"/>
            <a:ext cx="85206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1pPr>
            <a:lvl2pPr marR="0" lvl="1"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2pPr>
            <a:lvl3pPr marR="0" lvl="2"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3pPr>
            <a:lvl4pPr marR="0" lvl="3"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4pPr>
            <a:lvl5pPr marR="0" lvl="4"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5pPr>
            <a:lvl6pPr marR="0" lvl="5"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6pPr>
            <a:lvl7pPr marR="0" lvl="6"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7pPr>
            <a:lvl8pPr marR="0" lvl="7"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8pPr>
            <a:lvl9pPr marR="0" lvl="8" algn="l" rtl="0">
              <a:lnSpc>
                <a:spcPct val="100000"/>
              </a:lnSpc>
              <a:spcBef>
                <a:spcPts val="0"/>
              </a:spcBef>
              <a:spcAft>
                <a:spcPts val="0"/>
              </a:spcAft>
              <a:buClr>
                <a:schemeClr val="dk1"/>
              </a:buClr>
              <a:buSzPts val="2800"/>
              <a:buFont typeface="Fira Sans Extra Condensed SemiBold"/>
              <a:buNone/>
              <a:defRPr sz="2800" b="0" i="0" u="none" strike="noStrike" cap="none">
                <a:solidFill>
                  <a:schemeClr val="dk1"/>
                </a:solidFill>
                <a:latin typeface="Fira Sans Extra Condensed SemiBold"/>
                <a:ea typeface="Fira Sans Extra Condensed SemiBold"/>
                <a:cs typeface="Fira Sans Extra Condensed SemiBold"/>
                <a:sym typeface="Fira Sans Extra Condensed SemiBold"/>
              </a:defRPr>
            </a:lvl9pPr>
          </a:lstStyle>
          <a:p>
            <a:pPr algn="ctr">
              <a:buSzPts val="1100"/>
              <a:buFont typeface="Arial"/>
              <a:buNone/>
            </a:pPr>
            <a:r>
              <a:rPr lang="en-ID" dirty="0" err="1">
                <a:latin typeface="Nunito" pitchFamily="2" charset="0"/>
              </a:rPr>
              <a:t>Regulasi</a:t>
            </a:r>
            <a:r>
              <a:rPr lang="en-ID" dirty="0">
                <a:latin typeface="Nunito" pitchFamily="2" charset="0"/>
              </a:rPr>
              <a:t> </a:t>
            </a:r>
            <a:r>
              <a:rPr lang="en-ID" dirty="0" err="1">
                <a:latin typeface="Nunito" pitchFamily="2" charset="0"/>
              </a:rPr>
              <a:t>terkait</a:t>
            </a:r>
            <a:r>
              <a:rPr lang="en-ID" dirty="0">
                <a:latin typeface="Nunito" pitchFamily="2" charset="0"/>
              </a:rPr>
              <a:t> AI </a:t>
            </a:r>
            <a:r>
              <a:rPr lang="en-ID" dirty="0" err="1">
                <a:latin typeface="Nunito" pitchFamily="2" charset="0"/>
              </a:rPr>
              <a:t>untuk</a:t>
            </a:r>
            <a:r>
              <a:rPr lang="en-ID" dirty="0">
                <a:latin typeface="Nunito" pitchFamily="2" charset="0"/>
              </a:rPr>
              <a:t> </a:t>
            </a:r>
            <a:r>
              <a:rPr lang="en-ID" dirty="0" err="1">
                <a:latin typeface="Nunito" pitchFamily="2" charset="0"/>
              </a:rPr>
              <a:t>Dosen</a:t>
            </a:r>
            <a:r>
              <a:rPr lang="en-ID" dirty="0">
                <a:latin typeface="Nunito" pitchFamily="2" charset="0"/>
              </a:rPr>
              <a:t> &amp; </a:t>
            </a:r>
            <a:r>
              <a:rPr lang="en-ID" dirty="0" err="1">
                <a:latin typeface="Nunito" pitchFamily="2" charset="0"/>
              </a:rPr>
              <a:t>Mahasiswa</a:t>
            </a:r>
            <a:endParaRPr lang="en-ID" dirty="0">
              <a:latin typeface="Nunito" pitchFamily="2" charset="0"/>
            </a:endParaRPr>
          </a:p>
        </p:txBody>
      </p:sp>
      <p:pic>
        <p:nvPicPr>
          <p:cNvPr id="3" name="Image 61">
            <a:extLst>
              <a:ext uri="{FF2B5EF4-FFF2-40B4-BE49-F238E27FC236}">
                <a16:creationId xmlns:a16="http://schemas.microsoft.com/office/drawing/2014/main" id="{2BD7CCFB-CDDF-3C29-7063-9FF29C41FCB2}"/>
              </a:ext>
            </a:extLst>
          </p:cNvPr>
          <p:cNvPicPr>
            <a:picLocks/>
          </p:cNvPicPr>
          <p:nvPr/>
        </p:nvPicPr>
        <p:blipFill>
          <a:blip r:embed="rId4" cstate="print"/>
          <a:stretch>
            <a:fillRect/>
          </a:stretch>
        </p:blipFill>
        <p:spPr>
          <a:xfrm>
            <a:off x="459175" y="695740"/>
            <a:ext cx="8225650" cy="3935637"/>
          </a:xfrm>
          <a:prstGeom prst="rect">
            <a:avLst/>
          </a:prstGeom>
        </p:spPr>
      </p:pic>
    </p:spTree>
    <p:extLst>
      <p:ext uri="{BB962C8B-B14F-4D97-AF65-F5344CB8AC3E}">
        <p14:creationId xmlns:p14="http://schemas.microsoft.com/office/powerpoint/2010/main" val="1705624703"/>
      </p:ext>
    </p:extLst>
  </p:cSld>
  <p:clrMapOvr>
    <a:masterClrMapping/>
  </p:clrMapOvr>
</p:sld>
</file>

<file path=ppt/theme/theme1.xml><?xml version="1.0" encoding="utf-8"?>
<a:theme xmlns:a="http://schemas.openxmlformats.org/drawingml/2006/main"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18509</TotalTime>
  <Words>1836</Words>
  <Application>Microsoft Office PowerPoint</Application>
  <PresentationFormat>On-screen Show (16:9)</PresentationFormat>
  <Paragraphs>129</Paragraphs>
  <Slides>22</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source-serif-pro</vt:lpstr>
      <vt:lpstr>Arial</vt:lpstr>
      <vt:lpstr>Tahoma</vt:lpstr>
      <vt:lpstr>Nunito</vt:lpstr>
      <vt:lpstr>Symbol</vt:lpstr>
      <vt:lpstr>Fira Sans Extra Condensed</vt:lpstr>
      <vt:lpstr>Roboto</vt:lpstr>
      <vt:lpstr>Fira Sans Extra Condensed SemiBold</vt:lpstr>
      <vt:lpstr>Calibri</vt:lpstr>
      <vt:lpstr>-apple-system</vt:lpstr>
      <vt:lpstr>Big Data Infographics by Slidesgo</vt:lpstr>
      <vt:lpstr>Advanced NLP (Ethics in NLP)</vt:lpstr>
      <vt:lpstr>Ethics</vt:lpstr>
      <vt:lpstr>Ethics in NLP</vt:lpstr>
      <vt:lpstr>Ethical Challenges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 Tambahan </vt:lpstr>
      <vt:lpstr>Tugas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 dan  Tata Kelola IT</dc:title>
  <dc:creator>User</dc:creator>
  <cp:lastModifiedBy>Sajarwo Anggai</cp:lastModifiedBy>
  <cp:revision>177</cp:revision>
  <dcterms:modified xsi:type="dcterms:W3CDTF">2024-12-17T05:03:42Z</dcterms:modified>
</cp:coreProperties>
</file>