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20"/>
  </p:notesMasterIdLst>
  <p:sldIdLst>
    <p:sldId id="256" r:id="rId2"/>
    <p:sldId id="504" r:id="rId3"/>
    <p:sldId id="482" r:id="rId4"/>
    <p:sldId id="493" r:id="rId5"/>
    <p:sldId id="47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5" r:id="rId16"/>
    <p:sldId id="506" r:id="rId17"/>
    <p:sldId id="438" r:id="rId18"/>
    <p:sldId id="396" r:id="rId1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onCCHcOL74&amp;list=PLYW0LRZ3ePo5jW_mhbvHV5ciNkhe61dTT&amp;index=46" TargetMode="External"/><Relationship Id="rId3" Type="http://schemas.openxmlformats.org/officeDocument/2006/relationships/video" Target="https://www.youtube.com/embed/zxqip6o1MUc?list=PLYW0LRZ3ePo5jW_mhbvHV5ciNkhe61dTT" TargetMode="External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2" Type="http://schemas.openxmlformats.org/officeDocument/2006/relationships/video" Target="https://www.youtube.com/embed/cmGqq8o3nfU?list=PLYW0LRZ3ePo5jW_mhbvHV5ciNkhe61dTT" TargetMode="External"/><Relationship Id="rId1" Type="http://schemas.openxmlformats.org/officeDocument/2006/relationships/video" Target="https://www.youtube.com/embed/konCCHcOL74?list=PLYW0LRZ3ePo5jW_mhbvHV5ciNkhe61dTT" TargetMode="Externa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25.jpeg"/><Relationship Id="rId5" Type="http://schemas.openxmlformats.org/officeDocument/2006/relationships/video" Target="https://www.youtube.com/embed/4BmeEo0OWbs?list=PLYW0LRZ3ePo5jW_mhbvHV5ciNkhe61dTT" TargetMode="External"/><Relationship Id="rId10" Type="http://schemas.openxmlformats.org/officeDocument/2006/relationships/image" Target="../media/image24.jpeg"/><Relationship Id="rId4" Type="http://schemas.openxmlformats.org/officeDocument/2006/relationships/video" Target="https://www.youtube.com/embed/7q2hYjH9NDY?list=PLYW0LRZ3ePo5jW_mhbvHV5ciNkhe61dTT" TargetMode="External"/><Relationship Id="rId9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zO_zwKZCUL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range3-text.readthedocs.io/en/latest/widgets/preprocesstex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range3-text.readthedocs.io/en/latest/widgets/preprocesstex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Mining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979-BD98-5870-EB6B-535013D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  <a:br>
              <a:rPr lang="en-US" dirty="0"/>
            </a:br>
            <a:r>
              <a:rPr lang="en-US" sz="2800" dirty="0"/>
              <a:t>(Document Frequency &amp; Inverse Document Frequency)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143E9-1415-25F9-76BA-C643DF4B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24" y="1199271"/>
            <a:ext cx="5611951" cy="3582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9CA5-7B6D-B276-433E-26224015CFB2}"/>
              </a:ext>
            </a:extLst>
          </p:cNvPr>
          <p:cNvSpPr txBox="1"/>
          <p:nvPr/>
        </p:nvSpPr>
        <p:spPr>
          <a:xfrm>
            <a:off x="1766025" y="4881890"/>
            <a:ext cx="5611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https://nlp.stanford.edu/IR-book/html/htmledition/inverse-document-frequency-1.html</a:t>
            </a:r>
          </a:p>
        </p:txBody>
      </p:sp>
    </p:spTree>
    <p:extLst>
      <p:ext uri="{BB962C8B-B14F-4D97-AF65-F5344CB8AC3E}">
        <p14:creationId xmlns:p14="http://schemas.microsoft.com/office/powerpoint/2010/main" val="151241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979-BD98-5870-EB6B-535013D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  <a:br>
              <a:rPr lang="en-US" dirty="0"/>
            </a:br>
            <a:r>
              <a:rPr lang="en-US" sz="2800" dirty="0"/>
              <a:t>(TF-IDF)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5CDC1-A166-0D8A-E4DB-FDA6AD61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1" y="1150037"/>
            <a:ext cx="7597798" cy="3475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14540-AA5C-E56D-D05B-B3AFCE184792}"/>
              </a:ext>
            </a:extLst>
          </p:cNvPr>
          <p:cNvSpPr txBox="1"/>
          <p:nvPr/>
        </p:nvSpPr>
        <p:spPr>
          <a:xfrm>
            <a:off x="1623767" y="4881890"/>
            <a:ext cx="58964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https://nlp.stanford.edu/IR-book/html/htmledition/tf-idf-weighting-1.html</a:t>
            </a:r>
          </a:p>
        </p:txBody>
      </p:sp>
    </p:spTree>
    <p:extLst>
      <p:ext uri="{BB962C8B-B14F-4D97-AF65-F5344CB8AC3E}">
        <p14:creationId xmlns:p14="http://schemas.microsoft.com/office/powerpoint/2010/main" val="385700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979-BD98-5870-EB6B-535013D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  <a:br>
              <a:rPr lang="en-US" dirty="0"/>
            </a:br>
            <a:r>
              <a:rPr lang="en-US" sz="2800" dirty="0"/>
              <a:t>(TF-IDF)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4540-AA5C-E56D-D05B-B3AFCE184792}"/>
              </a:ext>
            </a:extLst>
          </p:cNvPr>
          <p:cNvSpPr txBox="1"/>
          <p:nvPr/>
        </p:nvSpPr>
        <p:spPr>
          <a:xfrm>
            <a:off x="1623767" y="4881890"/>
            <a:ext cx="58964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https://nlp.stanford.edu/IR-book/html/htmledition/tf-idf-weighting-1.html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BA6DE-195A-C745-6997-F820ACB0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8" y="1466754"/>
            <a:ext cx="7658764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7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FE7D-4A47-93D2-D379-B0D040DE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Text &amp; Bag of Words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A82DE-6CCA-01E2-9435-B9F39AAB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81" y="1374475"/>
            <a:ext cx="7247248" cy="3170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B033E-66E3-5B50-7935-10345916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8426"/>
            <a:ext cx="1570257" cy="12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FE7D-4A47-93D2-D379-B0D040DE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8848-700C-5A06-4CEC-88B75D76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76" y="856403"/>
            <a:ext cx="8026924" cy="346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2FDA0-5E59-1D83-F653-B03754EFD892}"/>
              </a:ext>
            </a:extLst>
          </p:cNvPr>
          <p:cNvSpPr txBox="1"/>
          <p:nvPr/>
        </p:nvSpPr>
        <p:spPr>
          <a:xfrm>
            <a:off x="2531097" y="4762653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000" dirty="0"/>
              <a:t>https://orange3-text.readthedocs.io/en/latest/widgets/score-documents.html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1F787-6487-0B72-EA06-91F2C2EA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" y="892975"/>
            <a:ext cx="1517108" cy="12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8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FE7D-4A47-93D2-D379-B0D040DE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2FDA0-5E59-1D83-F653-B03754EFD892}"/>
              </a:ext>
            </a:extLst>
          </p:cNvPr>
          <p:cNvSpPr txBox="1"/>
          <p:nvPr/>
        </p:nvSpPr>
        <p:spPr>
          <a:xfrm>
            <a:off x="2531097" y="4762653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000" dirty="0"/>
              <a:t>https://orange3-text.readthedocs.io/en/latest/widgets/score-documents.html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89FAF-163C-096B-9F03-DA0A0303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40" y="1464101"/>
            <a:ext cx="2951696" cy="2146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35BF7-960A-1E51-6990-906F21A0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" y="1143589"/>
            <a:ext cx="2365929" cy="2856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29914-1866-DF58-8E53-C362F117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141" y="1475728"/>
            <a:ext cx="3187165" cy="21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7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AC28-149D-AD32-58DD-52BA666E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36"/>
            <a:ext cx="8229600" cy="481500"/>
          </a:xfrm>
        </p:spPr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Tambahan</a:t>
            </a:r>
            <a:endParaRPr lang="id-ID" dirty="0"/>
          </a:p>
        </p:txBody>
      </p:sp>
      <p:pic>
        <p:nvPicPr>
          <p:cNvPr id="3" name="Online Media 2" title="46 :Text Mining : Text and Corpus">
            <a:hlinkClick r:id="" action="ppaction://media"/>
            <a:extLst>
              <a:ext uri="{FF2B5EF4-FFF2-40B4-BE49-F238E27FC236}">
                <a16:creationId xmlns:a16="http://schemas.microsoft.com/office/drawing/2014/main" id="{B0B68303-46C2-60BB-CEE7-8B6109670A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79916" y="892975"/>
            <a:ext cx="2844338" cy="1605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8C167-F758-31B3-BBF4-1DEC9E4A1108}"/>
              </a:ext>
            </a:extLst>
          </p:cNvPr>
          <p:cNvSpPr txBox="1"/>
          <p:nvPr/>
        </p:nvSpPr>
        <p:spPr>
          <a:xfrm>
            <a:off x="0" y="2669388"/>
            <a:ext cx="3079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900" dirty="0">
                <a:hlinkClick r:id="rId8"/>
              </a:rPr>
              <a:t>https://www.youtube.com/watch?v=konCCHcOL74&amp;list=PLYW0LRZ3ePo5jW_mhbvHV5ciNkhe61dTT&amp;index=46</a:t>
            </a:r>
            <a:r>
              <a:rPr lang="en-US" sz="900" dirty="0"/>
              <a:t> </a:t>
            </a:r>
            <a:endParaRPr lang="id-ID" sz="900" dirty="0"/>
          </a:p>
        </p:txBody>
      </p:sp>
      <p:pic>
        <p:nvPicPr>
          <p:cNvPr id="6" name="Online Media 5" title="47 :Text Mining: Text Clustering">
            <a:hlinkClick r:id="" action="ppaction://media"/>
            <a:extLst>
              <a:ext uri="{FF2B5EF4-FFF2-40B4-BE49-F238E27FC236}">
                <a16:creationId xmlns:a16="http://schemas.microsoft.com/office/drawing/2014/main" id="{A8C58BBF-2278-3BBA-BFE1-1B58D4447DA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9"/>
          <a:stretch>
            <a:fillRect/>
          </a:stretch>
        </p:blipFill>
        <p:spPr>
          <a:xfrm>
            <a:off x="79916" y="3069498"/>
            <a:ext cx="2844338" cy="1605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18223-8B65-AE1D-7DBC-1DC2D4758ED1}"/>
              </a:ext>
            </a:extLst>
          </p:cNvPr>
          <p:cNvSpPr txBox="1"/>
          <p:nvPr/>
        </p:nvSpPr>
        <p:spPr>
          <a:xfrm>
            <a:off x="0" y="4732025"/>
            <a:ext cx="3079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900" dirty="0"/>
              <a:t>https://www.youtube.com/watch?v=cmGqq8o3nfU&amp;list=PLYW0LRZ3ePo5jW_mhbvHV5ciNkhe61dTT&amp;index=47</a:t>
            </a:r>
          </a:p>
        </p:txBody>
      </p:sp>
      <p:pic>
        <p:nvPicPr>
          <p:cNvPr id="9" name="Online Media 8" title="48 :Text Mining : Text Classification">
            <a:hlinkClick r:id="" action="ppaction://media"/>
            <a:extLst>
              <a:ext uri="{FF2B5EF4-FFF2-40B4-BE49-F238E27FC236}">
                <a16:creationId xmlns:a16="http://schemas.microsoft.com/office/drawing/2014/main" id="{05CB8015-DE8B-9CBF-6B17-4EEAD3C63A28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0"/>
          <a:stretch>
            <a:fillRect/>
          </a:stretch>
        </p:blipFill>
        <p:spPr>
          <a:xfrm>
            <a:off x="3121371" y="892975"/>
            <a:ext cx="2844338" cy="1605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FD782E-8D44-4BC2-FF1C-1A66405CC1C7}"/>
              </a:ext>
            </a:extLst>
          </p:cNvPr>
          <p:cNvSpPr txBox="1"/>
          <p:nvPr/>
        </p:nvSpPr>
        <p:spPr>
          <a:xfrm>
            <a:off x="3032550" y="2644732"/>
            <a:ext cx="30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900" dirty="0"/>
              <a:t>https://www.youtube.com/watch?v=zxqip6o1MUc&amp;list=PLYW0LRZ3ePo5jW_mhbvHV5ciNkhe61dTT&amp;index=48</a:t>
            </a:r>
          </a:p>
        </p:txBody>
      </p:sp>
      <p:pic>
        <p:nvPicPr>
          <p:cNvPr id="12" name="Online Media 11" title="49 : Text Mining: Document Embeddings">
            <a:hlinkClick r:id="" action="ppaction://media"/>
            <a:extLst>
              <a:ext uri="{FF2B5EF4-FFF2-40B4-BE49-F238E27FC236}">
                <a16:creationId xmlns:a16="http://schemas.microsoft.com/office/drawing/2014/main" id="{B424D266-ADF4-C22B-ECD0-D8327EAF7789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1"/>
          <a:stretch>
            <a:fillRect/>
          </a:stretch>
        </p:blipFill>
        <p:spPr>
          <a:xfrm>
            <a:off x="3267806" y="3069498"/>
            <a:ext cx="2844338" cy="1605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876672-C029-085B-8D3E-F80F18B8A38E}"/>
              </a:ext>
            </a:extLst>
          </p:cNvPr>
          <p:cNvSpPr txBox="1"/>
          <p:nvPr/>
        </p:nvSpPr>
        <p:spPr>
          <a:xfrm>
            <a:off x="3121371" y="4730726"/>
            <a:ext cx="306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900" dirty="0"/>
              <a:t>https://www.youtube.com/watch?v=7q2hYjH9NDY&amp;list=PLYW0LRZ3ePo5jW_mhbvHV5ciNkhe61dTT&amp;index=49</a:t>
            </a:r>
          </a:p>
        </p:txBody>
      </p:sp>
      <p:pic>
        <p:nvPicPr>
          <p:cNvPr id="15" name="Online Media 14" title="59 : Text Mining : Words Distribution">
            <a:hlinkClick r:id="" action="ppaction://media"/>
            <a:extLst>
              <a:ext uri="{FF2B5EF4-FFF2-40B4-BE49-F238E27FC236}">
                <a16:creationId xmlns:a16="http://schemas.microsoft.com/office/drawing/2014/main" id="{A8C8A10D-68AD-395C-D4F8-4CBD19FAFF01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2"/>
          <a:stretch>
            <a:fillRect/>
          </a:stretch>
        </p:blipFill>
        <p:spPr>
          <a:xfrm>
            <a:off x="6219746" y="892975"/>
            <a:ext cx="2844338" cy="16057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32F915-E2F1-3BF9-86D5-5829A17CDFF8}"/>
              </a:ext>
            </a:extLst>
          </p:cNvPr>
          <p:cNvSpPr txBox="1"/>
          <p:nvPr/>
        </p:nvSpPr>
        <p:spPr>
          <a:xfrm>
            <a:off x="6179789" y="2642908"/>
            <a:ext cx="2924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900" dirty="0"/>
              <a:t>https://www.youtube.com/watch?v=4BmeEo0OWbs&amp;list=PLYW0LRZ3ePo5jW_mhbvHV5ciNkhe61dTT&amp;index=59</a:t>
            </a:r>
          </a:p>
        </p:txBody>
      </p:sp>
    </p:spTree>
    <p:extLst>
      <p:ext uri="{BB962C8B-B14F-4D97-AF65-F5344CB8AC3E}">
        <p14:creationId xmlns:p14="http://schemas.microsoft.com/office/powerpoint/2010/main" val="20181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Manual </a:t>
            </a:r>
            <a:r>
              <a:rPr lang="en-US" sz="2000" dirty="0" err="1"/>
              <a:t>untuk</a:t>
            </a:r>
            <a:r>
              <a:rPr lang="en-US" sz="2000" dirty="0"/>
              <a:t> TF-IDF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Preprocessing Text &amp; Bag of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Similarity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Widget Score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Word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TF-IDF </a:t>
            </a:r>
            <a:r>
              <a:rPr lang="en-US" sz="2000" dirty="0" err="1"/>
              <a:t>maupun</a:t>
            </a:r>
            <a:r>
              <a:rPr lang="en-US" sz="2000"/>
              <a:t> Similarity (VSM)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di Forum </a:t>
            </a:r>
            <a:r>
              <a:rPr lang="en-US" sz="2000" dirty="0" err="1"/>
              <a:t>Diskusi</a:t>
            </a:r>
            <a:r>
              <a:rPr lang="en-US" sz="2000" dirty="0"/>
              <a:t> </a:t>
            </a:r>
            <a:r>
              <a:rPr lang="en-US" sz="2000" dirty="0" err="1"/>
              <a:t>Pertemuan</a:t>
            </a:r>
            <a:r>
              <a:rPr lang="en-US" sz="2000" dirty="0"/>
              <a:t> 10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E3AC-5AC5-EE52-1AA2-28BC66F5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1000"/>
            <a:ext cx="8229600" cy="481500"/>
          </a:xfrm>
        </p:spPr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10</a:t>
            </a:r>
            <a:br>
              <a:rPr lang="en-US" dirty="0"/>
            </a:br>
            <a:r>
              <a:rPr lang="en-US" dirty="0"/>
              <a:t>(Bag of Words)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4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36C-C714-EE17-7A40-1F8AF69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A5E4-F079-F213-7AA8-5D0D6B29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06" y="1009590"/>
            <a:ext cx="4010435" cy="368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72801-8A80-B129-4CD3-7CE1ED02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9" y="1657195"/>
            <a:ext cx="4153260" cy="2476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40607A-7614-354A-7504-32D82A3D63A8}"/>
              </a:ext>
            </a:extLst>
          </p:cNvPr>
          <p:cNvSpPr/>
          <p:nvPr/>
        </p:nvSpPr>
        <p:spPr>
          <a:xfrm>
            <a:off x="4765288" y="2334322"/>
            <a:ext cx="2185639" cy="48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87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756-6E8D-7ECE-2743-E99A623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3BEEF-E5CD-461B-E71C-C6EC7C20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27" y="997053"/>
            <a:ext cx="1484509" cy="397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46F28-DBF7-1A7F-7ADB-DA653F6B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33" y="997053"/>
            <a:ext cx="2109628" cy="40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66B-1CCC-7DB3-81AE-6542D98F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Fitur</a:t>
            </a:r>
            <a:endParaRPr lang="id-ID" dirty="0"/>
          </a:p>
        </p:txBody>
      </p:sp>
      <p:pic>
        <p:nvPicPr>
          <p:cNvPr id="3" name="Online Media 2" title="Getting Started with Orange 18: Text Classification">
            <a:hlinkClick r:id="" action="ppaction://media"/>
            <a:extLst>
              <a:ext uri="{FF2B5EF4-FFF2-40B4-BE49-F238E27FC236}">
                <a16:creationId xmlns:a16="http://schemas.microsoft.com/office/drawing/2014/main" id="{C2EEDA23-FC2B-6522-8A98-66A0F960AE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98845" y="1100254"/>
            <a:ext cx="5946310" cy="33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Text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D53C1-6492-A074-6DE6-437DCB49B15A}"/>
              </a:ext>
            </a:extLst>
          </p:cNvPr>
          <p:cNvSpPr txBox="1"/>
          <p:nvPr/>
        </p:nvSpPr>
        <p:spPr>
          <a:xfrm>
            <a:off x="1989055" y="4732025"/>
            <a:ext cx="5915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2"/>
              </a:rPr>
              <a:t>https://orange3-text.readthedocs.io/en/latest/widgets/preprocesstext.html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B079CF-4DC0-0D12-9238-0B1CCE2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70" y="670570"/>
            <a:ext cx="4180788" cy="4061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42DE7-86CB-25BA-9A2D-32CFBCC7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06" y="710807"/>
            <a:ext cx="4143806" cy="3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Text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D53C1-6492-A074-6DE6-437DCB49B15A}"/>
              </a:ext>
            </a:extLst>
          </p:cNvPr>
          <p:cNvSpPr txBox="1"/>
          <p:nvPr/>
        </p:nvSpPr>
        <p:spPr>
          <a:xfrm>
            <a:off x="1989055" y="4732025"/>
            <a:ext cx="5915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2"/>
              </a:rPr>
              <a:t>https://orange3-text.readthedocs.io/en/latest/widgets/preprocesstext.html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B079CF-4DC0-0D12-9238-0B1CCE2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70" y="670570"/>
            <a:ext cx="4180788" cy="40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252C6-185A-BEED-F849-F31760B8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7" y="652225"/>
            <a:ext cx="4149465" cy="41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6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979-BD98-5870-EB6B-535013D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  <a:br>
              <a:rPr lang="en-US" dirty="0"/>
            </a:br>
            <a:r>
              <a:rPr lang="en-US" dirty="0"/>
              <a:t>(Term Frequency)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21263-7ED4-C2A2-4433-FFDDFD62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3" y="1791003"/>
            <a:ext cx="8483802" cy="1755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0C9A2-81F1-C26F-CDF7-57301EF5C59A}"/>
              </a:ext>
            </a:extLst>
          </p:cNvPr>
          <p:cNvSpPr txBox="1"/>
          <p:nvPr/>
        </p:nvSpPr>
        <p:spPr>
          <a:xfrm>
            <a:off x="1779309" y="4881890"/>
            <a:ext cx="5585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100" dirty="0"/>
              <a:t>https://nlp.stanford.edu/IR-book/html/htmledition/term-frequency-and-weighting-1.html</a:t>
            </a:r>
          </a:p>
        </p:txBody>
      </p:sp>
    </p:spTree>
    <p:extLst>
      <p:ext uri="{BB962C8B-B14F-4D97-AF65-F5344CB8AC3E}">
        <p14:creationId xmlns:p14="http://schemas.microsoft.com/office/powerpoint/2010/main" val="77221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979-BD98-5870-EB6B-535013D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  <a:br>
              <a:rPr lang="en-US" dirty="0"/>
            </a:br>
            <a:r>
              <a:rPr lang="en-US" sz="2800" dirty="0"/>
              <a:t>(Document Frequency &amp; Inverse Document Frequency)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ECD35-B0E3-6667-0432-3AD259A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05" y="1359658"/>
            <a:ext cx="6151790" cy="3372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6371D-D4E6-AD57-B8F3-1FD476AB9722}"/>
              </a:ext>
            </a:extLst>
          </p:cNvPr>
          <p:cNvSpPr txBox="1"/>
          <p:nvPr/>
        </p:nvSpPr>
        <p:spPr>
          <a:xfrm>
            <a:off x="1766025" y="4881890"/>
            <a:ext cx="5611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https://nlp.stanford.edu/IR-book/html/htmledition/inverse-document-frequency-1.html</a:t>
            </a:r>
          </a:p>
        </p:txBody>
      </p:sp>
    </p:spTree>
    <p:extLst>
      <p:ext uri="{BB962C8B-B14F-4D97-AF65-F5344CB8AC3E}">
        <p14:creationId xmlns:p14="http://schemas.microsoft.com/office/powerpoint/2010/main" val="1107448290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10762</TotalTime>
  <Words>445</Words>
  <Application>Microsoft Office PowerPoint</Application>
  <PresentationFormat>On-screen Show (16:9)</PresentationFormat>
  <Paragraphs>47</Paragraphs>
  <Slides>18</Slides>
  <Notes>2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Fira Sans Extra Condensed</vt:lpstr>
      <vt:lpstr>Fira Sans Extra Condensed SemiBold</vt:lpstr>
      <vt:lpstr>Arial</vt:lpstr>
      <vt:lpstr>Roboto</vt:lpstr>
      <vt:lpstr>Big Data Infographics by Slidesgo</vt:lpstr>
      <vt:lpstr>Data Mining Text Mining</vt:lpstr>
      <vt:lpstr>Pertemuan 10 (Bag of Words)</vt:lpstr>
      <vt:lpstr>Install Plugin Text Mining</vt:lpstr>
      <vt:lpstr>Widget Text Mining</vt:lpstr>
      <vt:lpstr>Contoh Pemanfaatan Fitur</vt:lpstr>
      <vt:lpstr>Preprocess Text </vt:lpstr>
      <vt:lpstr>Preprocess Text </vt:lpstr>
      <vt:lpstr>Bag of Words (Term Frequency)</vt:lpstr>
      <vt:lpstr>Bag of Words (Document Frequency &amp; Inverse Document Frequency)</vt:lpstr>
      <vt:lpstr>Bag of Words (Document Frequency &amp; Inverse Document Frequency)</vt:lpstr>
      <vt:lpstr>Bag of Words (TF-IDF)</vt:lpstr>
      <vt:lpstr>Bag of Words (TF-IDF)</vt:lpstr>
      <vt:lpstr>Preprocessing Text &amp; Bag of Words</vt:lpstr>
      <vt:lpstr>Similarity</vt:lpstr>
      <vt:lpstr>Similarity</vt:lpstr>
      <vt:lpstr>Ref Tambahan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148</cp:revision>
  <dcterms:modified xsi:type="dcterms:W3CDTF">2024-05-26T18:59:00Z</dcterms:modified>
</cp:coreProperties>
</file>