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6" r:id="rId4"/>
  </p:sldMasterIdLst>
  <p:notesMasterIdLst>
    <p:notesMasterId r:id="rId31"/>
  </p:notesMasterIdLst>
  <p:handoutMasterIdLst>
    <p:handoutMasterId r:id="rId32"/>
  </p:handoutMasterIdLst>
  <p:sldIdLst>
    <p:sldId id="317" r:id="rId5"/>
    <p:sldId id="319" r:id="rId6"/>
    <p:sldId id="320" r:id="rId7"/>
    <p:sldId id="347" r:id="rId8"/>
    <p:sldId id="321" r:id="rId9"/>
    <p:sldId id="325" r:id="rId10"/>
    <p:sldId id="326" r:id="rId11"/>
    <p:sldId id="327" r:id="rId12"/>
    <p:sldId id="328" r:id="rId13"/>
    <p:sldId id="329" r:id="rId14"/>
    <p:sldId id="331" r:id="rId15"/>
    <p:sldId id="332" r:id="rId16"/>
    <p:sldId id="335" r:id="rId17"/>
    <p:sldId id="33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38" r:id="rId27"/>
    <p:sldId id="333" r:id="rId28"/>
    <p:sldId id="334" r:id="rId29"/>
    <p:sldId id="3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72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EF52-9620-486F-9C01-45B69B21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3546-D4E0-3C89-915F-E80241C13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FCB1-4980-2B96-7B04-EB777591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AA8A-2298-58C5-7449-A273DEED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D772-820D-0C3E-62E0-CA58588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6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2068-AABE-662E-EE1D-6E95F2B1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41050-223B-9AAF-F428-6CF8AE65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4832-8DB0-7362-63D8-13D1477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8E97-6BBC-FF84-6FBA-1D97F14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19EA-D5E5-DBD2-8C8D-D4541637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66EA0-0A24-E27A-1CA7-AE510D1BB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F74F8-B133-2CF6-950D-7B0D9FD3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2295-0179-0059-8812-6C828FEE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4D28-F1C5-AD60-C968-F063623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AE4C-3C4E-A637-6A0E-B1416357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9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2766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5DF6-62AF-9B3A-6794-D9DE10C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6908-DFFD-E53C-74E5-011905E8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7E6A-227B-DBC3-A326-AB8BF4F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A9C0-BD7F-B65C-A5A6-826CCEF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37E-856F-5401-CBF3-1B68E864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4CC-E96C-B24A-1F0F-7027E73A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F952-C00C-6313-D2E3-2BD2C5F8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0AD8-028A-090E-B349-C469F104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E9B7-DC9D-EAD8-9C6D-96D22A84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AD47-EFBF-35F0-3CC3-65C62647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3AFF-D2C7-1D0D-27AB-B603E8B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ACBB-AC48-7090-F479-78CCBA5E6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C6BE9-E435-9235-3AF6-E655B0D1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CC87-3FB4-E828-31CE-8E6B532E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C53C-0E3C-7DD4-FDE6-7005BDB7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CABFC-8B2B-65C1-4645-8282C961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92D5-2748-E705-5272-3A74E75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6F4B2-FD67-2F50-D108-99B2908C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90C1-F6F4-6042-841A-B0228FB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744CE-6138-4790-1C84-AAAE0CF82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57F91-961C-F1E1-F67A-3A8E8B02B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5E0D6-2AF1-5E71-4B6D-E139A13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6FE5F-142F-FD57-FAD9-1B8F2677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A34AE-E8A2-9C16-EEE6-8B9A8647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01C0-CA07-8855-DCA1-9DE2822D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5A98A-82EE-ED5B-AAED-82C5B7C0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2328C-CA19-BCC2-8F96-FAFC03A2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AEB44-B2BB-35E6-FF0A-71B392CF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5FF0-A4C7-EE11-444E-F4A4E060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31CD0-F0C4-8D96-3D56-056980DC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91F24-CB08-C06F-8F01-8C03FF5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D401E7-2397-ABEB-6EF5-CCC2BF513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ED2D2A7-D499-A81E-8E69-DC162705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455189-006B-B642-97C7-D8676CC8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93D6D04-2BD1-97BC-FBBA-E8A94B0FC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10C6-D2A3-3ABB-B7F7-100FFFE1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C1B0-4170-ED01-A9B3-9EF512E0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2B5DA-82B7-9374-FEE9-B15943D5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F298-E295-B7AE-0895-584C8C81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7D93-5BC8-0ABB-AC40-B19714FD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FD9B-569C-C718-3B0F-681E6A4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05E4-F302-1082-349D-B26EB2B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2FE3B-1909-4C09-5097-2789104A7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65F61-28FC-4044-DC66-F6F9FF1DC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A7DAC-2099-575F-5256-1311F8F6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BC91-E633-9BE7-6D91-23882CFE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FAAC-FF10-E95E-469D-4FCA1E7B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8DE82-1EAF-595E-9A37-96D2DBEA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DC5D-2795-3907-372B-B90E71BC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41CC-5D7C-1580-78F6-EADE6BD91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6584-D472-1C03-366F-E848C82E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B514-E21E-2F1B-894A-1685B94F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5825D-552E-CF40-92CE-BA8B93598413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7" r:id="rId14"/>
    <p:sldLayoutId id="2147483675" r:id="rId15"/>
    <p:sldLayoutId id="2147483651" r:id="rId16"/>
    <p:sldLayoutId id="214748365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75" y="1396314"/>
            <a:ext cx="10360152" cy="3805881"/>
          </a:xfrm>
        </p:spPr>
        <p:txBody>
          <a:bodyPr anchor="ctr"/>
          <a:lstStyle/>
          <a:p>
            <a:r>
              <a:rPr lang="en-US" dirty="0"/>
              <a:t>EVALUASI MODEL ANALISIS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302E8-8A18-21EF-39BF-E4F868E3C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EA13A4-DC31-D4F5-B801-924C7478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03" y="657612"/>
            <a:ext cx="100012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ACE9D-5435-1AB0-72B2-C46D81F5D834}"/>
              </a:ext>
            </a:extLst>
          </p:cNvPr>
          <p:cNvSpPr txBox="1"/>
          <p:nvPr/>
        </p:nvSpPr>
        <p:spPr>
          <a:xfrm>
            <a:off x="407773" y="3600837"/>
            <a:ext cx="110325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Berdasarkan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hasil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perhitungan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bisa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menyimpulkan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memiliki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3200" b="0" i="1" dirty="0">
                <a:solidFill>
                  <a:srgbClr val="242424"/>
                </a:solidFill>
                <a:effectLst/>
                <a:latin typeface="source-serif-pro"/>
              </a:rPr>
              <a:t>Specificity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sebesar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67%, yang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berarti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berhasil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mengenali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67% </a:t>
            </a:r>
            <a:r>
              <a:rPr lang="en-ID" sz="32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negatif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secara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akurat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Namun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juga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berarti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masih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melewatkan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33% </a:t>
            </a:r>
            <a:r>
              <a:rPr lang="en-ID" sz="32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negatif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sebenarnya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(False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19069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71059-78D6-4E70-8F10-F217FC7E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2F15F79-D03A-5AC3-E68B-80872604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61" y="823189"/>
            <a:ext cx="9871719" cy="373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069E14-E2BF-2EED-3A19-A147E6799621}"/>
              </a:ext>
            </a:extLst>
          </p:cNvPr>
          <p:cNvSpPr txBox="1"/>
          <p:nvPr/>
        </p:nvSpPr>
        <p:spPr>
          <a:xfrm>
            <a:off x="0" y="4559643"/>
            <a:ext cx="1188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Dari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perhitungan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bisa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menyimpulkan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F1 Score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model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0.71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atau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71%, yang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menunjukkan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keseimbangan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antara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Presisi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dan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Sensitivitas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Recall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).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Kelebihan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F1 Scor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e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metrik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mempertimbangkan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kedua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aspek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kinerja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model (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Presisi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dan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Sensitivitas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)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dalam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satu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angka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sehingga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bisa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mendapatkan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gambaran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lebih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lengkap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tentang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kinerja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model. 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3132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FB288-CB91-BAAB-97A4-12322FFD5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2D49D-C1D9-07F5-491D-3A75B8D85FBB}"/>
              </a:ext>
            </a:extLst>
          </p:cNvPr>
          <p:cNvSpPr txBox="1"/>
          <p:nvPr/>
        </p:nvSpPr>
        <p:spPr>
          <a:xfrm>
            <a:off x="481913" y="185351"/>
            <a:ext cx="10762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MEMILIH METRIK EVALUASI</a:t>
            </a:r>
            <a:endParaRPr lang="en-ID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8872AB6-98A8-12F7-533F-089FF2A4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9" y="708571"/>
            <a:ext cx="9551775" cy="747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8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613AA-BF64-C47E-EFDC-F3EA6201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42" name="Picture 2" descr="Bagan kurva ROC">
            <a:extLst>
              <a:ext uri="{FF2B5EF4-FFF2-40B4-BE49-F238E27FC236}">
                <a16:creationId xmlns:a16="http://schemas.microsoft.com/office/drawing/2014/main" id="{B7690BCE-AF08-7609-BCE9-7229B0921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7" y="126847"/>
            <a:ext cx="7871255" cy="44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7663C-02DB-60EB-4BA1-75CB67184EA5}"/>
              </a:ext>
            </a:extLst>
          </p:cNvPr>
          <p:cNvSpPr txBox="1"/>
          <p:nvPr/>
        </p:nvSpPr>
        <p:spPr>
          <a:xfrm>
            <a:off x="275880" y="5454047"/>
            <a:ext cx="8637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Setiap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titik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pada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kurva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melambangkan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ambang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batas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keputusan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tertentu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dengan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rasio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Positif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Benar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dan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rasio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Positif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Palsu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yang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bersesuaian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.</a:t>
            </a:r>
            <a:endParaRPr lang="en-ID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FCECE-D111-CA38-C356-0456D13FF652}"/>
              </a:ext>
            </a:extLst>
          </p:cNvPr>
          <p:cNvSpPr txBox="1"/>
          <p:nvPr/>
        </p:nvSpPr>
        <p:spPr>
          <a:xfrm>
            <a:off x="275880" y="4623050"/>
            <a:ext cx="76324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Kurva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memetakan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kemungkinan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tingkat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Positif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Benar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(TPR)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terhadap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tingkat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Positif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Palsu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(FPR).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CA97B5-1685-4FB2-C6EB-E9EBC27F567C}"/>
              </a:ext>
            </a:extLst>
          </p:cNvPr>
          <p:cNvSpPr txBox="1"/>
          <p:nvPr/>
        </p:nvSpPr>
        <p:spPr>
          <a:xfrm>
            <a:off x="6187440" y="864973"/>
            <a:ext cx="55020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ROC AUC </a:t>
            </a:r>
            <a:r>
              <a:rPr lang="en-ID" sz="2000" dirty="0">
                <a:solidFill>
                  <a:srgbClr val="40454F"/>
                </a:solidFill>
                <a:latin typeface="Manrope"/>
              </a:rPr>
              <a:t>(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Receiver Operating Characteristic Area Under the Curve.)</a:t>
            </a:r>
          </a:p>
          <a:p>
            <a:endParaRPr lang="en-ID" sz="2000" b="0" i="0" dirty="0">
              <a:solidFill>
                <a:srgbClr val="474747"/>
              </a:solidFill>
              <a:effectLst/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kkurva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ROC (AUC) </a:t>
            </a:r>
            <a:r>
              <a:rPr lang="en-ID" sz="2000" b="0" i="0" dirty="0" err="1">
                <a:solidFill>
                  <a:srgbClr val="040C28"/>
                </a:solidFill>
                <a:effectLst/>
                <a:latin typeface="Google Sans"/>
              </a:rPr>
              <a:t>mengukur</a:t>
            </a:r>
            <a:r>
              <a:rPr lang="en-ID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040C28"/>
                </a:solidFill>
                <a:effectLst/>
                <a:latin typeface="Google Sans"/>
              </a:rPr>
              <a:t>kinerja</a:t>
            </a:r>
            <a:r>
              <a:rPr lang="en-ID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040C28"/>
                </a:solidFill>
                <a:effectLst/>
                <a:latin typeface="Google Sans"/>
              </a:rPr>
              <a:t>algoritma</a:t>
            </a:r>
            <a:r>
              <a:rPr lang="en-ID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040C28"/>
                </a:solidFill>
                <a:effectLst/>
                <a:latin typeface="Google Sans"/>
              </a:rPr>
              <a:t>pembelajaran</a:t>
            </a:r>
            <a:r>
              <a:rPr lang="en-ID" sz="20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040C28"/>
                </a:solidFill>
                <a:effectLst/>
                <a:latin typeface="Google Sans"/>
              </a:rPr>
              <a:t>mesin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 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Kurva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ROC </a:t>
            </a: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secara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visual </a:t>
            </a: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menggambarkan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keakuratan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statistik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pemilihan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 </a:t>
            </a:r>
            <a:r>
              <a:rPr lang="en-ID" sz="2000" b="0" i="0" dirty="0" err="1">
                <a:solidFill>
                  <a:srgbClr val="474747"/>
                </a:solidFill>
                <a:effectLst/>
                <a:latin typeface="Google Sans"/>
              </a:rPr>
              <a:t>pengklasifikasi</a:t>
            </a:r>
            <a:r>
              <a:rPr lang="en-ID" sz="2000" b="0" i="0" dirty="0">
                <a:solidFill>
                  <a:srgbClr val="474747"/>
                </a:solidFill>
                <a:effectLst/>
                <a:latin typeface="Google Sans"/>
              </a:rPr>
              <a:t>, </a:t>
            </a:r>
            <a:endParaRPr lang="en-ID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D98C9-739C-429B-7209-A10D1004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17D529-FAC2-F4A6-79E3-BE41F845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266" name="Picture 2" descr="Skor AUC ROC">
            <a:extLst>
              <a:ext uri="{FF2B5EF4-FFF2-40B4-BE49-F238E27FC236}">
                <a16:creationId xmlns:a16="http://schemas.microsoft.com/office/drawing/2014/main" id="{A5290B62-B24F-EB84-0C35-CEE39285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85" y="0"/>
            <a:ext cx="6827289" cy="384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78392-F73B-C499-5FFA-574F92518C7B}"/>
              </a:ext>
            </a:extLst>
          </p:cNvPr>
          <p:cNvSpPr txBox="1"/>
          <p:nvPr/>
        </p:nvSpPr>
        <p:spPr>
          <a:xfrm>
            <a:off x="1165654" y="1044581"/>
            <a:ext cx="49303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Skor AUC ROC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adalah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angka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tunggal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yang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merangkum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kinerja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pengklasifikasi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di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semua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ambang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batas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klasifikasi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yang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memungkinkan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.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Untuk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mendapatkan</a:t>
            </a:r>
            <a:r>
              <a:rPr lang="en-ID" sz="24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400" b="0" i="0" dirty="0" err="1">
                <a:solidFill>
                  <a:srgbClr val="40454F"/>
                </a:solidFill>
                <a:effectLst/>
                <a:latin typeface="Manrope"/>
              </a:rPr>
              <a:t>skor</a:t>
            </a:r>
            <a:r>
              <a:rPr lang="en-ID" sz="2400" dirty="0">
                <a:solidFill>
                  <a:srgbClr val="40454F"/>
                </a:solidFill>
                <a:latin typeface="Manrope"/>
              </a:rPr>
              <a:t>.</a:t>
            </a:r>
            <a:endParaRPr lang="en-ID" sz="2400" b="0" i="0" dirty="0">
              <a:solidFill>
                <a:srgbClr val="40454F"/>
              </a:solidFill>
              <a:effectLst/>
              <a:latin typeface="Manrop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F463F-2C3A-AED5-D0C5-CEE929DB80E7}"/>
              </a:ext>
            </a:extLst>
          </p:cNvPr>
          <p:cNvSpPr txBox="1"/>
          <p:nvPr/>
        </p:nvSpPr>
        <p:spPr>
          <a:xfrm>
            <a:off x="1389174" y="3354216"/>
            <a:ext cx="610423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Skor AUC ROC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menunjukkan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seberapa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baik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pengklasifikasi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membedakan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kelas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positif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dan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negatif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.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Nilainya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dapat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berkisar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dari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0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hingga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1.</a:t>
            </a:r>
          </a:p>
          <a:p>
            <a:pPr algn="l">
              <a:spcBef>
                <a:spcPts val="1500"/>
              </a:spcBef>
              <a:spcAft>
                <a:spcPts val="1500"/>
              </a:spcAft>
            </a:pP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AUC ROC yang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lebih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tinggi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menunjukkan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kinerja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yang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lebih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baik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. Model yang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sempurna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akan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memiliki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AUC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sebesar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1,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sedangkan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model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acak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akan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memiliki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AUC </a:t>
            </a:r>
            <a:r>
              <a:rPr lang="en-ID" sz="2000" b="0" i="0" dirty="0" err="1">
                <a:solidFill>
                  <a:srgbClr val="40454F"/>
                </a:solidFill>
                <a:effectLst/>
                <a:latin typeface="Manrope"/>
              </a:rPr>
              <a:t>sebesar</a:t>
            </a:r>
            <a:r>
              <a:rPr lang="en-ID" sz="2000" b="0" i="0" dirty="0">
                <a:solidFill>
                  <a:srgbClr val="40454F"/>
                </a:solidFill>
                <a:effectLst/>
                <a:latin typeface="Manrope"/>
              </a:rPr>
              <a:t> 0,5.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D79D-BE87-0FDB-9767-4911B872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8CD18-C400-3375-DE9E-E0892F505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0" name="Picture 2" descr="Merencanakan kurva ROC">
            <a:extLst>
              <a:ext uri="{FF2B5EF4-FFF2-40B4-BE49-F238E27FC236}">
                <a16:creationId xmlns:a16="http://schemas.microsoft.com/office/drawing/2014/main" id="{79EB2A51-F415-3269-6AA2-D96F324B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0847" cy="518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0FEF28-ABCD-0995-A7E1-70A95262DF50}"/>
              </a:ext>
            </a:extLst>
          </p:cNvPr>
          <p:cNvSpPr txBox="1"/>
          <p:nvPr/>
        </p:nvSpPr>
        <p:spPr>
          <a:xfrm>
            <a:off x="7364627" y="1713906"/>
            <a:ext cx="1433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0" i="0" dirty="0" err="1">
                <a:solidFill>
                  <a:srgbClr val="40454F"/>
                </a:solidFill>
                <a:effectLst/>
                <a:latin typeface="Manrope"/>
              </a:rPr>
              <a:t>Kurva</a:t>
            </a:r>
            <a:r>
              <a:rPr lang="en-ID" sz="2800" b="0" i="0" dirty="0">
                <a:solidFill>
                  <a:srgbClr val="40454F"/>
                </a:solidFill>
                <a:effectLst/>
                <a:latin typeface="Manrope"/>
              </a:rPr>
              <a:t> ROC</a:t>
            </a:r>
            <a:endParaRPr lang="en-ID" sz="280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5415E0CC-5E85-F47E-5A72-AD175F100B76}"/>
              </a:ext>
            </a:extLst>
          </p:cNvPr>
          <p:cNvSpPr/>
          <p:nvPr/>
        </p:nvSpPr>
        <p:spPr>
          <a:xfrm>
            <a:off x="6907427" y="1964724"/>
            <a:ext cx="481914" cy="5684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36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546D8-2050-8748-B961-F9CBF37B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314" name="Picture 2" descr="Kurva ROC dan ambang batas keputusan">
            <a:extLst>
              <a:ext uri="{FF2B5EF4-FFF2-40B4-BE49-F238E27FC236}">
                <a16:creationId xmlns:a16="http://schemas.microsoft.com/office/drawing/2014/main" id="{2FE91EBA-C47E-73BA-17CC-7A733C63E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0" y="249952"/>
            <a:ext cx="9655690" cy="543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A238E-8AD8-C464-30EF-3C63FA36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8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B846EC-4905-7C19-BD9D-CDE905F9B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338" name="Picture 2" descr="Kurva ROC yang sempurna">
            <a:extLst>
              <a:ext uri="{FF2B5EF4-FFF2-40B4-BE49-F238E27FC236}">
                <a16:creationId xmlns:a16="http://schemas.microsoft.com/office/drawing/2014/main" id="{8D2523DC-1AD6-F9AC-F82B-159CCCA6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6DE0B-B213-3AD3-9DAE-BCEA2212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09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CE37F6-C7FA-3CF0-6DF8-3643D422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362" name="Picture 2" descr="Kurva ROC untuk model acak">
            <a:extLst>
              <a:ext uri="{FF2B5EF4-FFF2-40B4-BE49-F238E27FC236}">
                <a16:creationId xmlns:a16="http://schemas.microsoft.com/office/drawing/2014/main" id="{846BA330-B797-7BDA-345E-49BF5CBD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07699-1E20-E54F-F17B-488A004E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6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CCFCE-9E56-B5BF-29A6-DF8994D8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6386" name="Picture 2" descr="Kurva ROC untuk model dunia nyata">
            <a:extLst>
              <a:ext uri="{FF2B5EF4-FFF2-40B4-BE49-F238E27FC236}">
                <a16:creationId xmlns:a16="http://schemas.microsoft.com/office/drawing/2014/main" id="{A6205C76-DF8F-1F3E-BFE6-AF9673A9B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64D32-419D-A31A-7445-39EB3DE6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3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D7E7-D858-CA3A-0144-49BBBE12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0" y="386080"/>
            <a:ext cx="7534656" cy="772160"/>
          </a:xfr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model </a:t>
            </a:r>
            <a:r>
              <a:rPr lang="en-ID" dirty="0" err="1"/>
              <a:t>penting</a:t>
            </a:r>
            <a:r>
              <a:rPr lang="en-ID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B7AF-9A76-6B59-68C3-5688D093C1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680" y="1378712"/>
            <a:ext cx="4765040" cy="1689608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ID" sz="2800" dirty="0" err="1"/>
              <a:t>Memastikan</a:t>
            </a:r>
            <a:r>
              <a:rPr lang="en-ID" sz="2800" dirty="0"/>
              <a:t> model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performa</a:t>
            </a:r>
            <a:r>
              <a:rPr lang="en-ID" sz="2800" dirty="0"/>
              <a:t> yang </a:t>
            </a:r>
            <a:r>
              <a:rPr lang="en-ID" sz="2800" dirty="0" err="1"/>
              <a:t>sesuai</a:t>
            </a:r>
            <a:endParaRPr lang="en-ID" sz="2800" dirty="0"/>
          </a:p>
          <a:p>
            <a:pPr marL="971550" lvl="1" indent="-514350">
              <a:buFont typeface="+mj-lt"/>
              <a:buAutoNum type="arabicPeriod"/>
            </a:pPr>
            <a:r>
              <a:rPr lang="en-ID" sz="2800" dirty="0" err="1"/>
              <a:t>Menghindari</a:t>
            </a:r>
            <a:r>
              <a:rPr lang="en-ID" sz="2800" dirty="0"/>
              <a:t> </a:t>
            </a:r>
            <a:r>
              <a:rPr lang="en-ID" sz="2800" dirty="0" err="1"/>
              <a:t>kesalahan</a:t>
            </a:r>
            <a:r>
              <a:rPr lang="en-ID" sz="2800" dirty="0"/>
              <a:t> </a:t>
            </a:r>
            <a:r>
              <a:rPr lang="en-ID" sz="2800" dirty="0" err="1"/>
              <a:t>interpretasi</a:t>
            </a:r>
            <a:r>
              <a:rPr lang="en-ID" sz="2800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sz="2800" dirty="0" err="1"/>
              <a:t>Mengoptimalkan</a:t>
            </a:r>
            <a:r>
              <a:rPr lang="en-ID" sz="2800" dirty="0"/>
              <a:t> </a:t>
            </a:r>
            <a:r>
              <a:rPr lang="en-ID" sz="2800" dirty="0" err="1"/>
              <a:t>pengambilan</a:t>
            </a:r>
            <a:r>
              <a:rPr lang="en-ID" sz="2800" dirty="0"/>
              <a:t> </a:t>
            </a:r>
            <a:r>
              <a:rPr lang="en-ID" sz="2800" dirty="0" err="1"/>
              <a:t>keputusan</a:t>
            </a:r>
            <a:r>
              <a:rPr lang="en-ID" sz="2800" dirty="0"/>
              <a:t> </a:t>
            </a:r>
            <a:r>
              <a:rPr lang="en-ID" sz="2800" dirty="0" err="1"/>
              <a:t>berbasis</a:t>
            </a:r>
            <a:r>
              <a:rPr lang="en-ID" sz="2800" dirty="0"/>
              <a:t> data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D2BB-D4C9-9BE6-EABA-10AD0BE87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Data Science">
            <a:extLst>
              <a:ext uri="{FF2B5EF4-FFF2-40B4-BE49-F238E27FC236}">
                <a16:creationId xmlns:a16="http://schemas.microsoft.com/office/drawing/2014/main" id="{067C803E-75E1-DB33-EF2D-F00BE701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3" y="1158240"/>
            <a:ext cx="5699667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5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B478C-8E77-950E-8DC0-D5BBE8D9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7410" name="Picture 2" descr="Skor AUC ROC">
            <a:extLst>
              <a:ext uri="{FF2B5EF4-FFF2-40B4-BE49-F238E27FC236}">
                <a16:creationId xmlns:a16="http://schemas.microsoft.com/office/drawing/2014/main" id="{5036890B-F91A-4B52-35AA-3E3CE7D7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ED96D-B689-F6C9-E044-FA329777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18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AA7C4C-3FBC-F5CF-DDC8-B7027F26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8434" name="Picture 2" descr="ROC AUC untuk model sempurna dan acak">
            <a:extLst>
              <a:ext uri="{FF2B5EF4-FFF2-40B4-BE49-F238E27FC236}">
                <a16:creationId xmlns:a16="http://schemas.microsoft.com/office/drawing/2014/main" id="{48677A4F-F7F2-C87C-2381-37D5C330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5016B-FC14-ADF0-5A69-C5EE9C6B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4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E70-2B2E-FB97-8185-A3F7645F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Manrope"/>
              </a:rPr>
              <a:t>Berapa</a:t>
            </a:r>
            <a:r>
              <a:rPr lang="en-ID" b="1" i="0" dirty="0">
                <a:effectLst/>
                <a:latin typeface="Manrope"/>
              </a:rPr>
              <a:t> AUC ROC yang </a:t>
            </a:r>
            <a:r>
              <a:rPr lang="en-ID" b="1" i="0" dirty="0" err="1">
                <a:effectLst/>
                <a:latin typeface="Manrope"/>
              </a:rPr>
              <a:t>baik</a:t>
            </a:r>
            <a:r>
              <a:rPr lang="en-ID" b="1" i="0" dirty="0">
                <a:effectLst/>
                <a:latin typeface="Manrope"/>
              </a:rPr>
              <a:t>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0978-1926-93C1-2201-3DC66655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Skor ROC AUC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dapat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berkisar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antara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0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hingga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1. Skor 0,5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menunjukkan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tebakan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acak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, dan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skor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1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menunjukkan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kinerja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sempurna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.</a:t>
            </a:r>
          </a:p>
          <a:p>
            <a:pPr marL="514350" indent="-514350" algn="l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Skor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sedikit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di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atas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0,5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menunjukkan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bahwa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suatu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model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memiliki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setidaknya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"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sebagian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" (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meskipun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kecil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)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daya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prediksi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.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Ini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umumnya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tidak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memadai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untuk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aplikasi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nyata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apa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pun.</a:t>
            </a:r>
          </a:p>
          <a:p>
            <a:pPr marL="514350" indent="-514350" algn="l">
              <a:spcBef>
                <a:spcPts val="1500"/>
              </a:spcBef>
              <a:spcAft>
                <a:spcPts val="1500"/>
              </a:spcAft>
              <a:buFont typeface="+mj-lt"/>
              <a:buAutoNum type="arabicPeriod"/>
            </a:pP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Sebagai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aturan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praktis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,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skor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ROC AUC di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atas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0,8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dianggap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baik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,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sedangkan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skor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di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atas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0,9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dianggap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 </a:t>
            </a:r>
            <a:r>
              <a:rPr lang="en-ID" b="0" i="0" dirty="0" err="1">
                <a:solidFill>
                  <a:srgbClr val="40454F"/>
                </a:solidFill>
                <a:effectLst/>
                <a:latin typeface="Manrope"/>
              </a:rPr>
              <a:t>hebat</a:t>
            </a:r>
            <a:r>
              <a:rPr lang="en-ID" b="0" i="0" dirty="0">
                <a:solidFill>
                  <a:srgbClr val="40454F"/>
                </a:solidFill>
                <a:effectLst/>
                <a:latin typeface="Manrope"/>
              </a:rPr>
              <a:t>. 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B55E4-15F6-C7F3-A55E-13707285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963E4-4E7B-00AC-A716-6EB1FA1B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5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987C-B5BE-2EE5-955B-B01553C48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23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Sumber</a:t>
            </a:r>
            <a:br>
              <a:rPr lang="en-ID" dirty="0"/>
            </a:br>
            <a:r>
              <a:rPr lang="en-ID" dirty="0"/>
              <a:t>https://www.evidentlyai.com/classification-metrics/explain-roc-curve#true-vs-false-positive-rates</a:t>
            </a:r>
          </a:p>
        </p:txBody>
      </p:sp>
    </p:spTree>
    <p:extLst>
      <p:ext uri="{BB962C8B-B14F-4D97-AF65-F5344CB8AC3E}">
        <p14:creationId xmlns:p14="http://schemas.microsoft.com/office/powerpoint/2010/main" val="25630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FDAF-6486-B01E-3BDD-FCCB91D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EVALUASI MODEL UNTUK DATA REGRESI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25C3-8114-B9AF-E4E8-14E25DBDF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896CC-8271-8A1E-A540-9469F184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2AA7E-0D9D-9947-7D9C-CAB70706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0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3E3C-0E78-ED15-7E35-83804C52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114"/>
            <a:ext cx="10515600" cy="751574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26F7-55EB-741C-0D8A-EA4DB510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Mean Absolute Error (MAE)</a:t>
            </a:r>
            <a:r>
              <a:rPr lang="en-ID" sz="3200" dirty="0"/>
              <a:t>: Rata-rata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nilai</a:t>
            </a:r>
            <a:r>
              <a:rPr lang="en-ID" sz="3200" dirty="0"/>
              <a:t> </a:t>
            </a:r>
            <a:r>
              <a:rPr lang="en-ID" sz="3200" dirty="0" err="1"/>
              <a:t>absolut</a:t>
            </a:r>
            <a:r>
              <a:rPr lang="en-ID" sz="3200" dirty="0"/>
              <a:t>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Mean Squared Error (MSE)</a:t>
            </a:r>
            <a:r>
              <a:rPr lang="en-ID" sz="3200" dirty="0"/>
              <a:t>: Rata-rata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kuadrat</a:t>
            </a:r>
            <a:r>
              <a:rPr lang="en-ID" sz="3200" dirty="0"/>
              <a:t>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Root Mean Squared Error (RMSE)</a:t>
            </a:r>
            <a:r>
              <a:rPr lang="en-ID" sz="3200" dirty="0"/>
              <a:t>: Akar </a:t>
            </a:r>
            <a:r>
              <a:rPr lang="en-ID" sz="3200" dirty="0" err="1"/>
              <a:t>kuadrat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MSE, </a:t>
            </a:r>
            <a:r>
              <a:rPr lang="en-ID" sz="3200" dirty="0" err="1"/>
              <a:t>memberikan</a:t>
            </a:r>
            <a:r>
              <a:rPr lang="en-ID" sz="3200" dirty="0"/>
              <a:t> </a:t>
            </a:r>
            <a:r>
              <a:rPr lang="en-ID" sz="3200" dirty="0" err="1"/>
              <a:t>bobot</a:t>
            </a:r>
            <a:r>
              <a:rPr lang="en-ID" sz="3200" dirty="0"/>
              <a:t> </a:t>
            </a:r>
            <a:r>
              <a:rPr lang="en-ID" sz="3200" dirty="0" err="1"/>
              <a:t>lebih</a:t>
            </a:r>
            <a:r>
              <a:rPr lang="en-ID" sz="3200" dirty="0"/>
              <a:t> pada error </a:t>
            </a:r>
            <a:r>
              <a:rPr lang="en-ID" sz="3200" dirty="0" err="1"/>
              <a:t>besar</a:t>
            </a:r>
            <a:endParaRPr lang="en-ID" sz="3200" dirty="0"/>
          </a:p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R-squared (R²)</a:t>
            </a:r>
            <a:r>
              <a:rPr lang="en-ID" sz="3200" dirty="0"/>
              <a:t>: </a:t>
            </a:r>
            <a:r>
              <a:rPr lang="en-ID" sz="3200" dirty="0" err="1"/>
              <a:t>Proporsi</a:t>
            </a:r>
            <a:r>
              <a:rPr lang="en-ID" sz="3200" dirty="0"/>
              <a:t> </a:t>
            </a:r>
            <a:r>
              <a:rPr lang="en-ID" sz="3200" dirty="0" err="1"/>
              <a:t>variabilitas</a:t>
            </a:r>
            <a:r>
              <a:rPr lang="en-ID" sz="3200" dirty="0"/>
              <a:t> yang </a:t>
            </a:r>
            <a:r>
              <a:rPr lang="en-ID" sz="3200" dirty="0" err="1"/>
              <a:t>dijelaskan</a:t>
            </a:r>
            <a:r>
              <a:rPr lang="en-ID" sz="3200" dirty="0"/>
              <a:t> oleh model</a:t>
            </a:r>
          </a:p>
          <a:p>
            <a:endParaRPr lang="en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CBA6-BEDF-6917-2F92-E479FF2A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C1FE9-4163-CD2C-9A87-9DC8DC3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9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AC00-EA08-615C-93B6-3B86C8FE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325" y="660906"/>
            <a:ext cx="7534656" cy="914400"/>
          </a:xfr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txBody>
          <a:bodyPr>
            <a:normAutofit/>
          </a:bodyPr>
          <a:lstStyle/>
          <a:p>
            <a:r>
              <a:rPr lang="en-ID" sz="4000" b="1" dirty="0" err="1"/>
              <a:t>Evaluasi</a:t>
            </a:r>
            <a:r>
              <a:rPr lang="en-ID" sz="4000" b="1" dirty="0"/>
              <a:t> Model </a:t>
            </a:r>
            <a:r>
              <a:rPr lang="en-ID" sz="4000" b="1" dirty="0" err="1"/>
              <a:t>untuk</a:t>
            </a:r>
            <a:r>
              <a:rPr lang="en-ID" sz="4000" b="1" dirty="0"/>
              <a:t> Data </a:t>
            </a:r>
            <a:r>
              <a:rPr lang="en-ID" sz="4000" b="1" dirty="0" err="1"/>
              <a:t>Klasifikasi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CCAE-C0CD-4087-FA9A-41077C2A4A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7999" y="1876551"/>
            <a:ext cx="6463137" cy="4586033"/>
          </a:xfr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2400" b="1" dirty="0"/>
              <a:t>Confusion Matrix</a:t>
            </a:r>
            <a:r>
              <a:rPr lang="en-ID" sz="2400" dirty="0"/>
              <a:t>: </a:t>
            </a:r>
            <a:r>
              <a:rPr lang="en-ID" sz="2400" dirty="0" err="1"/>
              <a:t>Matriks</a:t>
            </a:r>
            <a:r>
              <a:rPr lang="en-ID" sz="2400" dirty="0"/>
              <a:t> yang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performa</a:t>
            </a:r>
            <a:r>
              <a:rPr lang="en-ID" sz="2400" dirty="0"/>
              <a:t> model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klasifikasi</a:t>
            </a:r>
            <a:endParaRPr lang="en-ID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 dirty="0"/>
              <a:t>True Positive (TP), False Positive (FP), True Negative (TN), False Negative (FN)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Metrik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 b="1" dirty="0" err="1"/>
              <a:t>Akurasi</a:t>
            </a:r>
            <a:r>
              <a:rPr lang="en-ID" sz="2400" dirty="0"/>
              <a:t>: </a:t>
            </a:r>
            <a:r>
              <a:rPr lang="en-ID" sz="2400" dirty="0" err="1"/>
              <a:t>Persentase</a:t>
            </a:r>
            <a:r>
              <a:rPr lang="en-ID" sz="2400" dirty="0"/>
              <a:t> </a:t>
            </a:r>
            <a:r>
              <a:rPr lang="en-ID" sz="2400" dirty="0" err="1"/>
              <a:t>prediksi</a:t>
            </a:r>
            <a:r>
              <a:rPr lang="en-ID" sz="2400" dirty="0"/>
              <a:t> yang </a:t>
            </a:r>
            <a:r>
              <a:rPr lang="en-ID" sz="2400" dirty="0" err="1"/>
              <a:t>benar</a:t>
            </a:r>
            <a:endParaRPr lang="en-ID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 b="1" dirty="0" err="1"/>
              <a:t>Presisi</a:t>
            </a:r>
            <a:r>
              <a:rPr lang="en-ID" sz="2400" dirty="0"/>
              <a:t>: </a:t>
            </a:r>
            <a:r>
              <a:rPr lang="en-ID" sz="2400" dirty="0" err="1"/>
              <a:t>Proporsi</a:t>
            </a:r>
            <a:r>
              <a:rPr lang="en-ID" sz="2400" dirty="0"/>
              <a:t> </a:t>
            </a:r>
            <a:r>
              <a:rPr lang="en-ID" sz="2400" dirty="0" err="1"/>
              <a:t>prediksi</a:t>
            </a:r>
            <a:r>
              <a:rPr lang="en-ID" sz="2400" dirty="0"/>
              <a:t> </a:t>
            </a:r>
            <a:r>
              <a:rPr lang="en-ID" sz="2400" dirty="0" err="1"/>
              <a:t>positif</a:t>
            </a:r>
            <a:r>
              <a:rPr lang="en-ID" sz="2400" dirty="0"/>
              <a:t> yang </a:t>
            </a:r>
            <a:r>
              <a:rPr lang="en-ID" sz="2400" dirty="0" err="1"/>
              <a:t>benar</a:t>
            </a:r>
            <a:endParaRPr lang="en-ID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 b="1" dirty="0"/>
              <a:t>Recall</a:t>
            </a:r>
            <a:r>
              <a:rPr lang="en-ID" sz="2400" dirty="0"/>
              <a:t>: </a:t>
            </a:r>
            <a:r>
              <a:rPr lang="en-ID" sz="2400" dirty="0" err="1"/>
              <a:t>Kemampuan</a:t>
            </a:r>
            <a:r>
              <a:rPr lang="en-ID" sz="2400" dirty="0"/>
              <a:t> model </a:t>
            </a:r>
            <a:r>
              <a:rPr lang="en-ID" sz="2400" dirty="0" err="1"/>
              <a:t>mendeteksi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sampel</a:t>
            </a:r>
            <a:r>
              <a:rPr lang="en-ID" sz="2400" dirty="0"/>
              <a:t> </a:t>
            </a:r>
            <a:r>
              <a:rPr lang="en-ID" sz="2400" dirty="0" err="1"/>
              <a:t>positif</a:t>
            </a:r>
            <a:endParaRPr lang="en-ID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 b="1" dirty="0"/>
              <a:t>F1-Score</a:t>
            </a:r>
            <a:r>
              <a:rPr lang="en-ID" sz="2400" dirty="0"/>
              <a:t>: Rata-rata </a:t>
            </a:r>
            <a:r>
              <a:rPr lang="en-ID" sz="2400" dirty="0" err="1"/>
              <a:t>harmonik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presisi</a:t>
            </a:r>
            <a:r>
              <a:rPr lang="en-ID" sz="2400" dirty="0"/>
              <a:t> dan recall</a:t>
            </a:r>
          </a:p>
          <a:p>
            <a:endParaRPr lang="en-ID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C1315-BFEF-D244-97B0-B647BFB4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Gambar 6. Confusion Matrix Gambar 6 merupakan confusion matrix yang... |  Download Scientific Diagram">
            <a:extLst>
              <a:ext uri="{FF2B5EF4-FFF2-40B4-BE49-F238E27FC236}">
                <a16:creationId xmlns:a16="http://schemas.microsoft.com/office/drawing/2014/main" id="{690105C8-3AFB-11A1-F95F-F38373B1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135" y="1876550"/>
            <a:ext cx="5260119" cy="193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866057D-49E3-AD32-AA4B-B1E4533A766C}"/>
              </a:ext>
            </a:extLst>
          </p:cNvPr>
          <p:cNvSpPr/>
          <p:nvPr/>
        </p:nvSpPr>
        <p:spPr>
          <a:xfrm>
            <a:off x="6604000" y="2479040"/>
            <a:ext cx="2540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679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2A460E-1AD6-F951-0E19-97B522A4D067}"/>
              </a:ext>
            </a:extLst>
          </p:cNvPr>
          <p:cNvSpPr txBox="1">
            <a:spLocks/>
          </p:cNvSpPr>
          <p:nvPr/>
        </p:nvSpPr>
        <p:spPr>
          <a:xfrm>
            <a:off x="767080" y="588646"/>
            <a:ext cx="10515600" cy="681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Confusion Matrix</a:t>
            </a: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B29DE-4DE0-3EF7-CA04-44D6A835C36C}"/>
              </a:ext>
            </a:extLst>
          </p:cNvPr>
          <p:cNvSpPr txBox="1">
            <a:spLocks/>
          </p:cNvSpPr>
          <p:nvPr/>
        </p:nvSpPr>
        <p:spPr>
          <a:xfrm>
            <a:off x="558800" y="1379220"/>
            <a:ext cx="1064768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ID" sz="2000" b="1" dirty="0" err="1">
                <a:solidFill>
                  <a:srgbClr val="242424"/>
                </a:solidFill>
              </a:rPr>
              <a:t>Akurasi</a:t>
            </a:r>
            <a:r>
              <a:rPr lang="en-ID" sz="2000" b="1" dirty="0">
                <a:solidFill>
                  <a:srgbClr val="242424"/>
                </a:solidFill>
              </a:rPr>
              <a:t> (Accuracy)</a:t>
            </a:r>
            <a:br>
              <a:rPr lang="en-ID" sz="2000" b="1" dirty="0">
                <a:solidFill>
                  <a:srgbClr val="242424"/>
                </a:solidFill>
              </a:rPr>
            </a:br>
            <a:r>
              <a:rPr lang="en-ID" sz="2000" dirty="0" err="1">
                <a:solidFill>
                  <a:srgbClr val="242424"/>
                </a:solidFill>
              </a:rPr>
              <a:t>Akurasi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adalah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metrik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evaluasi</a:t>
            </a:r>
            <a:r>
              <a:rPr lang="en-ID" sz="2000" dirty="0">
                <a:solidFill>
                  <a:srgbClr val="242424"/>
                </a:solidFill>
              </a:rPr>
              <a:t> yang </a:t>
            </a:r>
            <a:r>
              <a:rPr lang="en-ID" sz="2000" dirty="0" err="1">
                <a:solidFill>
                  <a:srgbClr val="242424"/>
                </a:solidFill>
              </a:rPr>
              <a:t>mengukur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seberapa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baik</a:t>
            </a:r>
            <a:r>
              <a:rPr lang="en-ID" sz="2000" dirty="0">
                <a:solidFill>
                  <a:srgbClr val="242424"/>
                </a:solidFill>
              </a:rPr>
              <a:t> model </a:t>
            </a:r>
            <a:r>
              <a:rPr lang="en-ID" sz="2000" dirty="0" err="1">
                <a:solidFill>
                  <a:srgbClr val="242424"/>
                </a:solidFill>
              </a:rPr>
              <a:t>membuat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prediksi</a:t>
            </a:r>
            <a:r>
              <a:rPr lang="en-ID" sz="2000" dirty="0">
                <a:solidFill>
                  <a:srgbClr val="242424"/>
                </a:solidFill>
              </a:rPr>
              <a:t> yang </a:t>
            </a:r>
            <a:r>
              <a:rPr lang="en-ID" sz="2000" dirty="0" err="1">
                <a:solidFill>
                  <a:srgbClr val="242424"/>
                </a:solidFill>
              </a:rPr>
              <a:t>benar</a:t>
            </a:r>
            <a:r>
              <a:rPr lang="en-ID" sz="2000" dirty="0">
                <a:solidFill>
                  <a:srgbClr val="242424"/>
                </a:solidFill>
              </a:rPr>
              <a:t> </a:t>
            </a:r>
            <a:r>
              <a:rPr lang="en-ID" sz="2000" dirty="0" err="1">
                <a:solidFill>
                  <a:srgbClr val="242424"/>
                </a:solidFill>
              </a:rPr>
              <a:t>dari</a:t>
            </a:r>
            <a:r>
              <a:rPr lang="en-ID" sz="2000" dirty="0">
                <a:solidFill>
                  <a:srgbClr val="242424"/>
                </a:solidFill>
              </a:rPr>
              <a:t> total </a:t>
            </a:r>
            <a:r>
              <a:rPr lang="en-ID" sz="2000" dirty="0" err="1">
                <a:solidFill>
                  <a:srgbClr val="242424"/>
                </a:solidFill>
              </a:rPr>
              <a:t>prediksi</a:t>
            </a:r>
            <a:r>
              <a:rPr lang="en-ID" sz="2000" dirty="0">
                <a:solidFill>
                  <a:srgbClr val="242424"/>
                </a:solidFill>
              </a:rPr>
              <a:t> yang </a:t>
            </a:r>
            <a:r>
              <a:rPr lang="en-ID" sz="2000" dirty="0" err="1">
                <a:solidFill>
                  <a:srgbClr val="242424"/>
                </a:solidFill>
              </a:rPr>
              <a:t>dilakukan</a:t>
            </a:r>
            <a:r>
              <a:rPr lang="en-ID" sz="2000" dirty="0">
                <a:solidFill>
                  <a:srgbClr val="242424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1" dirty="0" err="1">
                <a:solidFill>
                  <a:srgbClr val="242424"/>
                </a:solidFill>
                <a:latin typeface="sohne"/>
              </a:rPr>
              <a:t>Presisi</a:t>
            </a:r>
            <a:r>
              <a:rPr lang="en-ID" sz="2000" b="1" dirty="0">
                <a:solidFill>
                  <a:srgbClr val="242424"/>
                </a:solidFill>
                <a:latin typeface="sohne"/>
              </a:rPr>
              <a:t> (Precision)</a:t>
            </a:r>
            <a:br>
              <a:rPr lang="en-ID" sz="2000" b="1" dirty="0">
                <a:solidFill>
                  <a:srgbClr val="242424"/>
                </a:solidFill>
                <a:latin typeface="sohne"/>
              </a:rPr>
            </a:b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Presisi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adalah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metrik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evaluasi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mengukur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seberapa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baik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model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membuat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prediksi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benar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untuk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kelas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positif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dari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total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prediksi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positif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dilakukan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000" b="1" dirty="0" err="1">
                <a:solidFill>
                  <a:srgbClr val="242424"/>
                </a:solidFill>
                <a:latin typeface="sohne"/>
              </a:rPr>
              <a:t>Sensitivitas</a:t>
            </a:r>
            <a:r>
              <a:rPr lang="en-ID" sz="2000" b="1" dirty="0">
                <a:solidFill>
                  <a:srgbClr val="242424"/>
                </a:solidFill>
                <a:latin typeface="sohne"/>
              </a:rPr>
              <a:t> (Recall)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Sensitivitas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(</a:t>
            </a:r>
            <a:r>
              <a:rPr lang="en-ID" sz="2000" i="1" dirty="0">
                <a:solidFill>
                  <a:srgbClr val="242424"/>
                </a:solidFill>
                <a:latin typeface="source-serif-pro"/>
              </a:rPr>
              <a:t>Recall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)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adalah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metrik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evaluasi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menggambarkan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seberapa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baik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suatu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model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mengidentifikasi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kelas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positif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dengan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benar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.</a:t>
            </a:r>
          </a:p>
          <a:p>
            <a:pPr marL="457200" indent="-457200">
              <a:lnSpc>
                <a:spcPts val="2250"/>
              </a:lnSpc>
              <a:buFont typeface="+mj-lt"/>
              <a:buAutoNum type="arabicPeriod"/>
            </a:pPr>
            <a:r>
              <a:rPr lang="en-ID" sz="2000" b="1" dirty="0" err="1">
                <a:solidFill>
                  <a:srgbClr val="242424"/>
                </a:solidFill>
                <a:latin typeface="sohne"/>
              </a:rPr>
              <a:t>Spesifisitas</a:t>
            </a:r>
            <a:r>
              <a:rPr lang="en-ID" sz="2000" b="1" dirty="0">
                <a:solidFill>
                  <a:srgbClr val="242424"/>
                </a:solidFill>
                <a:latin typeface="sohne"/>
              </a:rPr>
              <a:t> (Specificity)</a:t>
            </a:r>
          </a:p>
          <a:p>
            <a:pPr marL="457200" lvl="1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Spesifisitas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(</a:t>
            </a:r>
            <a:r>
              <a:rPr lang="en-ID" sz="2000" i="1" dirty="0">
                <a:solidFill>
                  <a:srgbClr val="242424"/>
                </a:solidFill>
                <a:latin typeface="source-serif-pro"/>
              </a:rPr>
              <a:t>Specificity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)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merupakan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metrik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evaluasi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menunjukkan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seberapa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efektif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suatu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model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dalam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mengklasifikasikan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kelas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negatif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secara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akurat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. </a:t>
            </a:r>
          </a:p>
          <a:p>
            <a:pPr marL="457200" indent="-457200">
              <a:lnSpc>
                <a:spcPts val="2250"/>
              </a:lnSpc>
              <a:buFont typeface="+mj-lt"/>
              <a:buAutoNum type="arabicPeriod"/>
            </a:pPr>
            <a:r>
              <a:rPr lang="en-ID" sz="2000" b="1" dirty="0">
                <a:solidFill>
                  <a:srgbClr val="242424"/>
                </a:solidFill>
                <a:latin typeface="sohne"/>
              </a:rPr>
              <a:t>F1-Score</a:t>
            </a:r>
          </a:p>
          <a:p>
            <a:pPr marL="457200" lvl="1" indent="0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ID" sz="2000" i="1" dirty="0">
                <a:solidFill>
                  <a:srgbClr val="242424"/>
                </a:solidFill>
                <a:latin typeface="source-serif-pro"/>
              </a:rPr>
              <a:t>F1 Score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 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merupakan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metrik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evaluasi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yang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mencerminkan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keseimbangan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antara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Presisi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(</a:t>
            </a:r>
            <a:r>
              <a:rPr lang="en-ID" sz="2000" i="1" dirty="0">
                <a:solidFill>
                  <a:srgbClr val="242424"/>
                </a:solidFill>
                <a:latin typeface="source-serif-pro"/>
              </a:rPr>
              <a:t>Precision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) dan </a:t>
            </a:r>
            <a:r>
              <a:rPr lang="en-ID" sz="2000" dirty="0" err="1">
                <a:solidFill>
                  <a:srgbClr val="242424"/>
                </a:solidFill>
                <a:latin typeface="source-serif-pro"/>
              </a:rPr>
              <a:t>Sensitivitas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 (</a:t>
            </a:r>
            <a:r>
              <a:rPr lang="en-ID" sz="2000" i="1" dirty="0">
                <a:solidFill>
                  <a:srgbClr val="242424"/>
                </a:solidFill>
                <a:latin typeface="source-serif-pro"/>
              </a:rPr>
              <a:t>Recall</a:t>
            </a:r>
            <a:r>
              <a:rPr lang="en-ID" sz="2000" dirty="0">
                <a:solidFill>
                  <a:srgbClr val="242424"/>
                </a:solidFill>
                <a:latin typeface="source-serif-pro"/>
              </a:rPr>
              <a:t>).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86714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4286E-3A8B-4A9E-EE44-35C5161D2A9F}"/>
              </a:ext>
            </a:extLst>
          </p:cNvPr>
          <p:cNvSpPr txBox="1"/>
          <p:nvPr/>
        </p:nvSpPr>
        <p:spPr>
          <a:xfrm>
            <a:off x="365760" y="406400"/>
            <a:ext cx="1084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1" dirty="0">
                <a:solidFill>
                  <a:srgbClr val="C00000"/>
                </a:solidFill>
                <a:effectLst/>
                <a:latin typeface="source-serif-pro"/>
              </a:rPr>
              <a:t>Confusion matrix</a:t>
            </a:r>
            <a:r>
              <a:rPr lang="en-ID" sz="2400" b="0" i="0" dirty="0">
                <a:solidFill>
                  <a:srgbClr val="C00000"/>
                </a:solidFill>
                <a:effectLst/>
                <a:latin typeface="source-serif-pro"/>
              </a:rPr>
              <a:t> </a:t>
            </a:r>
            <a:r>
              <a:rPr lang="en-ID" sz="2400" b="0" i="0" dirty="0" err="1">
                <a:solidFill>
                  <a:srgbClr val="C00000"/>
                </a:solidFill>
                <a:effectLst/>
                <a:latin typeface="source-serif-pro"/>
              </a:rPr>
              <a:t>atau</a:t>
            </a:r>
            <a:r>
              <a:rPr lang="en-ID" sz="2400" b="0" i="0" dirty="0">
                <a:solidFill>
                  <a:srgbClr val="C00000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C00000"/>
                </a:solidFill>
                <a:effectLst/>
                <a:latin typeface="source-serif-pro"/>
              </a:rPr>
              <a:t>matriks</a:t>
            </a:r>
            <a:r>
              <a:rPr lang="en-ID" sz="2400" b="0" i="0" dirty="0">
                <a:solidFill>
                  <a:srgbClr val="C00000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C00000"/>
                </a:solidFill>
                <a:effectLst/>
                <a:latin typeface="source-serif-pro"/>
              </a:rPr>
              <a:t>kebingungan</a:t>
            </a:r>
            <a:r>
              <a:rPr lang="en-ID" sz="2400" b="0" i="0" dirty="0">
                <a:solidFill>
                  <a:srgbClr val="C00000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adalah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alat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digunakan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untuk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menggambarkan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kinerja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klasifikasi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pada data uji yang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sudah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diketahui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hasil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sebenarnya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. </a:t>
            </a:r>
            <a:endParaRPr lang="en-ID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113BC8-C3AB-1003-8AC3-D44EDC1F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69" y="1647820"/>
            <a:ext cx="4330064" cy="9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6DDADEF-81C1-0035-88A0-CE5BE3A1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69" y="2648412"/>
            <a:ext cx="4330064" cy="98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A23D39A-4EDD-6E0E-0FEE-CD24BE568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00" b="66589"/>
          <a:stretch/>
        </p:blipFill>
        <p:spPr bwMode="auto">
          <a:xfrm>
            <a:off x="7429569" y="4347464"/>
            <a:ext cx="4330064" cy="114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F57C7-0915-FA3A-F31B-78CBD53061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93" b="64960"/>
          <a:stretch/>
        </p:blipFill>
        <p:spPr bwMode="auto">
          <a:xfrm>
            <a:off x="7429569" y="3564930"/>
            <a:ext cx="4330064" cy="7825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52A18-2AA7-8D96-43F9-3B537CAD98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81"/>
          <a:stretch/>
        </p:blipFill>
        <p:spPr bwMode="auto">
          <a:xfrm>
            <a:off x="6518343" y="5491949"/>
            <a:ext cx="5241290" cy="8909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CFFC9-CE61-245F-D1EE-F98DE5921C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173" y="1841157"/>
            <a:ext cx="6365170" cy="48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4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25C451-5683-AECC-1E4D-8546005E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AEA94D1-973A-0E2F-953F-8DFBD38A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82" y="156571"/>
            <a:ext cx="8877248" cy="65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D92E15-D512-1AC1-CBBF-870AF16448EE}"/>
              </a:ext>
            </a:extLst>
          </p:cNvPr>
          <p:cNvSpPr txBox="1"/>
          <p:nvPr/>
        </p:nvSpPr>
        <p:spPr>
          <a:xfrm>
            <a:off x="497840" y="2326640"/>
            <a:ext cx="1960880" cy="175432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D" b="0" i="1" dirty="0">
                <a:solidFill>
                  <a:srgbClr val="242424"/>
                </a:solidFill>
                <a:effectLst/>
                <a:latin typeface="source-serif-pro"/>
              </a:rPr>
              <a:t>Dataset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berisi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15 </a:t>
            </a:r>
            <a:r>
              <a:rPr lang="en-ID" b="0" i="1" dirty="0">
                <a:solidFill>
                  <a:srgbClr val="242424"/>
                </a:solidFill>
                <a:effectLst/>
                <a:latin typeface="source-serif-pro"/>
              </a:rPr>
              <a:t>record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 yang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terdiri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b="0" i="1" dirty="0">
                <a:solidFill>
                  <a:srgbClr val="242424"/>
                </a:solidFill>
                <a:effectLst/>
                <a:latin typeface="source-serif-pro"/>
              </a:rPr>
              <a:t>class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 “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” dan “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negatif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”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seperti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serif-pro"/>
              </a:rPr>
              <a:t>berikut</a:t>
            </a:r>
            <a:r>
              <a:rPr lang="en-ID" b="0" i="0" dirty="0"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lang="en-ID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C3C5E8-6AB4-ADB7-71A3-356B024CA859}"/>
              </a:ext>
            </a:extLst>
          </p:cNvPr>
          <p:cNvSpPr/>
          <p:nvPr/>
        </p:nvSpPr>
        <p:spPr>
          <a:xfrm>
            <a:off x="2641600" y="2915920"/>
            <a:ext cx="263196" cy="416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77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4C89F-E185-CD3B-1DCA-E6DB7A21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3A63DCE-FA6B-2E2F-165A-BE35B76CE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55" y="400050"/>
            <a:ext cx="10001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B63711-3477-189B-418D-28CE0D558A7B}"/>
              </a:ext>
            </a:extLst>
          </p:cNvPr>
          <p:cNvSpPr txBox="1"/>
          <p:nvPr/>
        </p:nvSpPr>
        <p:spPr>
          <a:xfrm>
            <a:off x="701040" y="3992880"/>
            <a:ext cx="97840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Dalam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konteks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artinya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berhasil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memprediksi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67%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total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film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benar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baik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itu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maupun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negatif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. Jadi,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dalam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kasus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, model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berhasil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memprediksi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10 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(6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dan 4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negatif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)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benar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 total 15 </a:t>
            </a:r>
            <a:r>
              <a:rPr lang="en-ID" sz="28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 yang </a:t>
            </a:r>
            <a:r>
              <a:rPr lang="en-ID" sz="2800" b="0" i="0" dirty="0" err="1">
                <a:solidFill>
                  <a:srgbClr val="242424"/>
                </a:solidFill>
                <a:effectLst/>
                <a:latin typeface="source-serif-pro"/>
              </a:rPr>
              <a:t>ada</a:t>
            </a:r>
            <a:r>
              <a:rPr lang="en-ID" sz="28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ID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9C20-2E77-E215-87B3-225273DD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692A66D-64F6-2AF1-51FC-503980355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69" y="1678300"/>
            <a:ext cx="4330064" cy="9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0605F-C75B-AD34-C16D-F6F9DECE2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E6C725-8647-B264-CF8D-667477C0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" y="459105"/>
            <a:ext cx="100012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8ECF3-CD80-7FDE-F177-F6F1E9A605EB}"/>
              </a:ext>
            </a:extLst>
          </p:cNvPr>
          <p:cNvSpPr txBox="1"/>
          <p:nvPr/>
        </p:nvSpPr>
        <p:spPr>
          <a:xfrm>
            <a:off x="296562" y="3620530"/>
            <a:ext cx="108863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Dalam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konteks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artinya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berhasil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memprediksi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75%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total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prediksi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benar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. Jadi,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dalam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kasus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, model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berhasil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memprediksi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6 </a:t>
            </a:r>
            <a:r>
              <a:rPr lang="en-ID" sz="32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benar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dari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total 8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prediksi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ID" sz="3200" b="0" i="0" dirty="0" err="1">
                <a:solidFill>
                  <a:srgbClr val="242424"/>
                </a:solidFill>
                <a:effectLst/>
                <a:latin typeface="source-serif-pro"/>
              </a:rPr>
              <a:t>dibuat</a:t>
            </a:r>
            <a:r>
              <a:rPr lang="en-ID" sz="3200" b="0" i="0" dirty="0">
                <a:solidFill>
                  <a:srgbClr val="242424"/>
                </a:solidFill>
                <a:effectLst/>
                <a:latin typeface="source-serif-pro"/>
              </a:rPr>
              <a:t> oleh model.</a:t>
            </a:r>
            <a:endParaRPr lang="en-ID" sz="32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6250A62A-9D5C-6425-B6FB-FAB1DFE6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1772"/>
            <a:ext cx="4330064" cy="98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8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2EF5C-4455-0786-2579-8152ED46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280" y="6366509"/>
            <a:ext cx="2743200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E97F10-03CF-1AC2-48F1-B3AC0CBD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782280"/>
            <a:ext cx="100012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467BE4-8F64-A58E-7BC7-2BF181113FAA}"/>
              </a:ext>
            </a:extLst>
          </p:cNvPr>
          <p:cNvSpPr txBox="1"/>
          <p:nvPr/>
        </p:nvSpPr>
        <p:spPr>
          <a:xfrm>
            <a:off x="593124" y="4139514"/>
            <a:ext cx="10367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Dari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hasil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perhitungan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dapat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menyimpulkan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bahwa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kita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memiliki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400" b="0" i="1" dirty="0">
                <a:solidFill>
                  <a:srgbClr val="242424"/>
                </a:solidFill>
                <a:effectLst/>
                <a:latin typeface="source-serif-pro"/>
              </a:rPr>
              <a:t>Recall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sebesar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67%, yang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berarti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berhasil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mengenali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67% </a:t>
            </a:r>
            <a:r>
              <a:rPr lang="en-ID" sz="24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dengan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benar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Namun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ini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juga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berarti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model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melewatkan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33% </a:t>
            </a:r>
            <a:r>
              <a:rPr lang="en-ID" sz="2400" b="0" i="1" dirty="0">
                <a:solidFill>
                  <a:srgbClr val="242424"/>
                </a:solidFill>
                <a:effectLst/>
                <a:latin typeface="source-serif-pro"/>
              </a:rPr>
              <a:t>review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positif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yang </a:t>
            </a:r>
            <a:r>
              <a:rPr lang="en-ID" sz="2400" b="0" i="0" dirty="0" err="1">
                <a:solidFill>
                  <a:srgbClr val="242424"/>
                </a:solidFill>
                <a:effectLst/>
                <a:latin typeface="source-serif-pro"/>
              </a:rPr>
              <a:t>sebenarnya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 (</a:t>
            </a:r>
            <a:r>
              <a:rPr lang="en-ID" sz="2400" b="0" i="1" dirty="0">
                <a:solidFill>
                  <a:srgbClr val="242424"/>
                </a:solidFill>
                <a:effectLst/>
                <a:latin typeface="source-serif-pro"/>
              </a:rPr>
              <a:t>False </a:t>
            </a:r>
            <a:r>
              <a:rPr lang="en-ID" sz="2400" b="0" i="1" dirty="0" err="1">
                <a:solidFill>
                  <a:srgbClr val="242424"/>
                </a:solidFill>
                <a:effectLst/>
                <a:latin typeface="source-serif-pro"/>
              </a:rPr>
              <a:t>Negatif</a:t>
            </a:r>
            <a:r>
              <a:rPr lang="en-ID" sz="2400" b="0" i="0" dirty="0">
                <a:solidFill>
                  <a:srgbClr val="242424"/>
                </a:solidFill>
                <a:effectLst/>
                <a:latin typeface="source-serif-pro"/>
              </a:rPr>
              <a:t>). </a:t>
            </a:r>
            <a:endParaRPr lang="en-ID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ABC7-457F-3F6A-1879-4CCFC59C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968</Words>
  <Application>Microsoft Office PowerPoint</Application>
  <PresentationFormat>Widescreen</PresentationFormat>
  <Paragraphs>89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Google Sans</vt:lpstr>
      <vt:lpstr>Manrope</vt:lpstr>
      <vt:lpstr>Sagona Book</vt:lpstr>
      <vt:lpstr>sohne</vt:lpstr>
      <vt:lpstr>source-serif-pro</vt:lpstr>
      <vt:lpstr>Office Theme</vt:lpstr>
      <vt:lpstr>EVALUASI MODEL ANALISIS DATA </vt:lpstr>
      <vt:lpstr>Mengapa evaluasi model penting?</vt:lpstr>
      <vt:lpstr>Evaluasi Model untuk Data Klasifikasi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Berapa AUC ROC yang baik?</vt:lpstr>
      <vt:lpstr>Sumber https://www.evidentlyai.com/classification-metrics/explain-roc-curve#true-vs-false-positive-rates</vt:lpstr>
      <vt:lpstr>EVALUASI MODEL UNTUK DATA REGRESI </vt:lpstr>
      <vt:lpstr>Metrik utama Evaluasi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Tukiyat Dimas</dc:creator>
  <cp:lastModifiedBy>Tukiyat Dimas</cp:lastModifiedBy>
  <cp:revision>10</cp:revision>
  <dcterms:created xsi:type="dcterms:W3CDTF">2024-11-04T18:00:38Z</dcterms:created>
  <dcterms:modified xsi:type="dcterms:W3CDTF">2024-11-07T23:57:48Z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