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4630400" cy="8229600"/>
  <p:notesSz cx="8229600" cy="14630400"/>
  <p:embeddedFontLst>
    <p:embeddedFont>
      <p:font typeface="Kanit Light"/>
      <p:regular r:id="rId27"/>
    </p:embeddedFont>
    <p:embeddedFont>
      <p:font typeface="Kanit Light"/>
      <p:regular r:id="rId28"/>
    </p:embeddedFont>
    <p:embeddedFont>
      <p:font typeface="Kanit Light"/>
      <p:regular r:id="rId29"/>
    </p:embeddedFont>
    <p:embeddedFont>
      <p:font typeface="Kanit Light"/>
      <p:regular r:id="rId30"/>
    </p:embeddedFont>
    <p:embeddedFont>
      <p:font typeface="Martel Sans"/>
      <p:regular r:id="rId31"/>
    </p:embeddedFont>
    <p:embeddedFont>
      <p:font typeface="Martel Sans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image" Target="../media/image-13-10.png"/><Relationship Id="rId11" Type="http://schemas.openxmlformats.org/officeDocument/2006/relationships/slideLayout" Target="../slideLayouts/slideLayout14.xml"/><Relationship Id="rId1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slideLayout" Target="../slideLayouts/slideLayout19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6713"/>
            <a:ext cx="936307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Digital Marketing untuk Technopreneurship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144447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Program Studi Teknik Informatika S-2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68522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Pertemuan 4 - Mata Kuliah Technopreneurship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2377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Email Marketing</a:t>
            </a:r>
            <a:endParaRPr lang="en-US" sz="3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39290"/>
            <a:ext cx="6521410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293143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Segmentasi Audiens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3360658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Membagi daftar email berdasarkan demografi, perilaku, atau tahap dalam sales funnel untuk meningkatkan relevansi konten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939290"/>
            <a:ext cx="6521410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13558" y="293143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Personalisasi Konten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7513558" y="3360658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Menyesuaikan pesan email berdasarkan data pengguna untuk meningkatkan engagement dan conversion rate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94096"/>
            <a:ext cx="6521410" cy="793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92148" y="5186243"/>
            <a:ext cx="253543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Otomatisasi Kampanye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92148" y="5615464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Menyiapkan serangkaian email yang dikirim secara otomatis berdasarkan trigger atau jadwal tertentu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194096"/>
            <a:ext cx="6521410" cy="7937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13558" y="518624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Analisis Performa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7513558" y="5615464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Melacak metrik seperti open rate, click-through rate, dan conversion untuk mengoptimalkan strategi</a:t>
            </a:r>
            <a:endParaRPr lang="en-US" sz="1550" dirty="0"/>
          </a:p>
        </p:txBody>
      </p:sp>
      <p:sp>
        <p:nvSpPr>
          <p:cNvPr id="15" name="Text 9"/>
          <p:cNvSpPr/>
          <p:nvPr/>
        </p:nvSpPr>
        <p:spPr>
          <a:xfrm>
            <a:off x="793790" y="6672143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Meskipun sering dianggap kuno, email marketing tetap menjadi salah satu kanal dengan ROI tertinggi, dengan rata-rata return $42 untuk setiap $1 yang diinvestasikan menurut Litmus Research.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1497"/>
            <a:ext cx="69355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Pay-Per-Click (PPC) Advertising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61758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Google Ads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3126105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Platform iklan berbayar terbesar yang memungkinkan penempatan iklan di hasil pencarian Google, YouTube, dan jaringan display.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25731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Search ads: Muncul di hasil pencarian Google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644271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Display ads: Banner di website yang tergabung dalam Google Display Network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34876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Video ads: Iklan di YouTube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73571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Shopping ads: Produk dengan gambar dan harga di hasil pencarian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261758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Social Media Ads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564874" y="312610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Iklan berbayar di platform media sosial dengan targeting berdasarkan demografi, minat, dan perilaku yang sangat spesifik.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393977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Facebook &amp; Instagram Ads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432673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LinkedIn Ads (ideal untuk B2B)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471368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Twitter Ads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510063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TikTok Ads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64874" y="5596771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Kunci keberhasilan PPC adalah keyword research yang teliti, copywriting yang menarik, dan landing page yang dioptimalkan untuk konversi.</a:t>
            </a:r>
            <a:endParaRPr lang="en-US" sz="15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0229"/>
            <a:ext cx="556319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Analytics &amp; Measurement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2747963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Analitik digital memungkinkan technopreneur untuk: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93790" y="3288744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Mengukur efektivitas kampanye pemasaran secara real-time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93790" y="3675698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Memahami perilaku pengguna dan customer journey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4062651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Mengidentifikasi sumber traffic yang paling bernilai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93790" y="4449604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Mendeteksi permasalahan dalam proses konversi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93790" y="4836557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Mengalokasikan budget pemasaran secara lebih efisien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93790" y="5223510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Melakukan A/B testing untuk mengoptimalkan konten dan desain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93790" y="5764292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Tools populer untuk analitik digital meliputi Google Analytics, Google Search Console, Hotjar, SEMrush, dan Mixpanel.</a:t>
            </a:r>
            <a:endParaRPr lang="en-US" sz="15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5478"/>
            <a:ext cx="814113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Strategi Digital Marketing Terintegrasi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2254091" y="240220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Definisi Tujuan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2831425"/>
            <a:ext cx="394120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Menentukan KPI yang jelas dan terukur seperti peningkatan traffic, lead generation, atau penjualan</a:t>
            </a:r>
            <a:endParaRPr lang="en-US" sz="15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070259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008" y="3227963"/>
            <a:ext cx="296942" cy="3711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895284" y="198239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Identifikasi Audiens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9895284" y="2411611"/>
            <a:ext cx="394132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Membuat buyer persona detail berdasarkan demografi, psikografi, dan perilaku online target audiens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070259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303" y="2647533"/>
            <a:ext cx="296942" cy="3711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94463" y="36618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Perencanaan Kanal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9994463" y="4091107"/>
            <a:ext cx="384214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Memilih platform digital yang paling relevan dengan audiens target dan tujuan bisnis</a:t>
            </a:r>
            <a:endParaRPr lang="en-US" sz="15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070259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250" y="4167128"/>
            <a:ext cx="296942" cy="37111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895284" y="5341382"/>
            <a:ext cx="254734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Pengembangan Konten</a:t>
            </a:r>
            <a:endParaRPr lang="en-US" sz="1950" dirty="0"/>
          </a:p>
        </p:txBody>
      </p:sp>
      <p:sp>
        <p:nvSpPr>
          <p:cNvPr id="16" name="Text 8"/>
          <p:cNvSpPr/>
          <p:nvPr/>
        </p:nvSpPr>
        <p:spPr>
          <a:xfrm>
            <a:off x="9895284" y="5770602"/>
            <a:ext cx="394132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Menciptakan konten yang relevan dan bernilai untuk setiap tahap customer journey</a:t>
            </a:r>
            <a:endParaRPr lang="en-US" sz="15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070259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0303" y="5686723"/>
            <a:ext cx="296942" cy="37111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62889" y="4921448"/>
            <a:ext cx="25721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Pengukuran &amp; Optimasi</a:t>
            </a:r>
            <a:endParaRPr lang="en-US" sz="1950" dirty="0"/>
          </a:p>
        </p:txBody>
      </p:sp>
      <p:sp>
        <p:nvSpPr>
          <p:cNvPr id="20" name="Text 10"/>
          <p:cNvSpPr/>
          <p:nvPr/>
        </p:nvSpPr>
        <p:spPr>
          <a:xfrm>
            <a:off x="793790" y="5350669"/>
            <a:ext cx="394120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Menganalisis performa dan melakukan penyesuaian berdasarkan data untuk meningkatkan hasil</a:t>
            </a:r>
            <a:endParaRPr lang="en-US" sz="15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070259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4008" y="5106293"/>
            <a:ext cx="296942" cy="371118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93790" y="694646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Strategi digital marketing yang efektif mengintegrasikan berbagai kanal untuk menciptakan pengalaman yang kohesif bagi target audiens.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241" y="695206"/>
            <a:ext cx="7092077" cy="611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Membuat Customer Journey Map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241" y="1697474"/>
            <a:ext cx="6532959" cy="7822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7741" y="2675215"/>
            <a:ext cx="2444710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Awareness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977741" y="3098006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Kanal: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SEO, konten blog, media sosial, iklan display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977741" y="3528179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Metrik: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Impressions, reach, traffic, brand searches</a:t>
            </a:r>
            <a:endParaRPr lang="en-US" sz="15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97474"/>
            <a:ext cx="6532959" cy="7822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10701" y="2675215"/>
            <a:ext cx="2444710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Consideration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7510701" y="3098006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Kanal: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Email marketing, webinar, case study, review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510701" y="3528179"/>
            <a:ext cx="6141958" cy="625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Metrik: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Engagement, time on site, return visits, newsletter sign-ups</a:t>
            </a:r>
            <a:endParaRPr lang="en-US" sz="15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1" y="4349472"/>
            <a:ext cx="6532959" cy="7822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7741" y="5327213"/>
            <a:ext cx="2444710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Conversion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977741" y="5750004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Kanal: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Landing page, retargeting ads, free trial, demo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977741" y="6180177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Metrik: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Conversion rate, cost per acquisition, average order value</a:t>
            </a:r>
            <a:endParaRPr lang="en-US" sz="15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349472"/>
            <a:ext cx="6532959" cy="78224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510701" y="5327213"/>
            <a:ext cx="2444710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Retention</a:t>
            </a:r>
            <a:endParaRPr lang="en-US" sz="1900" dirty="0"/>
          </a:p>
        </p:txBody>
      </p:sp>
      <p:sp>
        <p:nvSpPr>
          <p:cNvPr id="17" name="Text 11"/>
          <p:cNvSpPr/>
          <p:nvPr/>
        </p:nvSpPr>
        <p:spPr>
          <a:xfrm>
            <a:off x="7510701" y="5750004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Kanal: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Email nurturing, komunitas, konten eksklusif, support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7510701" y="6180177"/>
            <a:ext cx="6141958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Metrik:</a:t>
            </a:r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Customer lifetime value, churn rate, NPS score</a:t>
            </a:r>
            <a:endParaRPr lang="en-US" sz="1500" dirty="0"/>
          </a:p>
        </p:txBody>
      </p:sp>
      <p:sp>
        <p:nvSpPr>
          <p:cNvPr id="19" name="Text 13"/>
          <p:cNvSpPr/>
          <p:nvPr/>
        </p:nvSpPr>
        <p:spPr>
          <a:xfrm>
            <a:off x="782241" y="6908482"/>
            <a:ext cx="13065919" cy="625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Customer journey map membantu technopreneur memahami touchpoint krusial dengan pelanggan dan mengoptimalkan setiap tahap untuk meningkatkan konversi dan retensi.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8413"/>
            <a:ext cx="844819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Implementasi Budget Digital Marketing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704505"/>
            <a:ext cx="352996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Startup Phase (Budget Terbatas)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3213021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Content Marketing &amp; SEO (40%):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Fokus pada pembangunan aset organik jangka panjang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91751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Social Media (30%):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Membangun komunitas dan brand awareness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622006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Limited PPC (20%):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Eksperimen dengan budget kecil untuk validasi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326499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Analytics (10%):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Investasi pada tools pengukuran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704505"/>
            <a:ext cx="368069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Growth Phase (Budget Menengah)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564874" y="3213021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PPC &amp; Retargeting (35%):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Skalakan kanal yang terbukti menghasilkan ROI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391751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Content Marketing &amp; SEO (25%):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Tingkatkan produksi konten berkualitas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622006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Email Marketing (20%):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Otomatisasi dan personalisasi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5008959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Social Media (15%):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Gabungkan organic dan paid strategy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539591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Analytics &amp; Testing (5%):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A/B testing dan optimasi berkelanjutan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3790" y="632364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Alokasi budget harus disesuaikan berdasarkan tahap bisnis, tujuan pemasaran, dan data performa dari kampanye sebelumnya.</a:t>
            </a:r>
            <a:endParaRPr lang="en-US" sz="15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1264"/>
            <a:ext cx="60311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Analisis Studi Kasus: Netflix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657356"/>
            <a:ext cx="352103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Strategi Digital Marketing Netflix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3165872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Personalisasi: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Algoritma rekomendasi yang menganalisis perilaku penonton untuk menyarankan konten yang relevan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870365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Content Marketing: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Blog, podcast, dan konten behind-the-scenes yang memperkaya pengalaman penonton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57485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Social Media: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Akun terpisah untuk berbagai genre dan show, dengan tone of voice yang konsisten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279350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Email Marketing: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Notifikasi personalisasi tentang rilis baru berdasarkan preferensi penonton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98384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 Analytics: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Penggunaan data untuk menginformasikan keputusan produksi konten dan strategi pemasaran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2657356"/>
            <a:ext cx="257829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Hasil dan Pembelajaran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564874" y="316587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Strategi berbasis data Netflix telah berkontribusi pada: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366200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Pertumbuhan global mencapai 223 juta pelanggan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404895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Tingkat retensi pelanggan yang tinggi (93%)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443591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Brand value yang meningkat 18% pada 2022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4932045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Key Takeaway: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Personalisasi dan data-driven marketing adalah kunci untuk menciptakan pengalaman pelanggan yang relevan dan meningkatkan loyalitas.</a:t>
            </a:r>
            <a:endParaRPr lang="en-US" sz="15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47568"/>
            <a:ext cx="99073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Digital Marketing Metrics yang Perlu Dipantau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663660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CTR</a:t>
            </a:r>
            <a:endParaRPr lang="en-US" sz="5150" dirty="0"/>
          </a:p>
        </p:txBody>
      </p:sp>
      <p:sp>
        <p:nvSpPr>
          <p:cNvPr id="4" name="Text 2"/>
          <p:cNvSpPr/>
          <p:nvPr/>
        </p:nvSpPr>
        <p:spPr>
          <a:xfrm>
            <a:off x="1090613" y="25666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Click-Through Rate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2995851"/>
            <a:ext cx="3074670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Persentase pengguna yang mengklik iklan atau link dari total yang melihatnya. Menunjukkan efektivitas copy dan visual.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4116467" y="1663660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CPA</a:t>
            </a:r>
            <a:endParaRPr lang="en-US" sz="5150" dirty="0"/>
          </a:p>
        </p:txBody>
      </p:sp>
      <p:sp>
        <p:nvSpPr>
          <p:cNvPr id="7" name="Text 5"/>
          <p:cNvSpPr/>
          <p:nvPr/>
        </p:nvSpPr>
        <p:spPr>
          <a:xfrm>
            <a:off x="4413290" y="25666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Cost Per Acquisition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4116467" y="2995851"/>
            <a:ext cx="3074670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Biaya yang dikeluarkan untuk mendapatkan satu pelanggan. Metrik krusial untuk menilai efisiensi kampanye.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439144" y="1663660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CR</a:t>
            </a:r>
            <a:endParaRPr lang="en-US" sz="5150" dirty="0"/>
          </a:p>
        </p:txBody>
      </p:sp>
      <p:sp>
        <p:nvSpPr>
          <p:cNvPr id="10" name="Text 8"/>
          <p:cNvSpPr/>
          <p:nvPr/>
        </p:nvSpPr>
        <p:spPr>
          <a:xfrm>
            <a:off x="7735967" y="256663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Conversion Rate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439144" y="2995851"/>
            <a:ext cx="3074670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Persentase pengunjung yang melakukan tindakan yang diinginkan. Indikator efektivitas keseluruhan funnel.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10761821" y="1663660"/>
            <a:ext cx="3074789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CAC</a:t>
            </a:r>
            <a:endParaRPr lang="en-US" sz="5150" dirty="0"/>
          </a:p>
        </p:txBody>
      </p:sp>
      <p:sp>
        <p:nvSpPr>
          <p:cNvPr id="13" name="Text 11"/>
          <p:cNvSpPr/>
          <p:nvPr/>
        </p:nvSpPr>
        <p:spPr>
          <a:xfrm>
            <a:off x="10856238" y="2566630"/>
            <a:ext cx="288583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Customer Acquisition Cost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761821" y="2995851"/>
            <a:ext cx="3074789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Total biaya untuk mendapatkan pelanggan baru, termasuk marketing, sales, dan onboarding.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4116467" y="507956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CLV</a:t>
            </a:r>
            <a:endParaRPr lang="en-US" sz="5150" dirty="0"/>
          </a:p>
        </p:txBody>
      </p:sp>
      <p:sp>
        <p:nvSpPr>
          <p:cNvPr id="16" name="Text 14"/>
          <p:cNvSpPr/>
          <p:nvPr/>
        </p:nvSpPr>
        <p:spPr>
          <a:xfrm>
            <a:off x="4316611" y="5982533"/>
            <a:ext cx="267426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Customer Lifetime Value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4116467" y="6411754"/>
            <a:ext cx="3074670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Nilai total yang diharapkan dari seorang pelanggan selama hubungan bisnis. Menunjukkan profitabilitas jangka panjang.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439144" y="507956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ROI</a:t>
            </a:r>
            <a:endParaRPr lang="en-US" sz="5150" dirty="0"/>
          </a:p>
        </p:txBody>
      </p:sp>
      <p:sp>
        <p:nvSpPr>
          <p:cNvPr id="19" name="Text 17"/>
          <p:cNvSpPr/>
          <p:nvPr/>
        </p:nvSpPr>
        <p:spPr>
          <a:xfrm>
            <a:off x="7735967" y="598253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Return on Investment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7439144" y="6411754"/>
            <a:ext cx="3074670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Perbandingan antara keuntungan dan biaya kampanye. Metrik utama untuk menilai keberhasilan strategi.</a:t>
            </a:r>
            <a:endParaRPr lang="en-US" sz="1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6625"/>
            <a:ext cx="6163866" cy="5270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Tren Digital Marketing 2023-2024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481018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70002" y="1657231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186" y="1767840"/>
            <a:ext cx="227647" cy="2846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0002" y="2331839"/>
            <a:ext cx="21087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&amp; Personalisasi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70002" y="2696527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kecerdasan buatan untuk personalisasi konten dan iklan di skala besar, meningkatkan relevansi dan engagement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7399496" y="1481018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575709" y="1657231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93" y="1767840"/>
            <a:ext cx="227647" cy="28467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575709" y="2331839"/>
            <a:ext cx="2444829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Voice Search Optimization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7575709" y="2696527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Optimasi konten untuk pencarian suara dengan fokus pada frasa percakapan dan pertanyaan alami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793790" y="3581162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970002" y="3757374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6" y="3867983"/>
            <a:ext cx="227647" cy="28467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70002" y="4431983"/>
            <a:ext cx="2147292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Privacy-First Marketing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970002" y="4796671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Adaptasi terhadap perubahan regulasi privasi dan penghapusan third-party cookies dengan strategi first-party data</a:t>
            </a:r>
            <a:endParaRPr lang="en-US" sz="1300" dirty="0"/>
          </a:p>
        </p:txBody>
      </p:sp>
      <p:sp>
        <p:nvSpPr>
          <p:cNvPr id="18" name="Shape 13"/>
          <p:cNvSpPr/>
          <p:nvPr/>
        </p:nvSpPr>
        <p:spPr>
          <a:xfrm>
            <a:off x="7399496" y="3581162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575709" y="3757374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93" y="3867983"/>
            <a:ext cx="227647" cy="284678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75709" y="4431983"/>
            <a:ext cx="21087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Short-Form Video</a:t>
            </a:r>
            <a:endParaRPr lang="en-US" sz="1650" dirty="0"/>
          </a:p>
        </p:txBody>
      </p:sp>
      <p:sp>
        <p:nvSpPr>
          <p:cNvPr id="22" name="Text 16"/>
          <p:cNvSpPr/>
          <p:nvPr/>
        </p:nvSpPr>
        <p:spPr>
          <a:xfrm>
            <a:off x="7575709" y="4796671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Peningkatan fokus pada konten video pendek di platform seperti TikTok, Instagram Reels, dan YouTube Shorts</a:t>
            </a:r>
            <a:endParaRPr lang="en-US" sz="1300" dirty="0"/>
          </a:p>
        </p:txBody>
      </p:sp>
      <p:sp>
        <p:nvSpPr>
          <p:cNvPr id="23" name="Shape 17"/>
          <p:cNvSpPr/>
          <p:nvPr/>
        </p:nvSpPr>
        <p:spPr>
          <a:xfrm>
            <a:off x="793790" y="5681305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Shape 18"/>
          <p:cNvSpPr/>
          <p:nvPr/>
        </p:nvSpPr>
        <p:spPr>
          <a:xfrm>
            <a:off x="970002" y="5857518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186" y="5968127"/>
            <a:ext cx="227647" cy="284678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970002" y="6532126"/>
            <a:ext cx="24872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Micro-Influencer Marketing</a:t>
            </a:r>
            <a:endParaRPr lang="en-US" sz="1650" dirty="0"/>
          </a:p>
        </p:txBody>
      </p:sp>
      <p:sp>
        <p:nvSpPr>
          <p:cNvPr id="27" name="Text 20"/>
          <p:cNvSpPr/>
          <p:nvPr/>
        </p:nvSpPr>
        <p:spPr>
          <a:xfrm>
            <a:off x="970002" y="6896814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Kolaborasi dengan influencer dengan audiens yang lebih kecil tapi lebih engaged dan tertarget</a:t>
            </a:r>
            <a:endParaRPr lang="en-US" sz="1300" dirty="0"/>
          </a:p>
        </p:txBody>
      </p:sp>
      <p:sp>
        <p:nvSpPr>
          <p:cNvPr id="28" name="Shape 21"/>
          <p:cNvSpPr/>
          <p:nvPr/>
        </p:nvSpPr>
        <p:spPr>
          <a:xfrm>
            <a:off x="7399496" y="5681305"/>
            <a:ext cx="6437114" cy="1931551"/>
          </a:xfrm>
          <a:prstGeom prst="roundRect">
            <a:avLst>
              <a:gd name="adj" fmla="val 3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9" name="Shape 22"/>
          <p:cNvSpPr/>
          <p:nvPr/>
        </p:nvSpPr>
        <p:spPr>
          <a:xfrm>
            <a:off x="7575709" y="5857518"/>
            <a:ext cx="506016" cy="506016"/>
          </a:xfrm>
          <a:prstGeom prst="roundRect">
            <a:avLst>
              <a:gd name="adj" fmla="val 18068768"/>
            </a:avLst>
          </a:prstGeom>
          <a:solidFill>
            <a:srgbClr val="437066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4893" y="5968127"/>
            <a:ext cx="227647" cy="284678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7575709" y="6532126"/>
            <a:ext cx="2117527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Immersive Experiences</a:t>
            </a:r>
            <a:endParaRPr lang="en-US" sz="1650" dirty="0"/>
          </a:p>
        </p:txBody>
      </p:sp>
      <p:sp>
        <p:nvSpPr>
          <p:cNvPr id="32" name="Text 24"/>
          <p:cNvSpPr/>
          <p:nvPr/>
        </p:nvSpPr>
        <p:spPr>
          <a:xfrm>
            <a:off x="7575709" y="6896814"/>
            <a:ext cx="6084689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AR/VR untuk menciptakan pengalaman brand yang lebih mendalam dan interaktif</a:t>
            </a:r>
            <a:endParaRPr lang="en-US" sz="13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2367"/>
            <a:ext cx="668750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Tugas Praktik Digital Marketing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809280"/>
            <a:ext cx="4215289" cy="2769513"/>
          </a:xfrm>
          <a:prstGeom prst="roundRect">
            <a:avLst>
              <a:gd name="adj" fmla="val 3010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5008" y="30304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Analisis Kompetitor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015008" y="3459718"/>
            <a:ext cx="3772853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Lakukan analisis terhadap strategi digital marketing 3 kompetitor dalam industri yang dipilih. Identifikasi kekuatan, kelemahan, dan peluang yang dapat dimanfaatkan.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5207437" y="2809280"/>
            <a:ext cx="4215408" cy="2769513"/>
          </a:xfrm>
          <a:prstGeom prst="roundRect">
            <a:avLst>
              <a:gd name="adj" fmla="val 3010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8655" y="3030498"/>
            <a:ext cx="3772972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Pembuatan Rencana Digital Marketing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5428655" y="3769876"/>
            <a:ext cx="3772972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Rancang strategi digital marketing komprehensif untuk startup teknologi (nyata atau hipotesis), termasuk definisi audiens, pemilihan kanal, konten, dan anggaran.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621203" y="2809280"/>
            <a:ext cx="4215289" cy="2769513"/>
          </a:xfrm>
          <a:prstGeom prst="roundRect">
            <a:avLst>
              <a:gd name="adj" fmla="val 3010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42421" y="3030498"/>
            <a:ext cx="315860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Implementasi Mini Campaign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9842421" y="3459718"/>
            <a:ext cx="3772853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Lakukan implementasi kampanye kecil di salah satu platform digital (media sosial, blog, atau email) dan analisis hasilnya dengan metrik yang relevan.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93790" y="5802035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Tugas dikerjakan dalam kelompok 3-4 orang dan dipresentasikan pada pertemuan berikutnya. Penilaian berdasarkan kreativitas, analisis data, dan kelayakan implementasi.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7798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Agenda Pembelajaran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742367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719507"/>
            <a:ext cx="6422231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5" name="Shape 3"/>
          <p:cNvSpPr/>
          <p:nvPr/>
        </p:nvSpPr>
        <p:spPr>
          <a:xfrm>
            <a:off x="3707249" y="2444710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</p:sp>
      <p:sp>
        <p:nvSpPr>
          <p:cNvPr id="6" name="Text 4"/>
          <p:cNvSpPr/>
          <p:nvPr/>
        </p:nvSpPr>
        <p:spPr>
          <a:xfrm>
            <a:off x="3885843" y="259353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15008" y="3238500"/>
            <a:ext cx="33701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Konsep Dasar Digital Marketing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15008" y="3667720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Pengertian, evolusi, dan komponen utama digital marketing dalam ekosistem bisnis teknologi modern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414379" y="2742367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7414379" y="2719507"/>
            <a:ext cx="6422231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11" name="Shape 9"/>
          <p:cNvSpPr/>
          <p:nvPr/>
        </p:nvSpPr>
        <p:spPr>
          <a:xfrm>
            <a:off x="10327838" y="2444710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</p:sp>
      <p:sp>
        <p:nvSpPr>
          <p:cNvPr id="12" name="Text 10"/>
          <p:cNvSpPr/>
          <p:nvPr/>
        </p:nvSpPr>
        <p:spPr>
          <a:xfrm>
            <a:off x="10506432" y="259353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35597" y="3238500"/>
            <a:ext cx="273581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Strategi Digital Marketing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635597" y="3667720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Perencanaan strategis, penentuan target audiens, dan pemilihan platform yang relevan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93790" y="5020032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</p:sp>
      <p:sp>
        <p:nvSpPr>
          <p:cNvPr id="16" name="Shape 14"/>
          <p:cNvSpPr/>
          <p:nvPr/>
        </p:nvSpPr>
        <p:spPr>
          <a:xfrm>
            <a:off x="793790" y="4997172"/>
            <a:ext cx="6422231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17" name="Shape 15"/>
          <p:cNvSpPr/>
          <p:nvPr/>
        </p:nvSpPr>
        <p:spPr>
          <a:xfrm>
            <a:off x="3707249" y="472237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</p:sp>
      <p:sp>
        <p:nvSpPr>
          <p:cNvPr id="18" name="Text 16"/>
          <p:cNvSpPr/>
          <p:nvPr/>
        </p:nvSpPr>
        <p:spPr>
          <a:xfrm>
            <a:off x="3885843" y="487120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1015008" y="5516166"/>
            <a:ext cx="337613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Implementasi Digital Marketing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1015008" y="5945386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Praktik penggunaan berbagai kanal digital dan pengukuran kinerja kampanye pemasaran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7414379" y="5020032"/>
            <a:ext cx="6422231" cy="1781651"/>
          </a:xfrm>
          <a:prstGeom prst="roundRect">
            <a:avLst>
              <a:gd name="adj" fmla="val 6159"/>
            </a:avLst>
          </a:prstGeom>
          <a:solidFill>
            <a:srgbClr val="FFFFFF"/>
          </a:solidFill>
          <a:ln/>
        </p:spPr>
      </p:sp>
      <p:sp>
        <p:nvSpPr>
          <p:cNvPr id="22" name="Shape 20"/>
          <p:cNvSpPr/>
          <p:nvPr/>
        </p:nvSpPr>
        <p:spPr>
          <a:xfrm>
            <a:off x="7414379" y="4997172"/>
            <a:ext cx="6422231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23" name="Shape 21"/>
          <p:cNvSpPr/>
          <p:nvPr/>
        </p:nvSpPr>
        <p:spPr>
          <a:xfrm>
            <a:off x="10327838" y="472237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</p:sp>
      <p:sp>
        <p:nvSpPr>
          <p:cNvPr id="24" name="Text 22"/>
          <p:cNvSpPr/>
          <p:nvPr/>
        </p:nvSpPr>
        <p:spPr>
          <a:xfrm>
            <a:off x="10506432" y="487120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1850" dirty="0"/>
          </a:p>
        </p:txBody>
      </p:sp>
      <p:sp>
        <p:nvSpPr>
          <p:cNvPr id="25" name="Text 23"/>
          <p:cNvSpPr/>
          <p:nvPr/>
        </p:nvSpPr>
        <p:spPr>
          <a:xfrm>
            <a:off x="7635597" y="551616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Analisis Studi Kasus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7635597" y="5945386"/>
            <a:ext cx="597979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Evaluasi strategi digital marketing pada perusahaan teknologi terkemuka</a:t>
            </a:r>
            <a:endParaRPr lang="en-US" sz="1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6165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Referensi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86225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Buku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237077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Chaffey, D., &amp; Ellis-Chadwick, F. (2019). Digital Marketing: Strategy, Implementation and Practice (7th ed.). Pearson.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075265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Ryan, D. (2021). Understanding Digital Marketing: Marketing Strategies for Engaging the Digital Generation (5th ed.). Kogan Page.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09729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Kingsnorth, S. (2022). Digital Marketing Strategy: An Integrated Approach to Online Marketing (3rd ed.). Kogan Page.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93073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Jurnal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93790" y="5439251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Baltes, L. P. (2015). Content marketing - the fundamental tool of digital marketing. Bulletin of the Transilvania University of Brasov. Economic Sciences. Series V, 8(2), 111-118.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93790" y="6461284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Saura, J. R., Palos-Sanchez, P., &amp; Cerdá Suárez, L. M. (2017). Understanding the Digital Marketing Environment with KPIs and Web Analytics. Future Internet, 9(4), 76.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186225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Online Resources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564874" y="237077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HubSpot Academy. (2023). Digital Marketing Course. https://academy.hubspot.com/courses/digital-marketing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3075265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Google Digital Garage. (2023). Fundamentals of Digital Marketing. https://learndigital.withgoogle.com/digitalgarage/course/digital-marketing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4414838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Hootsuite Academy. (2023). Social Marketing Training. https://education.hootsuite.com/courses/social-marketing-education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556581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Laporan Industri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7564874" y="607433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Are Social &amp; Hootsuite. (2023). Digital 2023: Indonesia.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64874" y="646128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eMarketer. (2023). Indonesia Digital Ad Spending.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7564874" y="684823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Statista. (2023). Digital Advertising in Indonesia.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067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Capaian Pembelajaran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567589"/>
            <a:ext cx="4215289" cy="2111335"/>
          </a:xfrm>
          <a:prstGeom prst="roundRect">
            <a:avLst>
              <a:gd name="adj" fmla="val 39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99768" y="377356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Kognitif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999768" y="4202787"/>
            <a:ext cx="3803333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Mahasiswa mampu menganalisa dan mengidentifikasi konsep dasar digital marketing dalam konteks technopreneurship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5207437" y="3567589"/>
            <a:ext cx="4215408" cy="2111335"/>
          </a:xfrm>
          <a:prstGeom prst="roundRect">
            <a:avLst>
              <a:gd name="adj" fmla="val 39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13415" y="377356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Psikomotorik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5413415" y="4202787"/>
            <a:ext cx="3803452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Mahasiswa mampu mempraktikkan strategi digital marketing untuk pengembangan usaha berbasis teknologi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621203" y="3567589"/>
            <a:ext cx="4215289" cy="2111335"/>
          </a:xfrm>
          <a:prstGeom prst="roundRect">
            <a:avLst>
              <a:gd name="adj" fmla="val 394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7181" y="377356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Afektif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9827181" y="4202787"/>
            <a:ext cx="380333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Mahasiswa memiliki sikap kritis dalam mengevaluasi efektivitas kampanye digital marketing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5586"/>
            <a:ext cx="603754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Pengantar Digital Marketing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971913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Digital marketing adalah penggunaan teknologi digital, platform online, perangkat seluler, media sosial, mesin pencari, dan saluran lainnya untuk menjangkau konsumen dan mempromosikan produk atau layanan.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420666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Dalam konteks technopreneurship, digital marketing menjadi komponen krusial untuk membangun visibilitas, menumbuhkan basis pelanggan, dan mengembangkan bisnis dengan investasi yang relatif lebih rendah dibandingkan pemasaran tradisional.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869418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Dengan jumlah pengguna internet di Indonesia yang mencapai 210 juta orang (76,8% dari populasi) pada 2023, digital marketing menawarkan potensi jangkauan yang sangat luas bagi technopreneur.</a:t>
            </a:r>
            <a:endParaRPr lang="en-US" sz="15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874" y="2016562"/>
            <a:ext cx="6279356" cy="5114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59951"/>
            <a:ext cx="5050750" cy="589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Evolusi Digital Marketing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303770" y="1526143"/>
            <a:ext cx="22860" cy="5629751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6560403" y="1726763"/>
            <a:ext cx="565547" cy="22860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7103090" y="1526143"/>
            <a:ext cx="424220" cy="424220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73754" y="1561445"/>
            <a:ext cx="282773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015621" y="1590913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1990-an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93790" y="1998702"/>
            <a:ext cx="55786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Awal era digital marketing dengan munculnya website statis dan email marketing sederhana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504450" y="2857976"/>
            <a:ext cx="565547" cy="22860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7103090" y="2657356"/>
            <a:ext cx="424220" cy="424220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73754" y="2692658"/>
            <a:ext cx="282773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257937" y="2722126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2000-an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257937" y="3129915"/>
            <a:ext cx="55786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Perkembangan mesin pencari dan lahirnya Search Engine Optimization (SEO) sebagai strategi utama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6560403" y="3833098"/>
            <a:ext cx="565547" cy="22860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7103090" y="3632478"/>
            <a:ext cx="424220" cy="424220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73754" y="3667780"/>
            <a:ext cx="282773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4015621" y="3697248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2005-2010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793790" y="4105037"/>
            <a:ext cx="55786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Munculnya platform media sosial seperti Facebook, Twitter yang membuka dimensi baru interaksi dengan konsumen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7504450" y="4808220"/>
            <a:ext cx="565547" cy="22860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7103090" y="4607600"/>
            <a:ext cx="424220" cy="424220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73754" y="4642902"/>
            <a:ext cx="282773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257937" y="4672370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2010-2015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8257937" y="5080159"/>
            <a:ext cx="55786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Era mobile marketing dengan adopsi smartphone yang masif di seluruh dunia termasuk Indonesia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6560403" y="5783342"/>
            <a:ext cx="565547" cy="22860"/>
          </a:xfrm>
          <a:prstGeom prst="roundRect">
            <a:avLst>
              <a:gd name="adj" fmla="val 346419"/>
            </a:avLst>
          </a:prstGeom>
          <a:solidFill>
            <a:srgbClr val="C5D2CF"/>
          </a:solidFill>
          <a:ln/>
        </p:spPr>
      </p:sp>
      <p:sp>
        <p:nvSpPr>
          <p:cNvPr id="25" name="Shape 23"/>
          <p:cNvSpPr/>
          <p:nvPr/>
        </p:nvSpPr>
        <p:spPr>
          <a:xfrm>
            <a:off x="7103090" y="5582722"/>
            <a:ext cx="424220" cy="424220"/>
          </a:xfrm>
          <a:prstGeom prst="roundRect">
            <a:avLst>
              <a:gd name="adj" fmla="val 1866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73754" y="5618024"/>
            <a:ext cx="282773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5</a:t>
            </a:r>
            <a:endParaRPr lang="en-US" sz="2200" dirty="0"/>
          </a:p>
        </p:txBody>
      </p:sp>
      <p:sp>
        <p:nvSpPr>
          <p:cNvPr id="27" name="Text 25"/>
          <p:cNvSpPr/>
          <p:nvPr/>
        </p:nvSpPr>
        <p:spPr>
          <a:xfrm>
            <a:off x="4015621" y="5647492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2015-sekarang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793790" y="6055281"/>
            <a:ext cx="5578673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Era analitik data dan personalisasi, dengan AI, big data, dan konten interaktif mendominasi strategi pemasaran</a:t>
            </a:r>
            <a:endParaRPr lang="en-US" sz="1450" dirty="0"/>
          </a:p>
        </p:txBody>
      </p:sp>
      <p:sp>
        <p:nvSpPr>
          <p:cNvPr id="29" name="Text 27"/>
          <p:cNvSpPr/>
          <p:nvPr/>
        </p:nvSpPr>
        <p:spPr>
          <a:xfrm>
            <a:off x="793790" y="7367945"/>
            <a:ext cx="13042821" cy="301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Digital marketing terus berkembang seiring dengan kemajuan teknologi, memaksa technopreneur untuk selalu beradaptasi dengan tren terbaru.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9052"/>
            <a:ext cx="772929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Komponen Utama Digital Marketing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005965"/>
            <a:ext cx="6422231" cy="1824276"/>
          </a:xfrm>
          <a:prstGeom prst="roundRect">
            <a:avLst>
              <a:gd name="adj" fmla="val 6015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0930" y="2005965"/>
            <a:ext cx="91440" cy="182427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5" name="Text 3"/>
          <p:cNvSpPr/>
          <p:nvPr/>
        </p:nvSpPr>
        <p:spPr>
          <a:xfrm>
            <a:off x="1083588" y="2227183"/>
            <a:ext cx="36720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Search Engine Optimization (SEO)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083588" y="2656403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Strategi untuk meningkatkan visibilitas website pada hasil pencarian organik di mesin pencari seperti Google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2005965"/>
            <a:ext cx="6422231" cy="1824276"/>
          </a:xfrm>
          <a:prstGeom prst="roundRect">
            <a:avLst>
              <a:gd name="adj" fmla="val 6015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1519" y="2005965"/>
            <a:ext cx="91440" cy="182427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9" name="Text 7"/>
          <p:cNvSpPr/>
          <p:nvPr/>
        </p:nvSpPr>
        <p:spPr>
          <a:xfrm>
            <a:off x="7704177" y="222718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Content Marketing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704177" y="2656403"/>
            <a:ext cx="59112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Pembuatan dan distribusi konten bernilai untuk menarik dan mempertahankan audiens serta mendorong tindakan pelanggan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93790" y="4028599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70930" y="4028599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13" name="Text 11"/>
          <p:cNvSpPr/>
          <p:nvPr/>
        </p:nvSpPr>
        <p:spPr>
          <a:xfrm>
            <a:off x="1083588" y="4249817"/>
            <a:ext cx="25190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Social Media Marketing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83588" y="4679037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platform media sosial untuk mempromosikan produk/jasa dan membangun hubungan dengan audiens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414379" y="4028599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1519" y="4028599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17" name="Text 15"/>
          <p:cNvSpPr/>
          <p:nvPr/>
        </p:nvSpPr>
        <p:spPr>
          <a:xfrm>
            <a:off x="7704177" y="424981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Email Marketing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7704177" y="4679037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email untuk berkomunikasi langsung dengan pelanggan potensial atau yang sudah ada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93790" y="5733693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70930" y="5733693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21" name="Text 19"/>
          <p:cNvSpPr/>
          <p:nvPr/>
        </p:nvSpPr>
        <p:spPr>
          <a:xfrm>
            <a:off x="1083588" y="5954911"/>
            <a:ext cx="346698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Pay-Per-Click (PPC) Advertising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1083588" y="6384131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Metode periklanan berbayar di mana pengiklan membayar setiap kali iklan mereka diklik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414379" y="5733693"/>
            <a:ext cx="6422231" cy="1506736"/>
          </a:xfrm>
          <a:prstGeom prst="roundRect">
            <a:avLst>
              <a:gd name="adj" fmla="val 7282"/>
            </a:avLst>
          </a:prstGeom>
          <a:solidFill>
            <a:srgbClr val="FFFFFF"/>
          </a:solidFill>
          <a:ln w="22860">
            <a:solidFill>
              <a:srgbClr val="C5D2CF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7391519" y="5733693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</p:sp>
      <p:sp>
        <p:nvSpPr>
          <p:cNvPr id="25" name="Text 23"/>
          <p:cNvSpPr/>
          <p:nvPr/>
        </p:nvSpPr>
        <p:spPr>
          <a:xfrm>
            <a:off x="7704177" y="5954911"/>
            <a:ext cx="278094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Analytics &amp; Measurement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7704177" y="6384131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alat analisis untuk melacak, mengukur, dan mengoptimalkan kinerja kampanye pemasaran digital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8413"/>
            <a:ext cx="734579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Search Engine Optimization (SEO)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70450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On-Page SEO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3213021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Optimasi kata kunci dalam konten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599974"/>
            <a:ext cx="402431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Peningkatan kualitas dan relevansi konten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304467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Struktur URL yang ramah pengguna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4691420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Optimasi meta tag dan deskripsi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078373"/>
            <a:ext cx="402431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Penggunaan heading tags (H1, H2, H3) dengan tepat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5309830" y="270450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Off-Page SEO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309830" y="3213021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Membangun backlink berkualitas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309830" y="3599974"/>
            <a:ext cx="402431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Pemanfaatan media sosial untuk meningkatkan visibilitas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5309830" y="4304467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Guest blogging pada situs otoritatif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5309830" y="4691420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Manajemen reputasi online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5309830" y="5078373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Kolaborasi dengan influencer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9825871" y="270450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Technical SEO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9825871" y="3213021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Kecepatan website (page speed)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9825871" y="3599974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Optimasi untuk perangkat mobile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9825871" y="3986927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Struktur website yang mudah dijelajahi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9825871" y="4373880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Implementasi schema markup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9825871" y="4760833"/>
            <a:ext cx="402431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Keamanan website (HTTPS)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793790" y="6006108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Menurut data BrightEdge, 53% traffic website berasal dari pencarian organik, menjadikan SEO sebagai strategi krusial bagi technopreneur untuk meningkatkan visibilitas online.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795814"/>
            <a:ext cx="7783235" cy="548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Content Marketing untuk Technopreneur</a:t>
            </a:r>
            <a:endParaRPr lang="en-US" sz="3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83" y="1694617"/>
            <a:ext cx="876895" cy="10522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31657" y="1869996"/>
            <a:ext cx="2192179" cy="273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Blog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831657" y="2249091"/>
            <a:ext cx="1201935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Artikel mendalam tentang industri, tren teknologi, atau fitur produk yang menunjukkan keahlian dan membangun kredibilitas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3" y="2746891"/>
            <a:ext cx="876895" cy="10522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31657" y="2922270"/>
            <a:ext cx="2192179" cy="273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Video Tutorial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831657" y="3301365"/>
            <a:ext cx="1201935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Demonstrasi produk, panduan penggunaan, atau penjelasan konsep teknologi yang kompleks dalam format visual yang lebih mudah dipahami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3" y="3799165"/>
            <a:ext cx="876895" cy="105227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31657" y="3974544"/>
            <a:ext cx="2192179" cy="273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Infografis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831657" y="4353639"/>
            <a:ext cx="1201935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Visualisasi data atau proses kompleks yang memudahkan pemahaman dan meningkatkan shareability di media sosial</a:t>
            </a:r>
            <a:endParaRPr lang="en-US" sz="13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83" y="4851440"/>
            <a:ext cx="876895" cy="105227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31657" y="5026819"/>
            <a:ext cx="2192179" cy="273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Webinar/Podcast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831657" y="5405914"/>
            <a:ext cx="1201935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Diskusi mendalam tentang teknologi atau industri yang memposisikan technopreneur sebagai thought leader</a:t>
            </a:r>
            <a:endParaRPr lang="en-US" sz="13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3" y="5903714"/>
            <a:ext cx="876895" cy="105227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831657" y="6079093"/>
            <a:ext cx="2192179" cy="273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Case Studies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831657" y="6458188"/>
            <a:ext cx="1201935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Studi kasus keberhasilan implementasi produk yang menunjukkan nilai nyata bagi pelanggan</a:t>
            </a:r>
            <a:endParaRPr lang="en-US" sz="1350" dirty="0"/>
          </a:p>
        </p:txBody>
      </p:sp>
      <p:sp>
        <p:nvSpPr>
          <p:cNvPr id="18" name="Text 11"/>
          <p:cNvSpPr/>
          <p:nvPr/>
        </p:nvSpPr>
        <p:spPr>
          <a:xfrm>
            <a:off x="779383" y="7153275"/>
            <a:ext cx="13071634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Content marketing yang efektif harus memberikan nilai nyata kepada audiens sambil secara halus memperkenalkan solusi yang ditawarkan technopreneur.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0908"/>
            <a:ext cx="503932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Social Media Marketing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697236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Media sosial menawarkan platform yang powerful bagi technopreneur untuk membangun komunitas, memperkuat brand awareness, dan berinteraksi langsung dengan pengguna.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2828449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Menurut data We Are Social 2023, penetrasi media sosial di Indonesia mencapai 69,8% dengan rata-rata waktu penggunaan 3 jam 21 menit per hari, menjadikannya kanal pemasaran yang sangat potensial.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277201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Strategi efektif memerlukan pemahaman mendalam tentang karakteristik setiap platform dan perilaku target audiens di dalamnya.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564874" y="1741884"/>
            <a:ext cx="6279356" cy="5663446"/>
          </a:xfrm>
          <a:prstGeom prst="roundRect">
            <a:avLst>
              <a:gd name="adj" fmla="val 147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72494" y="1749504"/>
            <a:ext cx="6263402" cy="888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7771686" y="1876187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Platform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9863018" y="1876187"/>
            <a:ext cx="168318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Jenis Konten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11950541" y="1876187"/>
            <a:ext cx="168699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Karakteristik Audiens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572494" y="2637949"/>
            <a:ext cx="6263402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7771686" y="2764631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Instagram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9863018" y="2764631"/>
            <a:ext cx="168318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Visual, Stories, Reels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11950541" y="2764631"/>
            <a:ext cx="168699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18-34 tahun, visual-oriented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572494" y="3526393"/>
            <a:ext cx="6263402" cy="120598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7771686" y="3653076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LinkedIn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9863018" y="3653076"/>
            <a:ext cx="168318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Artikel profesional, case study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11950541" y="3653076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Profesional, B2B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572494" y="4732377"/>
            <a:ext cx="6263402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7771686" y="4859060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Twitter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9863018" y="4859060"/>
            <a:ext cx="168318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Update singkat, berita, tren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11950541" y="4859060"/>
            <a:ext cx="168699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Pencari informasi cepat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572494" y="5620822"/>
            <a:ext cx="6263402" cy="888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7771686" y="5747504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TikTok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9863018" y="5747504"/>
            <a:ext cx="168318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Video pendek, konten kreatif</a:t>
            </a:r>
            <a:endParaRPr lang="en-US" sz="1550" dirty="0"/>
          </a:p>
        </p:txBody>
      </p:sp>
      <p:sp>
        <p:nvSpPr>
          <p:cNvPr id="26" name="Text 24"/>
          <p:cNvSpPr/>
          <p:nvPr/>
        </p:nvSpPr>
        <p:spPr>
          <a:xfrm>
            <a:off x="11950541" y="5747504"/>
            <a:ext cx="168699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 Z, mencari hiburan</a:t>
            </a:r>
            <a:endParaRPr lang="en-US" sz="1550" dirty="0"/>
          </a:p>
        </p:txBody>
      </p:sp>
      <p:sp>
        <p:nvSpPr>
          <p:cNvPr id="27" name="Shape 25"/>
          <p:cNvSpPr/>
          <p:nvPr/>
        </p:nvSpPr>
        <p:spPr>
          <a:xfrm>
            <a:off x="7572494" y="6509266"/>
            <a:ext cx="6263402" cy="888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7771686" y="6635948"/>
            <a:ext cx="16869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YouTube</a:t>
            </a:r>
            <a:endParaRPr lang="en-US" sz="1550" dirty="0"/>
          </a:p>
        </p:txBody>
      </p:sp>
      <p:sp>
        <p:nvSpPr>
          <p:cNvPr id="29" name="Text 27"/>
          <p:cNvSpPr/>
          <p:nvPr/>
        </p:nvSpPr>
        <p:spPr>
          <a:xfrm>
            <a:off x="9863018" y="6635948"/>
            <a:ext cx="168318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Tutorial, webinar, demo produk</a:t>
            </a:r>
            <a:endParaRPr lang="en-US" sz="1550" dirty="0"/>
          </a:p>
        </p:txBody>
      </p:sp>
      <p:sp>
        <p:nvSpPr>
          <p:cNvPr id="30" name="Text 28"/>
          <p:cNvSpPr/>
          <p:nvPr/>
        </p:nvSpPr>
        <p:spPr>
          <a:xfrm>
            <a:off x="11950541" y="6635948"/>
            <a:ext cx="168699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Pencari informasi mendalam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2025-08-12T06:38:27Z</dcterms:created>
  <dcterms:modified xsi:type="dcterms:W3CDTF">2025-08-12T06:38:27Z</dcterms:modified>
</cp:coreProperties>
</file>