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245" autoAdjust="0"/>
  </p:normalViewPr>
  <p:slideViewPr>
    <p:cSldViewPr snapToGrid="0" snapToObjects="1">
      <p:cViewPr>
        <p:scale>
          <a:sx n="50" d="100"/>
          <a:sy n="50" d="100"/>
        </p:scale>
        <p:origin x="33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B5CE4-742B-4C7A-BA7E-6BAC58BC97BC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F5DA0-3D15-4F16-BB0F-F22A028E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08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Semantik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memiliki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kejelasan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makna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dan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keterpaduan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logis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antarbagian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sebuah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teks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atau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wacana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,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sehingga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semua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ide dan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gagasan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yang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disampaikan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saling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terkait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dan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mendukung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satu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sama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lain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secara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konsisten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dan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mudah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dipahami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oleh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pembaca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F5DA0-3D15-4F16-BB0F-F22A028E22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27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Berikan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nb-NO" dirty="0"/>
              <a:t>Teks terjemahan Al-Qur’an memiliki kompleksitas linguistik yang tinggi.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Berikan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F5DA0-3D15-4F16-BB0F-F22A028E22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41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21483A-BD95-4E11-B1BF-7926293CC2D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572000" y="0"/>
            <a:ext cx="4632092" cy="68552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250"/>
            <a:ext cx="8229600" cy="1067709"/>
          </a:xfrm>
        </p:spPr>
        <p:txBody>
          <a:bodyPr anchor="ctr">
            <a:no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ANALISIS METODE </a:t>
            </a:r>
            <a:r>
              <a:rPr lang="en-US" sz="16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CORRELATED TOPIC MODELING 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(CTM) DAN </a:t>
            </a:r>
            <a:r>
              <a:rPr lang="en-US" sz="1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BERTopic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DALAM 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PEMODELAN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TOPIK PADA TEKS TERJEMAHAN AL-QUR’AN BERBAHASA INDONESIA</a:t>
            </a:r>
            <a:endParaRPr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66" y="1283879"/>
            <a:ext cx="7482348" cy="280076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rPr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Proposal </a:t>
            </a:r>
            <a:r>
              <a:rPr sz="1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Tesis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 sz="2000">
                <a:solidFill>
                  <a:srgbClr val="FFFFFF"/>
                </a:solidFill>
              </a:defRPr>
            </a:pP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 sz="2000">
                <a:solidFill>
                  <a:srgbClr val="FFFFFF"/>
                </a:solidFill>
              </a:defRPr>
            </a:pP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 sz="2000">
                <a:solidFill>
                  <a:srgbClr val="FFFFFF"/>
                </a:solidFill>
              </a:defRPr>
            </a:pP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 sz="2000">
                <a:solidFill>
                  <a:srgbClr val="FFFFFF"/>
                </a:solidFill>
              </a:defRPr>
            </a:pP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 sz="2000">
                <a:solidFill>
                  <a:srgbClr val="FFFFFF"/>
                </a:solidFill>
              </a:defRPr>
            </a:pP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 sz="2000">
                <a:solidFill>
                  <a:srgbClr val="FFFFFF"/>
                </a:solidFill>
              </a:defRPr>
            </a:pP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 sz="2000">
                <a:solidFill>
                  <a:srgbClr val="FFFFFF"/>
                </a:solidFill>
              </a:defRPr>
            </a:pP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 sz="2000">
                <a:solidFill>
                  <a:srgbClr val="FFFFFF"/>
                </a:solidFill>
              </a:defRPr>
            </a:pPr>
            <a:endParaRPr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rPr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Asep Ridwan </a:t>
            </a:r>
            <a:r>
              <a:rPr sz="1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Hidayat</a:t>
            </a:r>
            <a:endParaRPr lang="en-US" sz="1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(231012050036)</a:t>
            </a:r>
            <a:endParaRPr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B7F27B-2D88-4533-9DFB-ABC21F27598E}"/>
              </a:ext>
            </a:extLst>
          </p:cNvPr>
          <p:cNvSpPr txBox="1"/>
          <p:nvPr/>
        </p:nvSpPr>
        <p:spPr>
          <a:xfrm>
            <a:off x="710966" y="4181803"/>
            <a:ext cx="7482348" cy="163121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STUDI TEKNIK INFORMATIKA S-2</a:t>
            </a:r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PASCASARJANA</a:t>
            </a:r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UNIVERSITAS PAMULANG</a:t>
            </a:r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TANGERANG SELATAN</a:t>
            </a:r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2025 </a:t>
            </a:r>
            <a:endParaRPr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Description: Logo_warna2">
            <a:extLst>
              <a:ext uri="{FF2B5EF4-FFF2-40B4-BE49-F238E27FC236}">
                <a16:creationId xmlns:a16="http://schemas.microsoft.com/office/drawing/2014/main" id="{9EF1CB69-E634-4E4B-9B64-AFAB89820BD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878" y="1910934"/>
            <a:ext cx="1216524" cy="11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C4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Jadwal Penelitian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• Studi Literatur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Pengumpulan Data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Implementasi Model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Evaluasi Hasil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Penulisan Laporan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Penutup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Penelitian ini diharapkan berkontribusi pada NLP keagamaan,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khususnya pemodelan topik teks terjemahan Al-Qur’an.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Terima Kasih.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6C43C3-BFAA-4485-9982-7EDB0498AA0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600" y="0"/>
            <a:ext cx="4724400" cy="64096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rPr dirty="0">
                <a:solidFill>
                  <a:schemeClr val="accent4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Latar </a:t>
            </a:r>
            <a:r>
              <a:rPr dirty="0" err="1">
                <a:solidFill>
                  <a:schemeClr val="accent4"/>
                </a:solidFill>
                <a:latin typeface="Montserrat" panose="00000500000000000000" pitchFamily="2" charset="0"/>
                <a:cs typeface="Arial" panose="020B0604020202020204" pitchFamily="34" charset="0"/>
              </a:rPr>
              <a:t>Belakang</a:t>
            </a:r>
            <a:endParaRPr dirty="0">
              <a:solidFill>
                <a:schemeClr val="accent4"/>
              </a:solidFill>
              <a:latin typeface="Montserrat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839941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dirty="0"/>
              <a:t>T</a:t>
            </a:r>
            <a:r>
              <a:rPr lang="en-US" dirty="0"/>
              <a:t>opic </a:t>
            </a:r>
            <a:r>
              <a:rPr dirty="0" err="1"/>
              <a:t>M</a:t>
            </a:r>
            <a:r>
              <a:rPr lang="en-US" dirty="0" err="1"/>
              <a:t>odelAl</a:t>
            </a:r>
            <a:r>
              <a:rPr lang="en-US" dirty="0"/>
              <a:t>-Qur’an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semantik</a:t>
            </a:r>
            <a:r>
              <a:rPr lang="en-US" dirty="0"/>
              <a:t> yang </a:t>
            </a:r>
            <a:r>
              <a:rPr lang="en-US" dirty="0" err="1"/>
              <a:t>dalam</a:t>
            </a:r>
            <a:r>
              <a:rPr lang="en-US" dirty="0"/>
              <a:t>,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religius</a:t>
            </a:r>
            <a:r>
              <a:rPr lang="en-US" dirty="0"/>
              <a:t> yang </a:t>
            </a:r>
            <a:r>
              <a:rPr lang="en-US" dirty="0" err="1"/>
              <a:t>kuat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yang formal dan </a:t>
            </a:r>
            <a:r>
              <a:rPr lang="en-US" dirty="0" err="1"/>
              <a:t>terikat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lang="en-US" dirty="0" err="1"/>
              <a:t>Pemodelan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pada Al-Qur’an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tersembunyi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lang="en-US" dirty="0"/>
              <a:t>Teks Al-Qur’an </a:t>
            </a:r>
            <a:r>
              <a:rPr lang="en-US" dirty="0" err="1"/>
              <a:t>padat</a:t>
            </a:r>
            <a:r>
              <a:rPr lang="en-US" dirty="0"/>
              <a:t> </a:t>
            </a:r>
            <a:r>
              <a:rPr lang="en-US" dirty="0" err="1"/>
              <a:t>makna</a:t>
            </a:r>
            <a:r>
              <a:rPr lang="en-US" dirty="0"/>
              <a:t>, </a:t>
            </a:r>
            <a:r>
              <a:rPr lang="en-US" dirty="0" err="1"/>
              <a:t>kontekstual</a:t>
            </a:r>
            <a:r>
              <a:rPr lang="en-US" dirty="0"/>
              <a:t>, dan </a:t>
            </a:r>
            <a:r>
              <a:rPr lang="en-US" dirty="0" err="1"/>
              <a:t>religius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lang="en-US" dirty="0"/>
              <a:t>Correlated Topic Model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terkorelasi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topic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dirty="0" err="1"/>
              <a:t>BERTopic</a:t>
            </a:r>
            <a:r>
              <a:rPr dirty="0"/>
              <a:t> </a:t>
            </a:r>
            <a:r>
              <a:rPr dirty="0" err="1"/>
              <a:t>berbasis</a:t>
            </a:r>
            <a:r>
              <a:rPr dirty="0"/>
              <a:t> BERT </a:t>
            </a:r>
            <a:r>
              <a:rPr dirty="0" err="1"/>
              <a:t>untuk</a:t>
            </a:r>
            <a:r>
              <a:rPr dirty="0"/>
              <a:t> </a:t>
            </a:r>
            <a:r>
              <a:rPr dirty="0" err="1"/>
              <a:t>hasil</a:t>
            </a:r>
            <a:r>
              <a:rPr dirty="0"/>
              <a:t> </a:t>
            </a:r>
            <a:r>
              <a:rPr dirty="0" err="1"/>
              <a:t>lebih</a:t>
            </a:r>
            <a:r>
              <a:rPr dirty="0"/>
              <a:t> </a:t>
            </a:r>
            <a:r>
              <a:rPr dirty="0" err="1"/>
              <a:t>koheren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A5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Identifikasi Masalah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4766" y="1828800"/>
            <a:ext cx="822960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1. </a:t>
            </a:r>
            <a:r>
              <a:rPr lang="nb-NO" dirty="0"/>
              <a:t>Teks terjemahan Al-Qur’an memiliki kompleksitas linguistik yang tinggi</a:t>
            </a:r>
            <a:r>
              <a:rPr dirty="0"/>
              <a:t>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2. </a:t>
            </a:r>
            <a:r>
              <a:rPr lang="en-US" dirty="0"/>
              <a:t>Metode CTM dan </a:t>
            </a:r>
            <a:r>
              <a:rPr lang="en-US" dirty="0" err="1"/>
              <a:t>BERTopic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keterbatasan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, </a:t>
            </a:r>
            <a:r>
              <a:rPr lang="en-US" dirty="0" err="1"/>
              <a:t>komputasi</a:t>
            </a:r>
            <a:r>
              <a:rPr lang="en-US" dirty="0"/>
              <a:t>,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interpretabilitas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.</a:t>
            </a:r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3. </a:t>
            </a:r>
            <a:r>
              <a:rPr lang="en-US" dirty="0"/>
              <a:t>Belum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yang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kelebihan</a:t>
            </a:r>
            <a:r>
              <a:rPr lang="en-US" dirty="0"/>
              <a:t> dan </a:t>
            </a:r>
            <a:r>
              <a:rPr lang="en-US" dirty="0" err="1"/>
              <a:t>kekurangan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CTM dan </a:t>
            </a:r>
            <a:r>
              <a:rPr lang="en-US" dirty="0" err="1"/>
              <a:t>BERTopic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terjemahan</a:t>
            </a:r>
            <a:r>
              <a:rPr lang="en-US" dirty="0"/>
              <a:t> Al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lang="en-US" dirty="0"/>
              <a:t>Qur’an.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80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Rumusan Masalah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7830" y="1828800"/>
            <a:ext cx="796834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- </a:t>
            </a:r>
            <a:r>
              <a:rPr dirty="0" err="1"/>
              <a:t>Bagaimana</a:t>
            </a:r>
            <a:r>
              <a:rPr dirty="0"/>
              <a:t> </a:t>
            </a:r>
            <a:r>
              <a:rPr dirty="0" err="1"/>
              <a:t>kemampuan</a:t>
            </a:r>
            <a:r>
              <a:rPr dirty="0"/>
              <a:t> CTM &amp; </a:t>
            </a:r>
            <a:r>
              <a:rPr dirty="0" err="1"/>
              <a:t>BERTopic</a:t>
            </a:r>
            <a:r>
              <a:rPr dirty="0"/>
              <a:t> </a:t>
            </a:r>
            <a:r>
              <a:rPr dirty="0" err="1"/>
              <a:t>dalam</a:t>
            </a:r>
            <a:r>
              <a:rPr dirty="0"/>
              <a:t> </a:t>
            </a:r>
            <a:r>
              <a:rPr dirty="0" err="1"/>
              <a:t>menangkap</a:t>
            </a:r>
            <a:r>
              <a:rPr dirty="0"/>
              <a:t> </a:t>
            </a:r>
            <a:r>
              <a:rPr dirty="0" err="1"/>
              <a:t>konteks</a:t>
            </a:r>
            <a:r>
              <a:rPr lang="en-US" dirty="0"/>
              <a:t>  </a:t>
            </a:r>
            <a:r>
              <a:rPr lang="en-US" dirty="0" err="1"/>
              <a:t>konteks</a:t>
            </a:r>
            <a:r>
              <a:rPr lang="en-US" dirty="0"/>
              <a:t> dan </a:t>
            </a:r>
            <a:r>
              <a:rPr lang="en-US" dirty="0" err="1"/>
              <a:t>topik</a:t>
            </a:r>
            <a:r>
              <a:rPr lang="en-US" dirty="0"/>
              <a:t> pada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terjemahan</a:t>
            </a:r>
            <a:r>
              <a:rPr lang="en-US" dirty="0"/>
              <a:t> Al-Qur’an 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lang="en-US" dirty="0" err="1"/>
              <a:t>berbahasa</a:t>
            </a:r>
            <a:r>
              <a:rPr lang="en-US" dirty="0"/>
              <a:t> Indonesia</a:t>
            </a:r>
            <a:r>
              <a:rPr dirty="0"/>
              <a:t>?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- </a:t>
            </a:r>
            <a:r>
              <a:rPr lang="en-US" dirty="0"/>
              <a:t>Apa </a:t>
            </a:r>
            <a:r>
              <a:rPr lang="en-US" dirty="0" err="1"/>
              <a:t>kelebihan</a:t>
            </a:r>
            <a:r>
              <a:rPr lang="en-US" dirty="0"/>
              <a:t> dan </a:t>
            </a:r>
            <a:r>
              <a:rPr lang="en-US" dirty="0" err="1"/>
              <a:t>kekurangan</a:t>
            </a:r>
            <a:r>
              <a:rPr lang="en-US" dirty="0"/>
              <a:t> masing-masing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yang </a:t>
            </a:r>
            <a:r>
              <a:rPr lang="en-US" dirty="0" err="1"/>
              <a:t>koheren</a:t>
            </a:r>
            <a:r>
              <a:rPr lang="en-US" dirty="0"/>
              <a:t> dan </a:t>
            </a:r>
            <a:r>
              <a:rPr lang="en-US" dirty="0" err="1"/>
              <a:t>relevan</a:t>
            </a:r>
            <a:r>
              <a:rPr dirty="0"/>
              <a:t>?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- </a:t>
            </a:r>
            <a:r>
              <a:rPr lang="en-US" dirty="0"/>
              <a:t>Metode mana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pada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terjemahan</a:t>
            </a:r>
            <a:r>
              <a:rPr lang="en-US" dirty="0"/>
              <a:t> Al-Qur’an </a:t>
            </a:r>
            <a:r>
              <a:rPr lang="en-US" dirty="0" err="1"/>
              <a:t>berbahasa</a:t>
            </a:r>
            <a:r>
              <a:rPr lang="en-US" dirty="0"/>
              <a:t> Indonesia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AE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Tujuan Penelitian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2698" y="1828800"/>
            <a:ext cx="8229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1. </a:t>
            </a: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efektivitas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Correlated Topic Modeling (CTM) dan </a:t>
            </a:r>
            <a:r>
              <a:rPr lang="en-US" dirty="0" err="1"/>
              <a:t>BERTopic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pada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terjemahan</a:t>
            </a:r>
            <a:r>
              <a:rPr lang="en-US" dirty="0"/>
              <a:t> Al-Qur’an 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lang="en-US" dirty="0" err="1"/>
              <a:t>berbahasa</a:t>
            </a:r>
            <a:r>
              <a:rPr lang="en-US" dirty="0"/>
              <a:t> Indonesia.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2. </a:t>
            </a:r>
            <a:r>
              <a:rPr dirty="0" err="1"/>
              <a:t>Mengidentifikasi</a:t>
            </a:r>
            <a:r>
              <a:rPr dirty="0"/>
              <a:t> </a:t>
            </a:r>
            <a:r>
              <a:rPr dirty="0" err="1"/>
              <a:t>tema</a:t>
            </a:r>
            <a:r>
              <a:rPr dirty="0"/>
              <a:t> </a:t>
            </a:r>
            <a:r>
              <a:rPr dirty="0" err="1"/>
              <a:t>utama</a:t>
            </a:r>
            <a:r>
              <a:rPr dirty="0"/>
              <a:t> Al-Qur’an.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3.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menangkap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dan </a:t>
            </a:r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yang </a:t>
            </a:r>
            <a:r>
              <a:rPr lang="en-US" dirty="0" err="1"/>
              <a:t>terkandung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terjemahan</a:t>
            </a:r>
            <a:r>
              <a:rPr lang="en-US" dirty="0"/>
              <a:t> Al-Qur’an.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Manfaat Penelitian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1" y="1828800"/>
            <a:ext cx="746311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kontribusi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pada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terjemahan</a:t>
            </a:r>
            <a:r>
              <a:rPr lang="en-US" dirty="0"/>
              <a:t> Al-</a:t>
            </a:r>
            <a:r>
              <a:rPr lang="en-US" dirty="0" err="1"/>
              <a:t>Qur’a</a:t>
            </a:r>
            <a:r>
              <a:rPr dirty="0"/>
              <a:t>- </a:t>
            </a:r>
            <a:r>
              <a:rPr dirty="0" err="1"/>
              <a:t>Mempermudah</a:t>
            </a:r>
            <a:r>
              <a:rPr dirty="0"/>
              <a:t> </a:t>
            </a:r>
            <a:r>
              <a:rPr dirty="0" err="1"/>
              <a:t>pemahaman</a:t>
            </a:r>
            <a:r>
              <a:rPr dirty="0"/>
              <a:t> </a:t>
            </a:r>
            <a:r>
              <a:rPr dirty="0" err="1"/>
              <a:t>tematik</a:t>
            </a:r>
            <a:r>
              <a:rPr dirty="0"/>
              <a:t> Al-Qur’an.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peneliti</a:t>
            </a:r>
            <a:r>
              <a:rPr lang="en-US" dirty="0"/>
              <a:t> dan </a:t>
            </a:r>
            <a:r>
              <a:rPr lang="en-US" dirty="0" err="1"/>
              <a:t>praktisi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tematik</a:t>
            </a:r>
            <a:r>
              <a:rPr lang="en-US" dirty="0"/>
              <a:t> dan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Al-Qur’an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sistematis</a:t>
            </a:r>
            <a:endParaRPr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dirty="0" err="1"/>
              <a:t>Referensi</a:t>
            </a:r>
            <a:r>
              <a:rPr dirty="0"/>
              <a:t> </a:t>
            </a:r>
            <a:r>
              <a:rPr dirty="0" err="1"/>
              <a:t>aplikasi</a:t>
            </a:r>
            <a:r>
              <a:rPr dirty="0"/>
              <a:t> </a:t>
            </a:r>
            <a:r>
              <a:rPr dirty="0" err="1"/>
              <a:t>berbasis</a:t>
            </a:r>
            <a:r>
              <a:rPr dirty="0"/>
              <a:t> </a:t>
            </a:r>
            <a:r>
              <a:rPr dirty="0" err="1"/>
              <a:t>teks</a:t>
            </a:r>
            <a:r>
              <a:rPr dirty="0"/>
              <a:t>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dirty="0" err="1"/>
              <a:t>Mendukung</a:t>
            </a:r>
            <a:r>
              <a:rPr dirty="0"/>
              <a:t> </a:t>
            </a:r>
            <a:r>
              <a:rPr dirty="0" err="1"/>
              <a:t>kajian</a:t>
            </a:r>
            <a:r>
              <a:rPr dirty="0"/>
              <a:t> tafsir modern.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8C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Landasan Teori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- Text Mining &amp; Preprocessing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- Topic Modeling (LDA, CTM, BERTopic)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- BERT &amp; SBERT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- Dimensionality Reduction (UMAP)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- Clustering (HDBSCAN)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- Evaluasi: Coherence C_V &amp; UMass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9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Kerangka Pemikiran (Diagram)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• Identifikasi Masalah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Pengumpulan Data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Preprocessing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Penerapan CTM &amp; BERTopic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Evaluasi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Interpretasi Hasil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Metodologi Penelitian (Diagram)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• Studi Literatur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Pengumpulan Data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Preprocessing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Implementasi CTM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Implementasi BERTopic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Evaluasi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Analisis &amp; Kesimpulan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485</Words>
  <Application>Microsoft Office PowerPoint</Application>
  <PresentationFormat>On-screen Show (4:3)</PresentationFormat>
  <Paragraphs>81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Google Sans</vt:lpstr>
      <vt:lpstr>Montserrat</vt:lpstr>
      <vt:lpstr>Office Theme</vt:lpstr>
      <vt:lpstr>ANALISIS METODE CORRELATED TOPIC MODELING (CTM) DAN BERTopic DALAM PEMODELAN TOPIK PADA TEKS TERJEMAHAN AL-QUR’AN BERBAHASA INDONESIA</vt:lpstr>
      <vt:lpstr>Latar Belakang</vt:lpstr>
      <vt:lpstr>Identifikasi Masalah</vt:lpstr>
      <vt:lpstr>Rumusan Masalah</vt:lpstr>
      <vt:lpstr>Tujuan Penelitian</vt:lpstr>
      <vt:lpstr>Manfaat Penelitian</vt:lpstr>
      <vt:lpstr>Landasan Teori</vt:lpstr>
      <vt:lpstr>Kerangka Pemikiran (Diagram)</vt:lpstr>
      <vt:lpstr>Metodologi Penelitian (Diagram)</vt:lpstr>
      <vt:lpstr>Jadwal Penelitian</vt:lpstr>
      <vt:lpstr>Penutup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METODE CORRELATED TOPIC MODELING (CTM) DAN BERTopic DALAM PEMODELAN TOPIK PADA TEKS TERJEMAHAN AL-QUR’AN BERBAHASA INDONESIA</dc:title>
  <dc:subject/>
  <dc:creator/>
  <cp:keywords/>
  <dc:description>generated using python-pptx</dc:description>
  <cp:lastModifiedBy>Asep Ridwan</cp:lastModifiedBy>
  <cp:revision>12</cp:revision>
  <dcterms:created xsi:type="dcterms:W3CDTF">2013-01-27T09:14:16Z</dcterms:created>
  <dcterms:modified xsi:type="dcterms:W3CDTF">2025-10-06T09:54:16Z</dcterms:modified>
  <cp:category/>
</cp:coreProperties>
</file>