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6" r:id="rId4"/>
  </p:sldMasterIdLst>
  <p:notesMasterIdLst>
    <p:notesMasterId r:id="rId10"/>
  </p:notesMasterIdLst>
  <p:handoutMasterIdLst>
    <p:handoutMasterId r:id="rId11"/>
  </p:handoutMasterIdLst>
  <p:sldIdLst>
    <p:sldId id="317" r:id="rId5"/>
    <p:sldId id="319" r:id="rId6"/>
    <p:sldId id="333" r:id="rId7"/>
    <p:sldId id="334" r:id="rId8"/>
    <p:sldId id="30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63" d="100"/>
          <a:sy n="63" d="100"/>
        </p:scale>
        <p:origin x="804" y="4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11/12/2024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EF52-9620-486F-9C01-45B69B219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3546-D4E0-3C89-915F-E80241C13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0FCB1-4980-2B96-7B04-EB777591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BAA8A-2298-58C5-7449-A273DEEDE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by. Dr. Tukiyat, M.Si - UNPAM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CD772-820D-0C3E-62E0-CA585882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6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2068-AABE-662E-EE1D-6E95F2B1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41050-223B-9AAF-F428-6CF8AE659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54832-8DB0-7362-63D8-13D1477B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48E97-6BBC-FF84-6FBA-1D97F147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by. Dr. Tukiyat, M.Si - UNPAM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D19EA-D5E5-DBD2-8C8D-D4541637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77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266EA0-0A24-E27A-1CA7-AE510D1BB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F74F8-B133-2CF6-950D-7B0D9FD3D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52295-0179-0059-8812-6C828FEE2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84D28-F1C5-AD60-C968-F063623D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by. Dr. Tukiyat, M.Si - UNPAM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BAE4C-3C4E-A637-6A0E-B14163574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99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2766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4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548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05DF6-62AF-9B3A-6794-D9DE10C8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76908-DFFD-E53C-74E5-011905E82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D7E6A-227B-DBC3-A326-AB8BF4F5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8A9C0-BD7F-B65C-A5A6-826CCEF5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by. Dr. Tukiyat, M.Si - UNPAM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F37E-856F-5401-CBF3-1B68E8649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9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D4CC-E96C-B24A-1F0F-7027E73A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F952-C00C-6313-D2E3-2BD2C5F86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00AD8-028A-090E-B349-C469F104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4E9B7-DC9D-EAD8-9C6D-96D22A84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by. Dr. Tukiyat, M.Si - UNPAM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6AD47-EFBF-35F0-3CC3-65C62647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0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C3AFF-D2C7-1D0D-27AB-B603E8B1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2ACBB-AC48-7090-F479-78CCBA5E6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C6BE9-E435-9235-3AF6-E655B0D18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FCC87-3FB4-E828-31CE-8E6B532E4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DC53C-0E3C-7DD4-FDE6-7005BDB7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by. Dr. Tukiyat, M.Si - UNPAM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CABFC-8B2B-65C1-4645-8282C961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8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92D5-2748-E705-5272-3A74E751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6F4B2-FD67-2F50-D108-99B2908CC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E90C1-F6F4-6042-841A-B0228FBAF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2744CE-6138-4790-1C84-AAAE0CF82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657F91-961C-F1E1-F67A-3A8E8B02B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5E0D6-2AF1-5E71-4B6D-E139A13A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66FE5F-142F-FD57-FAD9-1B8F26773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by. Dr. Tukiyat, M.Si - UNPAM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A34AE-E8A2-9C16-EEE6-8B9A8647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31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01C0-CA07-8855-DCA1-9DE2822D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15A98A-82EE-ED5B-AAED-82C5B7C0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82328C-CA19-BCC2-8F96-FAFC03A2D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by. Dr. Tukiyat, M.Si - UNPAM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AEB44-B2BB-35E6-FF0A-71B392CF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2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35FF0-A4C7-EE11-444E-F4A4E060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631CD0-F0C4-8D96-3D56-056980DC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by. Dr. Tukiyat, M.Si - UNPAM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91F24-CB08-C06F-8F01-8C03FF54C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D401E7-2397-ABEB-6EF5-CCC2BF513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ED2D2A7-D499-A81E-8E69-DC1627059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E455189-006B-B642-97C7-D8676CC89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93D6D04-2BD1-97BC-FBBA-E8A94B0FC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26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010C6-D2A3-3ABB-B7F7-100FFFE11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EC1B0-4170-ED01-A9B3-9EF512E0A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2B5DA-82B7-9374-FEE9-B15943D59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7F298-E295-B7AE-0895-584C8C81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37D93-5BC8-0ABB-AC40-B19714FD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by. Dr. Tukiyat, M.Si - UNPAM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9FD9B-569C-C718-3B0F-681E6A4A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5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05E4-F302-1082-349D-B26EB2B1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52FE3B-1909-4C09-5097-2789104A7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65F61-28FC-4044-DC66-F6F9FF1DC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A7DAC-2099-575F-5256-1311F8F60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EBC91-E633-9BE7-6D91-23882CFE0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by. Dr. Tukiyat, M.Si - UNPAM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7FAAC-FF10-E95E-469D-4FCA1E7B2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1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8DE82-1EAF-595E-9A37-96D2DBEA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EDC5D-2795-3907-372B-B90E71BC7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A41CC-5D7C-1580-78F6-EADE6BD91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36584-D472-1C03-366F-E848C82E2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by. Dr. Tukiyat, M.Si - UNPAM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3B514-E21E-2F1B-894A-1685B94FD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F5825D-552E-CF40-92CE-BA8B93598413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71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7" r:id="rId14"/>
    <p:sldLayoutId id="2147483675" r:id="rId15"/>
    <p:sldLayoutId id="2147483651" r:id="rId16"/>
    <p:sldLayoutId id="2147483654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075" y="1396314"/>
            <a:ext cx="10360152" cy="3805881"/>
          </a:xfrm>
        </p:spPr>
        <p:txBody>
          <a:bodyPr anchor="ctr"/>
          <a:lstStyle/>
          <a:p>
            <a:r>
              <a:rPr lang="en-US" dirty="0"/>
              <a:t>EVALUASI MODEL ANALISIS DATA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D7E7-D858-CA3A-0144-49BBBE12B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200" y="386080"/>
            <a:ext cx="7534656" cy="772160"/>
          </a:xfr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txBody>
          <a:bodyPr/>
          <a:lstStyle/>
          <a:p>
            <a:r>
              <a:rPr lang="en-ID" dirty="0" err="1"/>
              <a:t>Mengapa</a:t>
            </a:r>
            <a:r>
              <a:rPr lang="en-ID" dirty="0"/>
              <a:t> </a:t>
            </a:r>
            <a:r>
              <a:rPr lang="en-ID" dirty="0" err="1"/>
              <a:t>evaluasi</a:t>
            </a:r>
            <a:r>
              <a:rPr lang="en-ID" dirty="0"/>
              <a:t> model </a:t>
            </a:r>
            <a:r>
              <a:rPr lang="en-ID" dirty="0" err="1"/>
              <a:t>penting</a:t>
            </a:r>
            <a:r>
              <a:rPr lang="en-ID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3B7AF-9A76-6B59-68C3-5688D093C15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4680" y="1378712"/>
            <a:ext cx="4765040" cy="1689608"/>
          </a:xfr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>
            <a:normAutofit fontScale="77500" lnSpcReduction="20000"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ID" sz="2800" dirty="0" err="1"/>
              <a:t>Memastikan</a:t>
            </a:r>
            <a:r>
              <a:rPr lang="en-ID" sz="2800" dirty="0"/>
              <a:t> model </a:t>
            </a:r>
            <a:r>
              <a:rPr lang="en-ID" sz="2800" dirty="0" err="1"/>
              <a:t>memiliki</a:t>
            </a:r>
            <a:r>
              <a:rPr lang="en-ID" sz="2800" dirty="0"/>
              <a:t> </a:t>
            </a:r>
            <a:r>
              <a:rPr lang="en-ID" sz="2800" dirty="0" err="1"/>
              <a:t>performa</a:t>
            </a:r>
            <a:r>
              <a:rPr lang="en-ID" sz="2800" dirty="0"/>
              <a:t> yang </a:t>
            </a:r>
            <a:r>
              <a:rPr lang="en-ID" sz="2800" dirty="0" err="1"/>
              <a:t>sesuai</a:t>
            </a:r>
            <a:endParaRPr lang="en-ID" sz="2800" dirty="0"/>
          </a:p>
          <a:p>
            <a:pPr marL="971550" lvl="1" indent="-514350">
              <a:buFont typeface="+mj-lt"/>
              <a:buAutoNum type="arabicPeriod"/>
            </a:pPr>
            <a:r>
              <a:rPr lang="en-ID" sz="2800" dirty="0" err="1"/>
              <a:t>Menghindari</a:t>
            </a:r>
            <a:r>
              <a:rPr lang="en-ID" sz="2800" dirty="0"/>
              <a:t> </a:t>
            </a:r>
            <a:r>
              <a:rPr lang="en-ID" sz="2800" dirty="0" err="1"/>
              <a:t>kesalahan</a:t>
            </a:r>
            <a:r>
              <a:rPr lang="en-ID" sz="2800" dirty="0"/>
              <a:t> </a:t>
            </a:r>
            <a:r>
              <a:rPr lang="en-ID" sz="2800" dirty="0" err="1"/>
              <a:t>interpretasi</a:t>
            </a:r>
            <a:r>
              <a:rPr lang="en-ID" sz="2800" dirty="0"/>
              <a:t>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D" sz="2800" dirty="0" err="1"/>
              <a:t>Mengoptimalkan</a:t>
            </a:r>
            <a:r>
              <a:rPr lang="en-ID" sz="2800" dirty="0"/>
              <a:t> </a:t>
            </a:r>
            <a:r>
              <a:rPr lang="en-ID" sz="2800" dirty="0" err="1"/>
              <a:t>pengambilan</a:t>
            </a:r>
            <a:r>
              <a:rPr lang="en-ID" sz="2800" dirty="0"/>
              <a:t> </a:t>
            </a:r>
            <a:r>
              <a:rPr lang="en-ID" sz="2800" dirty="0" err="1"/>
              <a:t>keputusan</a:t>
            </a:r>
            <a:r>
              <a:rPr lang="en-ID" sz="2800" dirty="0"/>
              <a:t> </a:t>
            </a:r>
            <a:r>
              <a:rPr lang="en-ID" sz="2800" dirty="0" err="1"/>
              <a:t>berbasis</a:t>
            </a:r>
            <a:r>
              <a:rPr lang="en-ID" sz="2800" dirty="0"/>
              <a:t> data</a:t>
            </a:r>
          </a:p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AD2BB-D4C9-9BE6-EABA-10AD0BE87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8" name="Picture 4" descr="Data Science">
            <a:extLst>
              <a:ext uri="{FF2B5EF4-FFF2-40B4-BE49-F238E27FC236}">
                <a16:creationId xmlns:a16="http://schemas.microsoft.com/office/drawing/2014/main" id="{067C803E-75E1-DB33-EF2D-F00BE7015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133" y="1158240"/>
            <a:ext cx="5699667" cy="515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65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FDAF-6486-B01E-3BDD-FCCB91DB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b="1" dirty="0"/>
              <a:t>EVALUASI MODEL UNTUK DATA REGRESI, PREDIKSI</a:t>
            </a:r>
            <a:br>
              <a:rPr lang="en-ID" b="1" dirty="0"/>
            </a:b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525C3-8114-B9AF-E4E8-14E25DBDF1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896CC-8271-8A1E-A540-9469F184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2AA7E-0D9D-9947-7D9C-CAB707062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by. Dr. Tukiyat, M.Si - UNPAM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50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3E3C-0E78-ED15-7E35-83804C528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9114"/>
            <a:ext cx="10515600" cy="751574"/>
          </a:xfrm>
        </p:spPr>
        <p:txBody>
          <a:bodyPr>
            <a:normAutofit fontScale="90000"/>
          </a:bodyPr>
          <a:lstStyle/>
          <a:p>
            <a:r>
              <a:rPr lang="en-ID" dirty="0" err="1"/>
              <a:t>Metrik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Evaluasi</a:t>
            </a:r>
            <a:r>
              <a:rPr lang="en-ID" dirty="0"/>
              <a:t> </a:t>
            </a:r>
            <a:br>
              <a:rPr lang="en-ID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626F7-55EB-741C-0D8A-EA4DB5100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ID" sz="3200" b="1" dirty="0"/>
              <a:t>Mean Absolute Error (MAE)</a:t>
            </a:r>
            <a:r>
              <a:rPr lang="en-ID" sz="3200" dirty="0"/>
              <a:t>: Rata-rata </a:t>
            </a:r>
            <a:r>
              <a:rPr lang="en-ID" sz="3200" dirty="0" err="1"/>
              <a:t>dari</a:t>
            </a:r>
            <a:r>
              <a:rPr lang="en-ID" sz="3200" dirty="0"/>
              <a:t> </a:t>
            </a:r>
            <a:r>
              <a:rPr lang="en-ID" sz="3200" dirty="0" err="1"/>
              <a:t>nilai</a:t>
            </a:r>
            <a:r>
              <a:rPr lang="en-ID" sz="3200" dirty="0"/>
              <a:t> </a:t>
            </a:r>
            <a:r>
              <a:rPr lang="en-ID" sz="3200" dirty="0" err="1"/>
              <a:t>absolut</a:t>
            </a:r>
            <a:r>
              <a:rPr lang="en-ID" sz="3200" dirty="0"/>
              <a:t> error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D" sz="3200" b="1" dirty="0"/>
              <a:t>Mean Squared Error (MSE)</a:t>
            </a:r>
            <a:r>
              <a:rPr lang="en-ID" sz="3200" dirty="0"/>
              <a:t>: Rata-rata </a:t>
            </a:r>
            <a:r>
              <a:rPr lang="en-ID" sz="3200" dirty="0" err="1"/>
              <a:t>dari</a:t>
            </a:r>
            <a:r>
              <a:rPr lang="en-ID" sz="3200" dirty="0"/>
              <a:t> </a:t>
            </a:r>
            <a:r>
              <a:rPr lang="en-ID" sz="3200" dirty="0" err="1"/>
              <a:t>kuadrat</a:t>
            </a:r>
            <a:r>
              <a:rPr lang="en-ID" sz="3200" dirty="0"/>
              <a:t> error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D" sz="3200" b="1" dirty="0"/>
              <a:t>Root Mean Squared Error (RMSE)</a:t>
            </a:r>
            <a:r>
              <a:rPr lang="en-ID" sz="3200" dirty="0"/>
              <a:t>: Akar </a:t>
            </a:r>
            <a:r>
              <a:rPr lang="en-ID" sz="3200" dirty="0" err="1"/>
              <a:t>kuadrat</a:t>
            </a:r>
            <a:r>
              <a:rPr lang="en-ID" sz="3200" dirty="0"/>
              <a:t> </a:t>
            </a:r>
            <a:r>
              <a:rPr lang="en-ID" sz="3200" dirty="0" err="1"/>
              <a:t>dari</a:t>
            </a:r>
            <a:r>
              <a:rPr lang="en-ID" sz="3200" dirty="0"/>
              <a:t> MSE, </a:t>
            </a:r>
            <a:r>
              <a:rPr lang="en-ID" sz="3200" dirty="0" err="1"/>
              <a:t>memberikan</a:t>
            </a:r>
            <a:r>
              <a:rPr lang="en-ID" sz="3200" dirty="0"/>
              <a:t> </a:t>
            </a:r>
            <a:r>
              <a:rPr lang="en-ID" sz="3200" dirty="0" err="1"/>
              <a:t>bobot</a:t>
            </a:r>
            <a:r>
              <a:rPr lang="en-ID" sz="3200" dirty="0"/>
              <a:t> </a:t>
            </a:r>
            <a:r>
              <a:rPr lang="en-ID" sz="3200" dirty="0" err="1"/>
              <a:t>lebih</a:t>
            </a:r>
            <a:r>
              <a:rPr lang="en-ID" sz="3200" dirty="0"/>
              <a:t> pada error </a:t>
            </a:r>
            <a:r>
              <a:rPr lang="en-ID" sz="3200" dirty="0" err="1"/>
              <a:t>besar</a:t>
            </a:r>
            <a:endParaRPr lang="en-ID" sz="3200" dirty="0"/>
          </a:p>
          <a:p>
            <a:pPr marL="914400" lvl="1" indent="-457200">
              <a:buFont typeface="+mj-lt"/>
              <a:buAutoNum type="arabicPeriod"/>
            </a:pPr>
            <a:r>
              <a:rPr lang="en-ID" sz="3200" b="1" dirty="0"/>
              <a:t>R-squared (R²)</a:t>
            </a:r>
            <a:r>
              <a:rPr lang="en-ID" sz="3200" dirty="0"/>
              <a:t>: </a:t>
            </a:r>
            <a:r>
              <a:rPr lang="en-ID" sz="3200" dirty="0" err="1"/>
              <a:t>Proporsi</a:t>
            </a:r>
            <a:r>
              <a:rPr lang="en-ID" sz="3200" dirty="0"/>
              <a:t> </a:t>
            </a:r>
            <a:r>
              <a:rPr lang="en-ID" sz="3200" dirty="0" err="1"/>
              <a:t>variabilitas</a:t>
            </a:r>
            <a:r>
              <a:rPr lang="en-ID" sz="3200" dirty="0"/>
              <a:t> yang </a:t>
            </a:r>
            <a:r>
              <a:rPr lang="en-ID" sz="3200" dirty="0" err="1"/>
              <a:t>dijelaskan</a:t>
            </a:r>
            <a:r>
              <a:rPr lang="en-ID" sz="3200" dirty="0"/>
              <a:t> oleh model</a:t>
            </a:r>
          </a:p>
          <a:p>
            <a:endParaRPr lang="en-ID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ECBA6-BEDF-6917-2F92-E479FF2A4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C1FE9-4163-CD2C-9A87-9DC8DC32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by. Dr. Tukiyat, M.Si - UNPAM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9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115</Words>
  <Application>Microsoft Office PowerPoint</Application>
  <PresentationFormat>Widescreen</PresentationFormat>
  <Paragraphs>19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Sagona Book</vt:lpstr>
      <vt:lpstr>Office Theme</vt:lpstr>
      <vt:lpstr>EVALUASI MODEL ANALISIS DATA </vt:lpstr>
      <vt:lpstr>Mengapa evaluasi model penting?</vt:lpstr>
      <vt:lpstr>EVALUASI MODEL UNTUK DATA REGRESI, PREDIKSI </vt:lpstr>
      <vt:lpstr>Metrik utama Evaluasi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Tukiyat Dimas</dc:creator>
  <cp:lastModifiedBy>Tukiyat Dimas</cp:lastModifiedBy>
  <cp:revision>11</cp:revision>
  <dcterms:created xsi:type="dcterms:W3CDTF">2024-11-04T18:00:38Z</dcterms:created>
  <dcterms:modified xsi:type="dcterms:W3CDTF">2024-11-12T09:12:41Z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