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78" r:id="rId10"/>
    <p:sldId id="279" r:id="rId11"/>
    <p:sldId id="280" r:id="rId12"/>
    <p:sldId id="265" r:id="rId13"/>
    <p:sldId id="267" r:id="rId14"/>
    <p:sldId id="266" r:id="rId15"/>
    <p:sldId id="281" r:id="rId16"/>
    <p:sldId id="282" r:id="rId17"/>
    <p:sldId id="274" r:id="rId18"/>
    <p:sldId id="275" r:id="rId19"/>
    <p:sldId id="283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5A5F2-D82D-43A1-9BED-6F37D9B959C1}" type="doc">
      <dgm:prSet loTypeId="urn:microsoft.com/office/officeart/2005/8/layout/hierarchy1#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95614FBF-C802-486E-A4EA-81C20B1631DD}">
      <dgm:prSet phldrT="[Text]" custT="1"/>
      <dgm:spPr/>
      <dgm:t>
        <a:bodyPr/>
        <a:lstStyle/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M. Ridwan Nurfauzi H.P</a:t>
          </a:r>
        </a:p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(DIREKTUR)</a:t>
          </a:r>
        </a:p>
      </dgm:t>
    </dgm:pt>
    <dgm:pt modelId="{66AFF26E-79DA-4C4E-84F7-FD30BBF28AED}" type="parTrans" cxnId="{1EB436DC-1EE1-42E3-9F86-5ABA3E8A19F3}">
      <dgm:prSet/>
      <dgm:spPr/>
      <dgm:t>
        <a:bodyPr/>
        <a:lstStyle/>
        <a:p>
          <a:pPr algn="ctr"/>
          <a:endParaRPr lang="en-ID" sz="2800"/>
        </a:p>
      </dgm:t>
    </dgm:pt>
    <dgm:pt modelId="{75A093E5-4C98-4812-96FD-892A3F08D557}" type="sibTrans" cxnId="{1EB436DC-1EE1-42E3-9F86-5ABA3E8A19F3}">
      <dgm:prSet/>
      <dgm:spPr/>
      <dgm:t>
        <a:bodyPr/>
        <a:lstStyle/>
        <a:p>
          <a:pPr algn="ctr"/>
          <a:endParaRPr lang="en-ID" sz="2800"/>
        </a:p>
      </dgm:t>
    </dgm:pt>
    <dgm:pt modelId="{59C3CD66-C01B-491A-A0E6-7C626986CCBE}">
      <dgm:prSet phldrT="[Text]" custT="1"/>
      <dgm:spPr/>
      <dgm:t>
        <a:bodyPr/>
        <a:lstStyle/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Alvin Rahmat Maulana</a:t>
          </a:r>
        </a:p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(Manajer Personalia)</a:t>
          </a:r>
        </a:p>
      </dgm:t>
    </dgm:pt>
    <dgm:pt modelId="{2535897B-E595-4851-983A-A54B73A3CF87}" type="parTrans" cxnId="{A21EB40C-F9D9-469E-8AE7-116BB608F9F3}">
      <dgm:prSet/>
      <dgm:spPr/>
      <dgm:t>
        <a:bodyPr/>
        <a:lstStyle/>
        <a:p>
          <a:pPr algn="ctr"/>
          <a:endParaRPr lang="en-ID" sz="2800"/>
        </a:p>
      </dgm:t>
    </dgm:pt>
    <dgm:pt modelId="{FE0BDD05-A0E2-4441-B9A9-7AAAC3ED8476}" type="sibTrans" cxnId="{A21EB40C-F9D9-469E-8AE7-116BB608F9F3}">
      <dgm:prSet/>
      <dgm:spPr/>
      <dgm:t>
        <a:bodyPr/>
        <a:lstStyle/>
        <a:p>
          <a:pPr algn="ctr"/>
          <a:endParaRPr lang="en-ID" sz="2800"/>
        </a:p>
      </dgm:t>
    </dgm:pt>
    <dgm:pt modelId="{4252DC27-D57C-4B05-B332-B597953E38BD}">
      <dgm:prSet phldrT="[Text]" custT="1"/>
      <dgm:spPr/>
      <dgm:t>
        <a:bodyPr/>
        <a:lstStyle/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M.Daffa Fauzan</a:t>
          </a:r>
        </a:p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(Manajer Keuangan)</a:t>
          </a:r>
        </a:p>
      </dgm:t>
    </dgm:pt>
    <dgm:pt modelId="{D5BA383B-BF7B-4E1F-9D61-681F651A7B59}" type="parTrans" cxnId="{AF6BFA4E-CB67-447E-A946-B079A796CA66}">
      <dgm:prSet/>
      <dgm:spPr/>
      <dgm:t>
        <a:bodyPr/>
        <a:lstStyle/>
        <a:p>
          <a:pPr algn="ctr"/>
          <a:endParaRPr lang="en-ID" sz="2800"/>
        </a:p>
      </dgm:t>
    </dgm:pt>
    <dgm:pt modelId="{5D25D36F-01B6-42DD-A59F-936FC669F7BE}" type="sibTrans" cxnId="{AF6BFA4E-CB67-447E-A946-B079A796CA66}">
      <dgm:prSet/>
      <dgm:spPr/>
      <dgm:t>
        <a:bodyPr/>
        <a:lstStyle/>
        <a:p>
          <a:pPr algn="ctr"/>
          <a:endParaRPr lang="en-ID" sz="2800"/>
        </a:p>
      </dgm:t>
    </dgm:pt>
    <dgm:pt modelId="{F4045048-6D86-44F7-B947-7B9D993A5FE5}">
      <dgm:prSet phldrT="[Text]" custT="1"/>
      <dgm:spPr/>
      <dgm:t>
        <a:bodyPr/>
        <a:lstStyle/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Rizky Nur Muzhaki</a:t>
          </a:r>
        </a:p>
        <a:p>
          <a:pPr algn="ctr"/>
          <a:r>
            <a:rPr lang="en-ID" sz="1600">
              <a:latin typeface="Arial" panose="020B0604020202020204" pitchFamily="34" charset="0"/>
              <a:cs typeface="Arial" panose="020B0604020202020204" pitchFamily="34" charset="0"/>
            </a:rPr>
            <a:t>(Manajer Pemasaran)</a:t>
          </a:r>
        </a:p>
      </dgm:t>
    </dgm:pt>
    <dgm:pt modelId="{4E010D04-500A-46CF-865C-AD14608A8D07}" type="parTrans" cxnId="{0C1A7EA9-E476-4695-B987-A626CF326D75}">
      <dgm:prSet/>
      <dgm:spPr/>
      <dgm:t>
        <a:bodyPr/>
        <a:lstStyle/>
        <a:p>
          <a:pPr algn="ctr"/>
          <a:endParaRPr lang="en-ID" sz="2800"/>
        </a:p>
      </dgm:t>
    </dgm:pt>
    <dgm:pt modelId="{A1D94EF1-F632-4B68-A2AF-96026CE9337B}" type="sibTrans" cxnId="{0C1A7EA9-E476-4695-B987-A626CF326D75}">
      <dgm:prSet/>
      <dgm:spPr/>
      <dgm:t>
        <a:bodyPr/>
        <a:lstStyle/>
        <a:p>
          <a:pPr algn="ctr"/>
          <a:endParaRPr lang="en-ID" sz="2800"/>
        </a:p>
      </dgm:t>
    </dgm:pt>
    <dgm:pt modelId="{9CB0B941-5291-4763-918A-9E50C0517359}" type="pres">
      <dgm:prSet presAssocID="{2995A5F2-D82D-43A1-9BED-6F37D9B959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BC0E46-71AB-4196-9B6E-4D47CF4B78DF}" type="pres">
      <dgm:prSet presAssocID="{95614FBF-C802-486E-A4EA-81C20B1631DD}" presName="hierRoot1" presStyleCnt="0"/>
      <dgm:spPr/>
    </dgm:pt>
    <dgm:pt modelId="{3883DB73-9091-4FAD-B6D2-A4AA328C539A}" type="pres">
      <dgm:prSet presAssocID="{95614FBF-C802-486E-A4EA-81C20B1631DD}" presName="composite" presStyleCnt="0"/>
      <dgm:spPr/>
    </dgm:pt>
    <dgm:pt modelId="{C308A37D-F29F-4E49-8278-1B6708B5A79E}" type="pres">
      <dgm:prSet presAssocID="{95614FBF-C802-486E-A4EA-81C20B1631DD}" presName="background" presStyleLbl="node0" presStyleIdx="0" presStyleCnt="1"/>
      <dgm:spPr/>
    </dgm:pt>
    <dgm:pt modelId="{8BAB883E-D1D2-4513-935E-CDE8D72C7596}" type="pres">
      <dgm:prSet presAssocID="{95614FBF-C802-486E-A4EA-81C20B1631DD}" presName="text" presStyleLbl="fgAcc0" presStyleIdx="0" presStyleCnt="1" custScaleX="114397" custScaleY="89314" custLinFactNeighborY="-206">
        <dgm:presLayoutVars>
          <dgm:chPref val="3"/>
        </dgm:presLayoutVars>
      </dgm:prSet>
      <dgm:spPr/>
    </dgm:pt>
    <dgm:pt modelId="{6889B08F-3D88-492E-9060-A124C91F6FC1}" type="pres">
      <dgm:prSet presAssocID="{95614FBF-C802-486E-A4EA-81C20B1631DD}" presName="hierChild2" presStyleCnt="0"/>
      <dgm:spPr/>
    </dgm:pt>
    <dgm:pt modelId="{E0FDADEE-072D-431D-AC65-0A28C6441FCA}" type="pres">
      <dgm:prSet presAssocID="{2535897B-E595-4851-983A-A54B73A3CF87}" presName="Name10" presStyleLbl="parChTrans1D2" presStyleIdx="0" presStyleCnt="3"/>
      <dgm:spPr/>
    </dgm:pt>
    <dgm:pt modelId="{460688BE-29A4-45E0-ABF7-6238AC9FD70A}" type="pres">
      <dgm:prSet presAssocID="{59C3CD66-C01B-491A-A0E6-7C626986CCBE}" presName="hierRoot2" presStyleCnt="0"/>
      <dgm:spPr/>
    </dgm:pt>
    <dgm:pt modelId="{F6D765A0-F07B-4E51-834B-DE6997F4A781}" type="pres">
      <dgm:prSet presAssocID="{59C3CD66-C01B-491A-A0E6-7C626986CCBE}" presName="composite2" presStyleCnt="0"/>
      <dgm:spPr/>
    </dgm:pt>
    <dgm:pt modelId="{9D0D2235-2D47-4022-8682-80629E49111C}" type="pres">
      <dgm:prSet presAssocID="{59C3CD66-C01B-491A-A0E6-7C626986CCBE}" presName="background2" presStyleLbl="node2" presStyleIdx="0" presStyleCnt="3"/>
      <dgm:spPr/>
    </dgm:pt>
    <dgm:pt modelId="{4A91F2A8-CE4E-4782-A6B2-163573E63DC4}" type="pres">
      <dgm:prSet presAssocID="{59C3CD66-C01B-491A-A0E6-7C626986CCBE}" presName="text2" presStyleLbl="fgAcc2" presStyleIdx="0" presStyleCnt="3" custLinFactNeighborX="1134" custLinFactNeighborY="-3870">
        <dgm:presLayoutVars>
          <dgm:chPref val="3"/>
        </dgm:presLayoutVars>
      </dgm:prSet>
      <dgm:spPr/>
    </dgm:pt>
    <dgm:pt modelId="{E5FA4FEC-51D5-4AF1-980F-E32B15A744F9}" type="pres">
      <dgm:prSet presAssocID="{59C3CD66-C01B-491A-A0E6-7C626986CCBE}" presName="hierChild3" presStyleCnt="0"/>
      <dgm:spPr/>
    </dgm:pt>
    <dgm:pt modelId="{DA2B7D60-51D4-4931-99F1-BA3E078F56C7}" type="pres">
      <dgm:prSet presAssocID="{D5BA383B-BF7B-4E1F-9D61-681F651A7B59}" presName="Name10" presStyleLbl="parChTrans1D2" presStyleIdx="1" presStyleCnt="3"/>
      <dgm:spPr/>
    </dgm:pt>
    <dgm:pt modelId="{50C279F0-B9AD-4734-9CFF-6643E11609E7}" type="pres">
      <dgm:prSet presAssocID="{4252DC27-D57C-4B05-B332-B597953E38BD}" presName="hierRoot2" presStyleCnt="0"/>
      <dgm:spPr/>
    </dgm:pt>
    <dgm:pt modelId="{EC27B203-CDEF-4E66-9835-D839400C31DB}" type="pres">
      <dgm:prSet presAssocID="{4252DC27-D57C-4B05-B332-B597953E38BD}" presName="composite2" presStyleCnt="0"/>
      <dgm:spPr/>
    </dgm:pt>
    <dgm:pt modelId="{B2DFAD6D-6AB4-4A51-9A3A-0C8CB867B652}" type="pres">
      <dgm:prSet presAssocID="{4252DC27-D57C-4B05-B332-B597953E38BD}" presName="background2" presStyleLbl="node2" presStyleIdx="1" presStyleCnt="3"/>
      <dgm:spPr/>
    </dgm:pt>
    <dgm:pt modelId="{BEE7E81C-0CBF-473B-92D4-732ED1F7A8DE}" type="pres">
      <dgm:prSet presAssocID="{4252DC27-D57C-4B05-B332-B597953E38BD}" presName="text2" presStyleLbl="fgAcc2" presStyleIdx="1" presStyleCnt="3" custLinFactNeighborY="-3870">
        <dgm:presLayoutVars>
          <dgm:chPref val="3"/>
        </dgm:presLayoutVars>
      </dgm:prSet>
      <dgm:spPr/>
    </dgm:pt>
    <dgm:pt modelId="{199C9473-D644-4981-98A4-A8BC1742BAAE}" type="pres">
      <dgm:prSet presAssocID="{4252DC27-D57C-4B05-B332-B597953E38BD}" presName="hierChild3" presStyleCnt="0"/>
      <dgm:spPr/>
    </dgm:pt>
    <dgm:pt modelId="{FC128101-0EB9-4ADE-982D-C0A02E947AF9}" type="pres">
      <dgm:prSet presAssocID="{4E010D04-500A-46CF-865C-AD14608A8D07}" presName="Name10" presStyleLbl="parChTrans1D2" presStyleIdx="2" presStyleCnt="3"/>
      <dgm:spPr/>
    </dgm:pt>
    <dgm:pt modelId="{D1826C83-A06D-450B-A72B-7D2866979CEE}" type="pres">
      <dgm:prSet presAssocID="{F4045048-6D86-44F7-B947-7B9D993A5FE5}" presName="hierRoot2" presStyleCnt="0"/>
      <dgm:spPr/>
    </dgm:pt>
    <dgm:pt modelId="{FB7C8116-6F34-43B0-8133-D7983D3B8679}" type="pres">
      <dgm:prSet presAssocID="{F4045048-6D86-44F7-B947-7B9D993A5FE5}" presName="composite2" presStyleCnt="0"/>
      <dgm:spPr/>
    </dgm:pt>
    <dgm:pt modelId="{2FA38C2E-B1EE-4C4E-9934-EB5A99C8070B}" type="pres">
      <dgm:prSet presAssocID="{F4045048-6D86-44F7-B947-7B9D993A5FE5}" presName="background2" presStyleLbl="node2" presStyleIdx="2" presStyleCnt="3"/>
      <dgm:spPr/>
    </dgm:pt>
    <dgm:pt modelId="{B4537C94-8C99-4F2A-9127-110959244130}" type="pres">
      <dgm:prSet presAssocID="{F4045048-6D86-44F7-B947-7B9D993A5FE5}" presName="text2" presStyleLbl="fgAcc2" presStyleIdx="2" presStyleCnt="3" custLinFactNeighborX="-1134" custLinFactNeighborY="-3870">
        <dgm:presLayoutVars>
          <dgm:chPref val="3"/>
        </dgm:presLayoutVars>
      </dgm:prSet>
      <dgm:spPr/>
    </dgm:pt>
    <dgm:pt modelId="{1BEB7908-CCE6-412E-9219-410D2259A8D3}" type="pres">
      <dgm:prSet presAssocID="{F4045048-6D86-44F7-B947-7B9D993A5FE5}" presName="hierChild3" presStyleCnt="0"/>
      <dgm:spPr/>
    </dgm:pt>
  </dgm:ptLst>
  <dgm:cxnLst>
    <dgm:cxn modelId="{A21EB40C-F9D9-469E-8AE7-116BB608F9F3}" srcId="{95614FBF-C802-486E-A4EA-81C20B1631DD}" destId="{59C3CD66-C01B-491A-A0E6-7C626986CCBE}" srcOrd="0" destOrd="0" parTransId="{2535897B-E595-4851-983A-A54B73A3CF87}" sibTransId="{FE0BDD05-A0E2-4441-B9A9-7AAAC3ED8476}"/>
    <dgm:cxn modelId="{31266122-8EE6-4E22-AB59-128C82696D26}" type="presOf" srcId="{D5BA383B-BF7B-4E1F-9D61-681F651A7B59}" destId="{DA2B7D60-51D4-4931-99F1-BA3E078F56C7}" srcOrd="0" destOrd="0" presId="urn:microsoft.com/office/officeart/2005/8/layout/hierarchy1#1"/>
    <dgm:cxn modelId="{B6F8812A-C12F-45AF-9179-0EBE81E9B840}" type="presOf" srcId="{59C3CD66-C01B-491A-A0E6-7C626986CCBE}" destId="{4A91F2A8-CE4E-4782-A6B2-163573E63DC4}" srcOrd="0" destOrd="0" presId="urn:microsoft.com/office/officeart/2005/8/layout/hierarchy1#1"/>
    <dgm:cxn modelId="{59957F3F-C315-41C2-B760-4FE0E9D0CC3C}" type="presOf" srcId="{F4045048-6D86-44F7-B947-7B9D993A5FE5}" destId="{B4537C94-8C99-4F2A-9127-110959244130}" srcOrd="0" destOrd="0" presId="urn:microsoft.com/office/officeart/2005/8/layout/hierarchy1#1"/>
    <dgm:cxn modelId="{4F295C41-B919-4135-8A0E-97C635E8FC2A}" type="presOf" srcId="{95614FBF-C802-486E-A4EA-81C20B1631DD}" destId="{8BAB883E-D1D2-4513-935E-CDE8D72C7596}" srcOrd="0" destOrd="0" presId="urn:microsoft.com/office/officeart/2005/8/layout/hierarchy1#1"/>
    <dgm:cxn modelId="{AF6BFA4E-CB67-447E-A946-B079A796CA66}" srcId="{95614FBF-C802-486E-A4EA-81C20B1631DD}" destId="{4252DC27-D57C-4B05-B332-B597953E38BD}" srcOrd="1" destOrd="0" parTransId="{D5BA383B-BF7B-4E1F-9D61-681F651A7B59}" sibTransId="{5D25D36F-01B6-42DD-A59F-936FC669F7BE}"/>
    <dgm:cxn modelId="{CADBFC7D-1E58-45AB-80C4-FB07CDE58B14}" type="presOf" srcId="{4252DC27-D57C-4B05-B332-B597953E38BD}" destId="{BEE7E81C-0CBF-473B-92D4-732ED1F7A8DE}" srcOrd="0" destOrd="0" presId="urn:microsoft.com/office/officeart/2005/8/layout/hierarchy1#1"/>
    <dgm:cxn modelId="{83BF3790-C59D-4582-8748-D911EF30B610}" type="presOf" srcId="{2995A5F2-D82D-43A1-9BED-6F37D9B959C1}" destId="{9CB0B941-5291-4763-918A-9E50C0517359}" srcOrd="0" destOrd="0" presId="urn:microsoft.com/office/officeart/2005/8/layout/hierarchy1#1"/>
    <dgm:cxn modelId="{0C1A7EA9-E476-4695-B987-A626CF326D75}" srcId="{95614FBF-C802-486E-A4EA-81C20B1631DD}" destId="{F4045048-6D86-44F7-B947-7B9D993A5FE5}" srcOrd="2" destOrd="0" parTransId="{4E010D04-500A-46CF-865C-AD14608A8D07}" sibTransId="{A1D94EF1-F632-4B68-A2AF-96026CE9337B}"/>
    <dgm:cxn modelId="{C234E0BC-8D94-406F-B0EC-DEDD9CDA6032}" type="presOf" srcId="{2535897B-E595-4851-983A-A54B73A3CF87}" destId="{E0FDADEE-072D-431D-AC65-0A28C6441FCA}" srcOrd="0" destOrd="0" presId="urn:microsoft.com/office/officeart/2005/8/layout/hierarchy1#1"/>
    <dgm:cxn modelId="{3C5910C3-8BF2-483C-911B-950C259D8640}" type="presOf" srcId="{4E010D04-500A-46CF-865C-AD14608A8D07}" destId="{FC128101-0EB9-4ADE-982D-C0A02E947AF9}" srcOrd="0" destOrd="0" presId="urn:microsoft.com/office/officeart/2005/8/layout/hierarchy1#1"/>
    <dgm:cxn modelId="{1EB436DC-1EE1-42E3-9F86-5ABA3E8A19F3}" srcId="{2995A5F2-D82D-43A1-9BED-6F37D9B959C1}" destId="{95614FBF-C802-486E-A4EA-81C20B1631DD}" srcOrd="0" destOrd="0" parTransId="{66AFF26E-79DA-4C4E-84F7-FD30BBF28AED}" sibTransId="{75A093E5-4C98-4812-96FD-892A3F08D557}"/>
    <dgm:cxn modelId="{066B5FB6-24B5-4018-BF1C-1E128429728A}" type="presParOf" srcId="{9CB0B941-5291-4763-918A-9E50C0517359}" destId="{96BC0E46-71AB-4196-9B6E-4D47CF4B78DF}" srcOrd="0" destOrd="0" presId="urn:microsoft.com/office/officeart/2005/8/layout/hierarchy1#1"/>
    <dgm:cxn modelId="{2EA17ABC-C404-4309-8146-7D13E985001B}" type="presParOf" srcId="{96BC0E46-71AB-4196-9B6E-4D47CF4B78DF}" destId="{3883DB73-9091-4FAD-B6D2-A4AA328C539A}" srcOrd="0" destOrd="0" presId="urn:microsoft.com/office/officeart/2005/8/layout/hierarchy1#1"/>
    <dgm:cxn modelId="{9A6F60CB-4BCB-4C88-88B0-FDB89C6256DC}" type="presParOf" srcId="{3883DB73-9091-4FAD-B6D2-A4AA328C539A}" destId="{C308A37D-F29F-4E49-8278-1B6708B5A79E}" srcOrd="0" destOrd="0" presId="urn:microsoft.com/office/officeart/2005/8/layout/hierarchy1#1"/>
    <dgm:cxn modelId="{963C9F37-20E4-441E-B499-9F9601D20E38}" type="presParOf" srcId="{3883DB73-9091-4FAD-B6D2-A4AA328C539A}" destId="{8BAB883E-D1D2-4513-935E-CDE8D72C7596}" srcOrd="1" destOrd="0" presId="urn:microsoft.com/office/officeart/2005/8/layout/hierarchy1#1"/>
    <dgm:cxn modelId="{A4691C00-4A7E-4E7B-B49B-B08711635F28}" type="presParOf" srcId="{96BC0E46-71AB-4196-9B6E-4D47CF4B78DF}" destId="{6889B08F-3D88-492E-9060-A124C91F6FC1}" srcOrd="1" destOrd="0" presId="urn:microsoft.com/office/officeart/2005/8/layout/hierarchy1#1"/>
    <dgm:cxn modelId="{FB657733-EEAE-475A-BECE-7469ACF737D6}" type="presParOf" srcId="{6889B08F-3D88-492E-9060-A124C91F6FC1}" destId="{E0FDADEE-072D-431D-AC65-0A28C6441FCA}" srcOrd="0" destOrd="0" presId="urn:microsoft.com/office/officeart/2005/8/layout/hierarchy1#1"/>
    <dgm:cxn modelId="{5BADBD8E-D24A-4922-AD59-09278F4F118E}" type="presParOf" srcId="{6889B08F-3D88-492E-9060-A124C91F6FC1}" destId="{460688BE-29A4-45E0-ABF7-6238AC9FD70A}" srcOrd="1" destOrd="0" presId="urn:microsoft.com/office/officeart/2005/8/layout/hierarchy1#1"/>
    <dgm:cxn modelId="{D8E0504B-5C2E-45B0-81AC-4748DE59F79C}" type="presParOf" srcId="{460688BE-29A4-45E0-ABF7-6238AC9FD70A}" destId="{F6D765A0-F07B-4E51-834B-DE6997F4A781}" srcOrd="0" destOrd="0" presId="urn:microsoft.com/office/officeart/2005/8/layout/hierarchy1#1"/>
    <dgm:cxn modelId="{F5ED75C6-3DE6-4CE9-BB0C-F08C426B8F9B}" type="presParOf" srcId="{F6D765A0-F07B-4E51-834B-DE6997F4A781}" destId="{9D0D2235-2D47-4022-8682-80629E49111C}" srcOrd="0" destOrd="0" presId="urn:microsoft.com/office/officeart/2005/8/layout/hierarchy1#1"/>
    <dgm:cxn modelId="{A4FB77F3-0FB4-4DB1-B262-D14D3B35FCEE}" type="presParOf" srcId="{F6D765A0-F07B-4E51-834B-DE6997F4A781}" destId="{4A91F2A8-CE4E-4782-A6B2-163573E63DC4}" srcOrd="1" destOrd="0" presId="urn:microsoft.com/office/officeart/2005/8/layout/hierarchy1#1"/>
    <dgm:cxn modelId="{E644A118-2FC8-458D-9976-5A8192350253}" type="presParOf" srcId="{460688BE-29A4-45E0-ABF7-6238AC9FD70A}" destId="{E5FA4FEC-51D5-4AF1-980F-E32B15A744F9}" srcOrd="1" destOrd="0" presId="urn:microsoft.com/office/officeart/2005/8/layout/hierarchy1#1"/>
    <dgm:cxn modelId="{B5A6D63C-1749-4578-894D-924E00A50062}" type="presParOf" srcId="{6889B08F-3D88-492E-9060-A124C91F6FC1}" destId="{DA2B7D60-51D4-4931-99F1-BA3E078F56C7}" srcOrd="2" destOrd="0" presId="urn:microsoft.com/office/officeart/2005/8/layout/hierarchy1#1"/>
    <dgm:cxn modelId="{859EC5EF-4E37-4B74-9AEA-25A145A8F2D2}" type="presParOf" srcId="{6889B08F-3D88-492E-9060-A124C91F6FC1}" destId="{50C279F0-B9AD-4734-9CFF-6643E11609E7}" srcOrd="3" destOrd="0" presId="urn:microsoft.com/office/officeart/2005/8/layout/hierarchy1#1"/>
    <dgm:cxn modelId="{A8F3B937-40D3-4E17-B17C-AC83A54722A6}" type="presParOf" srcId="{50C279F0-B9AD-4734-9CFF-6643E11609E7}" destId="{EC27B203-CDEF-4E66-9835-D839400C31DB}" srcOrd="0" destOrd="0" presId="urn:microsoft.com/office/officeart/2005/8/layout/hierarchy1#1"/>
    <dgm:cxn modelId="{6AA243F6-5897-4B47-9233-34EF8B6C417A}" type="presParOf" srcId="{EC27B203-CDEF-4E66-9835-D839400C31DB}" destId="{B2DFAD6D-6AB4-4A51-9A3A-0C8CB867B652}" srcOrd="0" destOrd="0" presId="urn:microsoft.com/office/officeart/2005/8/layout/hierarchy1#1"/>
    <dgm:cxn modelId="{B2FF54CE-E080-4D1B-AEF7-CDB46D286091}" type="presParOf" srcId="{EC27B203-CDEF-4E66-9835-D839400C31DB}" destId="{BEE7E81C-0CBF-473B-92D4-732ED1F7A8DE}" srcOrd="1" destOrd="0" presId="urn:microsoft.com/office/officeart/2005/8/layout/hierarchy1#1"/>
    <dgm:cxn modelId="{E2B5E713-AC64-4224-80B5-4B301152FE8D}" type="presParOf" srcId="{50C279F0-B9AD-4734-9CFF-6643E11609E7}" destId="{199C9473-D644-4981-98A4-A8BC1742BAAE}" srcOrd="1" destOrd="0" presId="urn:microsoft.com/office/officeart/2005/8/layout/hierarchy1#1"/>
    <dgm:cxn modelId="{814BCFB7-A4C8-4D2A-BFB5-4C1B8328386E}" type="presParOf" srcId="{6889B08F-3D88-492E-9060-A124C91F6FC1}" destId="{FC128101-0EB9-4ADE-982D-C0A02E947AF9}" srcOrd="4" destOrd="0" presId="urn:microsoft.com/office/officeart/2005/8/layout/hierarchy1#1"/>
    <dgm:cxn modelId="{08DC9EC8-6E76-416E-BEF9-A0CA008F7048}" type="presParOf" srcId="{6889B08F-3D88-492E-9060-A124C91F6FC1}" destId="{D1826C83-A06D-450B-A72B-7D2866979CEE}" srcOrd="5" destOrd="0" presId="urn:microsoft.com/office/officeart/2005/8/layout/hierarchy1#1"/>
    <dgm:cxn modelId="{921908B4-DF86-40AF-B796-8ED171B3D9F1}" type="presParOf" srcId="{D1826C83-A06D-450B-A72B-7D2866979CEE}" destId="{FB7C8116-6F34-43B0-8133-D7983D3B8679}" srcOrd="0" destOrd="0" presId="urn:microsoft.com/office/officeart/2005/8/layout/hierarchy1#1"/>
    <dgm:cxn modelId="{BDDCDAC2-92F2-4282-9112-BD2B8F6A5400}" type="presParOf" srcId="{FB7C8116-6F34-43B0-8133-D7983D3B8679}" destId="{2FA38C2E-B1EE-4C4E-9934-EB5A99C8070B}" srcOrd="0" destOrd="0" presId="urn:microsoft.com/office/officeart/2005/8/layout/hierarchy1#1"/>
    <dgm:cxn modelId="{E425D751-3F8C-42AE-BDA6-B214615E22FC}" type="presParOf" srcId="{FB7C8116-6F34-43B0-8133-D7983D3B8679}" destId="{B4537C94-8C99-4F2A-9127-110959244130}" srcOrd="1" destOrd="0" presId="urn:microsoft.com/office/officeart/2005/8/layout/hierarchy1#1"/>
    <dgm:cxn modelId="{2DD08857-F75C-4C68-89F8-0A16140CA239}" type="presParOf" srcId="{D1826C83-A06D-450B-A72B-7D2866979CEE}" destId="{1BEB7908-CCE6-412E-9219-410D2259A8D3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28101-0EB9-4ADE-982D-C0A02E947AF9}">
      <dsp:nvSpPr>
        <dsp:cNvPr id="0" name=""/>
        <dsp:cNvSpPr/>
      </dsp:nvSpPr>
      <dsp:spPr>
        <a:xfrm>
          <a:off x="3894741" y="1462597"/>
          <a:ext cx="2738365" cy="60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593"/>
              </a:lnTo>
              <a:lnTo>
                <a:pt x="2738365" y="395593"/>
              </a:lnTo>
              <a:lnTo>
                <a:pt x="2738365" y="60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B7D60-51D4-4931-99F1-BA3E078F56C7}">
      <dsp:nvSpPr>
        <dsp:cNvPr id="0" name=""/>
        <dsp:cNvSpPr/>
      </dsp:nvSpPr>
      <dsp:spPr>
        <a:xfrm>
          <a:off x="3849021" y="1462597"/>
          <a:ext cx="91440" cy="605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FDADEE-072D-431D-AC65-0A28C6441FCA}">
      <dsp:nvSpPr>
        <dsp:cNvPr id="0" name=""/>
        <dsp:cNvSpPr/>
      </dsp:nvSpPr>
      <dsp:spPr>
        <a:xfrm>
          <a:off x="1156376" y="1462597"/>
          <a:ext cx="2738365" cy="605092"/>
        </a:xfrm>
        <a:custGeom>
          <a:avLst/>
          <a:gdLst/>
          <a:ahLst/>
          <a:cxnLst/>
          <a:rect l="0" t="0" r="0" b="0"/>
          <a:pathLst>
            <a:path>
              <a:moveTo>
                <a:pt x="2738365" y="0"/>
              </a:moveTo>
              <a:lnTo>
                <a:pt x="2738365" y="395593"/>
              </a:lnTo>
              <a:lnTo>
                <a:pt x="0" y="395593"/>
              </a:lnTo>
              <a:lnTo>
                <a:pt x="0" y="605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8A37D-F29F-4E49-8278-1B6708B5A79E}">
      <dsp:nvSpPr>
        <dsp:cNvPr id="0" name=""/>
        <dsp:cNvSpPr/>
      </dsp:nvSpPr>
      <dsp:spPr>
        <a:xfrm>
          <a:off x="2601218" y="180022"/>
          <a:ext cx="2587045" cy="128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B883E-D1D2-4513-935E-CDE8D72C7596}">
      <dsp:nvSpPr>
        <dsp:cNvPr id="0" name=""/>
        <dsp:cNvSpPr/>
      </dsp:nvSpPr>
      <dsp:spPr>
        <a:xfrm>
          <a:off x="2852492" y="418732"/>
          <a:ext cx="2587045" cy="12825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M. Ridwan Nurfauzi H.P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(DIREKTUR)</a:t>
          </a:r>
        </a:p>
      </dsp:txBody>
      <dsp:txXfrm>
        <a:off x="2890057" y="456297"/>
        <a:ext cx="2511915" cy="1207444"/>
      </dsp:txXfrm>
    </dsp:sp>
    <dsp:sp modelId="{9D0D2235-2D47-4022-8682-80629E49111C}">
      <dsp:nvSpPr>
        <dsp:cNvPr id="0" name=""/>
        <dsp:cNvSpPr/>
      </dsp:nvSpPr>
      <dsp:spPr>
        <a:xfrm>
          <a:off x="25644" y="2067690"/>
          <a:ext cx="2261462" cy="1436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1F2A8-CE4E-4782-A6B2-163573E63DC4}">
      <dsp:nvSpPr>
        <dsp:cNvPr id="0" name=""/>
        <dsp:cNvSpPr/>
      </dsp:nvSpPr>
      <dsp:spPr>
        <a:xfrm>
          <a:off x="276918" y="2306400"/>
          <a:ext cx="2261462" cy="14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Alvin Rahmat Maulana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(Manajer Personalia)</a:t>
          </a:r>
        </a:p>
      </dsp:txBody>
      <dsp:txXfrm>
        <a:off x="318978" y="2348460"/>
        <a:ext cx="2177342" cy="1351908"/>
      </dsp:txXfrm>
    </dsp:sp>
    <dsp:sp modelId="{B2DFAD6D-6AB4-4A51-9A3A-0C8CB867B652}">
      <dsp:nvSpPr>
        <dsp:cNvPr id="0" name=""/>
        <dsp:cNvSpPr/>
      </dsp:nvSpPr>
      <dsp:spPr>
        <a:xfrm>
          <a:off x="2764010" y="2067690"/>
          <a:ext cx="2261462" cy="1436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7E81C-0CBF-473B-92D4-732ED1F7A8DE}">
      <dsp:nvSpPr>
        <dsp:cNvPr id="0" name=""/>
        <dsp:cNvSpPr/>
      </dsp:nvSpPr>
      <dsp:spPr>
        <a:xfrm>
          <a:off x="3015283" y="2306400"/>
          <a:ext cx="2261462" cy="14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M.Daffa Fauzan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(Manajer Keuangan)</a:t>
          </a:r>
        </a:p>
      </dsp:txBody>
      <dsp:txXfrm>
        <a:off x="3057343" y="2348460"/>
        <a:ext cx="2177342" cy="1351908"/>
      </dsp:txXfrm>
    </dsp:sp>
    <dsp:sp modelId="{2FA38C2E-B1EE-4C4E-9934-EB5A99C8070B}">
      <dsp:nvSpPr>
        <dsp:cNvPr id="0" name=""/>
        <dsp:cNvSpPr/>
      </dsp:nvSpPr>
      <dsp:spPr>
        <a:xfrm>
          <a:off x="5502375" y="2067690"/>
          <a:ext cx="2261462" cy="1436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37C94-8C99-4F2A-9127-110959244130}">
      <dsp:nvSpPr>
        <dsp:cNvPr id="0" name=""/>
        <dsp:cNvSpPr/>
      </dsp:nvSpPr>
      <dsp:spPr>
        <a:xfrm>
          <a:off x="5753649" y="2306400"/>
          <a:ext cx="2261462" cy="1436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Rizky Nur Muzhaki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>
              <a:latin typeface="Arial" panose="020B0604020202020204" pitchFamily="34" charset="0"/>
              <a:cs typeface="Arial" panose="020B0604020202020204" pitchFamily="34" charset="0"/>
            </a:rPr>
            <a:t>(Manajer Pemasaran)</a:t>
          </a:r>
        </a:p>
      </dsp:txBody>
      <dsp:txXfrm>
        <a:off x="5795709" y="2348460"/>
        <a:ext cx="2177342" cy="13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begPts" val="bCtr"/>
                    <dgm:param type="bendPt" val="end"/>
                    <dgm:param type="connRout" val="bend"/>
                    <dgm:param type="dim" val="1D"/>
                    <dgm:param type="dstNode" val="background2"/>
                    <dgm:param type="endPts" val="tCtr"/>
                    <dgm:param type="endSty" val="noArr"/>
                    <dgm:param type="srcNode" val="backgrou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begPts" val="bCtr"/>
                            <dgm:param type="bendPt" val="end"/>
                            <dgm:param type="connRout" val="bend"/>
                            <dgm:param type="dim" val="1D"/>
                            <dgm:param type="dstNode" val="background3"/>
                            <dgm:param type="endPts" val="tCtr"/>
                            <dgm:param type="endSty" val="noArr"/>
                            <dgm:param type="srcNode" val="background2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begPts" val="bCtr"/>
                                        <dgm:param type="bendPt" val="end"/>
                                        <dgm:param type="connRout" val="bend"/>
                                        <dgm:param type="dim" val="1D"/>
                                        <dgm:param type="dstNode" val="background4"/>
                                        <dgm:param type="endPts" val="tCtr"/>
                                        <dgm:param type="endSty" val="noArr"/>
                                        <dgm:param type="srcNode" val="background3"/>
                                      </dgm:alg>
                                    </dgm:if>
                                    <dgm:else name="Name26">
                                      <dgm:alg type="conn">
                                        <dgm:param type="begPts" val="bCtr"/>
                                        <dgm:param type="bendPt" val="end"/>
                                        <dgm:param type="connRout" val="bend"/>
                                        <dgm:param type="dim" val="1D"/>
                                        <dgm:param type="dstNode" val="background4"/>
                                        <dgm:param type="endPts" val="tCtr"/>
                                        <dgm:param type="endSty" val="noArr"/>
                                        <dgm:param type="src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9527-BCF3-47D0-BA98-C663BF5C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E0712-1B3A-4527-928B-CBF1170F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204D-32A2-4036-AF15-DBDC070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EC51-941D-4F2A-A3C3-2C29E63A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75F7-CC3B-40A8-8E38-A836D882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7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7B5A-AC52-40D6-85E5-2024780C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D90B7-EC93-4A09-AFD5-6267E9CEA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73A6-C3EF-447E-BE66-A3E43C6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3CF9-AF2F-4BE2-8499-808A642C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1CB4-83A2-41E9-9700-E4015576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01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539AA-7664-44C9-A7E9-1D2E4732A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58C6C-3C08-47AE-A360-7A2885221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5A3A-3F9F-4363-88BD-3F31AE49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06C2-5D7E-4EF6-8BC2-3E634267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78BB-C483-4353-BE13-AAFFFC5B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82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A603-EC36-43D8-9FDC-FF5B97F5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682E-04DC-4BBC-8ACD-6C401383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F460-18BA-43B0-9BFB-42CE005E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238FF-3A1D-4BF1-9AF4-EDE6AB1D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FA86-A2E8-421F-8549-B4736D38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48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278B-F141-448C-93AB-27FCA956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C138-B8E0-4B1C-8133-CA03FD86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2187-647E-4F69-A03B-2F8E0154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F7FF-1DAA-4F9C-A05C-B1B5F450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597C-75B2-4A74-B81D-2B59B34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2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3018-9247-4FED-A88A-849EDF7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2442-90E5-41B2-BAFF-964281861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1F473-DBD8-4A99-ABBB-7AE908DE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A3CA7-0818-42C5-9F16-743788B5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94AB-2BAC-494B-8BC5-6D033050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BC8B8-1E87-4265-A2BF-96F1638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05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D994-BAF5-480B-9D0C-91C0BBF4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5E15-C2B6-438B-A72C-1A30552B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36A04-2F36-4EF8-8033-CB4DD6ED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E458-3A53-464E-82B5-7AF1FCC7D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BDD2D-8528-4160-985D-0FBDFAEB3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86D33-776D-431B-AE54-1932889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05477-0541-49B1-849F-3ED291C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E35B6-C218-45B6-BFBF-C2A5E01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38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B4B-3672-4948-A707-AB5F6741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90C3D-2C67-44BB-BA53-BA395580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3747-EA5B-465C-A800-CB2401CF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6E85-B705-48DB-AE4B-4B2325E8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98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7975A-5BFA-4EB0-ADED-6141789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413B-EBAB-4CAE-9FA1-2A77C24A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2657-C78A-4397-AD4C-53BB4C19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5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1EA-51A0-4BB3-B02C-1C011E51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E739-FEBB-4626-85C0-3A20546A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C99F2-6A5E-4C43-96A4-121761B20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A50A-81BE-408E-99AE-7446E430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850BD-9877-4384-A727-61575AB6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21C0B-2B9B-4F3A-95FA-FC00003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31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FFA0-213A-4AC9-87BC-40755FB9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AD2EF-0AEF-40C3-94B4-69B104D59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6C993-87F9-4CB1-8020-F548A740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B23F-D9E5-46B8-B88F-1375AF52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CE41-E2B7-4872-9D2F-12CE94CF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F2F4D-A982-49C5-986C-EDF066EC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27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63C5B-7FC5-4A8D-84C7-E6824B64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A5AC-EC06-4A76-B5C3-1C8A065D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56BE-2F42-4EB2-9A6A-764B74018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B31B-8222-4153-9C98-804D551A86E8}" type="datetimeFigureOut">
              <a:rPr lang="en-ID" smtClean="0"/>
              <a:t>26/05/2023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9AD1-152C-40C4-8578-D41ADE2DB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8A7E-18A5-4CE1-A95F-0D22E262B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FA86-D404-4EE9-9CF5-478E49D20D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16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40" y="1570187"/>
            <a:ext cx="5331320" cy="3717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7821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SEJARAH WEB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8" y="1438507"/>
            <a:ext cx="10644243" cy="3980985"/>
          </a:xfrm>
        </p:spPr>
        <p:txBody>
          <a:bodyPr anchor="ctr"/>
          <a:lstStyle/>
          <a:p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Web 2.0 </a:t>
            </a:r>
          </a:p>
          <a:p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Versi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web 2.0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adalah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sebuah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revolusi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bisnis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di industry computer.</a:t>
            </a:r>
          </a:p>
          <a:p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Versi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web 2.0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ini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muncul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banyak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platform digital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dengan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interaksi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lebih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luas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bagi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penggunan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internet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adapun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beberapa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platform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tersebut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sudah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familiar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dengan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kita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seperti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facebook,twitter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youtube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banyak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yang lain.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2701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SEJARAH WEB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8" y="1438507"/>
            <a:ext cx="10644243" cy="3980985"/>
          </a:xfrm>
        </p:spPr>
        <p:txBody>
          <a:bodyPr anchor="ctr"/>
          <a:lstStyle/>
          <a:p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Web 3.0</a:t>
            </a:r>
          </a:p>
          <a:p>
            <a:endParaRPr lang="en-US" dirty="0">
              <a:solidFill>
                <a:srgbClr val="001DB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Web 3.0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adalah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sebuah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revolusi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terbaru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dalam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dunia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teknologi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olidFill>
                  <a:srgbClr val="001DB0"/>
                </a:solidFill>
              </a:rPr>
              <a:t>pada Web 3.0 </a:t>
            </a:r>
            <a:r>
              <a:rPr lang="en-US" sz="2000" dirty="0" err="1">
                <a:solidFill>
                  <a:srgbClr val="001DB0"/>
                </a:solidFill>
              </a:rPr>
              <a:t>ini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berbagai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macam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perangkat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lunak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akan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dapat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membagi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serta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informasi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dengan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lebih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efisien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karena</a:t>
            </a:r>
            <a:r>
              <a:rPr lang="en-US" sz="2000" dirty="0">
                <a:solidFill>
                  <a:srgbClr val="001DB0"/>
                </a:solidFill>
              </a:rPr>
              <a:t> pada web 3.0 </a:t>
            </a:r>
            <a:r>
              <a:rPr lang="en-US" sz="2000" dirty="0" err="1">
                <a:solidFill>
                  <a:srgbClr val="001DB0"/>
                </a:solidFill>
              </a:rPr>
              <a:t>menggunakan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sistem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kecerdasan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buatan</a:t>
            </a:r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9921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KETERKAITAN DENGAN WEB</a:t>
            </a:r>
            <a:b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YANG KAMI BUAT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3980985"/>
          </a:xfrm>
        </p:spPr>
        <p:txBody>
          <a:bodyPr anchor="ctr"/>
          <a:lstStyle/>
          <a:p>
            <a:pPr algn="just"/>
            <a:r>
              <a:rPr lang="en-US" sz="2000" dirty="0">
                <a:solidFill>
                  <a:srgbClr val="001DB0"/>
                </a:solidFill>
              </a:rPr>
              <a:t>	Karena </a:t>
            </a:r>
            <a:r>
              <a:rPr lang="en-US" sz="2000" dirty="0" err="1">
                <a:solidFill>
                  <a:srgbClr val="001DB0"/>
                </a:solidFill>
              </a:rPr>
              <a:t>perkembangan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teknologi</a:t>
            </a:r>
            <a:r>
              <a:rPr lang="en-US" sz="2000" dirty="0">
                <a:solidFill>
                  <a:srgbClr val="001DB0"/>
                </a:solidFill>
              </a:rPr>
              <a:t> yang </a:t>
            </a:r>
            <a:r>
              <a:rPr lang="en-US" sz="2000" dirty="0" err="1">
                <a:solidFill>
                  <a:srgbClr val="001DB0"/>
                </a:solidFill>
              </a:rPr>
              <a:t>semakin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canggih</a:t>
            </a:r>
            <a:r>
              <a:rPr lang="en-US" sz="2000" dirty="0">
                <a:solidFill>
                  <a:srgbClr val="001DB0"/>
                </a:solidFill>
              </a:rPr>
              <a:t>, </a:t>
            </a:r>
            <a:r>
              <a:rPr lang="en-US" sz="2000" dirty="0" err="1">
                <a:solidFill>
                  <a:srgbClr val="001DB0"/>
                </a:solidFill>
              </a:rPr>
              <a:t>maka</a:t>
            </a:r>
            <a:r>
              <a:rPr lang="en-US" sz="2000" dirty="0">
                <a:solidFill>
                  <a:srgbClr val="001DB0"/>
                </a:solidFill>
              </a:rPr>
              <a:t> kami </a:t>
            </a:r>
            <a:r>
              <a:rPr lang="en-US" sz="2000" dirty="0" err="1">
                <a:solidFill>
                  <a:srgbClr val="001DB0"/>
                </a:solidFill>
              </a:rPr>
              <a:t>membuat</a:t>
            </a:r>
            <a:r>
              <a:rPr lang="en-US" sz="2000" dirty="0">
                <a:solidFill>
                  <a:srgbClr val="001DB0"/>
                </a:solidFill>
              </a:rPr>
              <a:t> web </a:t>
            </a:r>
            <a:r>
              <a:rPr lang="en-US" sz="2000" dirty="0" err="1">
                <a:solidFill>
                  <a:srgbClr val="001DB0"/>
                </a:solidFill>
              </a:rPr>
              <a:t>pembelajaran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untuk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memudahkan</a:t>
            </a:r>
            <a:r>
              <a:rPr lang="en-US" sz="2000" dirty="0">
                <a:solidFill>
                  <a:srgbClr val="001DB0"/>
                </a:solidFill>
              </a:rPr>
              <a:t> para </a:t>
            </a:r>
            <a:r>
              <a:rPr lang="en-US" sz="2000" dirty="0" err="1">
                <a:solidFill>
                  <a:srgbClr val="001DB0"/>
                </a:solidFill>
              </a:rPr>
              <a:t>pelajar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dalam</a:t>
            </a:r>
            <a:r>
              <a:rPr lang="en-US" sz="2000" dirty="0">
                <a:solidFill>
                  <a:srgbClr val="001DB0"/>
                </a:solidFill>
              </a:rPr>
              <a:t> </a:t>
            </a:r>
            <a:r>
              <a:rPr lang="en-US" sz="2000" dirty="0" err="1">
                <a:solidFill>
                  <a:srgbClr val="001DB0"/>
                </a:solidFill>
              </a:rPr>
              <a:t>belajar</a:t>
            </a:r>
            <a:r>
              <a:rPr lang="en-US" sz="2000" dirty="0">
                <a:solidFill>
                  <a:srgbClr val="001DB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120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917" y="2048833"/>
            <a:ext cx="7788165" cy="276033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accent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PELAKSANAAN KEGIATAN</a:t>
            </a:r>
            <a:endParaRPr lang="en-ID" sz="4500" dirty="0">
              <a:solidFill>
                <a:schemeClr val="accent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94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STRUKTUR ORGANISASI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3980985"/>
          </a:xfrm>
        </p:spPr>
        <p:txBody>
          <a:bodyPr anchor="ctr"/>
          <a:lstStyle/>
          <a:p>
            <a:pPr algn="just"/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78679E-7F56-43E8-8097-0B29328F0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05734"/>
              </p:ext>
            </p:extLst>
          </p:nvPr>
        </p:nvGraphicFramePr>
        <p:xfrm>
          <a:off x="2075620" y="1438507"/>
          <a:ext cx="8040757" cy="398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434581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ALAT &amp; BAHAN YANG</a:t>
            </a:r>
            <a:b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DIGUNAKAN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3980985"/>
          </a:xfrm>
        </p:spPr>
        <p:txBody>
          <a:bodyPr anchor="ctr"/>
          <a:lstStyle/>
          <a:p>
            <a:pPr algn="just"/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A0E936-24A6-4AFD-B090-F07FB9561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80451"/>
              </p:ext>
            </p:extLst>
          </p:nvPr>
        </p:nvGraphicFramePr>
        <p:xfrm>
          <a:off x="1764684" y="2038379"/>
          <a:ext cx="8662630" cy="278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351">
                  <a:extLst>
                    <a:ext uri="{9D8B030D-6E8A-4147-A177-3AD203B41FA5}">
                      <a16:colId xmlns:a16="http://schemas.microsoft.com/office/drawing/2014/main" val="1141309972"/>
                    </a:ext>
                  </a:extLst>
                </a:gridCol>
                <a:gridCol w="2855460">
                  <a:extLst>
                    <a:ext uri="{9D8B030D-6E8A-4147-A177-3AD203B41FA5}">
                      <a16:colId xmlns:a16="http://schemas.microsoft.com/office/drawing/2014/main" val="3443267688"/>
                    </a:ext>
                  </a:extLst>
                </a:gridCol>
                <a:gridCol w="5151819">
                  <a:extLst>
                    <a:ext uri="{9D8B030D-6E8A-4147-A177-3AD203B41FA5}">
                      <a16:colId xmlns:a16="http://schemas.microsoft.com/office/drawing/2014/main" val="308660086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</a:rPr>
                        <a:t>No 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Alat dan Bahan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Tujuan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30021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1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>
                          <a:effectLst/>
                        </a:rPr>
                        <a:t>Laptop	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  <a:tabLst>
                          <a:tab pos="1387475" algn="ctr"/>
                        </a:tabLst>
                      </a:pPr>
                      <a:r>
                        <a:rPr lang="en-US" sz="1800">
                          <a:effectLst/>
                        </a:rPr>
                        <a:t>Sebagai alat penunjang proses pengerjaan web	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11051413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2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>
                          <a:effectLst/>
                        </a:rPr>
                        <a:t>Koneksi internet	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mengakses</a:t>
                      </a:r>
                      <a:r>
                        <a:rPr lang="en-US" sz="1800" dirty="0">
                          <a:effectLst/>
                        </a:rPr>
                        <a:t> data </a:t>
                      </a:r>
                      <a:r>
                        <a:rPr lang="en-US" sz="1800" dirty="0" err="1">
                          <a:effectLst/>
                        </a:rPr>
                        <a:t>luar</a:t>
                      </a:r>
                      <a:r>
                        <a:rPr lang="en-US" sz="1800" dirty="0">
                          <a:effectLst/>
                        </a:rPr>
                        <a:t> (External)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29014921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>
                          <a:effectLst/>
                        </a:rPr>
                        <a:t>Bahasa pemrograman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membuat</a:t>
                      </a:r>
                      <a:r>
                        <a:rPr lang="en-US" sz="1800" dirty="0">
                          <a:effectLst/>
                        </a:rPr>
                        <a:t> program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39611031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>
                          <a:effectLst/>
                        </a:rPr>
                        <a:t>Template Bootstrap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tampilan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setengah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jadi</a:t>
                      </a:r>
                      <a:r>
                        <a:rPr lang="en-US" sz="1800" dirty="0">
                          <a:effectLst/>
                        </a:rPr>
                        <a:t> pada web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10494096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 dirty="0" err="1">
                          <a:effectLst/>
                        </a:rPr>
                        <a:t>VSCode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Sebagai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mengembangkan</a:t>
                      </a:r>
                      <a:r>
                        <a:rPr lang="en-US" sz="1800" dirty="0">
                          <a:effectLst/>
                        </a:rPr>
                        <a:t> code program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1151833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3175" algn="ctr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986155" algn="ctr"/>
                        </a:tabLst>
                      </a:pPr>
                      <a:r>
                        <a:rPr lang="en-US" sz="1800">
                          <a:effectLst/>
                        </a:rPr>
                        <a:t>Google Chrome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</a:rPr>
                        <a:t>Bahan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untuk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mengakses</a:t>
                      </a:r>
                      <a:r>
                        <a:rPr lang="en-US" sz="1800" dirty="0">
                          <a:effectLst/>
                        </a:rPr>
                        <a:t> web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86360" marR="57150" marT="29845" marB="0"/>
                </a:tc>
                <a:extLst>
                  <a:ext uri="{0D108BD9-81ED-4DB2-BD59-A6C34878D82A}">
                    <a16:rowId xmlns:a16="http://schemas.microsoft.com/office/drawing/2014/main" val="94280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58570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ANALISIS PESAING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3980985"/>
          </a:xfrm>
        </p:spPr>
        <p:txBody>
          <a:bodyPr anchor="ctr"/>
          <a:lstStyle/>
          <a:p>
            <a:pPr algn="just"/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A6A3A2-6AE0-4D42-B763-07905D3E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08619"/>
              </p:ext>
            </p:extLst>
          </p:nvPr>
        </p:nvGraphicFramePr>
        <p:xfrm>
          <a:off x="1982727" y="2518664"/>
          <a:ext cx="8226544" cy="1820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511">
                  <a:extLst>
                    <a:ext uri="{9D8B030D-6E8A-4147-A177-3AD203B41FA5}">
                      <a16:colId xmlns:a16="http://schemas.microsoft.com/office/drawing/2014/main" val="3085725854"/>
                    </a:ext>
                  </a:extLst>
                </a:gridCol>
                <a:gridCol w="1597240">
                  <a:extLst>
                    <a:ext uri="{9D8B030D-6E8A-4147-A177-3AD203B41FA5}">
                      <a16:colId xmlns:a16="http://schemas.microsoft.com/office/drawing/2014/main" val="2184882179"/>
                    </a:ext>
                  </a:extLst>
                </a:gridCol>
                <a:gridCol w="2855435">
                  <a:extLst>
                    <a:ext uri="{9D8B030D-6E8A-4147-A177-3AD203B41FA5}">
                      <a16:colId xmlns:a16="http://schemas.microsoft.com/office/drawing/2014/main" val="1620430892"/>
                    </a:ext>
                  </a:extLst>
                </a:gridCol>
                <a:gridCol w="3294358">
                  <a:extLst>
                    <a:ext uri="{9D8B030D-6E8A-4147-A177-3AD203B41FA5}">
                      <a16:colId xmlns:a16="http://schemas.microsoft.com/office/drawing/2014/main" val="2078812581"/>
                    </a:ext>
                  </a:extLst>
                </a:gridCol>
              </a:tblGrid>
              <a:tr h="36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Pesaing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Keunggulan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dirty="0" err="1">
                          <a:effectLst/>
                        </a:rPr>
                        <a:t>Kelemahan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430434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 sz="1800">
                          <a:effectLst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d-ID" sz="1800">
                          <a:effectLst/>
                        </a:rPr>
                        <a:t>Ruang guru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 err="1">
                          <a:effectLst/>
                        </a:rPr>
                        <a:t>Terkenal</a:t>
                      </a:r>
                      <a:r>
                        <a:rPr lang="en-US" sz="1800" dirty="0">
                          <a:effectLst/>
                        </a:rPr>
                        <a:t> dan </a:t>
                      </a:r>
                      <a:r>
                        <a:rPr lang="en-US" sz="1800" dirty="0" err="1">
                          <a:effectLst/>
                        </a:rPr>
                        <a:t>ternama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Situasi pasar global memburuk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959092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d-ID" sz="1800">
                          <a:effectLst/>
                        </a:rPr>
                        <a:t>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Duolingo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Tersedia dalam multibahasa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Hanya ada pembelajaran bahasa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762425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Bimbel Tridaya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Tersedia fitur kelas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Terlalu banyak bug 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4917565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Zenius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Terkenal dan ternama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Mahal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488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743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917" y="2048833"/>
            <a:ext cx="7788165" cy="276033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accent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KEUANGAN</a:t>
            </a:r>
            <a:endParaRPr lang="en-ID" sz="4500" dirty="0">
              <a:solidFill>
                <a:schemeClr val="accent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056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ANGGARAN KEUANGAN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410171"/>
          </a:xfrm>
        </p:spPr>
        <p:txBody>
          <a:bodyPr anchor="ctr"/>
          <a:lstStyle/>
          <a:p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1E341B-D094-44B0-86C0-C2229223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4253"/>
              </p:ext>
            </p:extLst>
          </p:nvPr>
        </p:nvGraphicFramePr>
        <p:xfrm>
          <a:off x="2493064" y="1848678"/>
          <a:ext cx="7205870" cy="3315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1200">
                  <a:extLst>
                    <a:ext uri="{9D8B030D-6E8A-4147-A177-3AD203B41FA5}">
                      <a16:colId xmlns:a16="http://schemas.microsoft.com/office/drawing/2014/main" val="453289304"/>
                    </a:ext>
                  </a:extLst>
                </a:gridCol>
                <a:gridCol w="2021200">
                  <a:extLst>
                    <a:ext uri="{9D8B030D-6E8A-4147-A177-3AD203B41FA5}">
                      <a16:colId xmlns:a16="http://schemas.microsoft.com/office/drawing/2014/main" val="627261132"/>
                    </a:ext>
                  </a:extLst>
                </a:gridCol>
                <a:gridCol w="1266394">
                  <a:extLst>
                    <a:ext uri="{9D8B030D-6E8A-4147-A177-3AD203B41FA5}">
                      <a16:colId xmlns:a16="http://schemas.microsoft.com/office/drawing/2014/main" val="1457169658"/>
                    </a:ext>
                  </a:extLst>
                </a:gridCol>
                <a:gridCol w="1897076">
                  <a:extLst>
                    <a:ext uri="{9D8B030D-6E8A-4147-A177-3AD203B41FA5}">
                      <a16:colId xmlns:a16="http://schemas.microsoft.com/office/drawing/2014/main" val="945523475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 dirty="0" err="1">
                          <a:effectLst/>
                        </a:rPr>
                        <a:t>Keterangan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Debet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Kredit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Saldo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419380"/>
                  </a:ext>
                </a:extLst>
              </a:tr>
              <a:tr h="598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Modal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            -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13.000.000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13.000.000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380397"/>
                  </a:ext>
                </a:extLst>
              </a:tr>
              <a:tr h="598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Biaya Gaji karyawan (4 orang)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6.000.000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            -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7.000.000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689727"/>
                  </a:ext>
                </a:extLst>
              </a:tr>
              <a:tr h="598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Biaya Promosi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250.000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            -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6.750.000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454331"/>
                  </a:ext>
                </a:extLst>
              </a:tr>
              <a:tr h="598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Biaya Listrik, Air, dan Internet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250.000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               -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6.500.000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050424"/>
                  </a:ext>
                </a:extLst>
              </a:tr>
              <a:tr h="598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jasa pembuatan website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>
                          <a:effectLst/>
                        </a:rPr>
                        <a:t> Rp             6.500.000 </a:t>
                      </a:r>
                      <a:endParaRPr lang="en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 dirty="0">
                          <a:effectLst/>
                        </a:rPr>
                        <a:t> Rp                            -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sz="1400" dirty="0">
                          <a:effectLst/>
                        </a:rPr>
                        <a:t> Rp                      -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434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93310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JASA PEMBUATAN WEBSITE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410171"/>
          </a:xfrm>
        </p:spPr>
        <p:txBody>
          <a:bodyPr anchor="ctr"/>
          <a:lstStyle/>
          <a:p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A11AA-2F03-40B1-AD8D-C829327F0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30612"/>
              </p:ext>
            </p:extLst>
          </p:nvPr>
        </p:nvGraphicFramePr>
        <p:xfrm>
          <a:off x="570138" y="2542692"/>
          <a:ext cx="4876505" cy="1501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7109">
                  <a:extLst>
                    <a:ext uri="{9D8B030D-6E8A-4147-A177-3AD203B41FA5}">
                      <a16:colId xmlns:a16="http://schemas.microsoft.com/office/drawing/2014/main" val="82616252"/>
                    </a:ext>
                  </a:extLst>
                </a:gridCol>
                <a:gridCol w="1839396">
                  <a:extLst>
                    <a:ext uri="{9D8B030D-6E8A-4147-A177-3AD203B41FA5}">
                      <a16:colId xmlns:a16="http://schemas.microsoft.com/office/drawing/2014/main" val="3681283942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dirty="0">
                          <a:effectLst/>
                        </a:rPr>
                        <a:t>Nama Jasa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>
                          <a:effectLst/>
                        </a:rPr>
                        <a:t>Biaya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3680466"/>
                  </a:ext>
                </a:extLst>
              </a:tr>
              <a:tr h="2471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Domain TLD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 100,000/tahun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4514209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Shared Hosting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Rp750,00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3878270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Jasa instalasi hosting &amp; domain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Rp150,00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4808109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Jasa Desain Website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 1,500,000 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7892544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Theme &amp; Plugin 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 dirty="0">
                          <a:effectLst/>
                        </a:rPr>
                        <a:t>Rp50.000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23360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FA2CAA4-5FD8-460A-B967-9EFB5871F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62383"/>
              </p:ext>
            </p:extLst>
          </p:nvPr>
        </p:nvGraphicFramePr>
        <p:xfrm>
          <a:off x="5610584" y="2549042"/>
          <a:ext cx="5538136" cy="1494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157">
                  <a:extLst>
                    <a:ext uri="{9D8B030D-6E8A-4147-A177-3AD203B41FA5}">
                      <a16:colId xmlns:a16="http://schemas.microsoft.com/office/drawing/2014/main" val="3664829246"/>
                    </a:ext>
                  </a:extLst>
                </a:gridCol>
                <a:gridCol w="2297979">
                  <a:extLst>
                    <a:ext uri="{9D8B030D-6E8A-4147-A177-3AD203B41FA5}">
                      <a16:colId xmlns:a16="http://schemas.microsoft.com/office/drawing/2014/main" val="4043226768"/>
                    </a:ext>
                  </a:extLst>
                </a:gridCol>
              </a:tblGrid>
              <a:tr h="2407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>
                          <a:effectLst/>
                        </a:rPr>
                        <a:t>Nama Jasa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dirty="0" err="1">
                          <a:effectLst/>
                        </a:rPr>
                        <a:t>Biaya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7166419"/>
                  </a:ext>
                </a:extLst>
              </a:tr>
              <a:tr h="2471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 dirty="0">
                          <a:effectLst/>
                        </a:rPr>
                        <a:t>Jasa </a:t>
                      </a:r>
                      <a:r>
                        <a:rPr lang="en-ID" sz="1600" u="none" strike="noStrike" dirty="0" err="1">
                          <a:effectLst/>
                        </a:rPr>
                        <a:t>Pembuatan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Konten</a:t>
                      </a:r>
                      <a:r>
                        <a:rPr lang="en-ID" sz="1600" u="none" strike="noStrike" dirty="0">
                          <a:effectLst/>
                        </a:rPr>
                        <a:t>  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 2,000,000 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8638265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nl-NL" sz="1600" u="none" strike="noStrike">
                          <a:effectLst/>
                        </a:rPr>
                        <a:t>Jasa editor konten dan publish konten ke website  </a:t>
                      </a:r>
                      <a:endParaRPr lang="nl-NL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>
                          <a:effectLst/>
                        </a:rPr>
                        <a:t>Rp250,00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001510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 dirty="0">
                          <a:effectLst/>
                        </a:rPr>
                        <a:t>Jasa SEO website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>
                          <a:effectLst/>
                        </a:rPr>
                        <a:t>Rp 1,200,000/6 bulan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9649156"/>
                  </a:ext>
                </a:extLst>
              </a:tr>
              <a:tr h="2407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>
                          <a:effectLst/>
                        </a:rPr>
                        <a:t>Biaya Lain-lain</a:t>
                      </a:r>
                      <a:endParaRPr lang="en-ID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 dirty="0">
                          <a:effectLst/>
                        </a:rPr>
                        <a:t>Rp500.000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1702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5453AC-0B9B-4324-ACBD-99B3BECD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44578"/>
              </p:ext>
            </p:extLst>
          </p:nvPr>
        </p:nvGraphicFramePr>
        <p:xfrm>
          <a:off x="3326931" y="4791617"/>
          <a:ext cx="4567306" cy="250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921">
                  <a:extLst>
                    <a:ext uri="{9D8B030D-6E8A-4147-A177-3AD203B41FA5}">
                      <a16:colId xmlns:a16="http://schemas.microsoft.com/office/drawing/2014/main" val="2474734727"/>
                    </a:ext>
                  </a:extLst>
                </a:gridCol>
                <a:gridCol w="2318385">
                  <a:extLst>
                    <a:ext uri="{9D8B030D-6E8A-4147-A177-3AD203B41FA5}">
                      <a16:colId xmlns:a16="http://schemas.microsoft.com/office/drawing/2014/main" val="3818550573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D" sz="1600" u="none" strike="noStrike" dirty="0">
                          <a:effectLst/>
                        </a:rPr>
                        <a:t>Total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D" sz="1600" u="none" strike="noStrike" dirty="0">
                          <a:effectLst/>
                        </a:rPr>
                        <a:t>Rp 6,500,000 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919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76872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917" y="2048833"/>
            <a:ext cx="7788165" cy="276033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accent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PENDAHULUAN</a:t>
            </a:r>
            <a:endParaRPr lang="en-ID" sz="4500" dirty="0">
              <a:solidFill>
                <a:schemeClr val="accent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5342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SIMULASI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217" y="1438507"/>
            <a:ext cx="8787565" cy="5343303"/>
          </a:xfrm>
        </p:spPr>
        <p:txBody>
          <a:bodyPr anchor="ctr"/>
          <a:lstStyle/>
          <a:p>
            <a:pPr algn="just"/>
            <a:r>
              <a:rPr lang="en-US" sz="2000" dirty="0">
                <a:solidFill>
                  <a:srgbClr val="001DB0"/>
                </a:solidFill>
              </a:rPr>
              <a:t>	          QR Code:</a:t>
            </a: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sz="2000" dirty="0">
              <a:solidFill>
                <a:srgbClr val="001DB0"/>
              </a:solidFill>
            </a:endParaRPr>
          </a:p>
          <a:p>
            <a:pPr algn="just"/>
            <a:r>
              <a:rPr lang="en-US" sz="2000" dirty="0">
                <a:solidFill>
                  <a:srgbClr val="001DB0"/>
                </a:solidFill>
              </a:rPr>
              <a:t>	</a:t>
            </a:r>
            <a:r>
              <a:rPr lang="en-US" dirty="0">
                <a:solidFill>
                  <a:srgbClr val="001DB0"/>
                </a:solidFill>
              </a:rPr>
              <a:t>Link 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https://ridwannurfauzi.github.io/mediapintar.com/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46373"/>
            <a:ext cx="1500281" cy="1046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CB9F4-7B5C-4782-96FF-51A93620B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4010" y="1207129"/>
            <a:ext cx="4253947" cy="42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72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917" y="2048833"/>
            <a:ext cx="7788165" cy="2760334"/>
          </a:xfrm>
        </p:spPr>
        <p:txBody>
          <a:bodyPr anchor="ctr">
            <a:normAutofit/>
          </a:bodyPr>
          <a:lstStyle/>
          <a:p>
            <a:r>
              <a:rPr lang="en-US" sz="4500" b="1" i="1" dirty="0" err="1">
                <a:solidFill>
                  <a:schemeClr val="accent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Terima</a:t>
            </a:r>
            <a:r>
              <a:rPr lang="en-US" sz="4500" b="1" i="1" dirty="0">
                <a:solidFill>
                  <a:schemeClr val="accent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Kasih</a:t>
            </a:r>
            <a:endParaRPr lang="en-ID" sz="4500" b="1" i="1" dirty="0">
              <a:solidFill>
                <a:schemeClr val="accent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758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LATAR BELAKANG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444" y="1438507"/>
            <a:ext cx="9865112" cy="3980985"/>
          </a:xfrm>
        </p:spPr>
        <p:txBody>
          <a:bodyPr anchor="ctr"/>
          <a:lstStyle/>
          <a:p>
            <a:pPr algn="just"/>
            <a:r>
              <a:rPr lang="en-US" dirty="0">
                <a:solidFill>
                  <a:srgbClr val="001DB0"/>
                </a:solidFill>
              </a:rPr>
              <a:t>	</a:t>
            </a:r>
            <a:r>
              <a:rPr lang="en-US" dirty="0" err="1">
                <a:solidFill>
                  <a:srgbClr val="001DB0"/>
                </a:solidFill>
              </a:rPr>
              <a:t>Belajar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tentu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sudah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menjadi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kewajiban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semua</a:t>
            </a:r>
            <a:r>
              <a:rPr lang="en-US" dirty="0">
                <a:solidFill>
                  <a:srgbClr val="001DB0"/>
                </a:solidFill>
              </a:rPr>
              <a:t> orang, </a:t>
            </a:r>
            <a:r>
              <a:rPr lang="en-US" dirty="0" err="1">
                <a:solidFill>
                  <a:srgbClr val="001DB0"/>
                </a:solidFill>
              </a:rPr>
              <a:t>terutama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untuk</a:t>
            </a:r>
            <a:r>
              <a:rPr lang="en-US" dirty="0">
                <a:solidFill>
                  <a:srgbClr val="001DB0"/>
                </a:solidFill>
              </a:rPr>
              <a:t> para </a:t>
            </a:r>
            <a:r>
              <a:rPr lang="en-US" dirty="0" err="1">
                <a:solidFill>
                  <a:srgbClr val="001DB0"/>
                </a:solidFill>
              </a:rPr>
              <a:t>pelajar</a:t>
            </a:r>
            <a:r>
              <a:rPr lang="en-US" dirty="0">
                <a:solidFill>
                  <a:srgbClr val="001DB0"/>
                </a:solidFill>
              </a:rPr>
              <a:t>. Sebagian </a:t>
            </a:r>
            <a:r>
              <a:rPr lang="en-US" dirty="0" err="1">
                <a:solidFill>
                  <a:srgbClr val="001DB0"/>
                </a:solidFill>
              </a:rPr>
              <a:t>pelajar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kesulitan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dalam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belajar</a:t>
            </a:r>
            <a:r>
              <a:rPr lang="en-US" dirty="0">
                <a:solidFill>
                  <a:srgbClr val="001DB0"/>
                </a:solidFill>
              </a:rPr>
              <a:t>, </a:t>
            </a:r>
            <a:r>
              <a:rPr lang="en-US" dirty="0" err="1">
                <a:solidFill>
                  <a:srgbClr val="001DB0"/>
                </a:solidFill>
              </a:rPr>
              <a:t>ada</a:t>
            </a:r>
            <a:r>
              <a:rPr lang="en-US" dirty="0">
                <a:solidFill>
                  <a:srgbClr val="001DB0"/>
                </a:solidFill>
              </a:rPr>
              <a:t> yang </a:t>
            </a:r>
            <a:r>
              <a:rPr lang="en-US" dirty="0" err="1">
                <a:solidFill>
                  <a:srgbClr val="001DB0"/>
                </a:solidFill>
              </a:rPr>
              <a:t>tertinggal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materi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karena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tidak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hadir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ke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sekolah</a:t>
            </a:r>
            <a:r>
              <a:rPr lang="en-US" dirty="0">
                <a:solidFill>
                  <a:srgbClr val="001DB0"/>
                </a:solidFill>
              </a:rPr>
              <a:t>, dan </a:t>
            </a:r>
            <a:r>
              <a:rPr lang="en-US" dirty="0" err="1">
                <a:solidFill>
                  <a:srgbClr val="001DB0"/>
                </a:solidFill>
              </a:rPr>
              <a:t>ada</a:t>
            </a:r>
            <a:r>
              <a:rPr lang="en-US" dirty="0">
                <a:solidFill>
                  <a:srgbClr val="001DB0"/>
                </a:solidFill>
              </a:rPr>
              <a:t> juga yang </a:t>
            </a:r>
            <a:r>
              <a:rPr lang="en-US" dirty="0" err="1">
                <a:solidFill>
                  <a:srgbClr val="001DB0"/>
                </a:solidFill>
              </a:rPr>
              <a:t>keberatan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membawa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buku</a:t>
            </a:r>
            <a:r>
              <a:rPr lang="en-US" dirty="0">
                <a:solidFill>
                  <a:srgbClr val="001DB0"/>
                </a:solidFill>
              </a:rPr>
              <a:t> yang </a:t>
            </a:r>
            <a:r>
              <a:rPr lang="en-US" dirty="0" err="1">
                <a:solidFill>
                  <a:srgbClr val="001DB0"/>
                </a:solidFill>
              </a:rPr>
              <a:t>jumlahnya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tidak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sedikit</a:t>
            </a:r>
            <a:r>
              <a:rPr lang="en-US" dirty="0">
                <a:solidFill>
                  <a:srgbClr val="001DB0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rgbClr val="001DB0"/>
                </a:solidFill>
              </a:rPr>
              <a:t>	</a:t>
            </a:r>
            <a:r>
              <a:rPr lang="en-US" dirty="0" err="1">
                <a:solidFill>
                  <a:srgbClr val="001DB0"/>
                </a:solidFill>
              </a:rPr>
              <a:t>Maka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dari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itu</a:t>
            </a:r>
            <a:r>
              <a:rPr lang="en-US" dirty="0">
                <a:solidFill>
                  <a:srgbClr val="001DB0"/>
                </a:solidFill>
              </a:rPr>
              <a:t> kami </a:t>
            </a:r>
            <a:r>
              <a:rPr lang="en-US" dirty="0" err="1">
                <a:solidFill>
                  <a:srgbClr val="001DB0"/>
                </a:solidFill>
              </a:rPr>
              <a:t>membuat</a:t>
            </a:r>
            <a:r>
              <a:rPr lang="en-US" dirty="0">
                <a:solidFill>
                  <a:srgbClr val="001DB0"/>
                </a:solidFill>
              </a:rPr>
              <a:t> Situs web </a:t>
            </a:r>
            <a:r>
              <a:rPr lang="en-US" dirty="0" err="1">
                <a:solidFill>
                  <a:srgbClr val="001DB0"/>
                </a:solidFill>
              </a:rPr>
              <a:t>pembelajaran</a:t>
            </a:r>
            <a:r>
              <a:rPr lang="en-US" dirty="0">
                <a:solidFill>
                  <a:srgbClr val="001DB0"/>
                </a:solidFill>
              </a:rPr>
              <a:t> yang </a:t>
            </a:r>
            <a:r>
              <a:rPr lang="en-US" dirty="0" err="1">
                <a:solidFill>
                  <a:srgbClr val="001DB0"/>
                </a:solidFill>
              </a:rPr>
              <a:t>dapat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diakses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kapanpun</a:t>
            </a:r>
            <a:r>
              <a:rPr lang="en-US" dirty="0">
                <a:solidFill>
                  <a:srgbClr val="001DB0"/>
                </a:solidFill>
              </a:rPr>
              <a:t> dan </a:t>
            </a:r>
            <a:r>
              <a:rPr lang="en-US" dirty="0" err="1">
                <a:solidFill>
                  <a:srgbClr val="001DB0"/>
                </a:solidFill>
              </a:rPr>
              <a:t>dimanapun</a:t>
            </a:r>
            <a:r>
              <a:rPr lang="en-US" dirty="0">
                <a:solidFill>
                  <a:srgbClr val="001DB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492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PENAMAAN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444" y="1438507"/>
            <a:ext cx="9865112" cy="3980985"/>
          </a:xfrm>
        </p:spPr>
        <p:txBody>
          <a:bodyPr anchor="ctr"/>
          <a:lstStyle/>
          <a:p>
            <a:pPr algn="just"/>
            <a:r>
              <a:rPr lang="en-US" dirty="0">
                <a:solidFill>
                  <a:srgbClr val="001DB0"/>
                </a:solidFill>
              </a:rPr>
              <a:t>“Media”	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 	Media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pembelajaran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 yang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digunakan</a:t>
            </a:r>
            <a:endParaRPr lang="en-US" dirty="0">
              <a:solidFill>
                <a:srgbClr val="001DB0"/>
              </a:solidFill>
            </a:endParaRPr>
          </a:p>
          <a:p>
            <a:pPr algn="just"/>
            <a:endParaRPr lang="en-US" dirty="0">
              <a:solidFill>
                <a:srgbClr val="001DB0"/>
              </a:solidFill>
            </a:endParaRPr>
          </a:p>
          <a:p>
            <a:pPr algn="just"/>
            <a:r>
              <a:rPr lang="en-US" dirty="0">
                <a:solidFill>
                  <a:srgbClr val="001DB0"/>
                </a:solidFill>
              </a:rPr>
              <a:t>“</a:t>
            </a:r>
            <a:r>
              <a:rPr lang="en-US" dirty="0" err="1">
                <a:solidFill>
                  <a:srgbClr val="001DB0"/>
                </a:solidFill>
              </a:rPr>
              <a:t>Pintar</a:t>
            </a:r>
            <a:r>
              <a:rPr lang="en-US" dirty="0">
                <a:solidFill>
                  <a:srgbClr val="001DB0"/>
                </a:solidFill>
              </a:rPr>
              <a:t>”	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 	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Tujuan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 kami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mencerdaskan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pengguna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 situs web</a:t>
            </a:r>
            <a:endParaRPr lang="en-US" dirty="0">
              <a:solidFill>
                <a:srgbClr val="001DB0"/>
              </a:solidFill>
            </a:endParaRPr>
          </a:p>
          <a:p>
            <a:pPr algn="just"/>
            <a:endParaRPr lang="en-US" dirty="0">
              <a:solidFill>
                <a:srgbClr val="001DB0"/>
              </a:solidFill>
            </a:endParaRPr>
          </a:p>
          <a:p>
            <a:pPr algn="just"/>
            <a:r>
              <a:rPr lang="en-US" dirty="0">
                <a:solidFill>
                  <a:srgbClr val="001DB0"/>
                </a:solidFill>
              </a:rPr>
              <a:t>“.com”    	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	Domain yang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akan</a:t>
            </a:r>
            <a:r>
              <a:rPr lang="en-US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1DB0"/>
                </a:solidFill>
                <a:sym typeface="Wingdings" panose="05000000000000000000" pitchFamily="2" charset="2"/>
              </a:rPr>
              <a:t>digunakan</a:t>
            </a:r>
            <a:endParaRPr lang="en-US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99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LOGO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080" y="641659"/>
            <a:ext cx="2967154" cy="1639229"/>
          </a:xfrm>
        </p:spPr>
        <p:txBody>
          <a:bodyPr anchor="ctr"/>
          <a:lstStyle/>
          <a:p>
            <a:r>
              <a:rPr lang="en-US" dirty="0">
                <a:solidFill>
                  <a:srgbClr val="001DB0"/>
                </a:solidFill>
              </a:rPr>
              <a:t>Topi Toga</a:t>
            </a:r>
          </a:p>
          <a:p>
            <a:r>
              <a:rPr lang="en-US" dirty="0">
                <a:solidFill>
                  <a:srgbClr val="001DB0"/>
                </a:solidFill>
              </a:rPr>
              <a:t>(Harapan)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AFD09-E49C-4B2D-A071-17436E2792E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99" y="2394533"/>
            <a:ext cx="3130139" cy="21825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3394B0-659E-4E37-A388-18BEB7F5B97A}"/>
              </a:ext>
            </a:extLst>
          </p:cNvPr>
          <p:cNvCxnSpPr>
            <a:cxnSpLocks/>
          </p:cNvCxnSpPr>
          <p:nvPr/>
        </p:nvCxnSpPr>
        <p:spPr>
          <a:xfrm flipV="1">
            <a:off x="6634976" y="1996068"/>
            <a:ext cx="763651" cy="869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C7A98-B492-46B0-BCAA-5DC9EC3FC848}"/>
              </a:ext>
            </a:extLst>
          </p:cNvPr>
          <p:cNvCxnSpPr>
            <a:cxnSpLocks/>
          </p:cNvCxnSpPr>
          <p:nvPr/>
        </p:nvCxnSpPr>
        <p:spPr>
          <a:xfrm flipH="1" flipV="1">
            <a:off x="3936380" y="2575932"/>
            <a:ext cx="1704847" cy="811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FE697971-65D9-4C8E-AA48-F2C85DC5194A}"/>
              </a:ext>
            </a:extLst>
          </p:cNvPr>
          <p:cNvSpPr txBox="1">
            <a:spLocks/>
          </p:cNvSpPr>
          <p:nvPr/>
        </p:nvSpPr>
        <p:spPr>
          <a:xfrm>
            <a:off x="1751335" y="1627896"/>
            <a:ext cx="2967154" cy="16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1DB0"/>
                </a:solidFill>
              </a:rPr>
              <a:t>Laptop/</a:t>
            </a:r>
            <a:r>
              <a:rPr lang="en-US" dirty="0" err="1">
                <a:solidFill>
                  <a:srgbClr val="001DB0"/>
                </a:solidFill>
              </a:rPr>
              <a:t>perangkat</a:t>
            </a:r>
            <a:endParaRPr lang="en-US" dirty="0">
              <a:solidFill>
                <a:srgbClr val="001DB0"/>
              </a:solidFill>
            </a:endParaRPr>
          </a:p>
          <a:p>
            <a:r>
              <a:rPr lang="en-US" dirty="0">
                <a:solidFill>
                  <a:srgbClr val="001DB0"/>
                </a:solidFill>
              </a:rPr>
              <a:t>(Media)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0D3F58-AF97-4FA2-B085-6E44798E25EF}"/>
              </a:ext>
            </a:extLst>
          </p:cNvPr>
          <p:cNvCxnSpPr>
            <a:cxnSpLocks/>
          </p:cNvCxnSpPr>
          <p:nvPr/>
        </p:nvCxnSpPr>
        <p:spPr>
          <a:xfrm>
            <a:off x="7515922" y="4137103"/>
            <a:ext cx="739698" cy="602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40F42CC2-DC61-4500-A7B7-E403053D74E6}"/>
              </a:ext>
            </a:extLst>
          </p:cNvPr>
          <p:cNvSpPr txBox="1">
            <a:spLocks/>
          </p:cNvSpPr>
          <p:nvPr/>
        </p:nvSpPr>
        <p:spPr>
          <a:xfrm>
            <a:off x="6943853" y="4137103"/>
            <a:ext cx="2967154" cy="16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1DB0"/>
                </a:solidFill>
              </a:rPr>
              <a:t>Nama Situs web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F7918C-7610-48F4-B7D9-06BE0892DEC6}"/>
              </a:ext>
            </a:extLst>
          </p:cNvPr>
          <p:cNvCxnSpPr>
            <a:cxnSpLocks/>
          </p:cNvCxnSpPr>
          <p:nvPr/>
        </p:nvCxnSpPr>
        <p:spPr>
          <a:xfrm flipH="1">
            <a:off x="4572099" y="4335451"/>
            <a:ext cx="827972" cy="4038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F69C6DE1-F212-4154-8C27-1905BA0E1FF1}"/>
              </a:ext>
            </a:extLst>
          </p:cNvPr>
          <p:cNvSpPr txBox="1">
            <a:spLocks/>
          </p:cNvSpPr>
          <p:nvPr/>
        </p:nvSpPr>
        <p:spPr>
          <a:xfrm>
            <a:off x="2674073" y="4033762"/>
            <a:ext cx="2967154" cy="16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1DB0"/>
                </a:solidFill>
              </a:rPr>
              <a:t>Slogan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B528E5-C8D8-435D-88FF-0C0B32D74CB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37169" y="4577113"/>
            <a:ext cx="0" cy="5514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5DB8A29C-CCB9-49E1-92C7-E5929B12376E}"/>
              </a:ext>
            </a:extLst>
          </p:cNvPr>
          <p:cNvSpPr txBox="1">
            <a:spLocks/>
          </p:cNvSpPr>
          <p:nvPr/>
        </p:nvSpPr>
        <p:spPr>
          <a:xfrm>
            <a:off x="2691666" y="4758512"/>
            <a:ext cx="6764568" cy="1639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1DB0"/>
                </a:solidFill>
              </a:rPr>
              <a:t>Warna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Biru</a:t>
            </a:r>
            <a:endParaRPr lang="en-US" dirty="0">
              <a:solidFill>
                <a:srgbClr val="001DB0"/>
              </a:solidFill>
            </a:endParaRPr>
          </a:p>
          <a:p>
            <a:r>
              <a:rPr lang="en-US" dirty="0">
                <a:solidFill>
                  <a:srgbClr val="001DB0"/>
                </a:solidFill>
              </a:rPr>
              <a:t>(</a:t>
            </a:r>
            <a:r>
              <a:rPr lang="en-US" dirty="0" err="1">
                <a:solidFill>
                  <a:srgbClr val="001DB0"/>
                </a:solidFill>
              </a:rPr>
              <a:t>ilmu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seluas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laut</a:t>
            </a:r>
            <a:r>
              <a:rPr lang="en-US" dirty="0">
                <a:solidFill>
                  <a:srgbClr val="001DB0"/>
                </a:solidFill>
              </a:rPr>
              <a:t> &amp; </a:t>
            </a:r>
            <a:r>
              <a:rPr lang="en-US" dirty="0" err="1">
                <a:solidFill>
                  <a:srgbClr val="001DB0"/>
                </a:solidFill>
              </a:rPr>
              <a:t>setinggi</a:t>
            </a:r>
            <a:r>
              <a:rPr lang="en-US" dirty="0">
                <a:solidFill>
                  <a:srgbClr val="001DB0"/>
                </a:solidFill>
              </a:rPr>
              <a:t> </a:t>
            </a:r>
            <a:r>
              <a:rPr lang="en-US" dirty="0" err="1">
                <a:solidFill>
                  <a:srgbClr val="001DB0"/>
                </a:solidFill>
              </a:rPr>
              <a:t>langit</a:t>
            </a:r>
            <a:r>
              <a:rPr lang="en-US" dirty="0">
                <a:solidFill>
                  <a:srgbClr val="001DB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754588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VISI &amp; MISI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105" y="1358992"/>
            <a:ext cx="4509052" cy="3980985"/>
          </a:xfrm>
        </p:spPr>
        <p:txBody>
          <a:bodyPr anchor="ctr"/>
          <a:lstStyle/>
          <a:p>
            <a:r>
              <a:rPr lang="en-US" b="1" dirty="0" err="1">
                <a:solidFill>
                  <a:srgbClr val="001DB0"/>
                </a:solidFill>
              </a:rPr>
              <a:t>Visi</a:t>
            </a:r>
            <a:endParaRPr lang="en-US" b="1" dirty="0">
              <a:solidFill>
                <a:srgbClr val="001DB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Menjadikan</a:t>
            </a:r>
            <a:r>
              <a:rPr lang="en-ID" sz="2000" dirty="0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 situs yang </a:t>
            </a: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mudah</a:t>
            </a:r>
            <a:r>
              <a:rPr lang="en-ID" sz="2000" dirty="0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digunakan</a:t>
            </a:r>
            <a:r>
              <a:rPr lang="en-ID" sz="2000" dirty="0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dengan</a:t>
            </a:r>
            <a:r>
              <a:rPr lang="en-ID" sz="2000" dirty="0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kualitas</a:t>
            </a:r>
            <a:r>
              <a:rPr lang="en-ID" sz="2000" dirty="0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ffectLst/>
                <a:ea typeface="Times New Roman" panose="02020603050405020304" pitchFamily="18" charset="0"/>
              </a:rPr>
              <a:t>terbaik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hingga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menjadi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daya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bagi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banyak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1DB0"/>
                </a:solidFill>
                <a:ea typeface="Times New Roman" panose="02020603050405020304" pitchFamily="18" charset="0"/>
              </a:rPr>
              <a:t>pelajar</a:t>
            </a:r>
            <a:r>
              <a:rPr lang="en-ID" sz="2000" dirty="0">
                <a:solidFill>
                  <a:srgbClr val="001DB0"/>
                </a:solidFill>
                <a:ea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1DB0"/>
              </a:solidFill>
            </a:endParaRPr>
          </a:p>
          <a:p>
            <a:pPr algn="just"/>
            <a:endParaRPr lang="en-US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DADCB38-1FC3-4D13-8C34-DEF28D0C5973}"/>
              </a:ext>
            </a:extLst>
          </p:cNvPr>
          <p:cNvSpPr txBox="1">
            <a:spLocks/>
          </p:cNvSpPr>
          <p:nvPr/>
        </p:nvSpPr>
        <p:spPr>
          <a:xfrm>
            <a:off x="5848087" y="1358993"/>
            <a:ext cx="5216313" cy="3980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01DB0"/>
                </a:solidFill>
              </a:rPr>
              <a:t>Misi</a:t>
            </a:r>
            <a:endParaRPr lang="en-US" b="1" dirty="0">
              <a:solidFill>
                <a:srgbClr val="001DB0"/>
              </a:solidFill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situs web “Mediapintar.com”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situs web yang di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pelajar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u="none" strike="noStrike" dirty="0">
              <a:solidFill>
                <a:srgbClr val="001DB0"/>
              </a:solidFill>
              <a:effectLst/>
              <a:uFill>
                <a:solidFill>
                  <a:srgbClr val="000000"/>
                </a:solidFill>
              </a:u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v"/>
            </a:pP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 modern,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u="none" strike="noStrike" dirty="0" err="1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u="none" strike="noStrike" dirty="0">
                <a:solidFill>
                  <a:srgbClr val="001DB0"/>
                </a:solidFill>
                <a:effectLst/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4466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917" y="2048833"/>
            <a:ext cx="7788165" cy="2760334"/>
          </a:xfrm>
        </p:spPr>
        <p:txBody>
          <a:bodyPr anchor="ctr">
            <a:normAutofit/>
          </a:bodyPr>
          <a:lstStyle/>
          <a:p>
            <a:r>
              <a:rPr lang="en-US" sz="4500" dirty="0">
                <a:solidFill>
                  <a:schemeClr val="accent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LANDASAN TEORI</a:t>
            </a:r>
            <a:endParaRPr lang="en-ID" sz="4500" dirty="0">
              <a:solidFill>
                <a:schemeClr val="accent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107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SEJARAH WEB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8" y="1438507"/>
            <a:ext cx="10644243" cy="3980985"/>
          </a:xfrm>
        </p:spPr>
        <p:txBody>
          <a:bodyPr anchor="ctr"/>
          <a:lstStyle/>
          <a:p>
            <a:r>
              <a:rPr lang="en-US" sz="2200" dirty="0">
                <a:solidFill>
                  <a:srgbClr val="001DB0"/>
                </a:solidFill>
              </a:rPr>
              <a:t>Situs web </a:t>
            </a:r>
            <a:r>
              <a:rPr lang="en-US" sz="2200" dirty="0" err="1">
                <a:solidFill>
                  <a:srgbClr val="001DB0"/>
                </a:solidFill>
              </a:rPr>
              <a:t>adalah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sekumpulan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halaman</a:t>
            </a:r>
            <a:r>
              <a:rPr lang="en-US" sz="2200" dirty="0">
                <a:solidFill>
                  <a:srgbClr val="001DB0"/>
                </a:solidFill>
              </a:rPr>
              <a:t> web yang </a:t>
            </a:r>
            <a:r>
              <a:rPr lang="en-US" sz="2200" dirty="0" err="1">
                <a:solidFill>
                  <a:srgbClr val="001DB0"/>
                </a:solidFill>
              </a:rPr>
              <a:t>saling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berhubungan</a:t>
            </a:r>
            <a:r>
              <a:rPr lang="en-US" sz="2200" dirty="0">
                <a:solidFill>
                  <a:srgbClr val="001DB0"/>
                </a:solidFill>
              </a:rPr>
              <a:t> yang </a:t>
            </a:r>
            <a:r>
              <a:rPr lang="en-US" sz="2200" dirty="0" err="1">
                <a:solidFill>
                  <a:srgbClr val="001DB0"/>
                </a:solidFill>
              </a:rPr>
              <a:t>umumnya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berada</a:t>
            </a:r>
            <a:r>
              <a:rPr lang="en-US" sz="2200" dirty="0">
                <a:solidFill>
                  <a:srgbClr val="001DB0"/>
                </a:solidFill>
              </a:rPr>
              <a:t> pada </a:t>
            </a:r>
            <a:r>
              <a:rPr lang="en-US" sz="2200" dirty="0" err="1">
                <a:solidFill>
                  <a:srgbClr val="001DB0"/>
                </a:solidFill>
              </a:rPr>
              <a:t>peladen</a:t>
            </a:r>
            <a:r>
              <a:rPr lang="en-US" sz="2200" dirty="0">
                <a:solidFill>
                  <a:srgbClr val="001DB0"/>
                </a:solidFill>
              </a:rPr>
              <a:t> yang </a:t>
            </a:r>
            <a:r>
              <a:rPr lang="en-US" sz="2200" dirty="0" err="1">
                <a:solidFill>
                  <a:srgbClr val="001DB0"/>
                </a:solidFill>
              </a:rPr>
              <a:t>sama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berisikan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kumpulan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informasi</a:t>
            </a:r>
            <a:r>
              <a:rPr lang="en-US" sz="2200" dirty="0">
                <a:solidFill>
                  <a:srgbClr val="001DB0"/>
                </a:solidFill>
              </a:rPr>
              <a:t> yang </a:t>
            </a:r>
            <a:r>
              <a:rPr lang="en-US" sz="2200" dirty="0" err="1">
                <a:solidFill>
                  <a:srgbClr val="001DB0"/>
                </a:solidFill>
              </a:rPr>
              <a:t>disediakan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secara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perorangan</a:t>
            </a:r>
            <a:r>
              <a:rPr lang="en-US" sz="2200" dirty="0">
                <a:solidFill>
                  <a:srgbClr val="001DB0"/>
                </a:solidFill>
              </a:rPr>
              <a:t>, </a:t>
            </a:r>
            <a:r>
              <a:rPr lang="en-US" sz="2200" dirty="0" err="1">
                <a:solidFill>
                  <a:srgbClr val="001DB0"/>
                </a:solidFill>
              </a:rPr>
              <a:t>kelompok</a:t>
            </a:r>
            <a:r>
              <a:rPr lang="en-US" sz="2200" dirty="0">
                <a:solidFill>
                  <a:srgbClr val="001DB0"/>
                </a:solidFill>
              </a:rPr>
              <a:t>, </a:t>
            </a:r>
            <a:r>
              <a:rPr lang="en-US" sz="2200" dirty="0" err="1">
                <a:solidFill>
                  <a:srgbClr val="001DB0"/>
                </a:solidFill>
              </a:rPr>
              <a:t>atau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organisasi</a:t>
            </a:r>
            <a:r>
              <a:rPr lang="en-US" sz="2200" dirty="0">
                <a:solidFill>
                  <a:srgbClr val="001DB0"/>
                </a:solidFill>
              </a:rPr>
              <a:t>.</a:t>
            </a:r>
          </a:p>
          <a:p>
            <a:r>
              <a:rPr lang="en-US" sz="2200" dirty="0">
                <a:solidFill>
                  <a:srgbClr val="001DB0"/>
                </a:solidFill>
              </a:rPr>
              <a:t>Situs Web </a:t>
            </a:r>
            <a:r>
              <a:rPr lang="en-US" sz="2200" dirty="0" err="1">
                <a:solidFill>
                  <a:srgbClr val="001DB0"/>
                </a:solidFill>
              </a:rPr>
              <a:t>pertama</a:t>
            </a:r>
            <a:r>
              <a:rPr lang="en-US" sz="2200" dirty="0">
                <a:solidFill>
                  <a:srgbClr val="001DB0"/>
                </a:solidFill>
              </a:rPr>
              <a:t> </a:t>
            </a:r>
            <a:r>
              <a:rPr lang="en-US" sz="2200" dirty="0" err="1">
                <a:solidFill>
                  <a:srgbClr val="001DB0"/>
                </a:solidFill>
              </a:rPr>
              <a:t>dibuat</a:t>
            </a:r>
            <a:r>
              <a:rPr lang="en-US" sz="2200" dirty="0">
                <a:solidFill>
                  <a:srgbClr val="001DB0"/>
                </a:solidFill>
              </a:rPr>
              <a:t> pada </a:t>
            </a:r>
            <a:r>
              <a:rPr lang="en-US" sz="2200" dirty="0" err="1">
                <a:solidFill>
                  <a:srgbClr val="001DB0"/>
                </a:solidFill>
              </a:rPr>
              <a:t>tahun</a:t>
            </a:r>
            <a:r>
              <a:rPr lang="en-US" sz="2200" dirty="0">
                <a:solidFill>
                  <a:srgbClr val="001DB0"/>
                </a:solidFill>
              </a:rPr>
              <a:t> 1991 oleh Tim Berners-Lee.</a:t>
            </a:r>
            <a:endParaRPr lang="en-US" sz="2000" dirty="0">
              <a:solidFill>
                <a:srgbClr val="001DB0"/>
              </a:solidFill>
            </a:endParaRPr>
          </a:p>
          <a:p>
            <a:endParaRPr lang="en-US" sz="22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0207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ADE8-9E47-400A-A556-936A9198E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08" y="76190"/>
            <a:ext cx="4637096" cy="1130939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SEJARAH WEB</a:t>
            </a:r>
            <a:endParaRPr lang="en-ID" sz="2400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7CAA1-9EEE-4DE0-9101-81439327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8" y="1438507"/>
            <a:ext cx="10644243" cy="3980985"/>
          </a:xfrm>
        </p:spPr>
        <p:txBody>
          <a:bodyPr anchor="ctr"/>
          <a:lstStyle/>
          <a:p>
            <a:endParaRPr lang="en-US" dirty="0">
              <a:solidFill>
                <a:srgbClr val="001DB0"/>
              </a:solidFill>
            </a:endParaRPr>
          </a:p>
          <a:p>
            <a:r>
              <a:rPr lang="en-US" dirty="0">
                <a:solidFill>
                  <a:srgbClr val="001DB0"/>
                </a:solidFill>
              </a:rPr>
              <a:t>Web 1.0 </a:t>
            </a:r>
          </a:p>
          <a:p>
            <a:endParaRPr lang="en-US" dirty="0">
              <a:solidFill>
                <a:srgbClr val="001DB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Web 1.0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adalah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Versi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/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generasi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pertama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situs web.</a:t>
            </a:r>
          </a:p>
          <a:p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Website yang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dibangun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pada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generasi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pertama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pada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dasarnya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dikembangkan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untuk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pengaksesan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informasi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memiliki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sifat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sedikit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interaktif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dimana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pengunjung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hanya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dapat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membaca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saja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dan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tidak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menginput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data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ataupun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melakukan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interaksi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lebih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001DB0"/>
                </a:solidFill>
                <a:sym typeface="Wingdings" panose="05000000000000000000" pitchFamily="2" charset="2"/>
              </a:rPr>
              <a:t>luas</a:t>
            </a:r>
            <a:r>
              <a:rPr lang="en-US" sz="2000" dirty="0">
                <a:solidFill>
                  <a:srgbClr val="001DB0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solidFill>
                <a:srgbClr val="001DB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63FC5-F994-4BBD-97F2-C0149A96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11" y="76190"/>
            <a:ext cx="1500281" cy="10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8210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675</Words>
  <Application>Microsoft Office PowerPoint</Application>
  <PresentationFormat>Widescreen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Cascadia Mono SemiBold</vt:lpstr>
      <vt:lpstr>Consolas</vt:lpstr>
      <vt:lpstr>Times New Roman</vt:lpstr>
      <vt:lpstr>Wingdings</vt:lpstr>
      <vt:lpstr>Office Theme</vt:lpstr>
      <vt:lpstr>PowerPoint Presentation</vt:lpstr>
      <vt:lpstr>PENDAHULUAN</vt:lpstr>
      <vt:lpstr>LATAR BELAKANG</vt:lpstr>
      <vt:lpstr>PENAMAAN</vt:lpstr>
      <vt:lpstr>LOGO</vt:lpstr>
      <vt:lpstr>VISI &amp; MISI</vt:lpstr>
      <vt:lpstr>LANDASAN TEORI</vt:lpstr>
      <vt:lpstr>SEJARAH WEB</vt:lpstr>
      <vt:lpstr>SEJARAH WEB</vt:lpstr>
      <vt:lpstr>SEJARAH WEB</vt:lpstr>
      <vt:lpstr>SEJARAH WEB</vt:lpstr>
      <vt:lpstr>KETERKAITAN DENGAN WEB YANG KAMI BUAT</vt:lpstr>
      <vt:lpstr>PELAKSANAAN KEGIATAN</vt:lpstr>
      <vt:lpstr>STRUKTUR ORGANISASI</vt:lpstr>
      <vt:lpstr>ALAT &amp; BAHAN YANG DIGUNAKAN</vt:lpstr>
      <vt:lpstr>ANALISIS PESAING</vt:lpstr>
      <vt:lpstr>KEUANGAN</vt:lpstr>
      <vt:lpstr>ANGGARAN KEUANGAN</vt:lpstr>
      <vt:lpstr>JASA PEMBUATAN WEBSITE</vt:lpstr>
      <vt:lpstr>SIMULASI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Ridwan Nurfauzi</dc:creator>
  <cp:lastModifiedBy>M. Ridwan Nurfauzi</cp:lastModifiedBy>
  <cp:revision>33</cp:revision>
  <dcterms:created xsi:type="dcterms:W3CDTF">2022-11-25T01:54:14Z</dcterms:created>
  <dcterms:modified xsi:type="dcterms:W3CDTF">2023-05-26T08:42:06Z</dcterms:modified>
</cp:coreProperties>
</file>