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324" r:id="rId2"/>
    <p:sldId id="335" r:id="rId3"/>
    <p:sldId id="327" r:id="rId4"/>
    <p:sldId id="260" r:id="rId5"/>
    <p:sldId id="325" r:id="rId6"/>
    <p:sldId id="334" r:id="rId7"/>
    <p:sldId id="336" r:id="rId8"/>
  </p:sldIdLst>
  <p:sldSz cx="243713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737572"/>
        </a:solidFill>
        <a:effectLst/>
        <a:uFillTx/>
        <a:latin typeface="+mn-lt"/>
        <a:ea typeface="+mn-ea"/>
        <a:cs typeface="+mn-cs"/>
        <a:sym typeface="Helvetica"/>
      </a:defRPr>
    </a:lvl1pPr>
    <a:lvl2pPr marL="0" marR="0" indent="914216"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737572"/>
        </a:solidFill>
        <a:effectLst/>
        <a:uFillTx/>
        <a:latin typeface="+mn-lt"/>
        <a:ea typeface="+mn-ea"/>
        <a:cs typeface="+mn-cs"/>
        <a:sym typeface="Helvetica"/>
      </a:defRPr>
    </a:lvl2pPr>
    <a:lvl3pPr marL="0" marR="0" indent="1828434"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737572"/>
        </a:solidFill>
        <a:effectLst/>
        <a:uFillTx/>
        <a:latin typeface="+mn-lt"/>
        <a:ea typeface="+mn-ea"/>
        <a:cs typeface="+mn-cs"/>
        <a:sym typeface="Helvetica"/>
      </a:defRPr>
    </a:lvl3pPr>
    <a:lvl4pPr marL="0" marR="0" indent="2742651"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737572"/>
        </a:solidFill>
        <a:effectLst/>
        <a:uFillTx/>
        <a:latin typeface="+mn-lt"/>
        <a:ea typeface="+mn-ea"/>
        <a:cs typeface="+mn-cs"/>
        <a:sym typeface="Helvetica"/>
      </a:defRPr>
    </a:lvl4pPr>
    <a:lvl5pPr marL="0" marR="0" indent="3656868"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737572"/>
        </a:solidFill>
        <a:effectLst/>
        <a:uFillTx/>
        <a:latin typeface="+mn-lt"/>
        <a:ea typeface="+mn-ea"/>
        <a:cs typeface="+mn-cs"/>
        <a:sym typeface="Helvetica"/>
      </a:defRPr>
    </a:lvl5pPr>
    <a:lvl6pPr marL="0" marR="0" indent="4571085"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737572"/>
        </a:solidFill>
        <a:effectLst/>
        <a:uFillTx/>
        <a:latin typeface="+mn-lt"/>
        <a:ea typeface="+mn-ea"/>
        <a:cs typeface="+mn-cs"/>
        <a:sym typeface="Helvetica"/>
      </a:defRPr>
    </a:lvl6pPr>
    <a:lvl7pPr marL="0" marR="0" indent="5485302"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737572"/>
        </a:solidFill>
        <a:effectLst/>
        <a:uFillTx/>
        <a:latin typeface="+mn-lt"/>
        <a:ea typeface="+mn-ea"/>
        <a:cs typeface="+mn-cs"/>
        <a:sym typeface="Helvetica"/>
      </a:defRPr>
    </a:lvl7pPr>
    <a:lvl8pPr marL="0" marR="0" indent="6399519"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737572"/>
        </a:solidFill>
        <a:effectLst/>
        <a:uFillTx/>
        <a:latin typeface="+mn-lt"/>
        <a:ea typeface="+mn-ea"/>
        <a:cs typeface="+mn-cs"/>
        <a:sym typeface="Helvetica"/>
      </a:defRPr>
    </a:lvl8pPr>
    <a:lvl9pPr marL="0" marR="0" indent="7313737"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737572"/>
        </a:solidFill>
        <a:effectLst/>
        <a:uFillTx/>
        <a:latin typeface="+mn-lt"/>
        <a:ea typeface="+mn-ea"/>
        <a:cs typeface="+mn-cs"/>
        <a:sym typeface="Helvetica"/>
      </a:defRPr>
    </a:lvl9pPr>
  </p:defaultTextStyle>
  <p:extLst>
    <p:ext uri="{EFAFB233-063F-42B5-8137-9DF3F51BA10A}">
      <p15:sldGuideLst xmlns:p15="http://schemas.microsoft.com/office/powerpoint/2012/main" xmlns="">
        <p15:guide id="1" orient="horz" pos="4320">
          <p15:clr>
            <a:srgbClr val="A4A3A4"/>
          </p15:clr>
        </p15:guide>
        <p15:guide id="2" pos="76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29B6E"/>
    <a:srgbClr val="024C02"/>
    <a:srgbClr val="190E5F"/>
    <a:srgbClr val="143A17"/>
    <a:srgbClr val="56B48C"/>
    <a:srgbClr val="445469"/>
    <a:srgbClr val="8AC153"/>
    <a:srgbClr val="0E80C9"/>
    <a:srgbClr val="FA9354"/>
    <a:srgbClr val="A9A8A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 v="27" dt="2018-03-18T18:27:56.357"/>
  </p1510:revLst>
</p1510:revInfo>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737572"/>
        </a:fontRef>
        <a:srgbClr val="737572"/>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7EB"/>
          </a:solidFill>
        </a:fill>
      </a:tcStyle>
    </a:wholeTbl>
    <a:band2H>
      <a:tcTxStyle/>
      <a:tcStyle>
        <a:tcBdr/>
        <a:fill>
          <a:solidFill>
            <a:srgbClr val="E6ECF5"/>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E80C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E80C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E80C9"/>
          </a:solidFill>
        </a:fill>
      </a:tcStyle>
    </a:firstRow>
  </a:tblStyle>
  <a:tblStyle styleId="{C7B018BB-80A7-4F77-B60F-C8B233D01FF8}" styleName="">
    <a:tblBg/>
    <a:wholeTbl>
      <a:tcTxStyle>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287" autoAdjust="0"/>
    <p:restoredTop sz="94581" autoAdjust="0"/>
  </p:normalViewPr>
  <p:slideViewPr>
    <p:cSldViewPr snapToGrid="0">
      <p:cViewPr>
        <p:scale>
          <a:sx n="30" d="100"/>
          <a:sy n="30" d="100"/>
        </p:scale>
        <p:origin x="-426" y="-282"/>
      </p:cViewPr>
      <p:guideLst>
        <p:guide orient="horz" pos="4320"/>
        <p:guide pos="7676"/>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1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30" name="Shape 3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2200">
        <a:latin typeface="Lucida Grande"/>
        <a:ea typeface="Lucida Grande"/>
        <a:cs typeface="Lucida Grande"/>
        <a:sym typeface="Lucida Grande"/>
      </a:defRPr>
    </a:lvl1pPr>
    <a:lvl2pPr indent="228600" defTabSz="457200" latinLnBrk="0">
      <a:defRPr sz="2200">
        <a:latin typeface="Lucida Grande"/>
        <a:ea typeface="Lucida Grande"/>
        <a:cs typeface="Lucida Grande"/>
        <a:sym typeface="Lucida Grande"/>
      </a:defRPr>
    </a:lvl2pPr>
    <a:lvl3pPr indent="457200" defTabSz="457200" latinLnBrk="0">
      <a:defRPr sz="2200">
        <a:latin typeface="Lucida Grande"/>
        <a:ea typeface="Lucida Grande"/>
        <a:cs typeface="Lucida Grande"/>
        <a:sym typeface="Lucida Grande"/>
      </a:defRPr>
    </a:lvl3pPr>
    <a:lvl4pPr indent="685800" defTabSz="457200" latinLnBrk="0">
      <a:defRPr sz="2200">
        <a:latin typeface="Lucida Grande"/>
        <a:ea typeface="Lucida Grande"/>
        <a:cs typeface="Lucida Grande"/>
        <a:sym typeface="Lucida Grande"/>
      </a:defRPr>
    </a:lvl4pPr>
    <a:lvl5pPr indent="914400" defTabSz="457200" latinLnBrk="0">
      <a:defRPr sz="2200">
        <a:latin typeface="Lucida Grande"/>
        <a:ea typeface="Lucida Grande"/>
        <a:cs typeface="Lucida Grande"/>
        <a:sym typeface="Lucida Grande"/>
      </a:defRPr>
    </a:lvl5pPr>
    <a:lvl6pPr indent="1143000" defTabSz="457200" latinLnBrk="0">
      <a:defRPr sz="2200">
        <a:latin typeface="Lucida Grande"/>
        <a:ea typeface="Lucida Grande"/>
        <a:cs typeface="Lucida Grande"/>
        <a:sym typeface="Lucida Grande"/>
      </a:defRPr>
    </a:lvl6pPr>
    <a:lvl7pPr indent="1371600" defTabSz="457200" latinLnBrk="0">
      <a:defRPr sz="2200">
        <a:latin typeface="Lucida Grande"/>
        <a:ea typeface="Lucida Grande"/>
        <a:cs typeface="Lucida Grande"/>
        <a:sym typeface="Lucida Grande"/>
      </a:defRPr>
    </a:lvl7pPr>
    <a:lvl8pPr indent="1600200" defTabSz="457200" latinLnBrk="0">
      <a:defRPr sz="2200">
        <a:latin typeface="Lucida Grande"/>
        <a:ea typeface="Lucida Grande"/>
        <a:cs typeface="Lucida Grande"/>
        <a:sym typeface="Lucida Grande"/>
      </a:defRPr>
    </a:lvl8pPr>
    <a:lvl9pPr indent="1828800" defTabSz="457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rPr/>
              <a:pPr/>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Brakes Slides">
    <p:spTree>
      <p:nvGrpSpPr>
        <p:cNvPr id="1" name=""/>
        <p:cNvGrpSpPr/>
        <p:nvPr/>
      </p:nvGrpSpPr>
      <p:grpSpPr>
        <a:xfrm>
          <a:off x="0" y="0"/>
          <a:ext cx="0" cy="0"/>
          <a:chOff x="0" y="0"/>
          <a:chExt cx="0" cy="0"/>
        </a:xfrm>
      </p:grpSpPr>
      <p:sp>
        <p:nvSpPr>
          <p:cNvPr id="20" name="Rectangle"/>
          <p:cNvSpPr/>
          <p:nvPr/>
        </p:nvSpPr>
        <p:spPr>
          <a:xfrm>
            <a:off x="20968327" y="512435"/>
            <a:ext cx="3319795" cy="1314509"/>
          </a:xfrm>
          <a:prstGeom prst="rect">
            <a:avLst/>
          </a:prstGeom>
          <a:solidFill>
            <a:srgbClr val="FFFFFF"/>
          </a:solidFill>
          <a:ln w="12700">
            <a:miter lim="400000"/>
          </a:ln>
        </p:spPr>
        <p:txBody>
          <a:bodyPr lIns="45719" rIns="45719" anchor="ctr"/>
          <a:lstStyle/>
          <a:p>
            <a:pPr algn="ctr">
              <a:defRPr>
                <a:solidFill>
                  <a:srgbClr val="FFFFFF"/>
                </a:solidFill>
              </a:defRPr>
            </a:pPr>
            <a:endParaRPr dirty="0"/>
          </a:p>
        </p:txBody>
      </p:sp>
      <p:sp>
        <p:nvSpPr>
          <p:cNvPr id="21" name="Rectangle"/>
          <p:cNvSpPr/>
          <p:nvPr/>
        </p:nvSpPr>
        <p:spPr>
          <a:xfrm>
            <a:off x="19152468" y="12255471"/>
            <a:ext cx="3996971" cy="1314509"/>
          </a:xfrm>
          <a:prstGeom prst="rect">
            <a:avLst/>
          </a:prstGeom>
          <a:solidFill>
            <a:srgbClr val="FFFFFF"/>
          </a:solidFill>
          <a:ln w="12700">
            <a:miter lim="400000"/>
          </a:ln>
        </p:spPr>
        <p:txBody>
          <a:bodyPr lIns="45719" rIns="45719" anchor="ctr"/>
          <a:lstStyle/>
          <a:p>
            <a:pPr algn="ctr">
              <a:defRPr>
                <a:solidFill>
                  <a:srgbClr val="FFFFFF"/>
                </a:solidFill>
              </a:defRPr>
            </a:pPr>
            <a:endParaRPr dirty="0"/>
          </a:p>
        </p:txBody>
      </p:sp>
      <p:sp>
        <p:nvSpPr>
          <p:cNvPr id="22" name="Rectangle"/>
          <p:cNvSpPr/>
          <p:nvPr/>
        </p:nvSpPr>
        <p:spPr>
          <a:xfrm>
            <a:off x="1105263" y="12401491"/>
            <a:ext cx="5066436" cy="1314509"/>
          </a:xfrm>
          <a:prstGeom prst="rect">
            <a:avLst/>
          </a:prstGeom>
          <a:solidFill>
            <a:srgbClr val="FFFFFF"/>
          </a:solidFill>
          <a:ln w="12700">
            <a:miter lim="400000"/>
          </a:ln>
        </p:spPr>
        <p:txBody>
          <a:bodyPr lIns="45719" rIns="45719" anchor="ctr"/>
          <a:lstStyle/>
          <a:p>
            <a:pPr algn="ctr">
              <a:defRPr>
                <a:solidFill>
                  <a:srgbClr val="FFFFFF"/>
                </a:solidFill>
              </a:defRPr>
            </a:pPr>
            <a:endParaRPr dirty="0"/>
          </a:p>
        </p:txBody>
      </p:sp>
      <p:sp>
        <p:nvSpPr>
          <p:cNvPr id="23" name="Slide Number"/>
          <p:cNvSpPr txBox="1">
            <a:spLocks noGrp="1"/>
          </p:cNvSpPr>
          <p:nvPr>
            <p:ph type="sldNum" sz="quarter" idx="2"/>
          </p:nvPr>
        </p:nvSpPr>
        <p:spPr>
          <a:prstGeom prst="rect">
            <a:avLst/>
          </a:prstGeom>
        </p:spPr>
        <p:txBody>
          <a:bodyPr/>
          <a:lstStyle/>
          <a:p>
            <a:fld id="{86CB4B4D-7CA3-9044-876B-883B54F8677D}" type="slidenum">
              <a:rPr/>
              <a:pPr/>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age:"/>
          <p:cNvSpPr/>
          <p:nvPr/>
        </p:nvSpPr>
        <p:spPr>
          <a:xfrm>
            <a:off x="21042656" y="12871110"/>
            <a:ext cx="842716" cy="36830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r">
              <a:defRPr sz="2400" b="1"/>
            </a:lvl1pPr>
          </a:lstStyle>
          <a:p>
            <a:r>
              <a:rPr dirty="0"/>
              <a:t>Page:</a:t>
            </a:r>
          </a:p>
        </p:txBody>
      </p:sp>
      <p:sp>
        <p:nvSpPr>
          <p:cNvPr id="3" name="Pitch Deck | Presentation"/>
          <p:cNvSpPr/>
          <p:nvPr/>
        </p:nvSpPr>
        <p:spPr>
          <a:xfrm>
            <a:off x="1657130" y="12834421"/>
            <a:ext cx="3628688" cy="4597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2400" b="1"/>
            </a:pPr>
            <a:r>
              <a:rPr dirty="0"/>
              <a:t>Pitch Deck | </a:t>
            </a:r>
            <a:r>
              <a:rPr b="0" dirty="0">
                <a:solidFill>
                  <a:srgbClr val="119CF4"/>
                </a:solidFill>
              </a:rPr>
              <a:t>Presentation</a:t>
            </a:r>
          </a:p>
        </p:txBody>
      </p:sp>
      <p:sp>
        <p:nvSpPr>
          <p:cNvPr id="4" name="Slide Number"/>
          <p:cNvSpPr txBox="1">
            <a:spLocks noGrp="1"/>
          </p:cNvSpPr>
          <p:nvPr>
            <p:ph type="sldNum" sz="quarter" idx="2"/>
          </p:nvPr>
        </p:nvSpPr>
        <p:spPr>
          <a:xfrm>
            <a:off x="21782236" y="12779548"/>
            <a:ext cx="704091" cy="728945"/>
          </a:xfrm>
          <a:prstGeom prst="rect">
            <a:avLst/>
          </a:prstGeom>
          <a:ln w="12700">
            <a:miter lim="400000"/>
          </a:ln>
        </p:spPr>
        <p:txBody>
          <a:bodyPr wrap="none" lIns="91421" tIns="91421" rIns="91421" bIns="91421">
            <a:spAutoFit/>
          </a:bodyPr>
          <a:lstStyle/>
          <a:p>
            <a:fld id="{86CB4B4D-7CA3-9044-876B-883B54F8677D}" type="slidenum">
              <a:rPr/>
              <a:pPr/>
              <a:t>‹#›</a:t>
            </a:fld>
            <a:endParaRPr dirty="0"/>
          </a:p>
        </p:txBody>
      </p:sp>
      <p:sp>
        <p:nvSpPr>
          <p:cNvPr id="5" name="Title Text"/>
          <p:cNvSpPr txBox="1">
            <a:spLocks noGrp="1"/>
          </p:cNvSpPr>
          <p:nvPr>
            <p:ph type="title"/>
          </p:nvPr>
        </p:nvSpPr>
        <p:spPr>
          <a:xfrm>
            <a:off x="1218564" y="184149"/>
            <a:ext cx="21934171" cy="3016251"/>
          </a:xfrm>
          <a:prstGeom prst="rect">
            <a:avLst/>
          </a:prstGeom>
          <a:ln w="12700">
            <a:miter lim="400000"/>
          </a:ln>
          <a:extLst>
            <a:ext uri="{C572A759-6A51-4108-AA02-DFA0A04FC94B}">
              <ma14:wrappingTextBoxFlag xmlns:ma14="http://schemas.microsoft.com/office/mac/drawingml/2011/main" xmlns="" val="1"/>
            </a:ext>
          </a:extLst>
        </p:spPr>
        <p:txBody>
          <a:bodyPr lIns="91421" tIns="91421" rIns="91421" bIns="91421" anchor="ctr">
            <a:normAutofit/>
          </a:bodyPr>
          <a:lstStyle/>
          <a:p>
            <a:r>
              <a:t>Title Text</a:t>
            </a:r>
          </a:p>
        </p:txBody>
      </p:sp>
      <p:sp>
        <p:nvSpPr>
          <p:cNvPr id="6" name="Body Level One…"/>
          <p:cNvSpPr txBox="1">
            <a:spLocks noGrp="1"/>
          </p:cNvSpPr>
          <p:nvPr>
            <p:ph type="body" idx="1"/>
          </p:nvPr>
        </p:nvSpPr>
        <p:spPr>
          <a:xfrm>
            <a:off x="1218564" y="3200400"/>
            <a:ext cx="21934171" cy="10515600"/>
          </a:xfrm>
          <a:prstGeom prst="rect">
            <a:avLst/>
          </a:prstGeom>
          <a:ln w="12700">
            <a:miter lim="400000"/>
          </a:ln>
          <a:extLst>
            <a:ext uri="{C572A759-6A51-4108-AA02-DFA0A04FC94B}">
              <ma14:wrappingTextBoxFlag xmlns:ma14="http://schemas.microsoft.com/office/mac/drawingml/2011/main" xmlns="" val="1"/>
            </a:ext>
          </a:extLst>
        </p:spPr>
        <p:txBody>
          <a:bodyPr lIns="91421" tIns="91421" rIns="91421" bIns="91421">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1828433" latinLnBrk="0">
        <a:lnSpc>
          <a:spcPct val="90000"/>
        </a:lnSpc>
        <a:spcBef>
          <a:spcPts val="0"/>
        </a:spcBef>
        <a:spcAft>
          <a:spcPts val="0"/>
        </a:spcAft>
        <a:buClrTx/>
        <a:buSzTx/>
        <a:buFontTx/>
        <a:buNone/>
        <a:tabLst/>
        <a:defRPr sz="6000" b="1" i="0" u="none" strike="noStrike" cap="none" spc="0" baseline="0">
          <a:ln>
            <a:noFill/>
          </a:ln>
          <a:solidFill>
            <a:srgbClr val="737572"/>
          </a:solidFill>
          <a:uFillTx/>
          <a:latin typeface="+mn-lt"/>
          <a:ea typeface="+mn-ea"/>
          <a:cs typeface="+mn-cs"/>
          <a:sym typeface="Helvetica"/>
        </a:defRPr>
      </a:lvl1pPr>
      <a:lvl2pPr marL="0" marR="0" indent="228600" algn="l" defTabSz="1828433" latinLnBrk="0">
        <a:lnSpc>
          <a:spcPct val="90000"/>
        </a:lnSpc>
        <a:spcBef>
          <a:spcPts val="0"/>
        </a:spcBef>
        <a:spcAft>
          <a:spcPts val="0"/>
        </a:spcAft>
        <a:buClrTx/>
        <a:buSzTx/>
        <a:buFontTx/>
        <a:buNone/>
        <a:tabLst/>
        <a:defRPr sz="6000" b="1" i="0" u="none" strike="noStrike" cap="none" spc="0" baseline="0">
          <a:ln>
            <a:noFill/>
          </a:ln>
          <a:solidFill>
            <a:srgbClr val="737572"/>
          </a:solidFill>
          <a:uFillTx/>
          <a:latin typeface="+mn-lt"/>
          <a:ea typeface="+mn-ea"/>
          <a:cs typeface="+mn-cs"/>
          <a:sym typeface="Helvetica"/>
        </a:defRPr>
      </a:lvl2pPr>
      <a:lvl3pPr marL="0" marR="0" indent="457200" algn="l" defTabSz="1828433" latinLnBrk="0">
        <a:lnSpc>
          <a:spcPct val="90000"/>
        </a:lnSpc>
        <a:spcBef>
          <a:spcPts val="0"/>
        </a:spcBef>
        <a:spcAft>
          <a:spcPts val="0"/>
        </a:spcAft>
        <a:buClrTx/>
        <a:buSzTx/>
        <a:buFontTx/>
        <a:buNone/>
        <a:tabLst/>
        <a:defRPr sz="6000" b="1" i="0" u="none" strike="noStrike" cap="none" spc="0" baseline="0">
          <a:ln>
            <a:noFill/>
          </a:ln>
          <a:solidFill>
            <a:srgbClr val="737572"/>
          </a:solidFill>
          <a:uFillTx/>
          <a:latin typeface="+mn-lt"/>
          <a:ea typeface="+mn-ea"/>
          <a:cs typeface="+mn-cs"/>
          <a:sym typeface="Helvetica"/>
        </a:defRPr>
      </a:lvl3pPr>
      <a:lvl4pPr marL="0" marR="0" indent="685800" algn="l" defTabSz="1828433" latinLnBrk="0">
        <a:lnSpc>
          <a:spcPct val="90000"/>
        </a:lnSpc>
        <a:spcBef>
          <a:spcPts val="0"/>
        </a:spcBef>
        <a:spcAft>
          <a:spcPts val="0"/>
        </a:spcAft>
        <a:buClrTx/>
        <a:buSzTx/>
        <a:buFontTx/>
        <a:buNone/>
        <a:tabLst/>
        <a:defRPr sz="6000" b="1" i="0" u="none" strike="noStrike" cap="none" spc="0" baseline="0">
          <a:ln>
            <a:noFill/>
          </a:ln>
          <a:solidFill>
            <a:srgbClr val="737572"/>
          </a:solidFill>
          <a:uFillTx/>
          <a:latin typeface="+mn-lt"/>
          <a:ea typeface="+mn-ea"/>
          <a:cs typeface="+mn-cs"/>
          <a:sym typeface="Helvetica"/>
        </a:defRPr>
      </a:lvl4pPr>
      <a:lvl5pPr marL="0" marR="0" indent="914400" algn="l" defTabSz="1828433" latinLnBrk="0">
        <a:lnSpc>
          <a:spcPct val="90000"/>
        </a:lnSpc>
        <a:spcBef>
          <a:spcPts val="0"/>
        </a:spcBef>
        <a:spcAft>
          <a:spcPts val="0"/>
        </a:spcAft>
        <a:buClrTx/>
        <a:buSzTx/>
        <a:buFontTx/>
        <a:buNone/>
        <a:tabLst/>
        <a:defRPr sz="6000" b="1" i="0" u="none" strike="noStrike" cap="none" spc="0" baseline="0">
          <a:ln>
            <a:noFill/>
          </a:ln>
          <a:solidFill>
            <a:srgbClr val="737572"/>
          </a:solidFill>
          <a:uFillTx/>
          <a:latin typeface="+mn-lt"/>
          <a:ea typeface="+mn-ea"/>
          <a:cs typeface="+mn-cs"/>
          <a:sym typeface="Helvetica"/>
        </a:defRPr>
      </a:lvl5pPr>
      <a:lvl6pPr marL="0" marR="0" indent="1143000" algn="l" defTabSz="1828433" latinLnBrk="0">
        <a:lnSpc>
          <a:spcPct val="90000"/>
        </a:lnSpc>
        <a:spcBef>
          <a:spcPts val="0"/>
        </a:spcBef>
        <a:spcAft>
          <a:spcPts val="0"/>
        </a:spcAft>
        <a:buClrTx/>
        <a:buSzTx/>
        <a:buFontTx/>
        <a:buNone/>
        <a:tabLst/>
        <a:defRPr sz="6000" b="1" i="0" u="none" strike="noStrike" cap="none" spc="0" baseline="0">
          <a:ln>
            <a:noFill/>
          </a:ln>
          <a:solidFill>
            <a:srgbClr val="737572"/>
          </a:solidFill>
          <a:uFillTx/>
          <a:latin typeface="+mn-lt"/>
          <a:ea typeface="+mn-ea"/>
          <a:cs typeface="+mn-cs"/>
          <a:sym typeface="Helvetica"/>
        </a:defRPr>
      </a:lvl6pPr>
      <a:lvl7pPr marL="0" marR="0" indent="1371600" algn="l" defTabSz="1828433" latinLnBrk="0">
        <a:lnSpc>
          <a:spcPct val="90000"/>
        </a:lnSpc>
        <a:spcBef>
          <a:spcPts val="0"/>
        </a:spcBef>
        <a:spcAft>
          <a:spcPts val="0"/>
        </a:spcAft>
        <a:buClrTx/>
        <a:buSzTx/>
        <a:buFontTx/>
        <a:buNone/>
        <a:tabLst/>
        <a:defRPr sz="6000" b="1" i="0" u="none" strike="noStrike" cap="none" spc="0" baseline="0">
          <a:ln>
            <a:noFill/>
          </a:ln>
          <a:solidFill>
            <a:srgbClr val="737572"/>
          </a:solidFill>
          <a:uFillTx/>
          <a:latin typeface="+mn-lt"/>
          <a:ea typeface="+mn-ea"/>
          <a:cs typeface="+mn-cs"/>
          <a:sym typeface="Helvetica"/>
        </a:defRPr>
      </a:lvl7pPr>
      <a:lvl8pPr marL="0" marR="0" indent="1600200" algn="l" defTabSz="1828433" latinLnBrk="0">
        <a:lnSpc>
          <a:spcPct val="90000"/>
        </a:lnSpc>
        <a:spcBef>
          <a:spcPts val="0"/>
        </a:spcBef>
        <a:spcAft>
          <a:spcPts val="0"/>
        </a:spcAft>
        <a:buClrTx/>
        <a:buSzTx/>
        <a:buFontTx/>
        <a:buNone/>
        <a:tabLst/>
        <a:defRPr sz="6000" b="1" i="0" u="none" strike="noStrike" cap="none" spc="0" baseline="0">
          <a:ln>
            <a:noFill/>
          </a:ln>
          <a:solidFill>
            <a:srgbClr val="737572"/>
          </a:solidFill>
          <a:uFillTx/>
          <a:latin typeface="+mn-lt"/>
          <a:ea typeface="+mn-ea"/>
          <a:cs typeface="+mn-cs"/>
          <a:sym typeface="Helvetica"/>
        </a:defRPr>
      </a:lvl8pPr>
      <a:lvl9pPr marL="0" marR="0" indent="1828800" algn="l" defTabSz="1828433" latinLnBrk="0">
        <a:lnSpc>
          <a:spcPct val="90000"/>
        </a:lnSpc>
        <a:spcBef>
          <a:spcPts val="0"/>
        </a:spcBef>
        <a:spcAft>
          <a:spcPts val="0"/>
        </a:spcAft>
        <a:buClrTx/>
        <a:buSzTx/>
        <a:buFontTx/>
        <a:buNone/>
        <a:tabLst/>
        <a:defRPr sz="6000" b="1" i="0" u="none" strike="noStrike" cap="none" spc="0" baseline="0">
          <a:ln>
            <a:noFill/>
          </a:ln>
          <a:solidFill>
            <a:srgbClr val="737572"/>
          </a:solidFill>
          <a:uFillTx/>
          <a:latin typeface="+mn-lt"/>
          <a:ea typeface="+mn-ea"/>
          <a:cs typeface="+mn-cs"/>
          <a:sym typeface="Helvetica"/>
        </a:defRPr>
      </a:lvl9pPr>
    </p:titleStyle>
    <p:bodyStyle>
      <a:lvl1pPr marL="457109" marR="0" indent="-457109" algn="l" defTabSz="1828433" latinLnBrk="0">
        <a:lnSpc>
          <a:spcPct val="90000"/>
        </a:lnSpc>
        <a:spcBef>
          <a:spcPts val="2000"/>
        </a:spcBef>
        <a:spcAft>
          <a:spcPts val="0"/>
        </a:spcAft>
        <a:buClrTx/>
        <a:buSzPct val="100000"/>
        <a:buFont typeface="Arial"/>
        <a:buChar char="•"/>
        <a:tabLst/>
        <a:defRPr sz="4800" b="1" i="0" u="none" strike="noStrike" cap="none" spc="0" baseline="0">
          <a:ln>
            <a:noFill/>
          </a:ln>
          <a:solidFill>
            <a:srgbClr val="737572"/>
          </a:solidFill>
          <a:uFillTx/>
          <a:latin typeface="+mn-lt"/>
          <a:ea typeface="+mn-ea"/>
          <a:cs typeface="+mn-cs"/>
          <a:sym typeface="Helvetica"/>
        </a:defRPr>
      </a:lvl1pPr>
      <a:lvl2pPr marL="1462747" marR="0" indent="-548530" algn="l" defTabSz="1828433" latinLnBrk="0">
        <a:lnSpc>
          <a:spcPct val="90000"/>
        </a:lnSpc>
        <a:spcBef>
          <a:spcPts val="2000"/>
        </a:spcBef>
        <a:spcAft>
          <a:spcPts val="0"/>
        </a:spcAft>
        <a:buClrTx/>
        <a:buSzPct val="100000"/>
        <a:buFont typeface="Arial"/>
        <a:buChar char="•"/>
        <a:tabLst/>
        <a:defRPr sz="4800" b="1" i="0" u="none" strike="noStrike" cap="none" spc="0" baseline="0">
          <a:ln>
            <a:noFill/>
          </a:ln>
          <a:solidFill>
            <a:srgbClr val="737572"/>
          </a:solidFill>
          <a:uFillTx/>
          <a:latin typeface="+mn-lt"/>
          <a:ea typeface="+mn-ea"/>
          <a:cs typeface="+mn-cs"/>
          <a:sym typeface="Helvetica"/>
        </a:defRPr>
      </a:lvl2pPr>
      <a:lvl3pPr marL="2437912" marR="0" indent="-609478" algn="l" defTabSz="1828433" latinLnBrk="0">
        <a:lnSpc>
          <a:spcPct val="90000"/>
        </a:lnSpc>
        <a:spcBef>
          <a:spcPts val="2000"/>
        </a:spcBef>
        <a:spcAft>
          <a:spcPts val="0"/>
        </a:spcAft>
        <a:buClrTx/>
        <a:buSzPct val="100000"/>
        <a:buFont typeface="Arial"/>
        <a:buChar char="•"/>
        <a:tabLst/>
        <a:defRPr sz="4800" b="1" i="0" u="none" strike="noStrike" cap="none" spc="0" baseline="0">
          <a:ln>
            <a:noFill/>
          </a:ln>
          <a:solidFill>
            <a:srgbClr val="737572"/>
          </a:solidFill>
          <a:uFillTx/>
          <a:latin typeface="+mn-lt"/>
          <a:ea typeface="+mn-ea"/>
          <a:cs typeface="+mn-cs"/>
          <a:sym typeface="Helvetica"/>
        </a:defRPr>
      </a:lvl3pPr>
      <a:lvl4pPr marL="3428315" marR="0" indent="-685663" algn="l" defTabSz="1828433" latinLnBrk="0">
        <a:lnSpc>
          <a:spcPct val="90000"/>
        </a:lnSpc>
        <a:spcBef>
          <a:spcPts val="2000"/>
        </a:spcBef>
        <a:spcAft>
          <a:spcPts val="0"/>
        </a:spcAft>
        <a:buClrTx/>
        <a:buSzPct val="100000"/>
        <a:buFont typeface="Arial"/>
        <a:buChar char="•"/>
        <a:tabLst/>
        <a:defRPr sz="4800" b="1" i="0" u="none" strike="noStrike" cap="none" spc="0" baseline="0">
          <a:ln>
            <a:noFill/>
          </a:ln>
          <a:solidFill>
            <a:srgbClr val="737572"/>
          </a:solidFill>
          <a:uFillTx/>
          <a:latin typeface="+mn-lt"/>
          <a:ea typeface="+mn-ea"/>
          <a:cs typeface="+mn-cs"/>
          <a:sym typeface="Helvetica"/>
        </a:defRPr>
      </a:lvl4pPr>
      <a:lvl5pPr marL="4342531" marR="0" indent="-685663" algn="l" defTabSz="1828433" latinLnBrk="0">
        <a:lnSpc>
          <a:spcPct val="90000"/>
        </a:lnSpc>
        <a:spcBef>
          <a:spcPts val="2000"/>
        </a:spcBef>
        <a:spcAft>
          <a:spcPts val="0"/>
        </a:spcAft>
        <a:buClrTx/>
        <a:buSzPct val="100000"/>
        <a:buFont typeface="Arial"/>
        <a:buChar char="•"/>
        <a:tabLst/>
        <a:defRPr sz="4800" b="1" i="0" u="none" strike="noStrike" cap="none" spc="0" baseline="0">
          <a:ln>
            <a:noFill/>
          </a:ln>
          <a:solidFill>
            <a:srgbClr val="737572"/>
          </a:solidFill>
          <a:uFillTx/>
          <a:latin typeface="+mn-lt"/>
          <a:ea typeface="+mn-ea"/>
          <a:cs typeface="+mn-cs"/>
          <a:sym typeface="Helvetica"/>
        </a:defRPr>
      </a:lvl5pPr>
      <a:lvl6pPr marL="5180562" marR="0" indent="-609478" algn="l" defTabSz="1828433" latinLnBrk="0">
        <a:lnSpc>
          <a:spcPct val="90000"/>
        </a:lnSpc>
        <a:spcBef>
          <a:spcPts val="2000"/>
        </a:spcBef>
        <a:spcAft>
          <a:spcPts val="0"/>
        </a:spcAft>
        <a:buClrTx/>
        <a:buSzPct val="100000"/>
        <a:buFont typeface="Arial"/>
        <a:buChar char="•"/>
        <a:tabLst/>
        <a:defRPr sz="4800" b="1" i="0" u="none" strike="noStrike" cap="none" spc="0" baseline="0">
          <a:ln>
            <a:noFill/>
          </a:ln>
          <a:solidFill>
            <a:srgbClr val="737572"/>
          </a:solidFill>
          <a:uFillTx/>
          <a:latin typeface="+mn-lt"/>
          <a:ea typeface="+mn-ea"/>
          <a:cs typeface="+mn-cs"/>
          <a:sym typeface="Helvetica"/>
        </a:defRPr>
      </a:lvl6pPr>
      <a:lvl7pPr marL="6094780" marR="0" indent="-609478" algn="l" defTabSz="1828433" latinLnBrk="0">
        <a:lnSpc>
          <a:spcPct val="90000"/>
        </a:lnSpc>
        <a:spcBef>
          <a:spcPts val="2000"/>
        </a:spcBef>
        <a:spcAft>
          <a:spcPts val="0"/>
        </a:spcAft>
        <a:buClrTx/>
        <a:buSzPct val="100000"/>
        <a:buFont typeface="Arial"/>
        <a:buChar char="•"/>
        <a:tabLst/>
        <a:defRPr sz="4800" b="1" i="0" u="none" strike="noStrike" cap="none" spc="0" baseline="0">
          <a:ln>
            <a:noFill/>
          </a:ln>
          <a:solidFill>
            <a:srgbClr val="737572"/>
          </a:solidFill>
          <a:uFillTx/>
          <a:latin typeface="+mn-lt"/>
          <a:ea typeface="+mn-ea"/>
          <a:cs typeface="+mn-cs"/>
          <a:sym typeface="Helvetica"/>
        </a:defRPr>
      </a:lvl7pPr>
      <a:lvl8pPr marL="7008996" marR="0" indent="-609478" algn="l" defTabSz="1828433" latinLnBrk="0">
        <a:lnSpc>
          <a:spcPct val="90000"/>
        </a:lnSpc>
        <a:spcBef>
          <a:spcPts val="2000"/>
        </a:spcBef>
        <a:spcAft>
          <a:spcPts val="0"/>
        </a:spcAft>
        <a:buClrTx/>
        <a:buSzPct val="100000"/>
        <a:buFont typeface="Arial"/>
        <a:buChar char="•"/>
        <a:tabLst/>
        <a:defRPr sz="4800" b="1" i="0" u="none" strike="noStrike" cap="none" spc="0" baseline="0">
          <a:ln>
            <a:noFill/>
          </a:ln>
          <a:solidFill>
            <a:srgbClr val="737572"/>
          </a:solidFill>
          <a:uFillTx/>
          <a:latin typeface="+mn-lt"/>
          <a:ea typeface="+mn-ea"/>
          <a:cs typeface="+mn-cs"/>
          <a:sym typeface="Helvetica"/>
        </a:defRPr>
      </a:lvl8pPr>
      <a:lvl9pPr marL="7923214" marR="0" indent="-609478" algn="l" defTabSz="1828433" latinLnBrk="0">
        <a:lnSpc>
          <a:spcPct val="90000"/>
        </a:lnSpc>
        <a:spcBef>
          <a:spcPts val="2000"/>
        </a:spcBef>
        <a:spcAft>
          <a:spcPts val="0"/>
        </a:spcAft>
        <a:buClrTx/>
        <a:buSzPct val="100000"/>
        <a:buFont typeface="Arial"/>
        <a:buChar char="•"/>
        <a:tabLst/>
        <a:defRPr sz="4800" b="1" i="0" u="none" strike="noStrike" cap="none" spc="0" baseline="0">
          <a:ln>
            <a:noFill/>
          </a:ln>
          <a:solidFill>
            <a:srgbClr val="737572"/>
          </a:solidFill>
          <a:uFillTx/>
          <a:latin typeface="+mn-lt"/>
          <a:ea typeface="+mn-ea"/>
          <a:cs typeface="+mn-cs"/>
          <a:sym typeface="Helvetica"/>
        </a:defRPr>
      </a:lvl9pPr>
    </p:bodyStyle>
    <p:otherStyle>
      <a:lvl1pPr marL="0" marR="0" indent="0" algn="l" defTabSz="1828433"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a:defRPr>
      </a:lvl1pPr>
      <a:lvl2pPr marL="0" marR="0" indent="228600" algn="l" defTabSz="1828433"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a:defRPr>
      </a:lvl2pPr>
      <a:lvl3pPr marL="0" marR="0" indent="457200" algn="l" defTabSz="1828433"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a:defRPr>
      </a:lvl3pPr>
      <a:lvl4pPr marL="0" marR="0" indent="685800" algn="l" defTabSz="1828433"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a:defRPr>
      </a:lvl4pPr>
      <a:lvl5pPr marL="0" marR="0" indent="914400" algn="l" defTabSz="1828433"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a:defRPr>
      </a:lvl5pPr>
      <a:lvl6pPr marL="0" marR="0" indent="1143000" algn="l" defTabSz="1828433"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a:defRPr>
      </a:lvl6pPr>
      <a:lvl7pPr marL="0" marR="0" indent="1371600" algn="l" defTabSz="1828433"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a:defRPr>
      </a:lvl7pPr>
      <a:lvl8pPr marL="0" marR="0" indent="1600200" algn="l" defTabSz="1828433"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a:defRPr>
      </a:lvl8pPr>
      <a:lvl9pPr marL="0" marR="0" indent="1828800" algn="l" defTabSz="1828433"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http://autosmart.com.ng/" TargetMode="External"/><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lux-interaction-248653-unsplash.jpg"/>
          <p:cNvPicPr>
            <a:picLocks noChangeAspect="1"/>
          </p:cNvPicPr>
          <p:nvPr/>
        </p:nvPicPr>
        <p:blipFill>
          <a:blip r:embed="rId2"/>
          <a:stretch>
            <a:fillRect/>
          </a:stretch>
        </p:blipFill>
        <p:spPr>
          <a:xfrm>
            <a:off x="0" y="0"/>
            <a:ext cx="24372093" cy="14623256"/>
          </a:xfrm>
          <a:prstGeom prst="rect">
            <a:avLst/>
          </a:prstGeom>
        </p:spPr>
      </p:pic>
      <p:sp>
        <p:nvSpPr>
          <p:cNvPr id="8" name="TextBox 7"/>
          <p:cNvSpPr txBox="1"/>
          <p:nvPr/>
        </p:nvSpPr>
        <p:spPr>
          <a:xfrm>
            <a:off x="15797047" y="8099606"/>
            <a:ext cx="6369269"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r>
              <a:rPr kumimoji="0" lang="en-US" sz="4800" b="1" i="0" u="none" strike="noStrike" cap="none" spc="0" normalizeH="0" baseline="0" dirty="0" smtClean="0">
                <a:ln>
                  <a:noFill/>
                </a:ln>
                <a:solidFill>
                  <a:schemeClr val="bg1"/>
                </a:solidFill>
                <a:effectLst/>
                <a:uFillTx/>
                <a:latin typeface="Montserrat" pitchFamily="2" charset="0"/>
                <a:sym typeface="Helvetica"/>
              </a:rPr>
              <a:t>Pay</a:t>
            </a:r>
            <a:r>
              <a:rPr kumimoji="0" lang="en-US" sz="4800" b="1" i="0" u="none" strike="noStrike" cap="none" spc="0" normalizeH="0" dirty="0" smtClean="0">
                <a:ln>
                  <a:noFill/>
                </a:ln>
                <a:solidFill>
                  <a:schemeClr val="bg1"/>
                </a:solidFill>
                <a:effectLst/>
                <a:uFillTx/>
                <a:latin typeface="Montserrat" pitchFamily="2" charset="0"/>
                <a:sym typeface="Helvetica"/>
              </a:rPr>
              <a:t> How you Drive</a:t>
            </a:r>
            <a:endParaRPr kumimoji="0" lang="en-US" sz="4800" b="1" i="0" u="none" strike="noStrike" cap="none" spc="0" normalizeH="0" baseline="0" dirty="0">
              <a:ln>
                <a:noFill/>
              </a:ln>
              <a:solidFill>
                <a:schemeClr val="bg1"/>
              </a:solidFill>
              <a:effectLst/>
              <a:uFillTx/>
              <a:latin typeface="Montserrat" pitchFamily="2" charset="0"/>
              <a:sym typeface="Helvetica"/>
            </a:endParaRPr>
          </a:p>
        </p:txBody>
      </p:sp>
      <p:sp>
        <p:nvSpPr>
          <p:cNvPr id="10" name="TextBox 9"/>
          <p:cNvSpPr txBox="1"/>
          <p:nvPr/>
        </p:nvSpPr>
        <p:spPr>
          <a:xfrm>
            <a:off x="14945710" y="8804086"/>
            <a:ext cx="8261131" cy="16414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828433" rtl="0" fontAlgn="auto" latinLnBrk="0" hangingPunct="0">
              <a:lnSpc>
                <a:spcPct val="100000"/>
              </a:lnSpc>
              <a:spcBef>
                <a:spcPts val="0"/>
              </a:spcBef>
              <a:spcAft>
                <a:spcPts val="0"/>
              </a:spcAft>
              <a:buClrTx/>
              <a:buSzTx/>
              <a:buFontTx/>
              <a:buNone/>
              <a:tabLst/>
            </a:pPr>
            <a:r>
              <a:rPr kumimoji="0" lang="en-US" sz="10000" b="1" i="0" u="none" strike="noStrike" cap="none" spc="0" normalizeH="0" baseline="0" dirty="0" smtClean="0">
                <a:ln>
                  <a:noFill/>
                </a:ln>
                <a:solidFill>
                  <a:schemeClr val="bg1"/>
                </a:solidFill>
                <a:effectLst/>
                <a:uFillTx/>
                <a:latin typeface="Montserrat" pitchFamily="2" charset="0"/>
                <a:sym typeface="Helvetica"/>
              </a:rPr>
              <a:t>Autosmart</a:t>
            </a:r>
            <a:endParaRPr kumimoji="0" lang="en-US" sz="10000" b="1" i="0" u="none" strike="noStrike" cap="none" spc="0" normalizeH="0" baseline="0" dirty="0">
              <a:ln>
                <a:noFill/>
              </a:ln>
              <a:solidFill>
                <a:schemeClr val="bg1"/>
              </a:solidFill>
              <a:effectLst/>
              <a:uFillTx/>
              <a:latin typeface="Montserrat" pitchFamily="2" charset="0"/>
              <a:sym typeface="Helvetica"/>
            </a:endParaRPr>
          </a:p>
        </p:txBody>
      </p:sp>
      <p:sp>
        <p:nvSpPr>
          <p:cNvPr id="11" name="Shape"/>
          <p:cNvSpPr/>
          <p:nvPr/>
        </p:nvSpPr>
        <p:spPr>
          <a:xfrm>
            <a:off x="15797049" y="10497113"/>
            <a:ext cx="6810704" cy="6578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66" y="0"/>
                </a:lnTo>
                <a:lnTo>
                  <a:pt x="21600" y="0"/>
                </a:lnTo>
                <a:lnTo>
                  <a:pt x="21534" y="21600"/>
                </a:lnTo>
                <a:close/>
              </a:path>
            </a:pathLst>
          </a:custGeom>
          <a:solidFill>
            <a:srgbClr val="D9D9D9"/>
          </a:solidFill>
          <a:ln w="12700" cap="flat">
            <a:noFill/>
            <a:miter lim="400000"/>
          </a:ln>
          <a:effectLst/>
        </p:spPr>
        <p:txBody>
          <a:bodyPr wrap="square" lIns="45719" tIns="45719" rIns="45719" bIns="45719" numCol="1" anchor="ctr">
            <a:noAutofit/>
          </a:bodyPr>
          <a:lstStyle/>
          <a:p>
            <a:pPr algn="ctr">
              <a:defRPr sz="2400">
                <a:solidFill>
                  <a:srgbClr val="445469"/>
                </a:solidFill>
              </a:defRPr>
            </a:pPr>
            <a:endParaRPr dirty="0"/>
          </a:p>
        </p:txBody>
      </p:sp>
      <p:pic>
        <p:nvPicPr>
          <p:cNvPr id="3" name="Picture 2">
            <a:extLst>
              <a:ext uri="{FF2B5EF4-FFF2-40B4-BE49-F238E27FC236}">
                <a16:creationId xmlns:a16="http://schemas.microsoft.com/office/drawing/2014/main" xmlns="" id="{4E2FC7FA-9DDF-4AC2-90DC-5E2E91AC59A9}"/>
              </a:ext>
            </a:extLst>
          </p:cNvPr>
          <p:cNvPicPr>
            <a:picLocks noChangeAspect="1"/>
          </p:cNvPicPr>
          <p:nvPr/>
        </p:nvPicPr>
        <p:blipFill>
          <a:blip r:embed="rId3" cstate="print"/>
          <a:stretch>
            <a:fillRect/>
          </a:stretch>
        </p:blipFill>
        <p:spPr>
          <a:xfrm rot="19901915">
            <a:off x="21889373" y="867145"/>
            <a:ext cx="1553986" cy="1553986"/>
          </a:xfrm>
          <a:prstGeom prst="rect">
            <a:avLst/>
          </a:prstGeom>
        </p:spPr>
      </p:pic>
    </p:spTree>
    <p:extLst>
      <p:ext uri="{BB962C8B-B14F-4D97-AF65-F5344CB8AC3E}">
        <p14:creationId xmlns:p14="http://schemas.microsoft.com/office/powerpoint/2010/main" xmlns="" val="376092675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Keys to Success">
            <a:extLst>
              <a:ext uri="{FF2B5EF4-FFF2-40B4-BE49-F238E27FC236}">
                <a16:creationId xmlns:a16="http://schemas.microsoft.com/office/drawing/2014/main" xmlns="" id="{4292A141-C233-4417-A16E-31F67CC7941B}"/>
              </a:ext>
            </a:extLst>
          </p:cNvPr>
          <p:cNvSpPr/>
          <p:nvPr/>
        </p:nvSpPr>
        <p:spPr>
          <a:xfrm>
            <a:off x="11161930" y="572896"/>
            <a:ext cx="2410917" cy="1107996"/>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lvl1pPr algn="ctr">
              <a:defRPr sz="7200" b="1">
                <a:solidFill>
                  <a:srgbClr val="445469"/>
                </a:solidFill>
              </a:defRPr>
            </a:lvl1pPr>
          </a:lstStyle>
          <a:p>
            <a:r>
              <a:rPr lang="en-US" dirty="0"/>
              <a:t>Team</a:t>
            </a:r>
            <a:endParaRPr dirty="0"/>
          </a:p>
        </p:txBody>
      </p:sp>
      <p:sp>
        <p:nvSpPr>
          <p:cNvPr id="3" name="Your great subtitle goes here">
            <a:extLst>
              <a:ext uri="{FF2B5EF4-FFF2-40B4-BE49-F238E27FC236}">
                <a16:creationId xmlns:a16="http://schemas.microsoft.com/office/drawing/2014/main" xmlns="" id="{8531970E-65B2-4818-BA05-2569F9042CAF}"/>
              </a:ext>
            </a:extLst>
          </p:cNvPr>
          <p:cNvSpPr/>
          <p:nvPr/>
        </p:nvSpPr>
        <p:spPr>
          <a:xfrm>
            <a:off x="8215930" y="1669165"/>
            <a:ext cx="8576066" cy="43088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p>
            <a:pPr algn="ctr">
              <a:defRPr sz="2800"/>
            </a:pPr>
            <a:r>
              <a:rPr lang="en-NZ" dirty="0"/>
              <a:t>We have a </a:t>
            </a:r>
            <a:r>
              <a:rPr lang="en-NZ" dirty="0">
                <a:solidFill>
                  <a:schemeClr val="accent1"/>
                </a:solidFill>
              </a:rPr>
              <a:t>proven track record </a:t>
            </a:r>
            <a:r>
              <a:rPr lang="en-NZ" dirty="0"/>
              <a:t>and</a:t>
            </a:r>
            <a:r>
              <a:rPr lang="en-NZ" dirty="0">
                <a:solidFill>
                  <a:srgbClr val="119CF4"/>
                </a:solidFill>
              </a:rPr>
              <a:t> vision  </a:t>
            </a:r>
            <a:r>
              <a:rPr lang="en-NZ" dirty="0">
                <a:solidFill>
                  <a:schemeClr val="tx1"/>
                </a:solidFill>
              </a:rPr>
              <a:t>to succeed</a:t>
            </a:r>
            <a:endParaRPr dirty="0">
              <a:solidFill>
                <a:schemeClr val="tx1"/>
              </a:solidFill>
            </a:endParaRPr>
          </a:p>
        </p:txBody>
      </p:sp>
      <p:sp>
        <p:nvSpPr>
          <p:cNvPr id="5" name="The activities of a company associated with buying and selling a product or service. It includes advertising selling and delivering products to people. People who work in marketing departments of companies try to get the attention">
            <a:extLst>
              <a:ext uri="{FF2B5EF4-FFF2-40B4-BE49-F238E27FC236}">
                <a16:creationId xmlns:a16="http://schemas.microsoft.com/office/drawing/2014/main" xmlns="" id="{A657C2E1-C3C0-4F2C-92B2-0200A218B574}"/>
              </a:ext>
            </a:extLst>
          </p:cNvPr>
          <p:cNvSpPr/>
          <p:nvPr/>
        </p:nvSpPr>
        <p:spPr>
          <a:xfrm>
            <a:off x="1955109" y="9058494"/>
            <a:ext cx="9666005" cy="2769989"/>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just">
              <a:lnSpc>
                <a:spcPts val="3400"/>
              </a:lnSpc>
              <a:defRPr sz="2400"/>
            </a:lvl1pPr>
          </a:lstStyle>
          <a:p>
            <a:pPr>
              <a:lnSpc>
                <a:spcPct val="150000"/>
              </a:lnSpc>
            </a:pPr>
            <a:r>
              <a:rPr lang="en-US" sz="3600" b="1" dirty="0" err="1">
                <a:solidFill>
                  <a:schemeClr val="bg2">
                    <a:lumMod val="10000"/>
                  </a:schemeClr>
                </a:solidFill>
              </a:rPr>
              <a:t>Okon</a:t>
            </a:r>
            <a:r>
              <a:rPr lang="en-US" sz="3600" b="1" dirty="0">
                <a:solidFill>
                  <a:schemeClr val="bg2">
                    <a:lumMod val="10000"/>
                  </a:schemeClr>
                </a:solidFill>
              </a:rPr>
              <a:t> Emmanuel </a:t>
            </a:r>
            <a:r>
              <a:rPr lang="en-US" sz="2800" i="1" dirty="0">
                <a:solidFill>
                  <a:schemeClr val="bg2">
                    <a:lumMod val="10000"/>
                  </a:schemeClr>
                </a:solidFill>
              </a:rPr>
              <a:t>- CEO</a:t>
            </a:r>
            <a:endParaRPr lang="en-US" sz="3600" i="1" dirty="0">
              <a:solidFill>
                <a:schemeClr val="bg2">
                  <a:lumMod val="10000"/>
                </a:schemeClr>
              </a:solidFill>
            </a:endParaRPr>
          </a:p>
          <a:p>
            <a:pPr>
              <a:lnSpc>
                <a:spcPct val="150000"/>
              </a:lnSpc>
            </a:pPr>
            <a:r>
              <a:rPr lang="en-US" sz="2800" dirty="0" smtClean="0"/>
              <a:t>First Class Graduate of Statistics</a:t>
            </a:r>
          </a:p>
          <a:p>
            <a:pPr>
              <a:lnSpc>
                <a:spcPct val="150000"/>
              </a:lnSpc>
            </a:pPr>
            <a:r>
              <a:rPr lang="en-US" sz="2800" dirty="0" smtClean="0"/>
              <a:t>Recognized </a:t>
            </a:r>
            <a:r>
              <a:rPr lang="en-US" sz="2800" dirty="0"/>
              <a:t>and awarded by </a:t>
            </a:r>
            <a:r>
              <a:rPr lang="en-US" sz="2800" dirty="0" err="1" smtClean="0"/>
              <a:t>FirstBank</a:t>
            </a:r>
            <a:endParaRPr lang="en-US" sz="2800" dirty="0"/>
          </a:p>
          <a:p>
            <a:pPr>
              <a:lnSpc>
                <a:spcPct val="150000"/>
              </a:lnSpc>
            </a:pPr>
            <a:r>
              <a:rPr lang="en-US" sz="2800" dirty="0" err="1"/>
              <a:t>Yunus</a:t>
            </a:r>
            <a:r>
              <a:rPr lang="en-US" sz="2800" dirty="0"/>
              <a:t> and Youth Global </a:t>
            </a:r>
            <a:r>
              <a:rPr lang="en-US" sz="2800" dirty="0" smtClean="0"/>
              <a:t>Fellow</a:t>
            </a:r>
            <a:endParaRPr lang="en-US" sz="2800" dirty="0"/>
          </a:p>
        </p:txBody>
      </p:sp>
      <p:sp>
        <p:nvSpPr>
          <p:cNvPr id="15" name="The activities of a company associated with buying and selling a product or service. It includes advertising selling and delivering products to people. People who work in marketing departments of companies try to get the attention">
            <a:extLst>
              <a:ext uri="{FF2B5EF4-FFF2-40B4-BE49-F238E27FC236}">
                <a16:creationId xmlns:a16="http://schemas.microsoft.com/office/drawing/2014/main" xmlns="" id="{09388DD2-CC6B-427E-9B0B-5F18269FD92C}"/>
              </a:ext>
            </a:extLst>
          </p:cNvPr>
          <p:cNvSpPr/>
          <p:nvPr/>
        </p:nvSpPr>
        <p:spPr>
          <a:xfrm>
            <a:off x="17206644" y="9058494"/>
            <a:ext cx="4896611" cy="212365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just">
              <a:lnSpc>
                <a:spcPts val="3400"/>
              </a:lnSpc>
              <a:defRPr sz="2400"/>
            </a:lvl1pPr>
          </a:lstStyle>
          <a:p>
            <a:pPr>
              <a:lnSpc>
                <a:spcPct val="150000"/>
              </a:lnSpc>
            </a:pPr>
            <a:r>
              <a:rPr lang="en-US" sz="3600" b="1" dirty="0" err="1" smtClean="0">
                <a:solidFill>
                  <a:schemeClr val="bg2">
                    <a:lumMod val="10000"/>
                  </a:schemeClr>
                </a:solidFill>
              </a:rPr>
              <a:t>Alaba</a:t>
            </a:r>
            <a:r>
              <a:rPr lang="en-US" sz="3600" b="1" dirty="0" smtClean="0">
                <a:solidFill>
                  <a:schemeClr val="bg2">
                    <a:lumMod val="10000"/>
                  </a:schemeClr>
                </a:solidFill>
              </a:rPr>
              <a:t> </a:t>
            </a:r>
            <a:r>
              <a:rPr lang="en-US" sz="3600" b="1" dirty="0" err="1" smtClean="0">
                <a:solidFill>
                  <a:schemeClr val="bg2">
                    <a:lumMod val="10000"/>
                  </a:schemeClr>
                </a:solidFill>
              </a:rPr>
              <a:t>Ridwan</a:t>
            </a:r>
            <a:r>
              <a:rPr lang="en-US" sz="2800" i="1" dirty="0" smtClean="0">
                <a:solidFill>
                  <a:schemeClr val="bg2">
                    <a:lumMod val="10000"/>
                  </a:schemeClr>
                </a:solidFill>
              </a:rPr>
              <a:t>- </a:t>
            </a:r>
            <a:r>
              <a:rPr lang="en-US" sz="2800" i="1" dirty="0">
                <a:solidFill>
                  <a:schemeClr val="bg2">
                    <a:lumMod val="10000"/>
                  </a:schemeClr>
                </a:solidFill>
              </a:rPr>
              <a:t>CTO</a:t>
            </a:r>
            <a:endParaRPr lang="en-US" sz="3600" i="1" dirty="0">
              <a:solidFill>
                <a:schemeClr val="bg2">
                  <a:lumMod val="10000"/>
                </a:schemeClr>
              </a:solidFill>
            </a:endParaRPr>
          </a:p>
          <a:p>
            <a:pPr algn="l">
              <a:lnSpc>
                <a:spcPct val="150000"/>
              </a:lnSpc>
            </a:pPr>
            <a:r>
              <a:rPr lang="en-US" sz="2800" dirty="0" smtClean="0"/>
              <a:t>Embedded Systems Engineer</a:t>
            </a:r>
            <a:r>
              <a:rPr lang="en-US" sz="2800" dirty="0" smtClean="0"/>
              <a:t> </a:t>
            </a:r>
          </a:p>
          <a:p>
            <a:pPr>
              <a:lnSpc>
                <a:spcPct val="150000"/>
              </a:lnSpc>
            </a:pPr>
            <a:r>
              <a:rPr lang="en-US" sz="2800" dirty="0" smtClean="0"/>
              <a:t>Intel </a:t>
            </a:r>
            <a:r>
              <a:rPr lang="en-US" sz="2800" dirty="0" err="1"/>
              <a:t>Ambasador</a:t>
            </a:r>
            <a:endParaRPr sz="2800" dirty="0"/>
          </a:p>
        </p:txBody>
      </p:sp>
      <p:sp>
        <p:nvSpPr>
          <p:cNvPr id="16" name="The activities of a company associated with buying and selling a product or service. It includes advertising selling and delivering products to people. People who work in marketing departments of companies try to get the attention">
            <a:extLst>
              <a:ext uri="{FF2B5EF4-FFF2-40B4-BE49-F238E27FC236}">
                <a16:creationId xmlns:a16="http://schemas.microsoft.com/office/drawing/2014/main" xmlns="" id="{5A5C1E13-78A5-4C03-94DE-05FA4FEA1D71}"/>
              </a:ext>
            </a:extLst>
          </p:cNvPr>
          <p:cNvSpPr/>
          <p:nvPr/>
        </p:nvSpPr>
        <p:spPr>
          <a:xfrm>
            <a:off x="9507891" y="9058494"/>
            <a:ext cx="5297434" cy="2769989"/>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lgn="just">
              <a:lnSpc>
                <a:spcPts val="3400"/>
              </a:lnSpc>
              <a:defRPr sz="2400"/>
            </a:lvl1pPr>
          </a:lstStyle>
          <a:p>
            <a:pPr>
              <a:lnSpc>
                <a:spcPct val="150000"/>
              </a:lnSpc>
            </a:pPr>
            <a:r>
              <a:rPr lang="en-US" sz="3600" b="1" dirty="0" smtClean="0">
                <a:solidFill>
                  <a:schemeClr val="bg2">
                    <a:lumMod val="10000"/>
                  </a:schemeClr>
                </a:solidFill>
              </a:rPr>
              <a:t>Salami </a:t>
            </a:r>
            <a:r>
              <a:rPr lang="en-US" sz="3600" b="1" dirty="0" err="1" smtClean="0">
                <a:solidFill>
                  <a:schemeClr val="bg2">
                    <a:lumMod val="10000"/>
                  </a:schemeClr>
                </a:solidFill>
              </a:rPr>
              <a:t>Tosin</a:t>
            </a:r>
            <a:r>
              <a:rPr lang="en-US" sz="2800" i="1" dirty="0" smtClean="0">
                <a:solidFill>
                  <a:schemeClr val="bg2">
                    <a:lumMod val="10000"/>
                  </a:schemeClr>
                </a:solidFill>
              </a:rPr>
              <a:t>- </a:t>
            </a:r>
            <a:r>
              <a:rPr lang="en-US" sz="2800" i="1" dirty="0">
                <a:solidFill>
                  <a:schemeClr val="bg2">
                    <a:lumMod val="10000"/>
                  </a:schemeClr>
                </a:solidFill>
              </a:rPr>
              <a:t>COO</a:t>
            </a:r>
            <a:endParaRPr lang="en-US" sz="3600" i="1" dirty="0">
              <a:solidFill>
                <a:schemeClr val="bg2">
                  <a:lumMod val="10000"/>
                </a:schemeClr>
              </a:solidFill>
            </a:endParaRPr>
          </a:p>
          <a:p>
            <a:pPr>
              <a:lnSpc>
                <a:spcPct val="150000"/>
              </a:lnSpc>
            </a:pPr>
            <a:r>
              <a:rPr lang="en-US" sz="2800" dirty="0" smtClean="0"/>
              <a:t>Insurance Industry Expert</a:t>
            </a:r>
            <a:endParaRPr lang="en-US" sz="2800" dirty="0"/>
          </a:p>
          <a:p>
            <a:pPr>
              <a:lnSpc>
                <a:spcPct val="150000"/>
              </a:lnSpc>
            </a:pPr>
            <a:r>
              <a:rPr lang="en-US" sz="2800" dirty="0"/>
              <a:t>Publisher at </a:t>
            </a:r>
            <a:r>
              <a:rPr lang="en-US" sz="2800" dirty="0" smtClean="0"/>
              <a:t>Interview Stories</a:t>
            </a:r>
            <a:endParaRPr lang="en-US" sz="2800" dirty="0"/>
          </a:p>
          <a:p>
            <a:pPr>
              <a:lnSpc>
                <a:spcPct val="150000"/>
              </a:lnSpc>
            </a:pPr>
            <a:endParaRPr sz="2800" dirty="0"/>
          </a:p>
        </p:txBody>
      </p:sp>
      <p:sp>
        <p:nvSpPr>
          <p:cNvPr id="17" name="TextBox 16">
            <a:extLst>
              <a:ext uri="{FF2B5EF4-FFF2-40B4-BE49-F238E27FC236}">
                <a16:creationId xmlns:a16="http://schemas.microsoft.com/office/drawing/2014/main" xmlns="" id="{27DEBDB9-7F37-429E-9FDA-FF777526B860}"/>
              </a:ext>
            </a:extLst>
          </p:cNvPr>
          <p:cNvSpPr txBox="1"/>
          <p:nvPr/>
        </p:nvSpPr>
        <p:spPr>
          <a:xfrm>
            <a:off x="1608084" y="12738538"/>
            <a:ext cx="4099034" cy="533479"/>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r>
              <a:rPr lang="en-US" sz="2800" dirty="0"/>
              <a:t>Pitch Deck | </a:t>
            </a:r>
            <a:r>
              <a:rPr lang="en-US" sz="2800" dirty="0">
                <a:solidFill>
                  <a:srgbClr val="0E80C9"/>
                </a:solidFill>
              </a:rPr>
              <a:t>Vmedkit</a:t>
            </a:r>
            <a:endParaRPr kumimoji="0" lang="en-US" sz="2800" b="0" i="0" u="none" strike="noStrike" cap="none" spc="0" normalizeH="0" baseline="0" dirty="0">
              <a:ln>
                <a:noFill/>
              </a:ln>
              <a:solidFill>
                <a:srgbClr val="0E80C9"/>
              </a:solidFill>
              <a:effectLst/>
              <a:uFillTx/>
              <a:latin typeface="+mn-lt"/>
              <a:ea typeface="+mn-ea"/>
              <a:cs typeface="+mn-cs"/>
              <a:sym typeface="Helvetica"/>
            </a:endParaRPr>
          </a:p>
        </p:txBody>
      </p:sp>
      <p:pic>
        <p:nvPicPr>
          <p:cNvPr id="19" name="Picture 18">
            <a:extLst>
              <a:ext uri="{FF2B5EF4-FFF2-40B4-BE49-F238E27FC236}">
                <a16:creationId xmlns:a16="http://schemas.microsoft.com/office/drawing/2014/main" xmlns="" id="{579A7B0D-6ED7-46D7-AE79-BBDC53E7ECA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74012" y="3499520"/>
            <a:ext cx="5261227" cy="5261227"/>
          </a:xfrm>
          <a:prstGeom prst="rect">
            <a:avLst/>
          </a:prstGeom>
        </p:spPr>
      </p:pic>
      <p:pic>
        <p:nvPicPr>
          <p:cNvPr id="21" name="Picture 20">
            <a:extLst>
              <a:ext uri="{FF2B5EF4-FFF2-40B4-BE49-F238E27FC236}">
                <a16:creationId xmlns:a16="http://schemas.microsoft.com/office/drawing/2014/main" xmlns="" id="{E2AA46CB-6B9D-4DDD-BA14-667897F5F85F}"/>
              </a:ext>
            </a:extLst>
          </p:cNvPr>
          <p:cNvPicPr>
            <a:picLocks noChangeAspect="1"/>
          </p:cNvPicPr>
          <p:nvPr/>
        </p:nvPicPr>
        <p:blipFill>
          <a:blip r:embed="rId3"/>
          <a:srcRect r="7467"/>
          <a:stretch>
            <a:fillRect/>
          </a:stretch>
        </p:blipFill>
        <p:spPr>
          <a:xfrm>
            <a:off x="17112050" y="3468415"/>
            <a:ext cx="5338045" cy="5391806"/>
          </a:xfrm>
          <a:prstGeom prst="rect">
            <a:avLst/>
          </a:prstGeom>
        </p:spPr>
      </p:pic>
      <p:pic>
        <p:nvPicPr>
          <p:cNvPr id="23" name="Picture 22">
            <a:extLst>
              <a:ext uri="{FF2B5EF4-FFF2-40B4-BE49-F238E27FC236}">
                <a16:creationId xmlns:a16="http://schemas.microsoft.com/office/drawing/2014/main" xmlns="" id="{AE2F5C01-9B36-4055-8421-046978D74C6D}"/>
              </a:ext>
            </a:extLst>
          </p:cNvPr>
          <p:cNvPicPr>
            <a:picLocks noChangeAspect="1"/>
          </p:cNvPicPr>
          <p:nvPr/>
        </p:nvPicPr>
        <p:blipFill>
          <a:blip r:embed="rId4"/>
          <a:srcRect l="25933" t="19785" b="25678"/>
          <a:stretch>
            <a:fillRect/>
          </a:stretch>
        </p:blipFill>
        <p:spPr>
          <a:xfrm>
            <a:off x="9550879" y="3405352"/>
            <a:ext cx="5237176" cy="5328743"/>
          </a:xfrm>
          <a:prstGeom prst="rect">
            <a:avLst/>
          </a:prstGeom>
        </p:spPr>
      </p:pic>
      <p:sp>
        <p:nvSpPr>
          <p:cNvPr id="24" name="Slide Number">
            <a:extLst>
              <a:ext uri="{FF2B5EF4-FFF2-40B4-BE49-F238E27FC236}">
                <a16:creationId xmlns:a16="http://schemas.microsoft.com/office/drawing/2014/main" xmlns="" id="{3A330005-7F7D-4E0A-9115-D3F7547C2F90}"/>
              </a:ext>
            </a:extLst>
          </p:cNvPr>
          <p:cNvSpPr txBox="1">
            <a:spLocks noGrp="1"/>
          </p:cNvSpPr>
          <p:nvPr>
            <p:ph type="sldNum" sz="quarter" idx="2"/>
          </p:nvPr>
        </p:nvSpPr>
        <p:spPr>
          <a:xfrm>
            <a:off x="22093680" y="12714234"/>
            <a:ext cx="385003" cy="61551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sz="2800"/>
              <a:pPr/>
              <a:t>2</a:t>
            </a:fld>
            <a:endParaRPr sz="2800" dirty="0"/>
          </a:p>
        </p:txBody>
      </p:sp>
      <p:grpSp>
        <p:nvGrpSpPr>
          <p:cNvPr id="25" name="Group">
            <a:extLst>
              <a:ext uri="{FF2B5EF4-FFF2-40B4-BE49-F238E27FC236}">
                <a16:creationId xmlns:a16="http://schemas.microsoft.com/office/drawing/2014/main" xmlns="" id="{22ED5613-71DC-4A8B-A8D3-0E0F1C355498}"/>
              </a:ext>
            </a:extLst>
          </p:cNvPr>
          <p:cNvGrpSpPr/>
          <p:nvPr/>
        </p:nvGrpSpPr>
        <p:grpSpPr>
          <a:xfrm>
            <a:off x="11967442" y="2271988"/>
            <a:ext cx="799892" cy="190501"/>
            <a:chOff x="0" y="0"/>
            <a:chExt cx="799891" cy="190500"/>
          </a:xfrm>
        </p:grpSpPr>
        <p:sp>
          <p:nvSpPr>
            <p:cNvPr id="26" name="Circle">
              <a:extLst>
                <a:ext uri="{FF2B5EF4-FFF2-40B4-BE49-F238E27FC236}">
                  <a16:creationId xmlns:a16="http://schemas.microsoft.com/office/drawing/2014/main" xmlns="" id="{AE57F75E-1E29-4AAF-8D14-086972AA6E40}"/>
                </a:ext>
              </a:extLst>
            </p:cNvPr>
            <p:cNvSpPr/>
            <p:nvPr/>
          </p:nvSpPr>
          <p:spPr>
            <a:xfrm>
              <a:off x="-1" y="0"/>
              <a:ext cx="190451" cy="190500"/>
            </a:xfrm>
            <a:prstGeom prst="ellipse">
              <a:avLst/>
            </a:prstGeom>
            <a:solidFill>
              <a:srgbClr val="D9D9D9"/>
            </a:solidFill>
            <a:ln w="25400" cap="flat">
              <a:solidFill>
                <a:srgbClr val="737572">
                  <a:alpha val="0"/>
                </a:srgbClr>
              </a:solidFill>
              <a:prstDash val="solid"/>
              <a:miter lim="400000"/>
            </a:ln>
            <a:effectLst/>
          </p:spPr>
          <p:txBody>
            <a:bodyPr wrap="square" lIns="45719" tIns="45719" rIns="45719" bIns="45719" numCol="1" anchor="ctr">
              <a:noAutofit/>
            </a:bodyPr>
            <a:lstStyle/>
            <a:p>
              <a:pPr algn="ctr"/>
              <a:endParaRPr dirty="0"/>
            </a:p>
          </p:txBody>
        </p:sp>
        <p:sp>
          <p:nvSpPr>
            <p:cNvPr id="27" name="Circle">
              <a:extLst>
                <a:ext uri="{FF2B5EF4-FFF2-40B4-BE49-F238E27FC236}">
                  <a16:creationId xmlns:a16="http://schemas.microsoft.com/office/drawing/2014/main" xmlns="" id="{52999684-4892-47D5-8438-654C3BB47941}"/>
                </a:ext>
              </a:extLst>
            </p:cNvPr>
            <p:cNvSpPr/>
            <p:nvPr/>
          </p:nvSpPr>
          <p:spPr>
            <a:xfrm>
              <a:off x="304721" y="0"/>
              <a:ext cx="190451" cy="190500"/>
            </a:xfrm>
            <a:prstGeom prst="ellipse">
              <a:avLst/>
            </a:prstGeom>
            <a:solidFill>
              <a:srgbClr val="D9D9D9"/>
            </a:solidFill>
            <a:ln w="25400" cap="flat">
              <a:solidFill>
                <a:srgbClr val="737572">
                  <a:alpha val="0"/>
                </a:srgbClr>
              </a:solidFill>
              <a:prstDash val="solid"/>
              <a:miter lim="400000"/>
            </a:ln>
            <a:effectLst/>
          </p:spPr>
          <p:txBody>
            <a:bodyPr wrap="square" lIns="45719" tIns="45719" rIns="45719" bIns="45719" numCol="1" anchor="ctr">
              <a:noAutofit/>
            </a:bodyPr>
            <a:lstStyle/>
            <a:p>
              <a:pPr algn="ctr"/>
              <a:endParaRPr dirty="0"/>
            </a:p>
          </p:txBody>
        </p:sp>
        <p:sp>
          <p:nvSpPr>
            <p:cNvPr id="28" name="Circle">
              <a:extLst>
                <a:ext uri="{FF2B5EF4-FFF2-40B4-BE49-F238E27FC236}">
                  <a16:creationId xmlns:a16="http://schemas.microsoft.com/office/drawing/2014/main" xmlns="" id="{00D59A10-4092-45D8-99E1-37D4360A4DB5}"/>
                </a:ext>
              </a:extLst>
            </p:cNvPr>
            <p:cNvSpPr/>
            <p:nvPr/>
          </p:nvSpPr>
          <p:spPr>
            <a:xfrm>
              <a:off x="609440" y="0"/>
              <a:ext cx="190452" cy="190500"/>
            </a:xfrm>
            <a:prstGeom prst="ellipse">
              <a:avLst/>
            </a:prstGeom>
            <a:solidFill>
              <a:srgbClr val="D9D9D9"/>
            </a:solidFill>
            <a:ln w="25400" cap="flat">
              <a:solidFill>
                <a:srgbClr val="737572">
                  <a:alpha val="0"/>
                </a:srgbClr>
              </a:solidFill>
              <a:prstDash val="solid"/>
              <a:miter lim="400000"/>
            </a:ln>
            <a:effectLst/>
          </p:spPr>
          <p:txBody>
            <a:bodyPr wrap="square" lIns="45719" tIns="45719" rIns="45719" bIns="45719" numCol="1" anchor="ctr">
              <a:noAutofit/>
            </a:bodyPr>
            <a:lstStyle/>
            <a:p>
              <a:pPr algn="ctr"/>
              <a:endParaRPr dirty="0"/>
            </a:p>
          </p:txBody>
        </p:sp>
      </p:grpSp>
      <p:sp>
        <p:nvSpPr>
          <p:cNvPr id="18" name="TextBox 17"/>
          <p:cNvSpPr txBox="1"/>
          <p:nvPr/>
        </p:nvSpPr>
        <p:spPr>
          <a:xfrm>
            <a:off x="1639615" y="12554914"/>
            <a:ext cx="5391807" cy="65659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r>
              <a:rPr lang="en-US" i="1" dirty="0" smtClean="0">
                <a:solidFill>
                  <a:srgbClr val="0E80C9"/>
                </a:solidFill>
              </a:rPr>
              <a:t>http://</a:t>
            </a:r>
            <a:r>
              <a:rPr lang="en-US" i="1" dirty="0" smtClean="0">
                <a:solidFill>
                  <a:srgbClr val="0E80C9"/>
                </a:solidFill>
              </a:rPr>
              <a:t>autosmart.com.ng</a:t>
            </a:r>
            <a:endParaRPr kumimoji="0" lang="en-US" b="0" i="1" u="none" strike="noStrike" cap="none" spc="0" normalizeH="0" baseline="0" dirty="0">
              <a:ln>
                <a:noFill/>
              </a:ln>
              <a:solidFill>
                <a:srgbClr val="0E80C9"/>
              </a:solidFill>
              <a:effectLst/>
              <a:uFillTx/>
              <a:latin typeface="+mn-lt"/>
              <a:ea typeface="+mn-ea"/>
              <a:cs typeface="+mn-cs"/>
              <a:sym typeface="Helvetica"/>
            </a:endParaRPr>
          </a:p>
        </p:txBody>
      </p:sp>
    </p:spTree>
    <p:extLst>
      <p:ext uri="{BB962C8B-B14F-4D97-AF65-F5344CB8AC3E}">
        <p14:creationId xmlns:p14="http://schemas.microsoft.com/office/powerpoint/2010/main" xmlns="" val="59634787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lide Number"/>
          <p:cNvSpPr txBox="1">
            <a:spLocks noGrp="1"/>
          </p:cNvSpPr>
          <p:nvPr>
            <p:ph type="sldNum" sz="quarter" idx="2"/>
          </p:nvPr>
        </p:nvSpPr>
        <p:spPr>
          <a:xfrm>
            <a:off x="22028365" y="12779548"/>
            <a:ext cx="449818" cy="72894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pPr/>
              <a:t>3</a:t>
            </a:fld>
            <a:endParaRPr dirty="0"/>
          </a:p>
        </p:txBody>
      </p:sp>
      <p:sp>
        <p:nvSpPr>
          <p:cNvPr id="84" name="Our Vission"/>
          <p:cNvSpPr/>
          <p:nvPr/>
        </p:nvSpPr>
        <p:spPr>
          <a:xfrm>
            <a:off x="1608084" y="945931"/>
            <a:ext cx="3693319" cy="1107996"/>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7200" b="1">
                <a:solidFill>
                  <a:srgbClr val="445469"/>
                </a:solidFill>
              </a:defRPr>
            </a:lvl1pPr>
          </a:lstStyle>
          <a:p>
            <a:r>
              <a:rPr lang="en-US" dirty="0"/>
              <a:t>Problem</a:t>
            </a:r>
            <a:endParaRPr dirty="0"/>
          </a:p>
        </p:txBody>
      </p:sp>
      <p:sp>
        <p:nvSpPr>
          <p:cNvPr id="89" name="LEARN"/>
          <p:cNvSpPr/>
          <p:nvPr/>
        </p:nvSpPr>
        <p:spPr>
          <a:xfrm>
            <a:off x="4112353" y="12996878"/>
            <a:ext cx="65" cy="511615"/>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nSpc>
                <a:spcPts val="4500"/>
              </a:lnSpc>
              <a:spcBef>
                <a:spcPts val="1600"/>
              </a:spcBef>
              <a:defRPr sz="2700" b="1" spc="52"/>
            </a:lvl1pPr>
          </a:lstStyle>
          <a:p>
            <a:endParaRPr dirty="0"/>
          </a:p>
        </p:txBody>
      </p:sp>
      <p:sp>
        <p:nvSpPr>
          <p:cNvPr id="17" name="Our Vission"/>
          <p:cNvSpPr/>
          <p:nvPr/>
        </p:nvSpPr>
        <p:spPr>
          <a:xfrm>
            <a:off x="1613338" y="9751727"/>
            <a:ext cx="9696441" cy="1354217"/>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algn="ctr">
              <a:defRPr sz="7200" b="1">
                <a:solidFill>
                  <a:srgbClr val="445469"/>
                </a:solidFill>
              </a:defRPr>
            </a:lvl1pPr>
          </a:lstStyle>
          <a:p>
            <a:pPr algn="just"/>
            <a:r>
              <a:rPr lang="en-US" sz="4400" b="0" dirty="0" smtClean="0"/>
              <a:t>h</a:t>
            </a:r>
            <a:r>
              <a:rPr lang="en-US" sz="4400" b="0" dirty="0" smtClean="0"/>
              <a:t>as been lost to fraudulent insurance claims in Nigeria</a:t>
            </a:r>
            <a:endParaRPr sz="4400" b="0" dirty="0"/>
          </a:p>
        </p:txBody>
      </p:sp>
      <p:sp>
        <p:nvSpPr>
          <p:cNvPr id="11" name="TextBox 10"/>
          <p:cNvSpPr txBox="1"/>
          <p:nvPr/>
        </p:nvSpPr>
        <p:spPr>
          <a:xfrm>
            <a:off x="1639615" y="12554914"/>
            <a:ext cx="5391807" cy="65659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r>
              <a:rPr lang="en-US" i="1" dirty="0" smtClean="0">
                <a:solidFill>
                  <a:srgbClr val="0E80C9"/>
                </a:solidFill>
              </a:rPr>
              <a:t>http://</a:t>
            </a:r>
            <a:r>
              <a:rPr lang="en-US" i="1" dirty="0" smtClean="0">
                <a:solidFill>
                  <a:srgbClr val="0E80C9"/>
                </a:solidFill>
              </a:rPr>
              <a:t>autosmart.com.ng</a:t>
            </a:r>
            <a:endParaRPr kumimoji="0" lang="en-US" b="0" i="1" u="none" strike="noStrike" cap="none" spc="0" normalizeH="0" baseline="0" dirty="0">
              <a:ln>
                <a:noFill/>
              </a:ln>
              <a:solidFill>
                <a:srgbClr val="0E80C9"/>
              </a:solidFill>
              <a:effectLst/>
              <a:uFillTx/>
              <a:latin typeface="+mn-lt"/>
              <a:ea typeface="+mn-ea"/>
              <a:cs typeface="+mn-cs"/>
              <a:sym typeface="Helvetica"/>
            </a:endParaRPr>
          </a:p>
        </p:txBody>
      </p:sp>
      <p:sp>
        <p:nvSpPr>
          <p:cNvPr id="13" name="Our Vission"/>
          <p:cNvSpPr/>
          <p:nvPr/>
        </p:nvSpPr>
        <p:spPr>
          <a:xfrm>
            <a:off x="1608084" y="7791632"/>
            <a:ext cx="7870744" cy="1769715"/>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7200" b="1">
                <a:solidFill>
                  <a:srgbClr val="445469"/>
                </a:solidFill>
              </a:defRPr>
            </a:lvl1pPr>
          </a:lstStyle>
          <a:p>
            <a:pPr algn="just"/>
            <a:r>
              <a:rPr lang="en-US" sz="11500" b="0" dirty="0" smtClean="0">
                <a:solidFill>
                  <a:srgbClr val="FF0000"/>
                </a:solidFill>
              </a:rPr>
              <a:t>$250 Million</a:t>
            </a:r>
            <a:endParaRPr sz="11500" b="0" dirty="0">
              <a:solidFill>
                <a:srgbClr val="FF0000"/>
              </a:solidFill>
            </a:endParaRPr>
          </a:p>
        </p:txBody>
      </p:sp>
      <p:pic>
        <p:nvPicPr>
          <p:cNvPr id="14" name="Picture 13" descr="mental-health.jpg"/>
          <p:cNvPicPr>
            <a:picLocks noChangeAspect="1"/>
          </p:cNvPicPr>
          <p:nvPr/>
        </p:nvPicPr>
        <p:blipFill>
          <a:blip r:embed="rId3"/>
          <a:srcRect l="12889" r="23311"/>
          <a:stretch>
            <a:fillRect/>
          </a:stretch>
        </p:blipFill>
        <p:spPr>
          <a:xfrm>
            <a:off x="12061091" y="0"/>
            <a:ext cx="12310210" cy="13716000"/>
          </a:xfrm>
          <a:prstGeom prst="rect">
            <a:avLst/>
          </a:prstGeom>
        </p:spPr>
      </p:pic>
      <p:sp>
        <p:nvSpPr>
          <p:cNvPr id="9" name="Our Vission">
            <a:extLst>
              <a:ext uri="{FF2B5EF4-FFF2-40B4-BE49-F238E27FC236}">
                <a16:creationId xmlns:a16="http://schemas.microsoft.com/office/drawing/2014/main" xmlns="" id="{DF760946-B3EE-465D-A5D9-5F99813D8C4C}"/>
              </a:ext>
            </a:extLst>
          </p:cNvPr>
          <p:cNvSpPr/>
          <p:nvPr/>
        </p:nvSpPr>
        <p:spPr>
          <a:xfrm>
            <a:off x="1608084" y="5281345"/>
            <a:ext cx="8939696" cy="1354217"/>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algn="ctr">
              <a:defRPr sz="7200" b="1">
                <a:solidFill>
                  <a:srgbClr val="445469"/>
                </a:solidFill>
              </a:defRPr>
            </a:lvl1pPr>
          </a:lstStyle>
          <a:p>
            <a:pPr algn="just"/>
            <a:r>
              <a:rPr lang="en-US" sz="4400" b="0" dirty="0"/>
              <a:t>of </a:t>
            </a:r>
            <a:r>
              <a:rPr lang="en-US" sz="4400" b="0" dirty="0" smtClean="0"/>
              <a:t>third party insurance certificates issued are fake</a:t>
            </a:r>
            <a:endParaRPr sz="4400" b="0" dirty="0"/>
          </a:p>
        </p:txBody>
      </p:sp>
      <p:sp>
        <p:nvSpPr>
          <p:cNvPr id="10" name="Our Vission">
            <a:extLst>
              <a:ext uri="{FF2B5EF4-FFF2-40B4-BE49-F238E27FC236}">
                <a16:creationId xmlns:a16="http://schemas.microsoft.com/office/drawing/2014/main" xmlns="" id="{8457F120-AF33-4C3C-99E6-3875B1433C26}"/>
              </a:ext>
            </a:extLst>
          </p:cNvPr>
          <p:cNvSpPr/>
          <p:nvPr/>
        </p:nvSpPr>
        <p:spPr>
          <a:xfrm>
            <a:off x="1476705" y="3005940"/>
            <a:ext cx="2952731" cy="1769715"/>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7200" b="1">
                <a:solidFill>
                  <a:srgbClr val="445469"/>
                </a:solidFill>
              </a:defRPr>
            </a:lvl1pPr>
          </a:lstStyle>
          <a:p>
            <a:pPr algn="just"/>
            <a:r>
              <a:rPr lang="en-US" sz="11500" b="0" dirty="0" smtClean="0">
                <a:solidFill>
                  <a:srgbClr val="FF0000"/>
                </a:solidFill>
              </a:rPr>
              <a:t>90</a:t>
            </a:r>
            <a:r>
              <a:rPr lang="en-US" sz="11500" b="0" dirty="0" smtClean="0">
                <a:solidFill>
                  <a:srgbClr val="FF0000"/>
                </a:solidFill>
              </a:rPr>
              <a:t>%</a:t>
            </a:r>
            <a:endParaRPr sz="11500" b="0" dirty="0">
              <a:solidFill>
                <a:srgbClr val="FF0000"/>
              </a:solid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xfrm>
            <a:off x="22093680" y="12714234"/>
            <a:ext cx="385003" cy="61551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sz="2800"/>
              <a:pPr/>
              <a:t>4</a:t>
            </a:fld>
            <a:endParaRPr sz="2800" dirty="0"/>
          </a:p>
        </p:txBody>
      </p:sp>
      <p:sp>
        <p:nvSpPr>
          <p:cNvPr id="101" name="Our Mission"/>
          <p:cNvSpPr/>
          <p:nvPr/>
        </p:nvSpPr>
        <p:spPr>
          <a:xfrm>
            <a:off x="15645072" y="572896"/>
            <a:ext cx="3693319" cy="1107996"/>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7200" b="1">
                <a:solidFill>
                  <a:srgbClr val="445469"/>
                </a:solidFill>
              </a:defRPr>
            </a:lvl1pPr>
          </a:lstStyle>
          <a:p>
            <a:r>
              <a:rPr lang="en-US" dirty="0"/>
              <a:t>Solution</a:t>
            </a:r>
            <a:endParaRPr dirty="0"/>
          </a:p>
        </p:txBody>
      </p:sp>
      <p:sp>
        <p:nvSpPr>
          <p:cNvPr id="102" name="Your great subtitle goes here"/>
          <p:cNvSpPr/>
          <p:nvPr/>
        </p:nvSpPr>
        <p:spPr>
          <a:xfrm>
            <a:off x="15021305" y="1646885"/>
            <a:ext cx="4959691" cy="430887"/>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algn="ctr">
              <a:defRPr sz="2800"/>
            </a:pPr>
            <a:r>
              <a:rPr lang="en-US" dirty="0"/>
              <a:t>How we’re</a:t>
            </a:r>
            <a:r>
              <a:rPr dirty="0"/>
              <a:t> </a:t>
            </a:r>
            <a:r>
              <a:rPr lang="en-US" dirty="0">
                <a:solidFill>
                  <a:srgbClr val="119CF4"/>
                </a:solidFill>
              </a:rPr>
              <a:t>solving </a:t>
            </a:r>
            <a:r>
              <a:rPr lang="en-US" dirty="0"/>
              <a:t>this problem</a:t>
            </a:r>
            <a:endParaRPr dirty="0">
              <a:solidFill>
                <a:srgbClr val="119CF4"/>
              </a:solidFill>
            </a:endParaRPr>
          </a:p>
        </p:txBody>
      </p:sp>
      <p:grpSp>
        <p:nvGrpSpPr>
          <p:cNvPr id="106" name="Group"/>
          <p:cNvGrpSpPr/>
          <p:nvPr/>
        </p:nvGrpSpPr>
        <p:grpSpPr>
          <a:xfrm>
            <a:off x="17094813" y="2271789"/>
            <a:ext cx="799892" cy="190501"/>
            <a:chOff x="0" y="0"/>
            <a:chExt cx="799891" cy="190500"/>
          </a:xfrm>
        </p:grpSpPr>
        <p:sp>
          <p:nvSpPr>
            <p:cNvPr id="103" name="Circle"/>
            <p:cNvSpPr/>
            <p:nvPr/>
          </p:nvSpPr>
          <p:spPr>
            <a:xfrm>
              <a:off x="-1" y="0"/>
              <a:ext cx="190451" cy="190500"/>
            </a:xfrm>
            <a:prstGeom prst="ellipse">
              <a:avLst/>
            </a:prstGeom>
            <a:solidFill>
              <a:srgbClr val="D9D9D9"/>
            </a:solidFill>
            <a:ln w="25400" cap="flat">
              <a:solidFill>
                <a:srgbClr val="737572">
                  <a:alpha val="0"/>
                </a:srgbClr>
              </a:solidFill>
              <a:prstDash val="solid"/>
              <a:miter lim="400000"/>
            </a:ln>
            <a:effectLst/>
          </p:spPr>
          <p:txBody>
            <a:bodyPr wrap="square" lIns="45719" tIns="45719" rIns="45719" bIns="45719" numCol="1" anchor="ctr">
              <a:noAutofit/>
            </a:bodyPr>
            <a:lstStyle/>
            <a:p>
              <a:pPr algn="ctr"/>
              <a:endParaRPr dirty="0"/>
            </a:p>
          </p:txBody>
        </p:sp>
        <p:sp>
          <p:nvSpPr>
            <p:cNvPr id="104" name="Circle"/>
            <p:cNvSpPr/>
            <p:nvPr/>
          </p:nvSpPr>
          <p:spPr>
            <a:xfrm>
              <a:off x="304721" y="0"/>
              <a:ext cx="190451" cy="190500"/>
            </a:xfrm>
            <a:prstGeom prst="ellipse">
              <a:avLst/>
            </a:prstGeom>
            <a:solidFill>
              <a:srgbClr val="D9D9D9"/>
            </a:solidFill>
            <a:ln w="25400" cap="flat">
              <a:solidFill>
                <a:srgbClr val="737572">
                  <a:alpha val="0"/>
                </a:srgbClr>
              </a:solidFill>
              <a:prstDash val="solid"/>
              <a:miter lim="400000"/>
            </a:ln>
            <a:effectLst/>
          </p:spPr>
          <p:txBody>
            <a:bodyPr wrap="square" lIns="45719" tIns="45719" rIns="45719" bIns="45719" numCol="1" anchor="ctr">
              <a:noAutofit/>
            </a:bodyPr>
            <a:lstStyle/>
            <a:p>
              <a:pPr algn="ctr"/>
              <a:endParaRPr dirty="0"/>
            </a:p>
          </p:txBody>
        </p:sp>
        <p:sp>
          <p:nvSpPr>
            <p:cNvPr id="105" name="Circle"/>
            <p:cNvSpPr/>
            <p:nvPr/>
          </p:nvSpPr>
          <p:spPr>
            <a:xfrm>
              <a:off x="609440" y="0"/>
              <a:ext cx="190452" cy="190500"/>
            </a:xfrm>
            <a:prstGeom prst="ellipse">
              <a:avLst/>
            </a:prstGeom>
            <a:solidFill>
              <a:srgbClr val="D9D9D9"/>
            </a:solidFill>
            <a:ln w="25400" cap="flat">
              <a:solidFill>
                <a:srgbClr val="737572">
                  <a:alpha val="0"/>
                </a:srgbClr>
              </a:solidFill>
              <a:prstDash val="solid"/>
              <a:miter lim="400000"/>
            </a:ln>
            <a:effectLst/>
          </p:spPr>
          <p:txBody>
            <a:bodyPr wrap="square" lIns="45719" tIns="45719" rIns="45719" bIns="45719" numCol="1" anchor="ctr">
              <a:noAutofit/>
            </a:bodyPr>
            <a:lstStyle/>
            <a:p>
              <a:pPr algn="ctr"/>
              <a:endParaRPr dirty="0"/>
            </a:p>
          </p:txBody>
        </p:sp>
      </p:grpSp>
      <p:sp>
        <p:nvSpPr>
          <p:cNvPr id="30" name="Shape">
            <a:extLst>
              <a:ext uri="{FF2B5EF4-FFF2-40B4-BE49-F238E27FC236}">
                <a16:creationId xmlns:a16="http://schemas.microsoft.com/office/drawing/2014/main" xmlns="" id="{F710C2C4-6554-467D-B955-1A1AC0988271}"/>
              </a:ext>
            </a:extLst>
          </p:cNvPr>
          <p:cNvSpPr>
            <a:spLocks noChangeAspect="1"/>
          </p:cNvSpPr>
          <p:nvPr/>
        </p:nvSpPr>
        <p:spPr>
          <a:xfrm rot="20756233">
            <a:off x="11562937" y="9135062"/>
            <a:ext cx="356539" cy="353630"/>
          </a:xfrm>
          <a:custGeom>
            <a:avLst/>
            <a:gdLst/>
            <a:ahLst/>
            <a:cxnLst>
              <a:cxn ang="0">
                <a:pos x="wd2" y="hd2"/>
              </a:cxn>
              <a:cxn ang="5400000">
                <a:pos x="wd2" y="hd2"/>
              </a:cxn>
              <a:cxn ang="10800000">
                <a:pos x="wd2" y="hd2"/>
              </a:cxn>
              <a:cxn ang="16200000">
                <a:pos x="wd2" y="hd2"/>
              </a:cxn>
            </a:cxnLst>
            <a:rect l="0" t="0" r="r" b="b"/>
            <a:pathLst>
              <a:path w="21600" h="21600" extrusionOk="0">
                <a:moveTo>
                  <a:pt x="19783" y="10540"/>
                </a:moveTo>
                <a:cubicBezTo>
                  <a:pt x="19783" y="9190"/>
                  <a:pt x="20717" y="8256"/>
                  <a:pt x="21600" y="7321"/>
                </a:cubicBezTo>
                <a:cubicBezTo>
                  <a:pt x="21600" y="6854"/>
                  <a:pt x="21185" y="5971"/>
                  <a:pt x="21185" y="5504"/>
                </a:cubicBezTo>
                <a:cubicBezTo>
                  <a:pt x="19315" y="5971"/>
                  <a:pt x="18381" y="5037"/>
                  <a:pt x="17498" y="4102"/>
                </a:cubicBezTo>
                <a:cubicBezTo>
                  <a:pt x="16563" y="3219"/>
                  <a:pt x="16096" y="2285"/>
                  <a:pt x="16563" y="883"/>
                </a:cubicBezTo>
                <a:cubicBezTo>
                  <a:pt x="16096" y="467"/>
                  <a:pt x="15213" y="0"/>
                  <a:pt x="14279" y="0"/>
                </a:cubicBezTo>
                <a:cubicBezTo>
                  <a:pt x="13812" y="883"/>
                  <a:pt x="12462" y="1817"/>
                  <a:pt x="11060" y="1817"/>
                </a:cubicBezTo>
                <a:cubicBezTo>
                  <a:pt x="9710" y="1817"/>
                  <a:pt x="8308" y="883"/>
                  <a:pt x="7840" y="0"/>
                </a:cubicBezTo>
                <a:cubicBezTo>
                  <a:pt x="6906" y="0"/>
                  <a:pt x="6023" y="467"/>
                  <a:pt x="5556" y="883"/>
                </a:cubicBezTo>
                <a:cubicBezTo>
                  <a:pt x="6023" y="2285"/>
                  <a:pt x="5556" y="3219"/>
                  <a:pt x="4621" y="4102"/>
                </a:cubicBezTo>
                <a:cubicBezTo>
                  <a:pt x="3738" y="5037"/>
                  <a:pt x="2285" y="5971"/>
                  <a:pt x="935" y="5504"/>
                </a:cubicBezTo>
                <a:cubicBezTo>
                  <a:pt x="935" y="5971"/>
                  <a:pt x="467" y="6854"/>
                  <a:pt x="0" y="7321"/>
                </a:cubicBezTo>
                <a:cubicBezTo>
                  <a:pt x="1402" y="8256"/>
                  <a:pt x="2285" y="9190"/>
                  <a:pt x="2285" y="10540"/>
                </a:cubicBezTo>
                <a:cubicBezTo>
                  <a:pt x="2285" y="11942"/>
                  <a:pt x="1402" y="13292"/>
                  <a:pt x="0" y="14279"/>
                </a:cubicBezTo>
                <a:cubicBezTo>
                  <a:pt x="467" y="14694"/>
                  <a:pt x="935" y="15629"/>
                  <a:pt x="935" y="16096"/>
                </a:cubicBezTo>
                <a:cubicBezTo>
                  <a:pt x="2285" y="16096"/>
                  <a:pt x="3738" y="16096"/>
                  <a:pt x="4621" y="17031"/>
                </a:cubicBezTo>
                <a:cubicBezTo>
                  <a:pt x="5556" y="17913"/>
                  <a:pt x="6023" y="19315"/>
                  <a:pt x="5556" y="20665"/>
                </a:cubicBezTo>
                <a:cubicBezTo>
                  <a:pt x="6023" y="21133"/>
                  <a:pt x="6906" y="21133"/>
                  <a:pt x="7840" y="21600"/>
                </a:cubicBezTo>
                <a:cubicBezTo>
                  <a:pt x="8308" y="20198"/>
                  <a:pt x="9710" y="19315"/>
                  <a:pt x="11060" y="19315"/>
                </a:cubicBezTo>
                <a:cubicBezTo>
                  <a:pt x="12462" y="19315"/>
                  <a:pt x="13812" y="20198"/>
                  <a:pt x="14279" y="21600"/>
                </a:cubicBezTo>
                <a:cubicBezTo>
                  <a:pt x="15213" y="21133"/>
                  <a:pt x="16096" y="21133"/>
                  <a:pt x="16563" y="20665"/>
                </a:cubicBezTo>
                <a:cubicBezTo>
                  <a:pt x="16096" y="19315"/>
                  <a:pt x="16563" y="17913"/>
                  <a:pt x="17498" y="17031"/>
                </a:cubicBezTo>
                <a:cubicBezTo>
                  <a:pt x="18381" y="16096"/>
                  <a:pt x="19315" y="15629"/>
                  <a:pt x="21185" y="16096"/>
                </a:cubicBezTo>
                <a:cubicBezTo>
                  <a:pt x="21185" y="15162"/>
                  <a:pt x="21600" y="14694"/>
                  <a:pt x="21600" y="13760"/>
                </a:cubicBezTo>
                <a:cubicBezTo>
                  <a:pt x="20717" y="13292"/>
                  <a:pt x="19783" y="11942"/>
                  <a:pt x="19783" y="10540"/>
                </a:cubicBezTo>
                <a:close/>
                <a:moveTo>
                  <a:pt x="11060" y="15162"/>
                </a:moveTo>
                <a:cubicBezTo>
                  <a:pt x="8308" y="15162"/>
                  <a:pt x="6490" y="13292"/>
                  <a:pt x="6490" y="10540"/>
                </a:cubicBezTo>
                <a:cubicBezTo>
                  <a:pt x="6490" y="8256"/>
                  <a:pt x="8308" y="5971"/>
                  <a:pt x="11060" y="5971"/>
                </a:cubicBezTo>
                <a:cubicBezTo>
                  <a:pt x="13812" y="5971"/>
                  <a:pt x="15629" y="8256"/>
                  <a:pt x="15629" y="10540"/>
                </a:cubicBezTo>
                <a:cubicBezTo>
                  <a:pt x="15629" y="13292"/>
                  <a:pt x="13812" y="15162"/>
                  <a:pt x="11060" y="15162"/>
                </a:cubicBezTo>
                <a:close/>
              </a:path>
            </a:pathLst>
          </a:custGeom>
          <a:solidFill>
            <a:srgbClr val="FFFFFF"/>
          </a:solidFill>
          <a:ln w="12700">
            <a:miter lim="400000"/>
          </a:ln>
        </p:spPr>
        <p:txBody>
          <a:bodyPr lIns="45719" rIns="45719" anchor="ctr"/>
          <a:lstStyle/>
          <a:p>
            <a:endParaRPr dirty="0"/>
          </a:p>
        </p:txBody>
      </p:sp>
      <p:sp>
        <p:nvSpPr>
          <p:cNvPr id="31" name="Shape">
            <a:extLst>
              <a:ext uri="{FF2B5EF4-FFF2-40B4-BE49-F238E27FC236}">
                <a16:creationId xmlns:a16="http://schemas.microsoft.com/office/drawing/2014/main" xmlns="" id="{69711A8C-6ABB-4DE3-AC59-2673BED454AC}"/>
              </a:ext>
            </a:extLst>
          </p:cNvPr>
          <p:cNvSpPr>
            <a:spLocks noChangeAspect="1"/>
          </p:cNvSpPr>
          <p:nvPr/>
        </p:nvSpPr>
        <p:spPr>
          <a:xfrm rot="20756233">
            <a:off x="11552349" y="9489068"/>
            <a:ext cx="356539" cy="353630"/>
          </a:xfrm>
          <a:custGeom>
            <a:avLst/>
            <a:gdLst/>
            <a:ahLst/>
            <a:cxnLst>
              <a:cxn ang="0">
                <a:pos x="wd2" y="hd2"/>
              </a:cxn>
              <a:cxn ang="5400000">
                <a:pos x="wd2" y="hd2"/>
              </a:cxn>
              <a:cxn ang="10800000">
                <a:pos x="wd2" y="hd2"/>
              </a:cxn>
              <a:cxn ang="16200000">
                <a:pos x="wd2" y="hd2"/>
              </a:cxn>
            </a:cxnLst>
            <a:rect l="0" t="0" r="r" b="b"/>
            <a:pathLst>
              <a:path w="21600" h="21600" extrusionOk="0">
                <a:moveTo>
                  <a:pt x="19783" y="10540"/>
                </a:moveTo>
                <a:cubicBezTo>
                  <a:pt x="19783" y="9190"/>
                  <a:pt x="20717" y="8256"/>
                  <a:pt x="21600" y="7321"/>
                </a:cubicBezTo>
                <a:cubicBezTo>
                  <a:pt x="21600" y="6854"/>
                  <a:pt x="21185" y="5971"/>
                  <a:pt x="21185" y="5504"/>
                </a:cubicBezTo>
                <a:cubicBezTo>
                  <a:pt x="19315" y="5971"/>
                  <a:pt x="18381" y="5037"/>
                  <a:pt x="17498" y="4102"/>
                </a:cubicBezTo>
                <a:cubicBezTo>
                  <a:pt x="16563" y="3219"/>
                  <a:pt x="16096" y="2285"/>
                  <a:pt x="16563" y="883"/>
                </a:cubicBezTo>
                <a:cubicBezTo>
                  <a:pt x="16096" y="467"/>
                  <a:pt x="15213" y="0"/>
                  <a:pt x="14279" y="0"/>
                </a:cubicBezTo>
                <a:cubicBezTo>
                  <a:pt x="13812" y="883"/>
                  <a:pt x="12462" y="1817"/>
                  <a:pt x="11060" y="1817"/>
                </a:cubicBezTo>
                <a:cubicBezTo>
                  <a:pt x="9710" y="1817"/>
                  <a:pt x="8308" y="883"/>
                  <a:pt x="7840" y="0"/>
                </a:cubicBezTo>
                <a:cubicBezTo>
                  <a:pt x="6906" y="0"/>
                  <a:pt x="6023" y="467"/>
                  <a:pt x="5556" y="883"/>
                </a:cubicBezTo>
                <a:cubicBezTo>
                  <a:pt x="6023" y="2285"/>
                  <a:pt x="5556" y="3219"/>
                  <a:pt x="4621" y="4102"/>
                </a:cubicBezTo>
                <a:cubicBezTo>
                  <a:pt x="3738" y="5037"/>
                  <a:pt x="2285" y="5971"/>
                  <a:pt x="935" y="5504"/>
                </a:cubicBezTo>
                <a:cubicBezTo>
                  <a:pt x="935" y="5971"/>
                  <a:pt x="467" y="6854"/>
                  <a:pt x="0" y="7321"/>
                </a:cubicBezTo>
                <a:cubicBezTo>
                  <a:pt x="1402" y="8256"/>
                  <a:pt x="2285" y="9190"/>
                  <a:pt x="2285" y="10540"/>
                </a:cubicBezTo>
                <a:cubicBezTo>
                  <a:pt x="2285" y="11942"/>
                  <a:pt x="1402" y="13292"/>
                  <a:pt x="0" y="14279"/>
                </a:cubicBezTo>
                <a:cubicBezTo>
                  <a:pt x="467" y="14694"/>
                  <a:pt x="935" y="15629"/>
                  <a:pt x="935" y="16096"/>
                </a:cubicBezTo>
                <a:cubicBezTo>
                  <a:pt x="2285" y="16096"/>
                  <a:pt x="3738" y="16096"/>
                  <a:pt x="4621" y="17031"/>
                </a:cubicBezTo>
                <a:cubicBezTo>
                  <a:pt x="5556" y="17913"/>
                  <a:pt x="6023" y="19315"/>
                  <a:pt x="5556" y="20665"/>
                </a:cubicBezTo>
                <a:cubicBezTo>
                  <a:pt x="6023" y="21133"/>
                  <a:pt x="6906" y="21133"/>
                  <a:pt x="7840" y="21600"/>
                </a:cubicBezTo>
                <a:cubicBezTo>
                  <a:pt x="8308" y="20198"/>
                  <a:pt x="9710" y="19315"/>
                  <a:pt x="11060" y="19315"/>
                </a:cubicBezTo>
                <a:cubicBezTo>
                  <a:pt x="12462" y="19315"/>
                  <a:pt x="13812" y="20198"/>
                  <a:pt x="14279" y="21600"/>
                </a:cubicBezTo>
                <a:cubicBezTo>
                  <a:pt x="15213" y="21133"/>
                  <a:pt x="16096" y="21133"/>
                  <a:pt x="16563" y="20665"/>
                </a:cubicBezTo>
                <a:cubicBezTo>
                  <a:pt x="16096" y="19315"/>
                  <a:pt x="16563" y="17913"/>
                  <a:pt x="17498" y="17031"/>
                </a:cubicBezTo>
                <a:cubicBezTo>
                  <a:pt x="18381" y="16096"/>
                  <a:pt x="19315" y="15629"/>
                  <a:pt x="21185" y="16096"/>
                </a:cubicBezTo>
                <a:cubicBezTo>
                  <a:pt x="21185" y="15162"/>
                  <a:pt x="21600" y="14694"/>
                  <a:pt x="21600" y="13760"/>
                </a:cubicBezTo>
                <a:cubicBezTo>
                  <a:pt x="20717" y="13292"/>
                  <a:pt x="19783" y="11942"/>
                  <a:pt x="19783" y="10540"/>
                </a:cubicBezTo>
                <a:close/>
                <a:moveTo>
                  <a:pt x="11060" y="15162"/>
                </a:moveTo>
                <a:cubicBezTo>
                  <a:pt x="8308" y="15162"/>
                  <a:pt x="6490" y="13292"/>
                  <a:pt x="6490" y="10540"/>
                </a:cubicBezTo>
                <a:cubicBezTo>
                  <a:pt x="6490" y="8256"/>
                  <a:pt x="8308" y="5971"/>
                  <a:pt x="11060" y="5971"/>
                </a:cubicBezTo>
                <a:cubicBezTo>
                  <a:pt x="13812" y="5971"/>
                  <a:pt x="15629" y="8256"/>
                  <a:pt x="15629" y="10540"/>
                </a:cubicBezTo>
                <a:cubicBezTo>
                  <a:pt x="15629" y="13292"/>
                  <a:pt x="13812" y="15162"/>
                  <a:pt x="11060" y="15162"/>
                </a:cubicBezTo>
                <a:close/>
              </a:path>
            </a:pathLst>
          </a:custGeom>
          <a:solidFill>
            <a:srgbClr val="FFFFFF"/>
          </a:solidFill>
          <a:ln w="12700">
            <a:miter lim="400000"/>
          </a:ln>
        </p:spPr>
        <p:txBody>
          <a:bodyPr lIns="45719" rIns="45719" anchor="ctr"/>
          <a:lstStyle/>
          <a:p>
            <a:endParaRPr dirty="0"/>
          </a:p>
        </p:txBody>
      </p:sp>
      <p:sp>
        <p:nvSpPr>
          <p:cNvPr id="14" name="Our Mission"/>
          <p:cNvSpPr/>
          <p:nvPr/>
        </p:nvSpPr>
        <p:spPr>
          <a:xfrm>
            <a:off x="11906633" y="3463418"/>
            <a:ext cx="11595241" cy="2708434"/>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algn="ctr">
              <a:defRPr sz="7200" b="1">
                <a:solidFill>
                  <a:srgbClr val="445469"/>
                </a:solidFill>
              </a:defRPr>
            </a:lvl1pPr>
          </a:lstStyle>
          <a:p>
            <a:pPr algn="l"/>
            <a:r>
              <a:rPr lang="en-US" sz="4400" b="0" dirty="0" smtClean="0"/>
              <a:t>Autosmart is leveragin</a:t>
            </a:r>
            <a:r>
              <a:rPr lang="en-US" sz="4400" b="0" dirty="0" smtClean="0"/>
              <a:t>g </a:t>
            </a:r>
            <a:r>
              <a:rPr lang="en-US" sz="4400" b="0" dirty="0" smtClean="0"/>
              <a:t>A</a:t>
            </a:r>
            <a:r>
              <a:rPr lang="en-US" sz="4400" b="0" dirty="0" smtClean="0"/>
              <a:t>rtificial Intelligence (AI) and Internet of Things (</a:t>
            </a:r>
            <a:r>
              <a:rPr lang="en-US" sz="4400" b="0" dirty="0" err="1" smtClean="0"/>
              <a:t>IoT</a:t>
            </a:r>
            <a:r>
              <a:rPr lang="en-US" sz="4400" b="0" dirty="0" smtClean="0"/>
              <a:t>) technology to combat fraudulent </a:t>
            </a:r>
            <a:r>
              <a:rPr lang="en-US" sz="4400" b="0" dirty="0" smtClean="0">
                <a:solidFill>
                  <a:srgbClr val="FF0000"/>
                </a:solidFill>
              </a:rPr>
              <a:t>automobile insurance </a:t>
            </a:r>
            <a:r>
              <a:rPr lang="en-US" sz="4400" b="0" dirty="0" smtClean="0"/>
              <a:t>claims.</a:t>
            </a:r>
            <a:endParaRPr lang="en-US" sz="4400" b="0" dirty="0"/>
          </a:p>
        </p:txBody>
      </p:sp>
      <p:pic>
        <p:nvPicPr>
          <p:cNvPr id="15" name="Picture 14" descr="ma.jpg"/>
          <p:cNvPicPr>
            <a:picLocks noChangeAspect="1"/>
          </p:cNvPicPr>
          <p:nvPr/>
        </p:nvPicPr>
        <p:blipFill>
          <a:blip r:embed="rId2"/>
          <a:srcRect l="19714" r="8857"/>
          <a:stretch>
            <a:fillRect/>
          </a:stretch>
        </p:blipFill>
        <p:spPr>
          <a:xfrm>
            <a:off x="0" y="0"/>
            <a:ext cx="11508827" cy="13716000"/>
          </a:xfrm>
          <a:prstGeom prst="rect">
            <a:avLst/>
          </a:prstGeom>
        </p:spPr>
      </p:pic>
      <p:sp>
        <p:nvSpPr>
          <p:cNvPr id="16" name="Our Mission">
            <a:extLst>
              <a:ext uri="{FF2B5EF4-FFF2-40B4-BE49-F238E27FC236}">
                <a16:creationId xmlns:a16="http://schemas.microsoft.com/office/drawing/2014/main" xmlns="" id="{AACE2185-894D-4A91-813F-7254C17866EC}"/>
              </a:ext>
            </a:extLst>
          </p:cNvPr>
          <p:cNvSpPr/>
          <p:nvPr/>
        </p:nvSpPr>
        <p:spPr>
          <a:xfrm>
            <a:off x="11906633" y="8526499"/>
            <a:ext cx="11900424" cy="2031325"/>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algn="ctr">
              <a:defRPr sz="7200" b="1">
                <a:solidFill>
                  <a:srgbClr val="445469"/>
                </a:solidFill>
              </a:defRPr>
            </a:lvl1pPr>
          </a:lstStyle>
          <a:p>
            <a:pPr algn="l"/>
            <a:r>
              <a:rPr lang="en-US" sz="4400" b="0" dirty="0" smtClean="0"/>
              <a:t>We have built a device that uses </a:t>
            </a:r>
            <a:r>
              <a:rPr lang="en-US" sz="4400" b="0" dirty="0" smtClean="0">
                <a:solidFill>
                  <a:srgbClr val="FF0000"/>
                </a:solidFill>
              </a:rPr>
              <a:t>telematic</a:t>
            </a:r>
            <a:r>
              <a:rPr lang="en-US" sz="4400" b="0" dirty="0" smtClean="0"/>
              <a:t> and GPS sensors to analyze and report on the compliance of an individual.</a:t>
            </a:r>
            <a:endParaRPr lang="en-US" sz="4400" b="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 name="The activities of a company associated with buying and selling a product or service. It includes advertising, selling and delivering products to people. People who work in marketing departments of companies try to get the attention of target audiences buying and selling a product or service. It includes advertising, selling and delivering products to people. People who work in marketing departments of companies."/>
          <p:cNvSpPr/>
          <p:nvPr/>
        </p:nvSpPr>
        <p:spPr>
          <a:xfrm>
            <a:off x="4120526" y="8154977"/>
            <a:ext cx="3478454" cy="829869"/>
          </a:xfrm>
          <a:prstGeom prst="rect">
            <a:avLst/>
          </a:prstGeom>
          <a:ln w="12700">
            <a:miter lim="400000"/>
          </a:ln>
          <a:extLst>
            <a:ext uri="{C572A759-6A51-4108-AA02-DFA0A04FC94B}">
              <ma14:wrappingTextBoxFlag xmlns:ma14="http://schemas.microsoft.com/office/mac/drawingml/2011/main" xmlns="" val="1"/>
            </a:ext>
          </a:extLst>
        </p:spPr>
        <p:txBody>
          <a:bodyPr wrap="square" lIns="91421" tIns="91421" rIns="91421" bIns="91421">
            <a:spAutoFit/>
          </a:bodyPr>
          <a:lstStyle>
            <a:lvl1pPr marL="342900" indent="-342900" algn="just">
              <a:lnSpc>
                <a:spcPct val="130000"/>
              </a:lnSpc>
              <a:buSzPct val="100000"/>
              <a:buChar char="◆"/>
              <a:defRPr sz="2200"/>
            </a:lvl1pPr>
          </a:lstStyle>
          <a:p>
            <a:pPr algn="l">
              <a:buNone/>
            </a:pPr>
            <a:r>
              <a:rPr lang="en-US" sz="3600" b="1" dirty="0" smtClean="0">
                <a:solidFill>
                  <a:schemeClr val="tx1">
                    <a:lumMod val="50000"/>
                  </a:schemeClr>
                </a:solidFill>
              </a:rPr>
              <a:t>First to Market</a:t>
            </a:r>
            <a:endParaRPr sz="3600" b="1" dirty="0">
              <a:solidFill>
                <a:schemeClr val="tx1">
                  <a:lumMod val="50000"/>
                </a:schemeClr>
              </a:solidFill>
            </a:endParaRPr>
          </a:p>
        </p:txBody>
      </p:sp>
      <p:sp>
        <p:nvSpPr>
          <p:cNvPr id="2234" name="Bullet Points"/>
          <p:cNvSpPr/>
          <p:nvPr/>
        </p:nvSpPr>
        <p:spPr>
          <a:xfrm>
            <a:off x="9695271" y="572896"/>
            <a:ext cx="5232202" cy="1107996"/>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a:defRPr sz="7200" b="1">
                <a:solidFill>
                  <a:srgbClr val="445469"/>
                </a:solidFill>
              </a:defRPr>
            </a:lvl1pPr>
          </a:lstStyle>
          <a:p>
            <a:r>
              <a:rPr lang="en-US" dirty="0" smtClean="0"/>
              <a:t>Uniqueness</a:t>
            </a:r>
            <a:endParaRPr dirty="0"/>
          </a:p>
        </p:txBody>
      </p:sp>
      <p:sp>
        <p:nvSpPr>
          <p:cNvPr id="2235" name="Your great subtitle goes here"/>
          <p:cNvSpPr/>
          <p:nvPr/>
        </p:nvSpPr>
        <p:spPr>
          <a:xfrm>
            <a:off x="9924173" y="1729035"/>
            <a:ext cx="4701608" cy="430887"/>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algn="ctr">
              <a:defRPr sz="2800"/>
            </a:pPr>
            <a:r>
              <a:rPr lang="en-US" dirty="0"/>
              <a:t>Our </a:t>
            </a:r>
            <a:r>
              <a:rPr lang="en-US" dirty="0">
                <a:solidFill>
                  <a:srgbClr val="00B0F0"/>
                </a:solidFill>
              </a:rPr>
              <a:t>unique</a:t>
            </a:r>
            <a:r>
              <a:rPr lang="en-US" dirty="0"/>
              <a:t> value proposition</a:t>
            </a:r>
            <a:endParaRPr dirty="0">
              <a:solidFill>
                <a:srgbClr val="119CF4"/>
              </a:solidFill>
            </a:endParaRPr>
          </a:p>
        </p:txBody>
      </p:sp>
      <p:pic>
        <p:nvPicPr>
          <p:cNvPr id="10" name="Picture 9" descr="meeting.png"/>
          <p:cNvPicPr>
            <a:picLocks noChangeAspect="1"/>
          </p:cNvPicPr>
          <p:nvPr/>
        </p:nvPicPr>
        <p:blipFill>
          <a:blip r:embed="rId3"/>
          <a:stretch>
            <a:fillRect/>
          </a:stretch>
        </p:blipFill>
        <p:spPr>
          <a:xfrm>
            <a:off x="4760217" y="5864773"/>
            <a:ext cx="1829770" cy="1829770"/>
          </a:xfrm>
          <a:prstGeom prst="rect">
            <a:avLst/>
          </a:prstGeom>
        </p:spPr>
      </p:pic>
      <p:pic>
        <p:nvPicPr>
          <p:cNvPr id="11" name="Picture 10" descr="networking.png"/>
          <p:cNvPicPr>
            <a:picLocks noChangeAspect="1"/>
          </p:cNvPicPr>
          <p:nvPr/>
        </p:nvPicPr>
        <p:blipFill>
          <a:blip r:embed="rId4"/>
          <a:stretch>
            <a:fillRect/>
          </a:stretch>
        </p:blipFill>
        <p:spPr>
          <a:xfrm>
            <a:off x="18287029" y="5927959"/>
            <a:ext cx="1924363" cy="1924363"/>
          </a:xfrm>
          <a:prstGeom prst="rect">
            <a:avLst/>
          </a:prstGeom>
        </p:spPr>
      </p:pic>
      <p:pic>
        <p:nvPicPr>
          <p:cNvPr id="12" name="Picture 11" descr="email.png"/>
          <p:cNvPicPr>
            <a:picLocks noChangeAspect="1"/>
          </p:cNvPicPr>
          <p:nvPr/>
        </p:nvPicPr>
        <p:blipFill>
          <a:blip r:embed="rId5"/>
          <a:stretch>
            <a:fillRect/>
          </a:stretch>
        </p:blipFill>
        <p:spPr>
          <a:xfrm>
            <a:off x="11242944" y="5675586"/>
            <a:ext cx="2094683" cy="2094683"/>
          </a:xfrm>
          <a:prstGeom prst="rect">
            <a:avLst/>
          </a:prstGeom>
        </p:spPr>
      </p:pic>
      <p:sp>
        <p:nvSpPr>
          <p:cNvPr id="14" name="The activities of a company associated with buying and selling a product or service. It includes advertising, selling and delivering products to people. People who work in marketing departments of companies try to get the attention of target audiences buying and selling a product or service. It includes advertising, selling and delivering products to people. People who work in marketing departments of companies."/>
          <p:cNvSpPr/>
          <p:nvPr/>
        </p:nvSpPr>
        <p:spPr>
          <a:xfrm>
            <a:off x="10625958" y="8033856"/>
            <a:ext cx="3536354" cy="829869"/>
          </a:xfrm>
          <a:prstGeom prst="rect">
            <a:avLst/>
          </a:prstGeom>
          <a:ln w="12700">
            <a:miter lim="400000"/>
          </a:ln>
          <a:extLst>
            <a:ext uri="{C572A759-6A51-4108-AA02-DFA0A04FC94B}">
              <ma14:wrappingTextBoxFlag xmlns:ma14="http://schemas.microsoft.com/office/mac/drawingml/2011/main" xmlns="" val="1"/>
            </a:ext>
          </a:extLst>
        </p:spPr>
        <p:txBody>
          <a:bodyPr wrap="square" lIns="91421" tIns="91421" rIns="91421" bIns="91421">
            <a:spAutoFit/>
          </a:bodyPr>
          <a:lstStyle>
            <a:lvl1pPr marL="342900" indent="-342900" algn="just">
              <a:lnSpc>
                <a:spcPct val="130000"/>
              </a:lnSpc>
              <a:buSzPct val="100000"/>
              <a:buChar char="◆"/>
              <a:defRPr sz="2200"/>
            </a:lvl1pPr>
          </a:lstStyle>
          <a:p>
            <a:pPr algn="ctr">
              <a:buNone/>
            </a:pPr>
            <a:r>
              <a:rPr lang="en-US" sz="3600" b="1" dirty="0" smtClean="0">
                <a:solidFill>
                  <a:schemeClr val="tx1">
                    <a:lumMod val="50000"/>
                  </a:schemeClr>
                </a:solidFill>
              </a:rPr>
              <a:t>Device Driven</a:t>
            </a:r>
            <a:endParaRPr sz="3600" b="1" dirty="0">
              <a:solidFill>
                <a:schemeClr val="tx1">
                  <a:lumMod val="50000"/>
                </a:schemeClr>
              </a:solidFill>
            </a:endParaRPr>
          </a:p>
        </p:txBody>
      </p:sp>
      <p:sp>
        <p:nvSpPr>
          <p:cNvPr id="15" name="The activities of a company associated with buying and selling a product or service. It includes advertising, selling and delivering products to people. People who work in marketing departments of companies try to get the attention of target audiences buying and selling a product or service. It includes advertising, selling and delivering products to people. People who work in marketing departments of companies."/>
          <p:cNvSpPr/>
          <p:nvPr/>
        </p:nvSpPr>
        <p:spPr>
          <a:xfrm>
            <a:off x="17408713" y="8065387"/>
            <a:ext cx="3680993" cy="829869"/>
          </a:xfrm>
          <a:prstGeom prst="rect">
            <a:avLst/>
          </a:prstGeom>
          <a:ln w="12700">
            <a:miter lim="400000"/>
          </a:ln>
          <a:extLst>
            <a:ext uri="{C572A759-6A51-4108-AA02-DFA0A04FC94B}">
              <ma14:wrappingTextBoxFlag xmlns:ma14="http://schemas.microsoft.com/office/mac/drawingml/2011/main" xmlns="" val="1"/>
            </a:ext>
          </a:extLst>
        </p:spPr>
        <p:txBody>
          <a:bodyPr wrap="square" lIns="91421" tIns="91421" rIns="91421" bIns="91421">
            <a:spAutoFit/>
          </a:bodyPr>
          <a:lstStyle>
            <a:lvl1pPr marL="342900" indent="-342900" algn="just">
              <a:lnSpc>
                <a:spcPct val="130000"/>
              </a:lnSpc>
              <a:buSzPct val="100000"/>
              <a:buChar char="◆"/>
              <a:defRPr sz="2200"/>
            </a:lvl1pPr>
          </a:lstStyle>
          <a:p>
            <a:pPr algn="ctr">
              <a:buNone/>
            </a:pPr>
            <a:r>
              <a:rPr lang="en-US" sz="3600" b="1" dirty="0" smtClean="0">
                <a:solidFill>
                  <a:schemeClr val="tx1">
                    <a:lumMod val="50000"/>
                  </a:schemeClr>
                </a:solidFill>
              </a:rPr>
              <a:t>Personalized</a:t>
            </a:r>
            <a:endParaRPr sz="3600" b="1" dirty="0">
              <a:solidFill>
                <a:schemeClr val="tx1">
                  <a:lumMod val="50000"/>
                </a:schemeClr>
              </a:solidFill>
            </a:endParaRPr>
          </a:p>
        </p:txBody>
      </p:sp>
      <p:sp>
        <p:nvSpPr>
          <p:cNvPr id="17" name="TextBox 16"/>
          <p:cNvSpPr txBox="1"/>
          <p:nvPr/>
        </p:nvSpPr>
        <p:spPr>
          <a:xfrm>
            <a:off x="1608084" y="12738538"/>
            <a:ext cx="4099034" cy="533479"/>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r>
              <a:rPr lang="en-US" sz="2800" dirty="0"/>
              <a:t>Pitch Deck | </a:t>
            </a:r>
            <a:r>
              <a:rPr lang="en-US" sz="2800" dirty="0">
                <a:solidFill>
                  <a:srgbClr val="0E80C9"/>
                </a:solidFill>
              </a:rPr>
              <a:t>Vmedkit</a:t>
            </a:r>
            <a:endParaRPr kumimoji="0" lang="en-US" sz="2800" b="0" i="0" u="none" strike="noStrike" cap="none" spc="0" normalizeH="0" baseline="0" dirty="0">
              <a:ln>
                <a:noFill/>
              </a:ln>
              <a:solidFill>
                <a:srgbClr val="0E80C9"/>
              </a:solidFill>
              <a:effectLst/>
              <a:uFillTx/>
              <a:latin typeface="+mn-lt"/>
              <a:ea typeface="+mn-ea"/>
              <a:cs typeface="+mn-cs"/>
              <a:sym typeface="Helvetica"/>
            </a:endParaRPr>
          </a:p>
        </p:txBody>
      </p:sp>
      <p:sp>
        <p:nvSpPr>
          <p:cNvPr id="19" name="Slide Number">
            <a:extLst>
              <a:ext uri="{FF2B5EF4-FFF2-40B4-BE49-F238E27FC236}">
                <a16:creationId xmlns:a16="http://schemas.microsoft.com/office/drawing/2014/main" xmlns="" id="{C31511E4-8D74-45F9-8EAC-E6D7AB370951}"/>
              </a:ext>
            </a:extLst>
          </p:cNvPr>
          <p:cNvSpPr txBox="1">
            <a:spLocks noGrp="1"/>
          </p:cNvSpPr>
          <p:nvPr>
            <p:ph type="sldNum" sz="quarter" idx="2"/>
          </p:nvPr>
        </p:nvSpPr>
        <p:spPr>
          <a:xfrm>
            <a:off x="22061023" y="12738538"/>
            <a:ext cx="385003" cy="61551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sz="2800"/>
              <a:pPr/>
              <a:t>5</a:t>
            </a:fld>
            <a:endParaRPr sz="2800" dirty="0"/>
          </a:p>
        </p:txBody>
      </p:sp>
      <p:grpSp>
        <p:nvGrpSpPr>
          <p:cNvPr id="20" name="Group">
            <a:extLst>
              <a:ext uri="{FF2B5EF4-FFF2-40B4-BE49-F238E27FC236}">
                <a16:creationId xmlns:a16="http://schemas.microsoft.com/office/drawing/2014/main" xmlns="" id="{4C2060C1-6BE0-4B55-88D6-EDE03281BF54}"/>
              </a:ext>
            </a:extLst>
          </p:cNvPr>
          <p:cNvGrpSpPr/>
          <p:nvPr/>
        </p:nvGrpSpPr>
        <p:grpSpPr>
          <a:xfrm>
            <a:off x="11970256" y="2438698"/>
            <a:ext cx="799892" cy="190501"/>
            <a:chOff x="0" y="0"/>
            <a:chExt cx="799891" cy="190500"/>
          </a:xfrm>
        </p:grpSpPr>
        <p:sp>
          <p:nvSpPr>
            <p:cNvPr id="21" name="Circle">
              <a:extLst>
                <a:ext uri="{FF2B5EF4-FFF2-40B4-BE49-F238E27FC236}">
                  <a16:creationId xmlns:a16="http://schemas.microsoft.com/office/drawing/2014/main" xmlns="" id="{B4ABD2C4-E78B-42C7-B2F2-E8D69996A754}"/>
                </a:ext>
              </a:extLst>
            </p:cNvPr>
            <p:cNvSpPr/>
            <p:nvPr/>
          </p:nvSpPr>
          <p:spPr>
            <a:xfrm>
              <a:off x="-1" y="0"/>
              <a:ext cx="190451" cy="190500"/>
            </a:xfrm>
            <a:prstGeom prst="ellipse">
              <a:avLst/>
            </a:prstGeom>
            <a:solidFill>
              <a:srgbClr val="D9D9D9"/>
            </a:solidFill>
            <a:ln w="25400" cap="flat">
              <a:solidFill>
                <a:srgbClr val="737572">
                  <a:alpha val="0"/>
                </a:srgbClr>
              </a:solidFill>
              <a:prstDash val="solid"/>
              <a:miter lim="400000"/>
            </a:ln>
            <a:effectLst/>
          </p:spPr>
          <p:txBody>
            <a:bodyPr wrap="square" lIns="45719" tIns="45719" rIns="45719" bIns="45719" numCol="1" anchor="ctr">
              <a:noAutofit/>
            </a:bodyPr>
            <a:lstStyle/>
            <a:p>
              <a:pPr algn="ctr"/>
              <a:endParaRPr dirty="0"/>
            </a:p>
          </p:txBody>
        </p:sp>
        <p:sp>
          <p:nvSpPr>
            <p:cNvPr id="22" name="Circle">
              <a:extLst>
                <a:ext uri="{FF2B5EF4-FFF2-40B4-BE49-F238E27FC236}">
                  <a16:creationId xmlns:a16="http://schemas.microsoft.com/office/drawing/2014/main" xmlns="" id="{DAA7152A-510F-422D-84A9-F64BF8CB8913}"/>
                </a:ext>
              </a:extLst>
            </p:cNvPr>
            <p:cNvSpPr/>
            <p:nvPr/>
          </p:nvSpPr>
          <p:spPr>
            <a:xfrm>
              <a:off x="304721" y="0"/>
              <a:ext cx="190451" cy="190500"/>
            </a:xfrm>
            <a:prstGeom prst="ellipse">
              <a:avLst/>
            </a:prstGeom>
            <a:solidFill>
              <a:srgbClr val="D9D9D9"/>
            </a:solidFill>
            <a:ln w="25400" cap="flat">
              <a:solidFill>
                <a:srgbClr val="737572">
                  <a:alpha val="0"/>
                </a:srgbClr>
              </a:solidFill>
              <a:prstDash val="solid"/>
              <a:miter lim="400000"/>
            </a:ln>
            <a:effectLst/>
          </p:spPr>
          <p:txBody>
            <a:bodyPr wrap="square" lIns="45719" tIns="45719" rIns="45719" bIns="45719" numCol="1" anchor="ctr">
              <a:noAutofit/>
            </a:bodyPr>
            <a:lstStyle/>
            <a:p>
              <a:pPr algn="ctr"/>
              <a:endParaRPr dirty="0"/>
            </a:p>
          </p:txBody>
        </p:sp>
        <p:sp>
          <p:nvSpPr>
            <p:cNvPr id="23" name="Circle">
              <a:extLst>
                <a:ext uri="{FF2B5EF4-FFF2-40B4-BE49-F238E27FC236}">
                  <a16:creationId xmlns:a16="http://schemas.microsoft.com/office/drawing/2014/main" xmlns="" id="{40C24DA4-F963-4475-A6A0-2E9F2AF5E48E}"/>
                </a:ext>
              </a:extLst>
            </p:cNvPr>
            <p:cNvSpPr/>
            <p:nvPr/>
          </p:nvSpPr>
          <p:spPr>
            <a:xfrm>
              <a:off x="609440" y="0"/>
              <a:ext cx="190452" cy="190500"/>
            </a:xfrm>
            <a:prstGeom prst="ellipse">
              <a:avLst/>
            </a:prstGeom>
            <a:solidFill>
              <a:srgbClr val="D9D9D9"/>
            </a:solidFill>
            <a:ln w="25400" cap="flat">
              <a:solidFill>
                <a:srgbClr val="737572">
                  <a:alpha val="0"/>
                </a:srgbClr>
              </a:solidFill>
              <a:prstDash val="solid"/>
              <a:miter lim="400000"/>
            </a:ln>
            <a:effectLst/>
          </p:spPr>
          <p:txBody>
            <a:bodyPr wrap="square" lIns="45719" tIns="45719" rIns="45719" bIns="45719" numCol="1" anchor="ctr">
              <a:noAutofit/>
            </a:bodyPr>
            <a:lstStyle/>
            <a:p>
              <a:pPr algn="ctr"/>
              <a:endParaRPr dirty="0"/>
            </a:p>
          </p:txBody>
        </p:sp>
      </p:grpSp>
      <p:sp>
        <p:nvSpPr>
          <p:cNvPr id="18" name="TextBox 17"/>
          <p:cNvSpPr txBox="1"/>
          <p:nvPr/>
        </p:nvSpPr>
        <p:spPr>
          <a:xfrm>
            <a:off x="1639615" y="12554914"/>
            <a:ext cx="5391807" cy="65659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r>
              <a:rPr lang="en-US" i="1" dirty="0" smtClean="0">
                <a:solidFill>
                  <a:srgbClr val="0E80C9"/>
                </a:solidFill>
              </a:rPr>
              <a:t>http://</a:t>
            </a:r>
            <a:r>
              <a:rPr lang="en-US" i="1" dirty="0" smtClean="0">
                <a:solidFill>
                  <a:srgbClr val="0E80C9"/>
                </a:solidFill>
              </a:rPr>
              <a:t>autosmart.com.ng</a:t>
            </a:r>
            <a:endParaRPr kumimoji="0" lang="en-US" b="0" i="1" u="none" strike="noStrike" cap="none" spc="0" normalizeH="0" baseline="0" dirty="0">
              <a:ln>
                <a:noFill/>
              </a:ln>
              <a:solidFill>
                <a:srgbClr val="0E80C9"/>
              </a:solidFill>
              <a:effectLst/>
              <a:uFillTx/>
              <a:latin typeface="+mn-lt"/>
              <a:ea typeface="+mn-ea"/>
              <a:cs typeface="+mn-cs"/>
              <a:sym typeface="Helvetica"/>
            </a:endParaRPr>
          </a:p>
        </p:txBody>
      </p:sp>
    </p:spTree>
    <p:extLst>
      <p:ext uri="{BB962C8B-B14F-4D97-AF65-F5344CB8AC3E}">
        <p14:creationId xmlns:p14="http://schemas.microsoft.com/office/powerpoint/2010/main" xmlns="" val="274579533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a:extLst>
              <a:ext uri="{FF2B5EF4-FFF2-40B4-BE49-F238E27FC236}">
                <a16:creationId xmlns:a16="http://schemas.microsoft.com/office/drawing/2014/main" xmlns="" id="{7688ED14-5507-4509-9D23-76D6106705AD}"/>
              </a:ext>
            </a:extLst>
          </p:cNvPr>
          <p:cNvSpPr/>
          <p:nvPr/>
        </p:nvSpPr>
        <p:spPr>
          <a:xfrm rot="16200000" flipH="1">
            <a:off x="3518179" y="5630578"/>
            <a:ext cx="784115" cy="324597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1168"/>
                  <a:pt x="21600" y="2609"/>
                </a:cubicBezTo>
                <a:lnTo>
                  <a:pt x="21600" y="21600"/>
                </a:lnTo>
                <a:lnTo>
                  <a:pt x="0" y="21600"/>
                </a:lnTo>
                <a:lnTo>
                  <a:pt x="0" y="2609"/>
                </a:lnTo>
                <a:cubicBezTo>
                  <a:pt x="0" y="1168"/>
                  <a:pt x="4835" y="0"/>
                  <a:pt x="10800" y="0"/>
                </a:cubicBezTo>
                <a:close/>
              </a:path>
            </a:pathLst>
          </a:custGeom>
          <a:solidFill>
            <a:srgbClr val="0E80C9"/>
          </a:solidFill>
          <a:ln w="12700">
            <a:miter lim="400000"/>
          </a:ln>
        </p:spPr>
        <p:txBody>
          <a:bodyPr lIns="45719" rIns="45719" anchor="ctr"/>
          <a:lstStyle/>
          <a:p>
            <a:pPr algn="ctr">
              <a:defRPr>
                <a:solidFill>
                  <a:srgbClr val="FFFFFF"/>
                </a:solidFill>
              </a:defRPr>
            </a:pPr>
            <a:endParaRPr dirty="0"/>
          </a:p>
        </p:txBody>
      </p:sp>
      <p:sp>
        <p:nvSpPr>
          <p:cNvPr id="6" name="Shape">
            <a:extLst>
              <a:ext uri="{FF2B5EF4-FFF2-40B4-BE49-F238E27FC236}">
                <a16:creationId xmlns:a16="http://schemas.microsoft.com/office/drawing/2014/main" xmlns="" id="{C615FCA4-46DC-48C2-B2A6-FA87DB844C32}"/>
              </a:ext>
            </a:extLst>
          </p:cNvPr>
          <p:cNvSpPr/>
          <p:nvPr/>
        </p:nvSpPr>
        <p:spPr>
          <a:xfrm rot="5400000">
            <a:off x="3765278" y="7484984"/>
            <a:ext cx="447492" cy="596000"/>
          </a:xfrm>
          <a:custGeom>
            <a:avLst/>
            <a:gdLst/>
            <a:ahLst/>
            <a:cxnLst>
              <a:cxn ang="0">
                <a:pos x="wd2" y="hd2"/>
              </a:cxn>
              <a:cxn ang="5400000">
                <a:pos x="wd2" y="hd2"/>
              </a:cxn>
              <a:cxn ang="10800000">
                <a:pos x="wd2" y="hd2"/>
              </a:cxn>
              <a:cxn ang="16200000">
                <a:pos x="wd2" y="hd2"/>
              </a:cxn>
            </a:cxnLst>
            <a:rect l="0" t="0" r="r" b="b"/>
            <a:pathLst>
              <a:path w="21600" h="21465" extrusionOk="0">
                <a:moveTo>
                  <a:pt x="3545" y="21218"/>
                </a:moveTo>
                <a:cubicBezTo>
                  <a:pt x="20611" y="12040"/>
                  <a:pt x="20611" y="12040"/>
                  <a:pt x="20611" y="12040"/>
                </a:cubicBezTo>
                <a:cubicBezTo>
                  <a:pt x="21353" y="11672"/>
                  <a:pt x="21600" y="11305"/>
                  <a:pt x="21600" y="10816"/>
                </a:cubicBezTo>
                <a:cubicBezTo>
                  <a:pt x="21600" y="10265"/>
                  <a:pt x="21353" y="9776"/>
                  <a:pt x="20611" y="9408"/>
                </a:cubicBezTo>
                <a:cubicBezTo>
                  <a:pt x="3545" y="230"/>
                  <a:pt x="3545" y="230"/>
                  <a:pt x="3545" y="230"/>
                </a:cubicBezTo>
                <a:cubicBezTo>
                  <a:pt x="2885" y="-76"/>
                  <a:pt x="1896" y="-76"/>
                  <a:pt x="1154" y="230"/>
                </a:cubicBezTo>
                <a:cubicBezTo>
                  <a:pt x="412" y="414"/>
                  <a:pt x="0" y="903"/>
                  <a:pt x="0" y="1637"/>
                </a:cubicBezTo>
                <a:cubicBezTo>
                  <a:pt x="0" y="19749"/>
                  <a:pt x="0" y="19749"/>
                  <a:pt x="0" y="19749"/>
                </a:cubicBezTo>
                <a:cubicBezTo>
                  <a:pt x="0" y="20484"/>
                  <a:pt x="412" y="20973"/>
                  <a:pt x="1154" y="21340"/>
                </a:cubicBezTo>
                <a:cubicBezTo>
                  <a:pt x="1896" y="21524"/>
                  <a:pt x="2885" y="21524"/>
                  <a:pt x="3545" y="21218"/>
                </a:cubicBezTo>
              </a:path>
            </a:pathLst>
          </a:custGeom>
          <a:solidFill>
            <a:srgbClr val="0E80C9"/>
          </a:solidFill>
          <a:ln w="12700">
            <a:miter lim="400000"/>
          </a:ln>
        </p:spPr>
        <p:txBody>
          <a:bodyPr lIns="45719" rIns="45719" anchor="ctr"/>
          <a:lstStyle/>
          <a:p>
            <a:endParaRPr dirty="0"/>
          </a:p>
        </p:txBody>
      </p:sp>
      <p:sp>
        <p:nvSpPr>
          <p:cNvPr id="7" name="Rectangle">
            <a:extLst>
              <a:ext uri="{FF2B5EF4-FFF2-40B4-BE49-F238E27FC236}">
                <a16:creationId xmlns:a16="http://schemas.microsoft.com/office/drawing/2014/main" xmlns="" id="{14556C77-EC13-4CD2-93E8-6ABEC9E9A71D}"/>
              </a:ext>
            </a:extLst>
          </p:cNvPr>
          <p:cNvSpPr/>
          <p:nvPr/>
        </p:nvSpPr>
        <p:spPr>
          <a:xfrm>
            <a:off x="8894427" y="6861509"/>
            <a:ext cx="3245970" cy="784119"/>
          </a:xfrm>
          <a:prstGeom prst="rect">
            <a:avLst/>
          </a:prstGeom>
          <a:solidFill>
            <a:srgbClr val="445469"/>
          </a:solidFill>
          <a:ln w="12700">
            <a:miter lim="400000"/>
          </a:ln>
        </p:spPr>
        <p:txBody>
          <a:bodyPr lIns="45719" rIns="45719" anchor="ctr"/>
          <a:lstStyle/>
          <a:p>
            <a:pPr algn="ctr">
              <a:defRPr>
                <a:solidFill>
                  <a:srgbClr val="FFFFFF"/>
                </a:solidFill>
              </a:defRPr>
            </a:pPr>
            <a:endParaRPr dirty="0"/>
          </a:p>
        </p:txBody>
      </p:sp>
      <p:sp>
        <p:nvSpPr>
          <p:cNvPr id="8" name="Shape">
            <a:extLst>
              <a:ext uri="{FF2B5EF4-FFF2-40B4-BE49-F238E27FC236}">
                <a16:creationId xmlns:a16="http://schemas.microsoft.com/office/drawing/2014/main" xmlns="" id="{8DE68BA0-0C13-45D1-99B4-4D860726B6D7}"/>
              </a:ext>
            </a:extLst>
          </p:cNvPr>
          <p:cNvSpPr/>
          <p:nvPr/>
        </p:nvSpPr>
        <p:spPr>
          <a:xfrm rot="5400000">
            <a:off x="10342891" y="7512863"/>
            <a:ext cx="447492" cy="596000"/>
          </a:xfrm>
          <a:custGeom>
            <a:avLst/>
            <a:gdLst/>
            <a:ahLst/>
            <a:cxnLst>
              <a:cxn ang="0">
                <a:pos x="wd2" y="hd2"/>
              </a:cxn>
              <a:cxn ang="5400000">
                <a:pos x="wd2" y="hd2"/>
              </a:cxn>
              <a:cxn ang="10800000">
                <a:pos x="wd2" y="hd2"/>
              </a:cxn>
              <a:cxn ang="16200000">
                <a:pos x="wd2" y="hd2"/>
              </a:cxn>
            </a:cxnLst>
            <a:rect l="0" t="0" r="r" b="b"/>
            <a:pathLst>
              <a:path w="21600" h="21465" extrusionOk="0">
                <a:moveTo>
                  <a:pt x="3545" y="21218"/>
                </a:moveTo>
                <a:cubicBezTo>
                  <a:pt x="20611" y="12040"/>
                  <a:pt x="20611" y="12040"/>
                  <a:pt x="20611" y="12040"/>
                </a:cubicBezTo>
                <a:cubicBezTo>
                  <a:pt x="21353" y="11672"/>
                  <a:pt x="21600" y="11305"/>
                  <a:pt x="21600" y="10816"/>
                </a:cubicBezTo>
                <a:cubicBezTo>
                  <a:pt x="21600" y="10265"/>
                  <a:pt x="21353" y="9776"/>
                  <a:pt x="20611" y="9408"/>
                </a:cubicBezTo>
                <a:cubicBezTo>
                  <a:pt x="3545" y="230"/>
                  <a:pt x="3545" y="230"/>
                  <a:pt x="3545" y="230"/>
                </a:cubicBezTo>
                <a:cubicBezTo>
                  <a:pt x="2885" y="-76"/>
                  <a:pt x="1896" y="-76"/>
                  <a:pt x="1154" y="230"/>
                </a:cubicBezTo>
                <a:cubicBezTo>
                  <a:pt x="412" y="414"/>
                  <a:pt x="0" y="903"/>
                  <a:pt x="0" y="1637"/>
                </a:cubicBezTo>
                <a:cubicBezTo>
                  <a:pt x="0" y="19749"/>
                  <a:pt x="0" y="19749"/>
                  <a:pt x="0" y="19749"/>
                </a:cubicBezTo>
                <a:cubicBezTo>
                  <a:pt x="0" y="20484"/>
                  <a:pt x="412" y="20973"/>
                  <a:pt x="1154" y="21340"/>
                </a:cubicBezTo>
                <a:cubicBezTo>
                  <a:pt x="1896" y="21524"/>
                  <a:pt x="2885" y="21524"/>
                  <a:pt x="3545" y="21218"/>
                </a:cubicBezTo>
              </a:path>
            </a:pathLst>
          </a:custGeom>
          <a:solidFill>
            <a:srgbClr val="445469"/>
          </a:solidFill>
          <a:ln w="12700">
            <a:miter lim="400000"/>
          </a:ln>
        </p:spPr>
        <p:txBody>
          <a:bodyPr lIns="45719" rIns="45719" anchor="ctr"/>
          <a:lstStyle/>
          <a:p>
            <a:endParaRPr dirty="0"/>
          </a:p>
        </p:txBody>
      </p:sp>
      <p:sp>
        <p:nvSpPr>
          <p:cNvPr id="9" name="Rectangle">
            <a:extLst>
              <a:ext uri="{FF2B5EF4-FFF2-40B4-BE49-F238E27FC236}">
                <a16:creationId xmlns:a16="http://schemas.microsoft.com/office/drawing/2014/main" xmlns="" id="{393047CC-883D-49B1-96BD-6514FB9EDBC4}"/>
              </a:ext>
            </a:extLst>
          </p:cNvPr>
          <p:cNvSpPr/>
          <p:nvPr/>
        </p:nvSpPr>
        <p:spPr>
          <a:xfrm>
            <a:off x="15501607" y="6861508"/>
            <a:ext cx="3245970" cy="784119"/>
          </a:xfrm>
          <a:prstGeom prst="rect">
            <a:avLst/>
          </a:prstGeom>
          <a:solidFill>
            <a:srgbClr val="FA9354"/>
          </a:solidFill>
          <a:ln w="12700">
            <a:miter lim="400000"/>
          </a:ln>
        </p:spPr>
        <p:txBody>
          <a:bodyPr lIns="45719" rIns="45719" anchor="ctr"/>
          <a:lstStyle/>
          <a:p>
            <a:pPr algn="ctr">
              <a:defRPr>
                <a:solidFill>
                  <a:srgbClr val="FFFFFF"/>
                </a:solidFill>
              </a:defRPr>
            </a:pPr>
            <a:endParaRPr dirty="0"/>
          </a:p>
        </p:txBody>
      </p:sp>
      <p:sp>
        <p:nvSpPr>
          <p:cNvPr id="10" name="Shape">
            <a:extLst>
              <a:ext uri="{FF2B5EF4-FFF2-40B4-BE49-F238E27FC236}">
                <a16:creationId xmlns:a16="http://schemas.microsoft.com/office/drawing/2014/main" xmlns="" id="{080A3B1B-CF91-4ABD-A2F2-D64F7ED5214F}"/>
              </a:ext>
            </a:extLst>
          </p:cNvPr>
          <p:cNvSpPr/>
          <p:nvPr/>
        </p:nvSpPr>
        <p:spPr>
          <a:xfrm rot="5400000">
            <a:off x="17013558" y="7492861"/>
            <a:ext cx="447491" cy="596000"/>
          </a:xfrm>
          <a:custGeom>
            <a:avLst/>
            <a:gdLst/>
            <a:ahLst/>
            <a:cxnLst>
              <a:cxn ang="0">
                <a:pos x="wd2" y="hd2"/>
              </a:cxn>
              <a:cxn ang="5400000">
                <a:pos x="wd2" y="hd2"/>
              </a:cxn>
              <a:cxn ang="10800000">
                <a:pos x="wd2" y="hd2"/>
              </a:cxn>
              <a:cxn ang="16200000">
                <a:pos x="wd2" y="hd2"/>
              </a:cxn>
            </a:cxnLst>
            <a:rect l="0" t="0" r="r" b="b"/>
            <a:pathLst>
              <a:path w="21600" h="21465" extrusionOk="0">
                <a:moveTo>
                  <a:pt x="3545" y="21218"/>
                </a:moveTo>
                <a:cubicBezTo>
                  <a:pt x="20611" y="12040"/>
                  <a:pt x="20611" y="12040"/>
                  <a:pt x="20611" y="12040"/>
                </a:cubicBezTo>
                <a:cubicBezTo>
                  <a:pt x="21353" y="11672"/>
                  <a:pt x="21600" y="11305"/>
                  <a:pt x="21600" y="10816"/>
                </a:cubicBezTo>
                <a:cubicBezTo>
                  <a:pt x="21600" y="10265"/>
                  <a:pt x="21353" y="9776"/>
                  <a:pt x="20611" y="9408"/>
                </a:cubicBezTo>
                <a:cubicBezTo>
                  <a:pt x="3545" y="230"/>
                  <a:pt x="3545" y="230"/>
                  <a:pt x="3545" y="230"/>
                </a:cubicBezTo>
                <a:cubicBezTo>
                  <a:pt x="2885" y="-76"/>
                  <a:pt x="1896" y="-76"/>
                  <a:pt x="1154" y="230"/>
                </a:cubicBezTo>
                <a:cubicBezTo>
                  <a:pt x="412" y="414"/>
                  <a:pt x="0" y="903"/>
                  <a:pt x="0" y="1637"/>
                </a:cubicBezTo>
                <a:cubicBezTo>
                  <a:pt x="0" y="19749"/>
                  <a:pt x="0" y="19749"/>
                  <a:pt x="0" y="19749"/>
                </a:cubicBezTo>
                <a:cubicBezTo>
                  <a:pt x="0" y="20484"/>
                  <a:pt x="412" y="20973"/>
                  <a:pt x="1154" y="21340"/>
                </a:cubicBezTo>
                <a:cubicBezTo>
                  <a:pt x="1896" y="21524"/>
                  <a:pt x="2885" y="21524"/>
                  <a:pt x="3545" y="21218"/>
                </a:cubicBezTo>
              </a:path>
            </a:pathLst>
          </a:custGeom>
          <a:solidFill>
            <a:srgbClr val="FA9354"/>
          </a:solidFill>
          <a:ln w="12700">
            <a:miter lim="400000"/>
          </a:ln>
        </p:spPr>
        <p:txBody>
          <a:bodyPr lIns="45719" rIns="45719" anchor="ctr"/>
          <a:lstStyle/>
          <a:p>
            <a:endParaRPr dirty="0"/>
          </a:p>
        </p:txBody>
      </p:sp>
      <p:sp>
        <p:nvSpPr>
          <p:cNvPr id="11" name="Shape">
            <a:extLst>
              <a:ext uri="{FF2B5EF4-FFF2-40B4-BE49-F238E27FC236}">
                <a16:creationId xmlns:a16="http://schemas.microsoft.com/office/drawing/2014/main" xmlns="" id="{7BBB6D8E-0B6E-4454-8E38-F8A14A908279}"/>
              </a:ext>
            </a:extLst>
          </p:cNvPr>
          <p:cNvSpPr/>
          <p:nvPr/>
        </p:nvSpPr>
        <p:spPr>
          <a:xfrm rot="5400000">
            <a:off x="20036127" y="5630574"/>
            <a:ext cx="784111" cy="324597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1168"/>
                  <a:pt x="21600" y="2609"/>
                </a:cubicBezTo>
                <a:lnTo>
                  <a:pt x="21600" y="21600"/>
                </a:lnTo>
                <a:lnTo>
                  <a:pt x="0" y="21600"/>
                </a:lnTo>
                <a:lnTo>
                  <a:pt x="0" y="2609"/>
                </a:lnTo>
                <a:cubicBezTo>
                  <a:pt x="0" y="1168"/>
                  <a:pt x="4835" y="0"/>
                  <a:pt x="10800" y="0"/>
                </a:cubicBezTo>
                <a:close/>
              </a:path>
            </a:pathLst>
          </a:custGeom>
          <a:solidFill>
            <a:srgbClr val="A9A8AB"/>
          </a:solidFill>
          <a:ln w="12700">
            <a:miter lim="400000"/>
          </a:ln>
        </p:spPr>
        <p:txBody>
          <a:bodyPr lIns="45719" rIns="45719" anchor="ctr"/>
          <a:lstStyle/>
          <a:p>
            <a:pPr algn="ctr">
              <a:defRPr>
                <a:solidFill>
                  <a:srgbClr val="FFFFFF"/>
                </a:solidFill>
              </a:defRPr>
            </a:pPr>
            <a:endParaRPr dirty="0"/>
          </a:p>
        </p:txBody>
      </p:sp>
      <p:sp>
        <p:nvSpPr>
          <p:cNvPr id="12" name="Shape">
            <a:extLst>
              <a:ext uri="{FF2B5EF4-FFF2-40B4-BE49-F238E27FC236}">
                <a16:creationId xmlns:a16="http://schemas.microsoft.com/office/drawing/2014/main" xmlns="" id="{B43F371B-E9BB-4806-A0C6-64056722D628}"/>
              </a:ext>
            </a:extLst>
          </p:cNvPr>
          <p:cNvSpPr/>
          <p:nvPr/>
        </p:nvSpPr>
        <p:spPr>
          <a:xfrm rot="16200000">
            <a:off x="20211333" y="6362788"/>
            <a:ext cx="447491" cy="596000"/>
          </a:xfrm>
          <a:custGeom>
            <a:avLst/>
            <a:gdLst/>
            <a:ahLst/>
            <a:cxnLst>
              <a:cxn ang="0">
                <a:pos x="wd2" y="hd2"/>
              </a:cxn>
              <a:cxn ang="5400000">
                <a:pos x="wd2" y="hd2"/>
              </a:cxn>
              <a:cxn ang="10800000">
                <a:pos x="wd2" y="hd2"/>
              </a:cxn>
              <a:cxn ang="16200000">
                <a:pos x="wd2" y="hd2"/>
              </a:cxn>
            </a:cxnLst>
            <a:rect l="0" t="0" r="r" b="b"/>
            <a:pathLst>
              <a:path w="21600" h="21465" extrusionOk="0">
                <a:moveTo>
                  <a:pt x="3545" y="21218"/>
                </a:moveTo>
                <a:cubicBezTo>
                  <a:pt x="20611" y="12040"/>
                  <a:pt x="20611" y="12040"/>
                  <a:pt x="20611" y="12040"/>
                </a:cubicBezTo>
                <a:cubicBezTo>
                  <a:pt x="21353" y="11672"/>
                  <a:pt x="21600" y="11305"/>
                  <a:pt x="21600" y="10816"/>
                </a:cubicBezTo>
                <a:cubicBezTo>
                  <a:pt x="21600" y="10265"/>
                  <a:pt x="21353" y="9776"/>
                  <a:pt x="20611" y="9408"/>
                </a:cubicBezTo>
                <a:cubicBezTo>
                  <a:pt x="3545" y="230"/>
                  <a:pt x="3545" y="230"/>
                  <a:pt x="3545" y="230"/>
                </a:cubicBezTo>
                <a:cubicBezTo>
                  <a:pt x="2885" y="-76"/>
                  <a:pt x="1896" y="-76"/>
                  <a:pt x="1154" y="230"/>
                </a:cubicBezTo>
                <a:cubicBezTo>
                  <a:pt x="412" y="414"/>
                  <a:pt x="0" y="903"/>
                  <a:pt x="0" y="1637"/>
                </a:cubicBezTo>
                <a:cubicBezTo>
                  <a:pt x="0" y="19749"/>
                  <a:pt x="0" y="19749"/>
                  <a:pt x="0" y="19749"/>
                </a:cubicBezTo>
                <a:cubicBezTo>
                  <a:pt x="0" y="20484"/>
                  <a:pt x="412" y="20973"/>
                  <a:pt x="1154" y="21340"/>
                </a:cubicBezTo>
                <a:cubicBezTo>
                  <a:pt x="1896" y="21524"/>
                  <a:pt x="2885" y="21524"/>
                  <a:pt x="3545" y="21218"/>
                </a:cubicBezTo>
              </a:path>
            </a:pathLst>
          </a:custGeom>
          <a:solidFill>
            <a:srgbClr val="A9A8AB"/>
          </a:solidFill>
          <a:ln w="12700">
            <a:miter lim="400000"/>
          </a:ln>
        </p:spPr>
        <p:txBody>
          <a:bodyPr lIns="45719" rIns="45719" anchor="ctr"/>
          <a:lstStyle/>
          <a:p>
            <a:endParaRPr dirty="0"/>
          </a:p>
        </p:txBody>
      </p:sp>
      <p:sp>
        <p:nvSpPr>
          <p:cNvPr id="13" name="Rectangle">
            <a:extLst>
              <a:ext uri="{FF2B5EF4-FFF2-40B4-BE49-F238E27FC236}">
                <a16:creationId xmlns:a16="http://schemas.microsoft.com/office/drawing/2014/main" xmlns="" id="{2AF96CC2-2D4F-4214-96EE-79416D6FFB74}"/>
              </a:ext>
            </a:extLst>
          </p:cNvPr>
          <p:cNvSpPr/>
          <p:nvPr/>
        </p:nvSpPr>
        <p:spPr>
          <a:xfrm>
            <a:off x="12198019" y="6861508"/>
            <a:ext cx="3245970" cy="784119"/>
          </a:xfrm>
          <a:prstGeom prst="rect">
            <a:avLst/>
          </a:prstGeom>
          <a:solidFill>
            <a:srgbClr val="8AC153"/>
          </a:solidFill>
          <a:ln w="12700">
            <a:miter lim="400000"/>
          </a:ln>
        </p:spPr>
        <p:txBody>
          <a:bodyPr lIns="45719" rIns="45719" anchor="ctr"/>
          <a:lstStyle/>
          <a:p>
            <a:pPr algn="ctr">
              <a:defRPr>
                <a:solidFill>
                  <a:srgbClr val="FFFFFF"/>
                </a:solidFill>
              </a:defRPr>
            </a:pPr>
            <a:endParaRPr dirty="0"/>
          </a:p>
        </p:txBody>
      </p:sp>
      <p:sp>
        <p:nvSpPr>
          <p:cNvPr id="14" name="Shape">
            <a:extLst>
              <a:ext uri="{FF2B5EF4-FFF2-40B4-BE49-F238E27FC236}">
                <a16:creationId xmlns:a16="http://schemas.microsoft.com/office/drawing/2014/main" xmlns="" id="{DBEEE756-FA40-42D9-B3C2-94750FC15EBD}"/>
              </a:ext>
            </a:extLst>
          </p:cNvPr>
          <p:cNvSpPr/>
          <p:nvPr/>
        </p:nvSpPr>
        <p:spPr>
          <a:xfrm rot="16200000">
            <a:off x="13633719" y="6357188"/>
            <a:ext cx="447492" cy="596000"/>
          </a:xfrm>
          <a:custGeom>
            <a:avLst/>
            <a:gdLst/>
            <a:ahLst/>
            <a:cxnLst>
              <a:cxn ang="0">
                <a:pos x="wd2" y="hd2"/>
              </a:cxn>
              <a:cxn ang="5400000">
                <a:pos x="wd2" y="hd2"/>
              </a:cxn>
              <a:cxn ang="10800000">
                <a:pos x="wd2" y="hd2"/>
              </a:cxn>
              <a:cxn ang="16200000">
                <a:pos x="wd2" y="hd2"/>
              </a:cxn>
            </a:cxnLst>
            <a:rect l="0" t="0" r="r" b="b"/>
            <a:pathLst>
              <a:path w="21600" h="21465" extrusionOk="0">
                <a:moveTo>
                  <a:pt x="3545" y="21218"/>
                </a:moveTo>
                <a:cubicBezTo>
                  <a:pt x="20611" y="12040"/>
                  <a:pt x="20611" y="12040"/>
                  <a:pt x="20611" y="12040"/>
                </a:cubicBezTo>
                <a:cubicBezTo>
                  <a:pt x="21353" y="11672"/>
                  <a:pt x="21600" y="11305"/>
                  <a:pt x="21600" y="10816"/>
                </a:cubicBezTo>
                <a:cubicBezTo>
                  <a:pt x="21600" y="10265"/>
                  <a:pt x="21353" y="9776"/>
                  <a:pt x="20611" y="9408"/>
                </a:cubicBezTo>
                <a:cubicBezTo>
                  <a:pt x="3545" y="230"/>
                  <a:pt x="3545" y="230"/>
                  <a:pt x="3545" y="230"/>
                </a:cubicBezTo>
                <a:cubicBezTo>
                  <a:pt x="2885" y="-76"/>
                  <a:pt x="1896" y="-76"/>
                  <a:pt x="1154" y="230"/>
                </a:cubicBezTo>
                <a:cubicBezTo>
                  <a:pt x="412" y="414"/>
                  <a:pt x="0" y="903"/>
                  <a:pt x="0" y="1637"/>
                </a:cubicBezTo>
                <a:cubicBezTo>
                  <a:pt x="0" y="19749"/>
                  <a:pt x="0" y="19749"/>
                  <a:pt x="0" y="19749"/>
                </a:cubicBezTo>
                <a:cubicBezTo>
                  <a:pt x="0" y="20484"/>
                  <a:pt x="412" y="20973"/>
                  <a:pt x="1154" y="21340"/>
                </a:cubicBezTo>
                <a:cubicBezTo>
                  <a:pt x="1896" y="21524"/>
                  <a:pt x="2885" y="21524"/>
                  <a:pt x="3545" y="21218"/>
                </a:cubicBezTo>
              </a:path>
            </a:pathLst>
          </a:custGeom>
          <a:solidFill>
            <a:srgbClr val="8AC153"/>
          </a:solidFill>
          <a:ln w="12700">
            <a:miter lim="400000"/>
          </a:ln>
        </p:spPr>
        <p:txBody>
          <a:bodyPr lIns="45719" rIns="45719" anchor="ctr"/>
          <a:lstStyle/>
          <a:p>
            <a:endParaRPr dirty="0"/>
          </a:p>
        </p:txBody>
      </p:sp>
      <p:sp>
        <p:nvSpPr>
          <p:cNvPr id="15" name="Rectangle">
            <a:extLst>
              <a:ext uri="{FF2B5EF4-FFF2-40B4-BE49-F238E27FC236}">
                <a16:creationId xmlns:a16="http://schemas.microsoft.com/office/drawing/2014/main" xmlns="" id="{110654EE-58EF-4EA5-9F3B-F890F5A9C241}"/>
              </a:ext>
            </a:extLst>
          </p:cNvPr>
          <p:cNvSpPr/>
          <p:nvPr/>
        </p:nvSpPr>
        <p:spPr>
          <a:xfrm>
            <a:off x="5590840" y="6861513"/>
            <a:ext cx="3245970" cy="784119"/>
          </a:xfrm>
          <a:prstGeom prst="rect">
            <a:avLst/>
          </a:prstGeom>
          <a:solidFill>
            <a:srgbClr val="119CF4"/>
          </a:solidFill>
          <a:ln w="12700">
            <a:miter lim="400000"/>
          </a:ln>
        </p:spPr>
        <p:txBody>
          <a:bodyPr lIns="45719" rIns="45719" anchor="ctr"/>
          <a:lstStyle/>
          <a:p>
            <a:pPr algn="ctr">
              <a:defRPr>
                <a:solidFill>
                  <a:srgbClr val="FFFFFF"/>
                </a:solidFill>
              </a:defRPr>
            </a:pPr>
            <a:endParaRPr dirty="0"/>
          </a:p>
        </p:txBody>
      </p:sp>
      <p:sp>
        <p:nvSpPr>
          <p:cNvPr id="16" name="Shape">
            <a:extLst>
              <a:ext uri="{FF2B5EF4-FFF2-40B4-BE49-F238E27FC236}">
                <a16:creationId xmlns:a16="http://schemas.microsoft.com/office/drawing/2014/main" xmlns="" id="{12CD14F1-D47A-4D7D-8E08-A0F5E8BF4843}"/>
              </a:ext>
            </a:extLst>
          </p:cNvPr>
          <p:cNvSpPr/>
          <p:nvPr/>
        </p:nvSpPr>
        <p:spPr>
          <a:xfrm rot="16200000">
            <a:off x="6963055" y="6354910"/>
            <a:ext cx="447491" cy="596000"/>
          </a:xfrm>
          <a:custGeom>
            <a:avLst/>
            <a:gdLst/>
            <a:ahLst/>
            <a:cxnLst>
              <a:cxn ang="0">
                <a:pos x="wd2" y="hd2"/>
              </a:cxn>
              <a:cxn ang="5400000">
                <a:pos x="wd2" y="hd2"/>
              </a:cxn>
              <a:cxn ang="10800000">
                <a:pos x="wd2" y="hd2"/>
              </a:cxn>
              <a:cxn ang="16200000">
                <a:pos x="wd2" y="hd2"/>
              </a:cxn>
            </a:cxnLst>
            <a:rect l="0" t="0" r="r" b="b"/>
            <a:pathLst>
              <a:path w="21600" h="21465" extrusionOk="0">
                <a:moveTo>
                  <a:pt x="3545" y="21218"/>
                </a:moveTo>
                <a:cubicBezTo>
                  <a:pt x="20611" y="12040"/>
                  <a:pt x="20611" y="12040"/>
                  <a:pt x="20611" y="12040"/>
                </a:cubicBezTo>
                <a:cubicBezTo>
                  <a:pt x="21353" y="11672"/>
                  <a:pt x="21600" y="11305"/>
                  <a:pt x="21600" y="10816"/>
                </a:cubicBezTo>
                <a:cubicBezTo>
                  <a:pt x="21600" y="10265"/>
                  <a:pt x="21353" y="9776"/>
                  <a:pt x="20611" y="9408"/>
                </a:cubicBezTo>
                <a:cubicBezTo>
                  <a:pt x="3545" y="230"/>
                  <a:pt x="3545" y="230"/>
                  <a:pt x="3545" y="230"/>
                </a:cubicBezTo>
                <a:cubicBezTo>
                  <a:pt x="2885" y="-76"/>
                  <a:pt x="1896" y="-76"/>
                  <a:pt x="1154" y="230"/>
                </a:cubicBezTo>
                <a:cubicBezTo>
                  <a:pt x="412" y="414"/>
                  <a:pt x="0" y="903"/>
                  <a:pt x="0" y="1637"/>
                </a:cubicBezTo>
                <a:cubicBezTo>
                  <a:pt x="0" y="19749"/>
                  <a:pt x="0" y="19749"/>
                  <a:pt x="0" y="19749"/>
                </a:cubicBezTo>
                <a:cubicBezTo>
                  <a:pt x="0" y="20484"/>
                  <a:pt x="412" y="20973"/>
                  <a:pt x="1154" y="21340"/>
                </a:cubicBezTo>
                <a:cubicBezTo>
                  <a:pt x="1896" y="21524"/>
                  <a:pt x="2885" y="21524"/>
                  <a:pt x="3545" y="21218"/>
                </a:cubicBezTo>
              </a:path>
            </a:pathLst>
          </a:custGeom>
          <a:solidFill>
            <a:srgbClr val="119CF4"/>
          </a:solidFill>
          <a:ln w="12700">
            <a:miter lim="400000"/>
          </a:ln>
        </p:spPr>
        <p:txBody>
          <a:bodyPr lIns="45719" rIns="45719" anchor="ctr"/>
          <a:lstStyle/>
          <a:p>
            <a:endParaRPr dirty="0"/>
          </a:p>
        </p:txBody>
      </p:sp>
      <p:sp>
        <p:nvSpPr>
          <p:cNvPr id="17" name="Oval">
            <a:extLst>
              <a:ext uri="{FF2B5EF4-FFF2-40B4-BE49-F238E27FC236}">
                <a16:creationId xmlns:a16="http://schemas.microsoft.com/office/drawing/2014/main" xmlns="" id="{76E4C906-A500-4E00-9EAD-9007A99D9973}"/>
              </a:ext>
            </a:extLst>
          </p:cNvPr>
          <p:cNvSpPr/>
          <p:nvPr/>
        </p:nvSpPr>
        <p:spPr>
          <a:xfrm>
            <a:off x="3297418" y="3661357"/>
            <a:ext cx="1440181" cy="1465861"/>
          </a:xfrm>
          <a:prstGeom prst="ellipse">
            <a:avLst/>
          </a:prstGeom>
          <a:ln w="12700">
            <a:solidFill>
              <a:srgbClr val="0E80C9"/>
            </a:solidFill>
            <a:miter lim="400000"/>
          </a:ln>
        </p:spPr>
        <p:txBody>
          <a:bodyPr lIns="45719" rIns="45719" anchor="ctr"/>
          <a:lstStyle/>
          <a:p>
            <a:pPr algn="ctr">
              <a:defRPr>
                <a:solidFill>
                  <a:srgbClr val="FFFFFF"/>
                </a:solidFill>
              </a:defRPr>
            </a:pPr>
            <a:endParaRPr dirty="0"/>
          </a:p>
        </p:txBody>
      </p:sp>
      <p:sp>
        <p:nvSpPr>
          <p:cNvPr id="18" name="Oval">
            <a:extLst>
              <a:ext uri="{FF2B5EF4-FFF2-40B4-BE49-F238E27FC236}">
                <a16:creationId xmlns:a16="http://schemas.microsoft.com/office/drawing/2014/main" xmlns="" id="{C74F8988-4CEB-4A6E-B888-511965092652}"/>
              </a:ext>
            </a:extLst>
          </p:cNvPr>
          <p:cNvSpPr/>
          <p:nvPr/>
        </p:nvSpPr>
        <p:spPr>
          <a:xfrm>
            <a:off x="6439427" y="9342694"/>
            <a:ext cx="1440181" cy="1465861"/>
          </a:xfrm>
          <a:prstGeom prst="ellipse">
            <a:avLst/>
          </a:prstGeom>
          <a:ln w="12700">
            <a:solidFill>
              <a:srgbClr val="119CF4"/>
            </a:solidFill>
            <a:miter lim="400000"/>
          </a:ln>
        </p:spPr>
        <p:txBody>
          <a:bodyPr lIns="45719" rIns="45719" anchor="ctr"/>
          <a:lstStyle/>
          <a:p>
            <a:pPr algn="ctr">
              <a:defRPr>
                <a:solidFill>
                  <a:srgbClr val="FFFFFF"/>
                </a:solidFill>
              </a:defRPr>
            </a:pPr>
            <a:endParaRPr dirty="0"/>
          </a:p>
        </p:txBody>
      </p:sp>
      <p:sp>
        <p:nvSpPr>
          <p:cNvPr id="19" name="Line">
            <a:extLst>
              <a:ext uri="{FF2B5EF4-FFF2-40B4-BE49-F238E27FC236}">
                <a16:creationId xmlns:a16="http://schemas.microsoft.com/office/drawing/2014/main" xmlns="" id="{FC87435A-8A0B-4021-9A17-7D109DA37774}"/>
              </a:ext>
            </a:extLst>
          </p:cNvPr>
          <p:cNvSpPr/>
          <p:nvPr/>
        </p:nvSpPr>
        <p:spPr>
          <a:xfrm flipV="1">
            <a:off x="4017506" y="5635951"/>
            <a:ext cx="1" cy="858862"/>
          </a:xfrm>
          <a:prstGeom prst="line">
            <a:avLst/>
          </a:prstGeom>
          <a:ln>
            <a:solidFill>
              <a:srgbClr val="BFBFBF"/>
            </a:solidFill>
            <a:miter lim="400000"/>
          </a:ln>
        </p:spPr>
        <p:txBody>
          <a:bodyPr lIns="0" tIns="0" rIns="0" bIns="0"/>
          <a:lstStyle/>
          <a:p>
            <a:pPr defTabSz="457200">
              <a:defRPr sz="1200">
                <a:solidFill>
                  <a:srgbClr val="000000"/>
                </a:solidFill>
              </a:defRPr>
            </a:pPr>
            <a:endParaRPr dirty="0"/>
          </a:p>
        </p:txBody>
      </p:sp>
      <p:sp>
        <p:nvSpPr>
          <p:cNvPr id="20" name="Line">
            <a:extLst>
              <a:ext uri="{FF2B5EF4-FFF2-40B4-BE49-F238E27FC236}">
                <a16:creationId xmlns:a16="http://schemas.microsoft.com/office/drawing/2014/main" xmlns="" id="{B9699BE2-48EF-4887-B898-1122A6D3E42F}"/>
              </a:ext>
            </a:extLst>
          </p:cNvPr>
          <p:cNvSpPr/>
          <p:nvPr/>
        </p:nvSpPr>
        <p:spPr>
          <a:xfrm flipV="1">
            <a:off x="7159514" y="7948710"/>
            <a:ext cx="1" cy="858862"/>
          </a:xfrm>
          <a:prstGeom prst="line">
            <a:avLst/>
          </a:prstGeom>
          <a:ln>
            <a:solidFill>
              <a:srgbClr val="BFBFBF"/>
            </a:solidFill>
            <a:miter lim="400000"/>
          </a:ln>
        </p:spPr>
        <p:txBody>
          <a:bodyPr lIns="0" tIns="0" rIns="0" bIns="0"/>
          <a:lstStyle/>
          <a:p>
            <a:pPr defTabSz="457200">
              <a:defRPr sz="1200">
                <a:solidFill>
                  <a:srgbClr val="000000"/>
                </a:solidFill>
              </a:defRPr>
            </a:pPr>
            <a:endParaRPr dirty="0"/>
          </a:p>
        </p:txBody>
      </p:sp>
      <p:sp>
        <p:nvSpPr>
          <p:cNvPr id="21" name="Oval">
            <a:extLst>
              <a:ext uri="{FF2B5EF4-FFF2-40B4-BE49-F238E27FC236}">
                <a16:creationId xmlns:a16="http://schemas.microsoft.com/office/drawing/2014/main" xmlns="" id="{8E6234F5-6B58-4351-9FEF-F3E49DA6E595}"/>
              </a:ext>
            </a:extLst>
          </p:cNvPr>
          <p:cNvSpPr/>
          <p:nvPr/>
        </p:nvSpPr>
        <p:spPr>
          <a:xfrm>
            <a:off x="9793382" y="3661357"/>
            <a:ext cx="1440181" cy="1465861"/>
          </a:xfrm>
          <a:prstGeom prst="ellipse">
            <a:avLst/>
          </a:prstGeom>
          <a:ln w="12700">
            <a:solidFill>
              <a:srgbClr val="445469"/>
            </a:solidFill>
            <a:miter lim="400000"/>
          </a:ln>
        </p:spPr>
        <p:txBody>
          <a:bodyPr lIns="45719" rIns="45719" anchor="ctr"/>
          <a:lstStyle/>
          <a:p>
            <a:pPr algn="ctr">
              <a:defRPr>
                <a:solidFill>
                  <a:srgbClr val="FFFFFF"/>
                </a:solidFill>
              </a:defRPr>
            </a:pPr>
            <a:endParaRPr dirty="0"/>
          </a:p>
        </p:txBody>
      </p:sp>
      <p:sp>
        <p:nvSpPr>
          <p:cNvPr id="22" name="Oval">
            <a:extLst>
              <a:ext uri="{FF2B5EF4-FFF2-40B4-BE49-F238E27FC236}">
                <a16:creationId xmlns:a16="http://schemas.microsoft.com/office/drawing/2014/main" xmlns="" id="{8790D6BE-9CF0-4647-870A-29725AA8903C}"/>
              </a:ext>
            </a:extLst>
          </p:cNvPr>
          <p:cNvSpPr/>
          <p:nvPr/>
        </p:nvSpPr>
        <p:spPr>
          <a:xfrm>
            <a:off x="13139940" y="9342694"/>
            <a:ext cx="1440181" cy="1465861"/>
          </a:xfrm>
          <a:prstGeom prst="ellipse">
            <a:avLst/>
          </a:prstGeom>
          <a:ln w="12700">
            <a:solidFill>
              <a:srgbClr val="8AC153"/>
            </a:solidFill>
            <a:miter lim="400000"/>
          </a:ln>
        </p:spPr>
        <p:txBody>
          <a:bodyPr lIns="45719" rIns="45719" anchor="ctr"/>
          <a:lstStyle/>
          <a:p>
            <a:pPr algn="ctr">
              <a:defRPr>
                <a:solidFill>
                  <a:srgbClr val="FFFFFF"/>
                </a:solidFill>
              </a:defRPr>
            </a:pPr>
            <a:endParaRPr dirty="0"/>
          </a:p>
        </p:txBody>
      </p:sp>
      <p:sp>
        <p:nvSpPr>
          <p:cNvPr id="23" name="Line">
            <a:extLst>
              <a:ext uri="{FF2B5EF4-FFF2-40B4-BE49-F238E27FC236}">
                <a16:creationId xmlns:a16="http://schemas.microsoft.com/office/drawing/2014/main" xmlns="" id="{3B8DC446-69BC-46AF-A35B-B337EF8EAFDC}"/>
              </a:ext>
            </a:extLst>
          </p:cNvPr>
          <p:cNvSpPr/>
          <p:nvPr/>
        </p:nvSpPr>
        <p:spPr>
          <a:xfrm flipV="1">
            <a:off x="10513469" y="5635951"/>
            <a:ext cx="1" cy="858862"/>
          </a:xfrm>
          <a:prstGeom prst="line">
            <a:avLst/>
          </a:prstGeom>
          <a:ln>
            <a:solidFill>
              <a:srgbClr val="BFBFBF"/>
            </a:solidFill>
            <a:miter lim="400000"/>
          </a:ln>
        </p:spPr>
        <p:txBody>
          <a:bodyPr lIns="0" tIns="0" rIns="0" bIns="0"/>
          <a:lstStyle/>
          <a:p>
            <a:pPr defTabSz="457200">
              <a:defRPr sz="1200">
                <a:solidFill>
                  <a:srgbClr val="000000"/>
                </a:solidFill>
              </a:defRPr>
            </a:pPr>
            <a:endParaRPr dirty="0"/>
          </a:p>
        </p:txBody>
      </p:sp>
      <p:sp>
        <p:nvSpPr>
          <p:cNvPr id="24" name="Line">
            <a:extLst>
              <a:ext uri="{FF2B5EF4-FFF2-40B4-BE49-F238E27FC236}">
                <a16:creationId xmlns:a16="http://schemas.microsoft.com/office/drawing/2014/main" xmlns="" id="{3F0FD162-8F86-4FD6-939B-DD25ECEB6367}"/>
              </a:ext>
            </a:extLst>
          </p:cNvPr>
          <p:cNvSpPr/>
          <p:nvPr/>
        </p:nvSpPr>
        <p:spPr>
          <a:xfrm flipV="1">
            <a:off x="13860026" y="7948710"/>
            <a:ext cx="1" cy="858862"/>
          </a:xfrm>
          <a:prstGeom prst="line">
            <a:avLst/>
          </a:prstGeom>
          <a:ln>
            <a:solidFill>
              <a:srgbClr val="BFBFBF"/>
            </a:solidFill>
            <a:miter lim="400000"/>
          </a:ln>
        </p:spPr>
        <p:txBody>
          <a:bodyPr lIns="0" tIns="0" rIns="0" bIns="0"/>
          <a:lstStyle/>
          <a:p>
            <a:pPr defTabSz="457200">
              <a:defRPr sz="1200">
                <a:solidFill>
                  <a:srgbClr val="000000"/>
                </a:solidFill>
              </a:defRPr>
            </a:pPr>
            <a:endParaRPr dirty="0"/>
          </a:p>
        </p:txBody>
      </p:sp>
      <p:sp>
        <p:nvSpPr>
          <p:cNvPr id="25" name="Oval">
            <a:extLst>
              <a:ext uri="{FF2B5EF4-FFF2-40B4-BE49-F238E27FC236}">
                <a16:creationId xmlns:a16="http://schemas.microsoft.com/office/drawing/2014/main" xmlns="" id="{D432313F-76BE-4917-AB40-2323BB8A5FF1}"/>
              </a:ext>
            </a:extLst>
          </p:cNvPr>
          <p:cNvSpPr/>
          <p:nvPr/>
        </p:nvSpPr>
        <p:spPr>
          <a:xfrm>
            <a:off x="16506073" y="3661357"/>
            <a:ext cx="1440181" cy="1465861"/>
          </a:xfrm>
          <a:prstGeom prst="ellipse">
            <a:avLst/>
          </a:prstGeom>
          <a:ln w="12700">
            <a:solidFill>
              <a:srgbClr val="F97727"/>
            </a:solidFill>
            <a:miter lim="400000"/>
          </a:ln>
        </p:spPr>
        <p:txBody>
          <a:bodyPr lIns="45719" rIns="45719" anchor="ctr"/>
          <a:lstStyle/>
          <a:p>
            <a:pPr algn="ctr">
              <a:defRPr>
                <a:solidFill>
                  <a:srgbClr val="FFFFFF"/>
                </a:solidFill>
              </a:defRPr>
            </a:pPr>
            <a:endParaRPr dirty="0"/>
          </a:p>
        </p:txBody>
      </p:sp>
      <p:sp>
        <p:nvSpPr>
          <p:cNvPr id="26" name="Oval">
            <a:extLst>
              <a:ext uri="{FF2B5EF4-FFF2-40B4-BE49-F238E27FC236}">
                <a16:creationId xmlns:a16="http://schemas.microsoft.com/office/drawing/2014/main" xmlns="" id="{285C4CD5-9A89-4C18-B0F0-A5F470DBA7AF}"/>
              </a:ext>
            </a:extLst>
          </p:cNvPr>
          <p:cNvSpPr/>
          <p:nvPr/>
        </p:nvSpPr>
        <p:spPr>
          <a:xfrm>
            <a:off x="19648081" y="9342694"/>
            <a:ext cx="1440181" cy="1465861"/>
          </a:xfrm>
          <a:prstGeom prst="ellipse">
            <a:avLst/>
          </a:prstGeom>
          <a:ln w="12700">
            <a:solidFill>
              <a:srgbClr val="A9A8AB"/>
            </a:solidFill>
            <a:miter lim="400000"/>
          </a:ln>
        </p:spPr>
        <p:txBody>
          <a:bodyPr lIns="45719" rIns="45719" anchor="ctr"/>
          <a:lstStyle/>
          <a:p>
            <a:pPr algn="ctr">
              <a:defRPr>
                <a:solidFill>
                  <a:srgbClr val="FFFFFF"/>
                </a:solidFill>
              </a:defRPr>
            </a:pPr>
            <a:endParaRPr dirty="0"/>
          </a:p>
        </p:txBody>
      </p:sp>
      <p:sp>
        <p:nvSpPr>
          <p:cNvPr id="27" name="Line">
            <a:extLst>
              <a:ext uri="{FF2B5EF4-FFF2-40B4-BE49-F238E27FC236}">
                <a16:creationId xmlns:a16="http://schemas.microsoft.com/office/drawing/2014/main" xmlns="" id="{84540946-512A-475E-9BBC-B51DE9C69C77}"/>
              </a:ext>
            </a:extLst>
          </p:cNvPr>
          <p:cNvSpPr/>
          <p:nvPr/>
        </p:nvSpPr>
        <p:spPr>
          <a:xfrm flipV="1">
            <a:off x="17226158" y="5635951"/>
            <a:ext cx="1" cy="858862"/>
          </a:xfrm>
          <a:prstGeom prst="line">
            <a:avLst/>
          </a:prstGeom>
          <a:ln>
            <a:solidFill>
              <a:srgbClr val="BFBFBF"/>
            </a:solidFill>
            <a:miter lim="400000"/>
          </a:ln>
        </p:spPr>
        <p:txBody>
          <a:bodyPr lIns="0" tIns="0" rIns="0" bIns="0"/>
          <a:lstStyle/>
          <a:p>
            <a:pPr defTabSz="457200">
              <a:defRPr sz="1200">
                <a:solidFill>
                  <a:srgbClr val="000000"/>
                </a:solidFill>
              </a:defRPr>
            </a:pPr>
            <a:endParaRPr dirty="0"/>
          </a:p>
        </p:txBody>
      </p:sp>
      <p:sp>
        <p:nvSpPr>
          <p:cNvPr id="28" name="Line">
            <a:extLst>
              <a:ext uri="{FF2B5EF4-FFF2-40B4-BE49-F238E27FC236}">
                <a16:creationId xmlns:a16="http://schemas.microsoft.com/office/drawing/2014/main" xmlns="" id="{AA39ABC6-F630-4D40-B20E-A7E39B2F3812}"/>
              </a:ext>
            </a:extLst>
          </p:cNvPr>
          <p:cNvSpPr/>
          <p:nvPr/>
        </p:nvSpPr>
        <p:spPr>
          <a:xfrm flipV="1">
            <a:off x="20368166" y="7948710"/>
            <a:ext cx="1" cy="858862"/>
          </a:xfrm>
          <a:prstGeom prst="line">
            <a:avLst/>
          </a:prstGeom>
          <a:ln>
            <a:solidFill>
              <a:srgbClr val="BFBFBF"/>
            </a:solidFill>
            <a:miter lim="400000"/>
          </a:ln>
        </p:spPr>
        <p:txBody>
          <a:bodyPr lIns="0" tIns="0" rIns="0" bIns="0"/>
          <a:lstStyle/>
          <a:p>
            <a:pPr defTabSz="457200">
              <a:defRPr sz="1200">
                <a:solidFill>
                  <a:srgbClr val="000000"/>
                </a:solidFill>
              </a:defRPr>
            </a:pPr>
            <a:endParaRPr dirty="0"/>
          </a:p>
        </p:txBody>
      </p:sp>
      <p:sp>
        <p:nvSpPr>
          <p:cNvPr id="29" name="2016…">
            <a:extLst>
              <a:ext uri="{FF2B5EF4-FFF2-40B4-BE49-F238E27FC236}">
                <a16:creationId xmlns:a16="http://schemas.microsoft.com/office/drawing/2014/main" xmlns="" id="{DDB7503A-8DA2-4BA7-81B3-16F25184B1B4}"/>
              </a:ext>
            </a:extLst>
          </p:cNvPr>
          <p:cNvSpPr/>
          <p:nvPr/>
        </p:nvSpPr>
        <p:spPr>
          <a:xfrm>
            <a:off x="5421819" y="4193445"/>
            <a:ext cx="3459339" cy="87203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lgn="ctr">
              <a:lnSpc>
                <a:spcPts val="3400"/>
              </a:lnSpc>
              <a:spcBef>
                <a:spcPts val="500"/>
              </a:spcBef>
              <a:defRPr sz="2700" b="1">
                <a:solidFill>
                  <a:srgbClr val="445469"/>
                </a:solidFill>
              </a:defRPr>
            </a:pPr>
            <a:r>
              <a:rPr lang="en-US" dirty="0" smtClean="0"/>
              <a:t>Data Transmission to our  gateway</a:t>
            </a:r>
            <a:endParaRPr dirty="0"/>
          </a:p>
        </p:txBody>
      </p:sp>
      <p:sp>
        <p:nvSpPr>
          <p:cNvPr id="30" name="2020…">
            <a:extLst>
              <a:ext uri="{FF2B5EF4-FFF2-40B4-BE49-F238E27FC236}">
                <a16:creationId xmlns:a16="http://schemas.microsoft.com/office/drawing/2014/main" xmlns="" id="{2782FFD9-8EE8-44E0-82EA-1417196DD704}"/>
              </a:ext>
            </a:extLst>
          </p:cNvPr>
          <p:cNvSpPr/>
          <p:nvPr/>
        </p:nvSpPr>
        <p:spPr>
          <a:xfrm>
            <a:off x="18675308" y="4188269"/>
            <a:ext cx="3459339" cy="130805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lgn="ctr">
              <a:lnSpc>
                <a:spcPts val="3400"/>
              </a:lnSpc>
              <a:spcBef>
                <a:spcPts val="500"/>
              </a:spcBef>
              <a:defRPr sz="2700" b="1">
                <a:solidFill>
                  <a:srgbClr val="445469"/>
                </a:solidFill>
              </a:defRPr>
            </a:pPr>
            <a:r>
              <a:rPr lang="en-US" dirty="0" smtClean="0"/>
              <a:t>Easily verify claims and issue cheaper premiums</a:t>
            </a:r>
            <a:endParaRPr dirty="0"/>
          </a:p>
        </p:txBody>
      </p:sp>
      <p:sp>
        <p:nvSpPr>
          <p:cNvPr id="31" name="2015…">
            <a:extLst>
              <a:ext uri="{FF2B5EF4-FFF2-40B4-BE49-F238E27FC236}">
                <a16:creationId xmlns:a16="http://schemas.microsoft.com/office/drawing/2014/main" xmlns="" id="{9678981C-4964-4F03-9822-49EE529D2ACF}"/>
              </a:ext>
            </a:extLst>
          </p:cNvPr>
          <p:cNvSpPr/>
          <p:nvPr/>
        </p:nvSpPr>
        <p:spPr>
          <a:xfrm>
            <a:off x="2252121" y="8851664"/>
            <a:ext cx="3459339" cy="87203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lgn="ctr">
              <a:lnSpc>
                <a:spcPts val="3400"/>
              </a:lnSpc>
              <a:spcBef>
                <a:spcPts val="500"/>
              </a:spcBef>
              <a:defRPr sz="2700" b="1">
                <a:solidFill>
                  <a:srgbClr val="445469"/>
                </a:solidFill>
              </a:defRPr>
            </a:pPr>
            <a:r>
              <a:rPr lang="en-US" dirty="0" smtClean="0"/>
              <a:t>Telematics Device Installed</a:t>
            </a:r>
            <a:endParaRPr dirty="0"/>
          </a:p>
        </p:txBody>
      </p:sp>
      <p:sp>
        <p:nvSpPr>
          <p:cNvPr id="32" name="2019…">
            <a:extLst>
              <a:ext uri="{FF2B5EF4-FFF2-40B4-BE49-F238E27FC236}">
                <a16:creationId xmlns:a16="http://schemas.microsoft.com/office/drawing/2014/main" xmlns="" id="{817AC843-2147-42ED-9E45-7493BD460ADA}"/>
              </a:ext>
            </a:extLst>
          </p:cNvPr>
          <p:cNvSpPr/>
          <p:nvPr/>
        </p:nvSpPr>
        <p:spPr>
          <a:xfrm>
            <a:off x="15495835" y="8839720"/>
            <a:ext cx="3459339" cy="130805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lgn="ctr">
              <a:lnSpc>
                <a:spcPts val="3400"/>
              </a:lnSpc>
              <a:spcBef>
                <a:spcPts val="500"/>
              </a:spcBef>
              <a:defRPr sz="2700" b="1">
                <a:solidFill>
                  <a:srgbClr val="445469"/>
                </a:solidFill>
              </a:defRPr>
            </a:pPr>
            <a:r>
              <a:rPr lang="en-US" dirty="0" smtClean="0"/>
              <a:t>Insurance companies access this data</a:t>
            </a:r>
            <a:endParaRPr dirty="0"/>
          </a:p>
        </p:txBody>
      </p:sp>
      <p:sp>
        <p:nvSpPr>
          <p:cNvPr id="33" name="2018…">
            <a:extLst>
              <a:ext uri="{FF2B5EF4-FFF2-40B4-BE49-F238E27FC236}">
                <a16:creationId xmlns:a16="http://schemas.microsoft.com/office/drawing/2014/main" xmlns="" id="{304F1143-1A7C-4BD1-A1E7-718476684B46}"/>
              </a:ext>
            </a:extLst>
          </p:cNvPr>
          <p:cNvSpPr/>
          <p:nvPr/>
        </p:nvSpPr>
        <p:spPr>
          <a:xfrm>
            <a:off x="12124104" y="4188269"/>
            <a:ext cx="3459339" cy="1308050"/>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lgn="ctr">
              <a:lnSpc>
                <a:spcPts val="3400"/>
              </a:lnSpc>
              <a:spcBef>
                <a:spcPts val="500"/>
              </a:spcBef>
              <a:defRPr sz="2700" b="1">
                <a:solidFill>
                  <a:srgbClr val="445469"/>
                </a:solidFill>
              </a:defRPr>
            </a:pPr>
            <a:endParaRPr dirty="0"/>
          </a:p>
          <a:p>
            <a:pPr algn="ctr">
              <a:lnSpc>
                <a:spcPts val="3400"/>
              </a:lnSpc>
              <a:defRPr sz="2300"/>
            </a:pPr>
            <a:r>
              <a:rPr lang="en-US" sz="2700" b="1" dirty="0" smtClean="0"/>
              <a:t>Data encrypted and secured</a:t>
            </a:r>
            <a:endParaRPr lang="en-US" sz="2700" b="1" dirty="0"/>
          </a:p>
        </p:txBody>
      </p:sp>
      <p:sp>
        <p:nvSpPr>
          <p:cNvPr id="34" name="2017…">
            <a:extLst>
              <a:ext uri="{FF2B5EF4-FFF2-40B4-BE49-F238E27FC236}">
                <a16:creationId xmlns:a16="http://schemas.microsoft.com/office/drawing/2014/main" xmlns="" id="{D83372D2-E306-44B0-BB58-C7EF3C9CB867}"/>
              </a:ext>
            </a:extLst>
          </p:cNvPr>
          <p:cNvSpPr/>
          <p:nvPr/>
        </p:nvSpPr>
        <p:spPr>
          <a:xfrm>
            <a:off x="8858878" y="8839720"/>
            <a:ext cx="3459339" cy="872034"/>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p>
            <a:pPr algn="ctr">
              <a:lnSpc>
                <a:spcPts val="3400"/>
              </a:lnSpc>
              <a:spcBef>
                <a:spcPts val="500"/>
              </a:spcBef>
              <a:defRPr sz="2700" b="1">
                <a:solidFill>
                  <a:srgbClr val="445469"/>
                </a:solidFill>
              </a:defRPr>
            </a:pPr>
            <a:r>
              <a:rPr lang="en-US" dirty="0" smtClean="0"/>
              <a:t>Progressive server collects data</a:t>
            </a:r>
            <a:endParaRPr dirty="0"/>
          </a:p>
        </p:txBody>
      </p:sp>
      <p:sp>
        <p:nvSpPr>
          <p:cNvPr id="35" name="Increase 40%">
            <a:extLst>
              <a:ext uri="{FF2B5EF4-FFF2-40B4-BE49-F238E27FC236}">
                <a16:creationId xmlns:a16="http://schemas.microsoft.com/office/drawing/2014/main" xmlns="" id="{BB933BBB-01B2-43B1-8CDC-9D2828A294FE}"/>
              </a:ext>
            </a:extLst>
          </p:cNvPr>
          <p:cNvSpPr/>
          <p:nvPr/>
        </p:nvSpPr>
        <p:spPr>
          <a:xfrm>
            <a:off x="7067145" y="6957836"/>
            <a:ext cx="200376" cy="50186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a:lnSpc>
                <a:spcPct val="130000"/>
              </a:lnSpc>
              <a:defRPr sz="2800" b="1">
                <a:solidFill>
                  <a:srgbClr val="FFFFFF"/>
                </a:solidFill>
              </a:defRPr>
            </a:lvl1pPr>
          </a:lstStyle>
          <a:p>
            <a:r>
              <a:rPr lang="en-NZ" dirty="0" smtClean="0"/>
              <a:t>2</a:t>
            </a:r>
            <a:endParaRPr lang="en-NZ" dirty="0"/>
          </a:p>
        </p:txBody>
      </p:sp>
      <p:sp>
        <p:nvSpPr>
          <p:cNvPr id="36" name="Increase 50%">
            <a:extLst>
              <a:ext uri="{FF2B5EF4-FFF2-40B4-BE49-F238E27FC236}">
                <a16:creationId xmlns:a16="http://schemas.microsoft.com/office/drawing/2014/main" xmlns="" id="{1389F95F-9E85-4CB6-85CD-76776D427E9E}"/>
              </a:ext>
            </a:extLst>
          </p:cNvPr>
          <p:cNvSpPr/>
          <p:nvPr/>
        </p:nvSpPr>
        <p:spPr>
          <a:xfrm>
            <a:off x="10477169" y="6977907"/>
            <a:ext cx="200375" cy="50186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a:lnSpc>
                <a:spcPct val="130000"/>
              </a:lnSpc>
              <a:defRPr sz="2800" b="1">
                <a:solidFill>
                  <a:srgbClr val="FFFFFF"/>
                </a:solidFill>
              </a:defRPr>
            </a:lvl1pPr>
          </a:lstStyle>
          <a:p>
            <a:r>
              <a:rPr lang="en-US" dirty="0" smtClean="0"/>
              <a:t>3</a:t>
            </a:r>
            <a:endParaRPr dirty="0"/>
          </a:p>
        </p:txBody>
      </p:sp>
      <p:sp>
        <p:nvSpPr>
          <p:cNvPr id="37" name="Increase 60%">
            <a:extLst>
              <a:ext uri="{FF2B5EF4-FFF2-40B4-BE49-F238E27FC236}">
                <a16:creationId xmlns:a16="http://schemas.microsoft.com/office/drawing/2014/main" xmlns="" id="{21E40270-973C-494B-B963-8360B1C031D9}"/>
              </a:ext>
            </a:extLst>
          </p:cNvPr>
          <p:cNvSpPr/>
          <p:nvPr/>
        </p:nvSpPr>
        <p:spPr>
          <a:xfrm>
            <a:off x="13803528" y="7009438"/>
            <a:ext cx="200375" cy="50186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a:lnSpc>
                <a:spcPct val="130000"/>
              </a:lnSpc>
              <a:defRPr sz="2800" b="1">
                <a:solidFill>
                  <a:srgbClr val="FFFFFF"/>
                </a:solidFill>
              </a:defRPr>
            </a:lvl1pPr>
          </a:lstStyle>
          <a:p>
            <a:r>
              <a:rPr lang="en-US" dirty="0" smtClean="0"/>
              <a:t>4</a:t>
            </a:r>
            <a:endParaRPr dirty="0"/>
          </a:p>
        </p:txBody>
      </p:sp>
      <p:sp>
        <p:nvSpPr>
          <p:cNvPr id="38" name="Increase 70%">
            <a:extLst>
              <a:ext uri="{FF2B5EF4-FFF2-40B4-BE49-F238E27FC236}">
                <a16:creationId xmlns:a16="http://schemas.microsoft.com/office/drawing/2014/main" xmlns="" id="{47218F1C-5EAA-4B69-87F5-E8518C8E7B5D}"/>
              </a:ext>
            </a:extLst>
          </p:cNvPr>
          <p:cNvSpPr/>
          <p:nvPr/>
        </p:nvSpPr>
        <p:spPr>
          <a:xfrm>
            <a:off x="17136977" y="6977907"/>
            <a:ext cx="200375" cy="50186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a:lnSpc>
                <a:spcPct val="130000"/>
              </a:lnSpc>
              <a:defRPr sz="2800" b="1">
                <a:solidFill>
                  <a:srgbClr val="FFFFFF"/>
                </a:solidFill>
              </a:defRPr>
            </a:lvl1pPr>
          </a:lstStyle>
          <a:p>
            <a:r>
              <a:rPr lang="en-US" dirty="0" smtClean="0"/>
              <a:t>5</a:t>
            </a:r>
            <a:endParaRPr dirty="0"/>
          </a:p>
        </p:txBody>
      </p:sp>
      <p:sp>
        <p:nvSpPr>
          <p:cNvPr id="39" name="Increase 80%">
            <a:extLst>
              <a:ext uri="{FF2B5EF4-FFF2-40B4-BE49-F238E27FC236}">
                <a16:creationId xmlns:a16="http://schemas.microsoft.com/office/drawing/2014/main" xmlns="" id="{5CBE68F3-CDA6-4D6D-806E-5C4F90AB700D}"/>
              </a:ext>
            </a:extLst>
          </p:cNvPr>
          <p:cNvSpPr/>
          <p:nvPr/>
        </p:nvSpPr>
        <p:spPr>
          <a:xfrm>
            <a:off x="20349448" y="7009438"/>
            <a:ext cx="200375" cy="50186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a:lnSpc>
                <a:spcPct val="130000"/>
              </a:lnSpc>
              <a:defRPr sz="2800" b="1">
                <a:solidFill>
                  <a:srgbClr val="FFFFFF"/>
                </a:solidFill>
              </a:defRPr>
            </a:lvl1pPr>
          </a:lstStyle>
          <a:p>
            <a:r>
              <a:rPr lang="en-US" dirty="0" smtClean="0"/>
              <a:t>6</a:t>
            </a:r>
            <a:endParaRPr dirty="0"/>
          </a:p>
        </p:txBody>
      </p:sp>
      <p:sp>
        <p:nvSpPr>
          <p:cNvPr id="40" name="Increase 30%">
            <a:extLst>
              <a:ext uri="{FF2B5EF4-FFF2-40B4-BE49-F238E27FC236}">
                <a16:creationId xmlns:a16="http://schemas.microsoft.com/office/drawing/2014/main" xmlns="" id="{AB922870-1BF0-4797-A7F5-95FDC1218E30}"/>
              </a:ext>
            </a:extLst>
          </p:cNvPr>
          <p:cNvSpPr/>
          <p:nvPr/>
        </p:nvSpPr>
        <p:spPr>
          <a:xfrm>
            <a:off x="3932114" y="6946376"/>
            <a:ext cx="200375" cy="501869"/>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ctr">
              <a:lnSpc>
                <a:spcPct val="130000"/>
              </a:lnSpc>
              <a:defRPr sz="2800" b="1">
                <a:solidFill>
                  <a:srgbClr val="FFFFFF"/>
                </a:solidFill>
              </a:defRPr>
            </a:lvl1pPr>
          </a:lstStyle>
          <a:p>
            <a:r>
              <a:rPr lang="en-US" dirty="0" smtClean="0"/>
              <a:t>1</a:t>
            </a:r>
            <a:endParaRPr dirty="0"/>
          </a:p>
        </p:txBody>
      </p:sp>
      <p:pic>
        <p:nvPicPr>
          <p:cNvPr id="41" name="Picture 40" descr="idea.png">
            <a:extLst>
              <a:ext uri="{FF2B5EF4-FFF2-40B4-BE49-F238E27FC236}">
                <a16:creationId xmlns:a16="http://schemas.microsoft.com/office/drawing/2014/main" xmlns="" id="{FB0C153D-ADAF-4086-AEDD-837990FC9E4C}"/>
              </a:ext>
            </a:extLst>
          </p:cNvPr>
          <p:cNvPicPr>
            <a:picLocks noChangeAspect="1"/>
          </p:cNvPicPr>
          <p:nvPr/>
        </p:nvPicPr>
        <p:blipFill>
          <a:blip r:embed="rId2"/>
          <a:stretch>
            <a:fillRect/>
          </a:stretch>
        </p:blipFill>
        <p:spPr>
          <a:xfrm>
            <a:off x="3560688" y="3908625"/>
            <a:ext cx="916719" cy="916719"/>
          </a:xfrm>
          <a:prstGeom prst="rect">
            <a:avLst/>
          </a:prstGeom>
        </p:spPr>
      </p:pic>
      <p:pic>
        <p:nvPicPr>
          <p:cNvPr id="42" name="Picture 41" descr="product.png">
            <a:extLst>
              <a:ext uri="{FF2B5EF4-FFF2-40B4-BE49-F238E27FC236}">
                <a16:creationId xmlns:a16="http://schemas.microsoft.com/office/drawing/2014/main" xmlns="" id="{AF52EB58-176A-4143-8B4F-C9B8BFB5113F}"/>
              </a:ext>
            </a:extLst>
          </p:cNvPr>
          <p:cNvPicPr>
            <a:picLocks noChangeAspect="1"/>
          </p:cNvPicPr>
          <p:nvPr/>
        </p:nvPicPr>
        <p:blipFill>
          <a:blip r:embed="rId3"/>
          <a:stretch>
            <a:fillRect/>
          </a:stretch>
        </p:blipFill>
        <p:spPr>
          <a:xfrm>
            <a:off x="6607283" y="9477701"/>
            <a:ext cx="1148257" cy="1148257"/>
          </a:xfrm>
          <a:prstGeom prst="rect">
            <a:avLst/>
          </a:prstGeom>
        </p:spPr>
      </p:pic>
      <p:pic>
        <p:nvPicPr>
          <p:cNvPr id="43" name="Picture 42" descr="books.png">
            <a:extLst>
              <a:ext uri="{FF2B5EF4-FFF2-40B4-BE49-F238E27FC236}">
                <a16:creationId xmlns:a16="http://schemas.microsoft.com/office/drawing/2014/main" xmlns="" id="{DB14A5B5-D706-4F8F-BE67-26AD8FD47CEA}"/>
              </a:ext>
            </a:extLst>
          </p:cNvPr>
          <p:cNvPicPr>
            <a:picLocks noChangeAspect="1"/>
          </p:cNvPicPr>
          <p:nvPr/>
        </p:nvPicPr>
        <p:blipFill>
          <a:blip r:embed="rId4"/>
          <a:stretch>
            <a:fillRect/>
          </a:stretch>
        </p:blipFill>
        <p:spPr>
          <a:xfrm>
            <a:off x="10130147" y="4077284"/>
            <a:ext cx="716530" cy="716530"/>
          </a:xfrm>
          <a:prstGeom prst="rect">
            <a:avLst/>
          </a:prstGeom>
        </p:spPr>
      </p:pic>
      <p:pic>
        <p:nvPicPr>
          <p:cNvPr id="44" name="Picture 43" descr="money.png">
            <a:extLst>
              <a:ext uri="{FF2B5EF4-FFF2-40B4-BE49-F238E27FC236}">
                <a16:creationId xmlns:a16="http://schemas.microsoft.com/office/drawing/2014/main" xmlns="" id="{DDF3C8AD-4DEC-42A4-9BD4-303CB7CC69EC}"/>
              </a:ext>
            </a:extLst>
          </p:cNvPr>
          <p:cNvPicPr>
            <a:picLocks noChangeAspect="1"/>
          </p:cNvPicPr>
          <p:nvPr/>
        </p:nvPicPr>
        <p:blipFill>
          <a:blip r:embed="rId5"/>
          <a:stretch>
            <a:fillRect/>
          </a:stretch>
        </p:blipFill>
        <p:spPr>
          <a:xfrm>
            <a:off x="13462782" y="9774746"/>
            <a:ext cx="819681" cy="819681"/>
          </a:xfrm>
          <a:prstGeom prst="rect">
            <a:avLst/>
          </a:prstGeom>
        </p:spPr>
      </p:pic>
      <p:pic>
        <p:nvPicPr>
          <p:cNvPr id="45" name="Picture 44" descr="rocket.png">
            <a:extLst>
              <a:ext uri="{FF2B5EF4-FFF2-40B4-BE49-F238E27FC236}">
                <a16:creationId xmlns:a16="http://schemas.microsoft.com/office/drawing/2014/main" xmlns="" id="{D69BEECD-C7B0-4F9C-9D3F-43EF97581C58}"/>
              </a:ext>
            </a:extLst>
          </p:cNvPr>
          <p:cNvPicPr>
            <a:picLocks noChangeAspect="1"/>
          </p:cNvPicPr>
          <p:nvPr/>
        </p:nvPicPr>
        <p:blipFill>
          <a:blip r:embed="rId6"/>
          <a:stretch>
            <a:fillRect/>
          </a:stretch>
        </p:blipFill>
        <p:spPr>
          <a:xfrm>
            <a:off x="16678949" y="3815256"/>
            <a:ext cx="1104556" cy="1104556"/>
          </a:xfrm>
          <a:prstGeom prst="rect">
            <a:avLst/>
          </a:prstGeom>
        </p:spPr>
      </p:pic>
      <p:pic>
        <p:nvPicPr>
          <p:cNvPr id="46" name="Picture 45" descr="one.png">
            <a:extLst>
              <a:ext uri="{FF2B5EF4-FFF2-40B4-BE49-F238E27FC236}">
                <a16:creationId xmlns:a16="http://schemas.microsoft.com/office/drawing/2014/main" xmlns="" id="{0997DA30-C403-417F-B3EF-D4378648FB71}"/>
              </a:ext>
            </a:extLst>
          </p:cNvPr>
          <p:cNvPicPr>
            <a:picLocks noChangeAspect="1"/>
          </p:cNvPicPr>
          <p:nvPr/>
        </p:nvPicPr>
        <p:blipFill>
          <a:blip r:embed="rId7"/>
          <a:stretch>
            <a:fillRect/>
          </a:stretch>
        </p:blipFill>
        <p:spPr>
          <a:xfrm>
            <a:off x="19939188" y="9642301"/>
            <a:ext cx="920595" cy="920595"/>
          </a:xfrm>
          <a:prstGeom prst="rect">
            <a:avLst/>
          </a:prstGeom>
        </p:spPr>
      </p:pic>
      <p:sp>
        <p:nvSpPr>
          <p:cNvPr id="47" name="TextBox 46">
            <a:extLst>
              <a:ext uri="{FF2B5EF4-FFF2-40B4-BE49-F238E27FC236}">
                <a16:creationId xmlns:a16="http://schemas.microsoft.com/office/drawing/2014/main" xmlns="" id="{7C181E08-9C28-4610-A105-8EF2984A9B94}"/>
              </a:ext>
            </a:extLst>
          </p:cNvPr>
          <p:cNvSpPr txBox="1"/>
          <p:nvPr/>
        </p:nvSpPr>
        <p:spPr>
          <a:xfrm>
            <a:off x="1608084" y="12738538"/>
            <a:ext cx="4099034" cy="533479"/>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r>
              <a:rPr lang="en-US" sz="2800" dirty="0"/>
              <a:t>Pitch Deck | </a:t>
            </a:r>
            <a:r>
              <a:rPr lang="en-US" sz="2800" dirty="0">
                <a:solidFill>
                  <a:srgbClr val="0E80C9"/>
                </a:solidFill>
              </a:rPr>
              <a:t>Vmedkit</a:t>
            </a:r>
            <a:endParaRPr kumimoji="0" lang="en-US" sz="2800" b="0" i="0" u="none" strike="noStrike" cap="none" spc="0" normalizeH="0" baseline="0" dirty="0">
              <a:ln>
                <a:noFill/>
              </a:ln>
              <a:solidFill>
                <a:srgbClr val="0E80C9"/>
              </a:solidFill>
              <a:effectLst/>
              <a:uFillTx/>
              <a:latin typeface="+mn-lt"/>
              <a:ea typeface="+mn-ea"/>
              <a:cs typeface="+mn-cs"/>
              <a:sym typeface="Helvetica"/>
            </a:endParaRPr>
          </a:p>
        </p:txBody>
      </p:sp>
      <p:sp>
        <p:nvSpPr>
          <p:cNvPr id="48" name="Slide Number">
            <a:extLst>
              <a:ext uri="{FF2B5EF4-FFF2-40B4-BE49-F238E27FC236}">
                <a16:creationId xmlns:a16="http://schemas.microsoft.com/office/drawing/2014/main" xmlns="" id="{8A53A34D-2511-47C2-A7A4-3E50E349E6AE}"/>
              </a:ext>
            </a:extLst>
          </p:cNvPr>
          <p:cNvSpPr txBox="1">
            <a:spLocks noGrp="1"/>
          </p:cNvSpPr>
          <p:nvPr>
            <p:ph type="sldNum" sz="quarter" idx="2"/>
          </p:nvPr>
        </p:nvSpPr>
        <p:spPr>
          <a:xfrm>
            <a:off x="22093680" y="12746891"/>
            <a:ext cx="385003" cy="61551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sz="2800"/>
              <a:pPr/>
              <a:t>6</a:t>
            </a:fld>
            <a:endParaRPr sz="2800" dirty="0"/>
          </a:p>
        </p:txBody>
      </p:sp>
      <p:sp>
        <p:nvSpPr>
          <p:cNvPr id="53" name="TextBox 52"/>
          <p:cNvSpPr txBox="1"/>
          <p:nvPr/>
        </p:nvSpPr>
        <p:spPr>
          <a:xfrm>
            <a:off x="1639615" y="12554914"/>
            <a:ext cx="5391807" cy="65659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r>
              <a:rPr lang="en-US" i="1" dirty="0" smtClean="0">
                <a:solidFill>
                  <a:srgbClr val="0E80C9"/>
                </a:solidFill>
              </a:rPr>
              <a:t>http://</a:t>
            </a:r>
            <a:r>
              <a:rPr lang="en-US" i="1" dirty="0" smtClean="0">
                <a:solidFill>
                  <a:srgbClr val="0E80C9"/>
                </a:solidFill>
              </a:rPr>
              <a:t>autosmart.com.ng</a:t>
            </a:r>
            <a:endParaRPr kumimoji="0" lang="en-US" b="0" i="1" u="none" strike="noStrike" cap="none" spc="0" normalizeH="0" baseline="0" dirty="0">
              <a:ln>
                <a:noFill/>
              </a:ln>
              <a:solidFill>
                <a:srgbClr val="0E80C9"/>
              </a:solidFill>
              <a:effectLst/>
              <a:uFillTx/>
              <a:latin typeface="+mn-lt"/>
              <a:ea typeface="+mn-ea"/>
              <a:cs typeface="+mn-cs"/>
              <a:sym typeface="Helvetica"/>
            </a:endParaRPr>
          </a:p>
        </p:txBody>
      </p:sp>
      <p:sp>
        <p:nvSpPr>
          <p:cNvPr id="60" name="Market Size">
            <a:extLst>
              <a:ext uri="{FF2B5EF4-FFF2-40B4-BE49-F238E27FC236}">
                <a16:creationId xmlns:a16="http://schemas.microsoft.com/office/drawing/2014/main" xmlns="" id="{453A8A07-A714-4125-98B2-A47172354C62}"/>
              </a:ext>
            </a:extLst>
          </p:cNvPr>
          <p:cNvSpPr/>
          <p:nvPr/>
        </p:nvSpPr>
        <p:spPr>
          <a:xfrm>
            <a:off x="9069578" y="572896"/>
            <a:ext cx="5847755" cy="1107996"/>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lvl1pPr algn="ctr">
              <a:defRPr sz="7200" b="1">
                <a:solidFill>
                  <a:srgbClr val="445469"/>
                </a:solidFill>
              </a:defRPr>
            </a:lvl1pPr>
          </a:lstStyle>
          <a:p>
            <a:r>
              <a:rPr lang="en-US" dirty="0" smtClean="0"/>
              <a:t>How It Works</a:t>
            </a:r>
            <a:endParaRPr dirty="0"/>
          </a:p>
        </p:txBody>
      </p:sp>
      <p:sp>
        <p:nvSpPr>
          <p:cNvPr id="61" name="Your great subtitle goes here">
            <a:extLst>
              <a:ext uri="{FF2B5EF4-FFF2-40B4-BE49-F238E27FC236}">
                <a16:creationId xmlns:a16="http://schemas.microsoft.com/office/drawing/2014/main" xmlns="" id="{A019B5E6-842D-4209-9B08-4FC70383B664}"/>
              </a:ext>
            </a:extLst>
          </p:cNvPr>
          <p:cNvSpPr/>
          <p:nvPr/>
        </p:nvSpPr>
        <p:spPr>
          <a:xfrm>
            <a:off x="10177558" y="1669165"/>
            <a:ext cx="3079368" cy="430887"/>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p>
            <a:pPr algn="ctr">
              <a:defRPr sz="2800"/>
            </a:pPr>
            <a:r>
              <a:rPr lang="en-NZ" dirty="0" smtClean="0"/>
              <a:t>Demo </a:t>
            </a:r>
            <a:r>
              <a:rPr lang="en-US" dirty="0" smtClean="0">
                <a:solidFill>
                  <a:srgbClr val="119CF4"/>
                </a:solidFill>
              </a:rPr>
              <a:t>Walkthrough</a:t>
            </a:r>
            <a:endParaRPr dirty="0">
              <a:solidFill>
                <a:srgbClr val="119CF4"/>
              </a:solidFill>
            </a:endParaRPr>
          </a:p>
        </p:txBody>
      </p:sp>
      <p:grpSp>
        <p:nvGrpSpPr>
          <p:cNvPr id="62" name="Group">
            <a:extLst>
              <a:ext uri="{FF2B5EF4-FFF2-40B4-BE49-F238E27FC236}">
                <a16:creationId xmlns:a16="http://schemas.microsoft.com/office/drawing/2014/main" xmlns="" id="{69870204-73AB-42B8-8A7F-D3376FD1C701}"/>
              </a:ext>
            </a:extLst>
          </p:cNvPr>
          <p:cNvGrpSpPr/>
          <p:nvPr/>
        </p:nvGrpSpPr>
        <p:grpSpPr>
          <a:xfrm>
            <a:off x="11507082" y="2232289"/>
            <a:ext cx="799892" cy="190501"/>
            <a:chOff x="0" y="0"/>
            <a:chExt cx="799891" cy="190500"/>
          </a:xfrm>
        </p:grpSpPr>
        <p:sp>
          <p:nvSpPr>
            <p:cNvPr id="63" name="Circle">
              <a:extLst>
                <a:ext uri="{FF2B5EF4-FFF2-40B4-BE49-F238E27FC236}">
                  <a16:creationId xmlns:a16="http://schemas.microsoft.com/office/drawing/2014/main" xmlns="" id="{DEC7D3CB-6DF5-4C55-B4F9-F794CA1ECF7F}"/>
                </a:ext>
              </a:extLst>
            </p:cNvPr>
            <p:cNvSpPr/>
            <p:nvPr/>
          </p:nvSpPr>
          <p:spPr>
            <a:xfrm>
              <a:off x="-1" y="0"/>
              <a:ext cx="190451" cy="190500"/>
            </a:xfrm>
            <a:prstGeom prst="ellipse">
              <a:avLst/>
            </a:prstGeom>
            <a:solidFill>
              <a:srgbClr val="D9D9D9"/>
            </a:solidFill>
            <a:ln w="25400" cap="flat">
              <a:solidFill>
                <a:srgbClr val="737572">
                  <a:alpha val="0"/>
                </a:srgbClr>
              </a:solidFill>
              <a:prstDash val="solid"/>
              <a:miter lim="400000"/>
            </a:ln>
            <a:effectLst/>
          </p:spPr>
          <p:txBody>
            <a:bodyPr wrap="square" lIns="45719" tIns="45719" rIns="45719" bIns="45719" numCol="1" anchor="ctr">
              <a:noAutofit/>
            </a:bodyPr>
            <a:lstStyle/>
            <a:p>
              <a:pPr algn="ctr"/>
              <a:endParaRPr dirty="0"/>
            </a:p>
          </p:txBody>
        </p:sp>
        <p:sp>
          <p:nvSpPr>
            <p:cNvPr id="64" name="Circle">
              <a:extLst>
                <a:ext uri="{FF2B5EF4-FFF2-40B4-BE49-F238E27FC236}">
                  <a16:creationId xmlns:a16="http://schemas.microsoft.com/office/drawing/2014/main" xmlns="" id="{B013C393-7E45-425E-B47C-5AD4DB4A34BA}"/>
                </a:ext>
              </a:extLst>
            </p:cNvPr>
            <p:cNvSpPr/>
            <p:nvPr/>
          </p:nvSpPr>
          <p:spPr>
            <a:xfrm>
              <a:off x="304721" y="0"/>
              <a:ext cx="190451" cy="190500"/>
            </a:xfrm>
            <a:prstGeom prst="ellipse">
              <a:avLst/>
            </a:prstGeom>
            <a:solidFill>
              <a:srgbClr val="D9D9D9"/>
            </a:solidFill>
            <a:ln w="25400" cap="flat">
              <a:solidFill>
                <a:srgbClr val="737572">
                  <a:alpha val="0"/>
                </a:srgbClr>
              </a:solidFill>
              <a:prstDash val="solid"/>
              <a:miter lim="400000"/>
            </a:ln>
            <a:effectLst/>
          </p:spPr>
          <p:txBody>
            <a:bodyPr wrap="square" lIns="45719" tIns="45719" rIns="45719" bIns="45719" numCol="1" anchor="ctr">
              <a:noAutofit/>
            </a:bodyPr>
            <a:lstStyle/>
            <a:p>
              <a:pPr algn="ctr"/>
              <a:endParaRPr dirty="0"/>
            </a:p>
          </p:txBody>
        </p:sp>
        <p:sp>
          <p:nvSpPr>
            <p:cNvPr id="65" name="Circle">
              <a:extLst>
                <a:ext uri="{FF2B5EF4-FFF2-40B4-BE49-F238E27FC236}">
                  <a16:creationId xmlns:a16="http://schemas.microsoft.com/office/drawing/2014/main" xmlns="" id="{59B2C8E6-D53E-4278-B270-F5A30EB1FABD}"/>
                </a:ext>
              </a:extLst>
            </p:cNvPr>
            <p:cNvSpPr/>
            <p:nvPr/>
          </p:nvSpPr>
          <p:spPr>
            <a:xfrm>
              <a:off x="609440" y="0"/>
              <a:ext cx="190452" cy="190500"/>
            </a:xfrm>
            <a:prstGeom prst="ellipse">
              <a:avLst/>
            </a:prstGeom>
            <a:solidFill>
              <a:srgbClr val="D9D9D9"/>
            </a:solidFill>
            <a:ln w="25400" cap="flat">
              <a:solidFill>
                <a:srgbClr val="737572">
                  <a:alpha val="0"/>
                </a:srgbClr>
              </a:solidFill>
              <a:prstDash val="solid"/>
              <a:miter lim="400000"/>
            </a:ln>
            <a:effectLst/>
          </p:spPr>
          <p:txBody>
            <a:bodyPr wrap="square" lIns="45719" tIns="45719" rIns="45719" bIns="45719" numCol="1" anchor="ctr">
              <a:noAutofit/>
            </a:bodyPr>
            <a:lstStyle/>
            <a:p>
              <a:pPr algn="ctr"/>
              <a:endParaRPr dirty="0"/>
            </a:p>
          </p:txBody>
        </p:sp>
      </p:grpSp>
    </p:spTree>
    <p:extLst>
      <p:ext uri="{BB962C8B-B14F-4D97-AF65-F5344CB8AC3E}">
        <p14:creationId xmlns:p14="http://schemas.microsoft.com/office/powerpoint/2010/main" xmlns="" val="29907049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xmlns="" id="{087C9D46-D6AB-4151-BD0D-DCF9BB5A64DB}"/>
              </a:ext>
            </a:extLst>
          </p:cNvPr>
          <p:cNvSpPr txBox="1"/>
          <p:nvPr/>
        </p:nvSpPr>
        <p:spPr>
          <a:xfrm>
            <a:off x="1608084" y="12738538"/>
            <a:ext cx="4099034" cy="533479"/>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r>
              <a:rPr lang="en-US" sz="2800" dirty="0"/>
              <a:t>Pitch Deck | </a:t>
            </a:r>
            <a:r>
              <a:rPr lang="en-US" sz="2800" dirty="0">
                <a:solidFill>
                  <a:srgbClr val="0E80C9"/>
                </a:solidFill>
              </a:rPr>
              <a:t>Vmedkit</a:t>
            </a:r>
            <a:endParaRPr kumimoji="0" lang="en-US" sz="2800" b="0" i="0" u="none" strike="noStrike" cap="none" spc="0" normalizeH="0" baseline="0" dirty="0">
              <a:ln>
                <a:noFill/>
              </a:ln>
              <a:solidFill>
                <a:srgbClr val="0E80C9"/>
              </a:solidFill>
              <a:effectLst/>
              <a:uFillTx/>
              <a:latin typeface="+mn-lt"/>
              <a:ea typeface="+mn-ea"/>
              <a:cs typeface="+mn-cs"/>
              <a:sym typeface="Helvetica"/>
            </a:endParaRPr>
          </a:p>
        </p:txBody>
      </p:sp>
      <p:sp>
        <p:nvSpPr>
          <p:cNvPr id="31" name="Slide Number">
            <a:extLst>
              <a:ext uri="{FF2B5EF4-FFF2-40B4-BE49-F238E27FC236}">
                <a16:creationId xmlns:a16="http://schemas.microsoft.com/office/drawing/2014/main" xmlns="" id="{2C4086C8-EF99-40EF-9FAB-EC77F6A35DAC}"/>
              </a:ext>
            </a:extLst>
          </p:cNvPr>
          <p:cNvSpPr txBox="1">
            <a:spLocks noGrp="1"/>
          </p:cNvSpPr>
          <p:nvPr>
            <p:ph type="sldNum" sz="quarter" idx="2"/>
          </p:nvPr>
        </p:nvSpPr>
        <p:spPr>
          <a:xfrm>
            <a:off x="22093680" y="12714234"/>
            <a:ext cx="385003" cy="615515"/>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sz="2800"/>
              <a:pPr/>
              <a:t>7</a:t>
            </a:fld>
            <a:endParaRPr sz="2800" dirty="0"/>
          </a:p>
        </p:txBody>
      </p:sp>
      <p:pic>
        <p:nvPicPr>
          <p:cNvPr id="28" name="Picture 27" descr="thanks.jpg"/>
          <p:cNvPicPr>
            <a:picLocks noChangeAspect="1"/>
          </p:cNvPicPr>
          <p:nvPr/>
        </p:nvPicPr>
        <p:blipFill>
          <a:blip r:embed="rId2"/>
          <a:stretch>
            <a:fillRect/>
          </a:stretch>
        </p:blipFill>
        <p:spPr>
          <a:xfrm>
            <a:off x="0" y="1"/>
            <a:ext cx="24371300" cy="13716000"/>
          </a:xfrm>
          <a:prstGeom prst="rect">
            <a:avLst/>
          </a:prstGeom>
        </p:spPr>
      </p:pic>
      <p:sp>
        <p:nvSpPr>
          <p:cNvPr id="27" name="TextBox 26"/>
          <p:cNvSpPr txBox="1"/>
          <p:nvPr/>
        </p:nvSpPr>
        <p:spPr>
          <a:xfrm>
            <a:off x="567558" y="12523383"/>
            <a:ext cx="5391807" cy="65659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1828433" rtl="0" fontAlgn="auto" latinLnBrk="0" hangingPunct="0">
              <a:lnSpc>
                <a:spcPct val="100000"/>
              </a:lnSpc>
              <a:spcBef>
                <a:spcPts val="0"/>
              </a:spcBef>
              <a:spcAft>
                <a:spcPts val="0"/>
              </a:spcAft>
              <a:buClrTx/>
              <a:buSzTx/>
              <a:buFontTx/>
              <a:buNone/>
              <a:tabLst/>
            </a:pPr>
            <a:r>
              <a:rPr lang="en-US" dirty="0" smtClean="0">
                <a:solidFill>
                  <a:srgbClr val="0E80C9"/>
                </a:solidFill>
              </a:rPr>
              <a:t>   </a:t>
            </a:r>
            <a:r>
              <a:rPr lang="en-US" dirty="0" smtClean="0">
                <a:solidFill>
                  <a:srgbClr val="0E80C9"/>
                </a:solidFill>
                <a:hlinkClick r:id="rId3"/>
              </a:rPr>
              <a:t>http://</a:t>
            </a:r>
            <a:r>
              <a:rPr lang="en-US" dirty="0" smtClean="0">
                <a:solidFill>
                  <a:srgbClr val="0E80C9"/>
                </a:solidFill>
                <a:hlinkClick r:id="rId3"/>
              </a:rPr>
              <a:t>autosmart.com.ng</a:t>
            </a:r>
            <a:r>
              <a:rPr lang="en-US" dirty="0" smtClean="0">
                <a:solidFill>
                  <a:srgbClr val="0E80C9"/>
                </a:solidFill>
              </a:rPr>
              <a:t>   </a:t>
            </a:r>
            <a:endParaRPr kumimoji="0" lang="en-US" b="0" strike="noStrike" cap="none" spc="0" normalizeH="0" baseline="0" dirty="0">
              <a:ln>
                <a:noFill/>
              </a:ln>
              <a:solidFill>
                <a:srgbClr val="0E80C9"/>
              </a:solidFill>
              <a:effectLst/>
              <a:uFillTx/>
              <a:latin typeface="+mn-lt"/>
              <a:ea typeface="+mn-ea"/>
              <a:cs typeface="+mn-cs"/>
              <a:sym typeface="Helvetica"/>
            </a:endParaRPr>
          </a:p>
        </p:txBody>
      </p:sp>
    </p:spTree>
    <p:extLst>
      <p:ext uri="{BB962C8B-B14F-4D97-AF65-F5344CB8AC3E}">
        <p14:creationId xmlns:p14="http://schemas.microsoft.com/office/powerpoint/2010/main" xmlns="" val="660685436"/>
      </p:ext>
    </p:extLst>
  </p:cSld>
  <p:clrMapOvr>
    <a:masterClrMapping/>
  </p:clrMapOvr>
  <p:transition spd="med"/>
</p:sld>
</file>

<file path=ppt/theme/theme1.xml><?xml version="1.0" encoding="utf-8"?>
<a:theme xmlns:a="http://schemas.openxmlformats.org/drawingml/2006/main" name="White">
  <a:themeElements>
    <a:clrScheme name="White">
      <a:dk1>
        <a:srgbClr val="737572"/>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0E80C9"/>
          </a:solidFill>
          <a:prstDash val="solid"/>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737572"/>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E80C9"/>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737572"/>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0E80C9"/>
          </a:solidFill>
          <a:prstDash val="solid"/>
          <a:miter lim="400000"/>
        </a:ln>
        <a:effectLst/>
        <a:sp3d/>
      </a:spPr>
      <a:bodyPr rot="0" spcFirstLastPara="1" vertOverflow="overflow" horzOverflow="overflow" vert="horz" wrap="square" lIns="45719" tIns="45719" rIns="45719" bIns="45719" numCol="1" spcCol="38100" rtlCol="0" anchor="ctr">
        <a:spAutoFit/>
      </a:bodyPr>
      <a:lstStyle>
        <a:defPPr marL="0" marR="0" indent="0"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737572"/>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E80C9"/>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1828433"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737572"/>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9790</TotalTime>
  <Words>215</Words>
  <Application>Microsoft Office PowerPoint</Application>
  <PresentationFormat>Custom</PresentationFormat>
  <Paragraphs>58</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White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zamie</cp:lastModifiedBy>
  <cp:revision>156</cp:revision>
  <dcterms:modified xsi:type="dcterms:W3CDTF">2019-07-27T12:50:15Z</dcterms:modified>
</cp:coreProperties>
</file>