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4666AC4-BC06-4521-B7ED-2CE0F9495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c4602e4c_9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5c4602e4c_9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c4602e4c_9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c4602e4c_9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c4602e4c_9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5c4602e4c_9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c4602e4c_9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5c4602e4c_9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c4602e4c_1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5c4602e4c_1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c4602e4c_9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c4602e4c_9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5c4602e4c_4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5c4602e4c_4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c4602e4c_4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c4602e4c_4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c4602e4c_4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c4602e4c_4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5c4602e4c_4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5c4602e4c_4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c4602e4c_4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c4602e4c_4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5c4602e4c_4_1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5c4602e4c_4_1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c4602e4c_4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5c4602e4c_4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5c4602e4c_4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5c4602e4c_4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5c4602e4c_4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5c4602e4c_4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c4602e4c_4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c4602e4c_4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c4602e4c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c4602e4c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c4602e4c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c4602e4c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c4602e4c_9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c4602e4c_9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kaggle.com/datasets/rtatman/english-word-frequenc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kaggle.com/competitions/bengali-ged/data" TargetMode="External"/><Relationship Id="rId1" Type="http://schemas.openxmlformats.org/officeDocument/2006/relationships/hyperlink" Target="https://bengali.a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nlp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2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400"/>
              <a:t>ভাষাভ্রম</a:t>
            </a:r>
            <a:endParaRPr sz="7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400"/>
              <a:t>(BhashaBhrom)</a:t>
            </a:r>
            <a:endParaRPr sz="7400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74200" y="3557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Baby Step Towards Bangla Grammarly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Split Error</a:t>
            </a:r>
            <a:r>
              <a:rPr lang="en-GB" sz="2500"/>
              <a:t> Layer</a:t>
            </a:r>
            <a:endParaRPr sz="2500"/>
          </a:p>
        </p:txBody>
      </p:sp>
      <p:sp>
        <p:nvSpPr>
          <p:cNvPr id="112" name="Google Shape;112;p22"/>
          <p:cNvSpPr txBox="1"/>
          <p:nvPr/>
        </p:nvSpPr>
        <p:spPr>
          <a:xfrm>
            <a:off x="567375" y="987225"/>
            <a:ext cx="7956600" cy="27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Example: সেখানে -&gt; $সে খানে$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Algorithm: 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Check if any word can be splitted to two other valid word (contains in the dictionary). </a:t>
            </a:r>
            <a:endParaRPr sz="19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Among the all options, introduce 50% of that as error.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Merge</a:t>
            </a:r>
            <a:r>
              <a:rPr lang="en-GB" sz="2500"/>
              <a:t> Error Layer:</a:t>
            </a:r>
            <a:endParaRPr sz="2500"/>
          </a:p>
        </p:txBody>
      </p:sp>
      <p:sp>
        <p:nvSpPr>
          <p:cNvPr id="118" name="Google Shape;118;p23"/>
          <p:cNvSpPr txBox="1"/>
          <p:nvPr/>
        </p:nvSpPr>
        <p:spPr>
          <a:xfrm>
            <a:off x="567375" y="987225"/>
            <a:ext cx="7956600" cy="27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Example: </a:t>
            </a:r>
            <a:r>
              <a:rPr lang="en-GB" sz="1800"/>
              <a:t>চিনি ও</a:t>
            </a:r>
            <a:r>
              <a:rPr lang="en-GB" sz="1800"/>
              <a:t> -&gt; </a:t>
            </a:r>
            <a:r>
              <a:rPr lang="en-GB" sz="1800"/>
              <a:t>$চিনিও$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Algorithm: 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Check if any two consecutive word can be merged into single valid word.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Among the all options, introduce 50% of that as error.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Punctuation Error Layer:</a:t>
            </a:r>
            <a:endParaRPr sz="2500"/>
          </a:p>
        </p:txBody>
      </p:sp>
      <p:sp>
        <p:nvSpPr>
          <p:cNvPr id="124" name="Google Shape;124;p24"/>
          <p:cNvSpPr txBox="1"/>
          <p:nvPr/>
        </p:nvSpPr>
        <p:spPr>
          <a:xfrm>
            <a:off x="446675" y="987225"/>
            <a:ext cx="8448600" cy="3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Example: 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Replace: 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আজ শনিবার বিবিসি অনলাইনের খবরে জানানো হয় , ভূমিধসে অনেক বাড়িঘর মাটির নিচে চাপা পড়েছে। 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আজ শনিবার বিবিসি অনলাইনের খবরে জানানো হয় $:$ ভূমিধসে অনেক বাড়িঘর মাটির নিচে চাপা পড়েছে।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Remove: 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নেতৃত্ব ঠিক না করা : অনেক ক্ষেত্রে ভুল নেতৃত্বের কারণে উদ্যোগ ব্যর্থ হতে পারে।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নেতৃত্ব ঠিক না করা $;$ অনেক ক্ষেত্রে ভুল নেতৃত্বের কারণে উদ্যোগ ব্যর্থ হতে পারে।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Insert: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বিউগলে করুণ সুর বেজে উঠে। </a:t>
            </a:r>
            <a:endParaRPr lang="en-GB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বিউগলে করুণ $!$ সুর বেজে উঠে।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Algorithm: 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Replace: Choose punctuation and replace with other punctuation with 33% probability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Remove: Choose </a:t>
            </a:r>
            <a:r>
              <a:rPr lang="en-GB">
                <a:solidFill>
                  <a:schemeClr val="dk1"/>
                </a:solidFill>
              </a:rPr>
              <a:t>punctuation</a:t>
            </a:r>
            <a:r>
              <a:rPr lang="en-GB"/>
              <a:t> and remove it from the sentence with 33% probability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Insert: Add random </a:t>
            </a:r>
            <a:r>
              <a:rPr lang="en-GB">
                <a:solidFill>
                  <a:schemeClr val="dk1"/>
                </a:solidFill>
              </a:rPr>
              <a:t>punctuation</a:t>
            </a:r>
            <a:r>
              <a:rPr lang="en-GB"/>
              <a:t> in sentence with 33% probability</a:t>
            </a:r>
            <a:endParaRPr lang="en-GB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of the above task is done with 10% probability for each sentence.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Homonym</a:t>
            </a:r>
            <a:r>
              <a:rPr lang="en-GB" sz="2500"/>
              <a:t> Error Layer:</a:t>
            </a:r>
            <a:endParaRPr sz="2500"/>
          </a:p>
        </p:txBody>
      </p:sp>
      <p:sp>
        <p:nvSpPr>
          <p:cNvPr id="130" name="Google Shape;130;p25"/>
          <p:cNvSpPr txBox="1"/>
          <p:nvPr/>
        </p:nvSpPr>
        <p:spPr>
          <a:xfrm>
            <a:off x="567375" y="987225"/>
            <a:ext cx="7956600" cy="27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Example: 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হত্যা মামলার সব তথ্য প্রমাণও পেয়েছে পুলিশ।</a:t>
            </a:r>
            <a:r>
              <a:rPr lang="en-GB" sz="1800"/>
              <a:t> 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হত্যা মামলার সব $তত্ত্ব$ প্রমাণও পেয়েছে পুলিশ।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Algorithm: 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We have collected list of ~350 homonyms from different educational site.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If a word is found in the list, we replace it by one of its homonyms at random.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Transliteration Layer</a:t>
            </a:r>
            <a:r>
              <a:rPr lang="en-GB" sz="2500"/>
              <a:t>:</a:t>
            </a:r>
            <a:endParaRPr sz="2500"/>
          </a:p>
        </p:txBody>
      </p:sp>
      <p:sp>
        <p:nvSpPr>
          <p:cNvPr id="136" name="Google Shape;136;p26"/>
          <p:cNvSpPr txBox="1"/>
          <p:nvPr/>
        </p:nvSpPr>
        <p:spPr>
          <a:xfrm>
            <a:off x="567375" y="987225"/>
            <a:ext cx="8107500" cy="3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</a:rPr>
              <a:t>Example: “এপ্রিল” → “এপ্রীল”; “হোটেল” → “হোতেল”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Algorithm: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We used </a:t>
            </a:r>
            <a:r>
              <a:rPr lang="en-GB" sz="1600" u="sng">
                <a:solidFill>
                  <a:schemeClr val="hlink"/>
                </a:solidFill>
                <a:hlinkClick r:id="rId1"/>
              </a:rPr>
              <a:t>kaggle dataset </a:t>
            </a:r>
            <a:r>
              <a:rPr lang="en-GB" sz="1600"/>
              <a:t>of English Word Frequency,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Stop words are words that are so common they are basically ignored by typical tokenizers.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Example: “a”, “an”, “the”, “of”, “in”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removed it using NLTK stopwords corpus. Also removed prepositions. 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We chose top 10000 words in the list as most frequent English words.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We applied Google Transliteration API to Transliterate them in Bangla. 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Chair,চেয়ার; School,স্কুল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Extract all sentences with Transliterated words.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600"/>
              <a:t>Then apply spelling error based on 50% probability.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Error count distribution in the generated dataset</a:t>
            </a:r>
            <a:endParaRPr sz="2500"/>
          </a:p>
        </p:txBody>
      </p:sp>
      <p:sp>
        <p:nvSpPr>
          <p:cNvPr id="142" name="Google Shape;142;p27"/>
          <p:cNvSpPr txBox="1"/>
          <p:nvPr/>
        </p:nvSpPr>
        <p:spPr>
          <a:xfrm>
            <a:off x="1207975" y="4527900"/>
            <a:ext cx="534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Y-axis: Number of sentence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X-axis: Number of error in a sentence</a:t>
            </a:r>
            <a:endParaRPr lang="en-GB"/>
          </a:p>
        </p:txBody>
      </p:sp>
      <p:sp>
        <p:nvSpPr>
          <p:cNvPr id="143" name="Google Shape;143;p27"/>
          <p:cNvSpPr txBox="1"/>
          <p:nvPr/>
        </p:nvSpPr>
        <p:spPr>
          <a:xfrm>
            <a:off x="5367350" y="4440700"/>
            <a:ext cx="31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Total Sentence: 20000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57.97% sentence are error free</a:t>
            </a:r>
            <a:endParaRPr lang="en-GB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59925" y="887238"/>
            <a:ext cx="4492034" cy="3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Future Works</a:t>
            </a:r>
            <a:endParaRPr lang="en-GB"/>
          </a:p>
        </p:txBody>
      </p:sp>
      <p:sp>
        <p:nvSpPr>
          <p:cNvPr id="150" name="Google Shape;150;p28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 lang="en-GB"/>
          </a:p>
        </p:txBody>
      </p:sp>
      <p:sp>
        <p:nvSpPr>
          <p:cNvPr id="156" name="Google Shape;15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Finetune Bangla-BERT for token classification tasks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classes are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error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Error begin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Error inside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Missing after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CRF-BiLSTM heads for classification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Label </a:t>
            </a:r>
            <a:r>
              <a:rPr lang="en-GB"/>
              <a:t>smoothing</a:t>
            </a:r>
            <a:r>
              <a:rPr lang="en-GB"/>
              <a:t> and probability thresholding for inference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Post-processing when errors are deterministic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6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 lang="en-GB"/>
          </a:p>
        </p:txBody>
      </p:sp>
      <p:sp>
        <p:nvSpPr>
          <p:cNvPr id="162" name="Google Shape;162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Metrics: Levenshtein Distance of the predicted string and ground truth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63" name="Google Shape;163;p30"/>
          <p:cNvGraphicFramePr/>
          <p:nvPr/>
        </p:nvGraphicFramePr>
        <p:xfrm>
          <a:off x="744850" y="1670725"/>
          <a:ext cx="7239000" cy="3048000"/>
        </p:xfrm>
        <a:graphic>
          <a:graphicData uri="http://schemas.openxmlformats.org/drawingml/2006/table">
            <a:tbl>
              <a:tblPr>
                <a:noFill/>
                <a:tableStyleId>{34666AC4-BC06-4521-B7ED-2CE0F94959A0}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Output the same sentence</a:t>
                      </a:r>
                      <a:endParaRPr lang="en-GB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1.5168</a:t>
                      </a:r>
                      <a:endParaRPr lang="en-GB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XLM-base, two classes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1.4172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Deberta-v3-Large, two classes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1.3488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Bangla-BERT-large, two classes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1.1344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Bangla-BERT-large-CRF, two classes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1.1644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Bangla-BERT, Four classes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1.1044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Bangla-BERT-large, Four classes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1.0784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Bangla-BERT-large + base ensemble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1.0612</a:t>
                      </a:r>
                      <a:endParaRPr lang="en-GB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Works</a:t>
            </a:r>
            <a:endParaRPr lang="en-GB"/>
          </a:p>
        </p:txBody>
      </p:sp>
      <p:sp>
        <p:nvSpPr>
          <p:cNvPr id="169" name="Google Shape;169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character level tokenization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Integrating rule-based approaches with deep </a:t>
            </a:r>
            <a:r>
              <a:rPr lang="en-GB"/>
              <a:t>learning</a:t>
            </a:r>
            <a:r>
              <a:rPr lang="en-GB"/>
              <a:t> models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Grammatical error correction after detection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of generative methods (Bangla-T5) in this task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BSpell </a:t>
            </a:r>
            <a:r>
              <a:rPr lang="en-GB"/>
              <a:t>style pretraining for grammatical errors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Detect part of the sentence containing </a:t>
            </a:r>
            <a:r>
              <a:rPr lang="en-GB" b="1"/>
              <a:t>grammatical </a:t>
            </a:r>
            <a:r>
              <a:rPr lang="en-GB"/>
              <a:t>errors</a:t>
            </a:r>
            <a:r>
              <a:rPr lang="en-GB"/>
              <a:t> or </a:t>
            </a:r>
            <a:r>
              <a:rPr lang="en-GB" b="1"/>
              <a:t>spelling </a:t>
            </a:r>
            <a:r>
              <a:rPr lang="en-GB"/>
              <a:t>errors</a:t>
            </a:r>
            <a:endParaRPr lang="en-GB"/>
          </a:p>
          <a:p>
            <a:pPr marL="0" lvl="0" indent="0" algn="ctr" rtl="0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স্থানীয় </a:t>
            </a:r>
            <a:r>
              <a:rPr lang="en-GB" sz="20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$</a:t>
            </a:r>
            <a:r>
              <a:rPr lang="en-GB" sz="2000" b="1" i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মুক্তিযুদ্ধা</a:t>
            </a:r>
            <a:r>
              <a:rPr lang="en-GB" sz="20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$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কমান্ডার বিক্রি হয়ে গেছেন অনেক আগেই।</a:t>
            </a:r>
            <a:endParaRPr sz="2800"/>
          </a:p>
          <a:p>
            <a:pPr marL="45720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3088" y="2268150"/>
            <a:ext cx="56483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Challenge I: Variations of Error</a:t>
            </a:r>
            <a:endParaRPr lang="en-GB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44638" y="965410"/>
          <a:ext cx="8454725" cy="3167750"/>
        </p:xfrm>
        <a:graphic>
          <a:graphicData uri="http://schemas.openxmlformats.org/drawingml/2006/table">
            <a:tbl>
              <a:tblPr>
                <a:noFill/>
                <a:tableStyleId>{34666AC4-BC06-4521-B7ED-2CE0F94959A0}</a:tableStyleId>
              </a:tblPr>
              <a:tblGrid>
                <a:gridCol w="2422125"/>
                <a:gridCol w="6032600"/>
              </a:tblGrid>
              <a:tr h="41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Single word error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এই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$বলিয়া$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মহেন্দ্র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$ছুটিয়া$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$বাহির$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$হইয়া$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গেল।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6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Multi word error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আমার স্বর্গের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$বন্ধু তালিকায়$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আপনি থাকুন।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289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Wrong Punctuation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অবশ্যই মার্টিন না, না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$।$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337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Punctuation Omission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অসাধারণ ভাই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$$</a:t>
                      </a:r>
                      <a:endParaRPr sz="1800" b="1"/>
                    </a:p>
                  </a:txBody>
                  <a:tcPr marL="91425" marR="91425" marT="91425" marB="91425"/>
                </a:tc>
              </a:tr>
              <a:tr h="24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Merge Error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$আজতো$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মনে হচ্ছে এইখানেই রাত ভোর হয়ে যাবে।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0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Form/Inflection Error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তাই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$সরকারের$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সংস্থাগুলোর এর খোঁজ রাখাটা জরুরি।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4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Unwanted space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তার কয়েকটি উপনদী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 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সহ।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44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Hybrid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রান্না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$প্রসিক্ষণমিরপুরের$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বর্ধিত পল্লবী এলাকার …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21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Broken Font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$অার$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GB" sz="18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$অাকরাম$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খান …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II: Annotation Error (Human/Semi-Automation)</a:t>
            </a:r>
            <a:endParaRPr lang="en-GB"/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শেনেক্টাডির অধিবাসীদের </a:t>
            </a: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$ব্যবসা$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করা </a:t>
            </a: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$নিষিদ্ধ$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ছিল।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জেডএক্সওয়াইয়ের মানবসম্পদ বিভাগের পরিচালক ইশরাত আখন্দ</a:t>
            </a:r>
            <a:r>
              <a:rPr lang="en-GB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$$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বাংলাদেশের শিল্পবোদ্ধাদের কাছে প্রিয় নাম।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 lang="en-GB"/>
          </a:p>
        </p:txBody>
      </p:sp>
      <p:sp>
        <p:nvSpPr>
          <p:cNvPr id="80" name="Google Shape;80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Size: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 and Validation Set: 20,000 (80-20 split)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Set: 5,000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Bengali.AI</a:t>
            </a:r>
            <a:r>
              <a:rPr lang="en-GB"/>
              <a:t>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Kaggle Competition</a:t>
            </a:r>
            <a:r>
              <a:rPr lang="en-GB"/>
              <a:t> (Live)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Besides this dataset, we have generated synthetic data with common grammatical errors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of the Art Methods</a:t>
            </a:r>
            <a:endParaRPr lang="en-GB"/>
          </a:p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challenge, hence no direct SOTA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Spell.gov.bd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Seems mostly deterministic table lookup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 Checking in Bangla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DPCSpell: A Transformer-based Detector-Purificator-Corrector Framework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BSpell: A CNN-blended BERT Based Bengali Spell Checker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Punctuation Restoration in Bangla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Punctuation Restoration using Transformer Models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Synthetic Dataset Generation</a:t>
            </a:r>
            <a:endParaRPr lang="en-GB"/>
          </a:p>
        </p:txBody>
      </p:sp>
      <p:sp>
        <p:nvSpPr>
          <p:cNvPr id="92" name="Google Shape;92;p19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Error count distribution in the </a:t>
            </a:r>
            <a:r>
              <a:rPr lang="en-GB" sz="2500"/>
              <a:t>kaggle</a:t>
            </a:r>
            <a:r>
              <a:rPr lang="en-GB" sz="2500"/>
              <a:t> dataset</a:t>
            </a:r>
            <a:endParaRPr sz="25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42125" y="941273"/>
            <a:ext cx="4783387" cy="34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207975" y="4527900"/>
            <a:ext cx="534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Y-axis: Number of sentence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X-axis: Number of error in a sentence</a:t>
            </a:r>
            <a:endParaRPr lang="en-GB"/>
          </a:p>
        </p:txBody>
      </p:sp>
      <p:sp>
        <p:nvSpPr>
          <p:cNvPr id="100" name="Google Shape;100;p20"/>
          <p:cNvSpPr txBox="1"/>
          <p:nvPr/>
        </p:nvSpPr>
        <p:spPr>
          <a:xfrm>
            <a:off x="5367350" y="4440700"/>
            <a:ext cx="31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Total Sentence: 19380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57.8% sentence are error free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253775"/>
            <a:ext cx="85206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Error Generation Technique</a:t>
            </a:r>
            <a:endParaRPr sz="2500"/>
          </a:p>
        </p:txBody>
      </p:sp>
      <p:sp>
        <p:nvSpPr>
          <p:cNvPr id="106" name="Google Shape;106;p21"/>
          <p:cNvSpPr txBox="1"/>
          <p:nvPr/>
        </p:nvSpPr>
        <p:spPr>
          <a:xfrm>
            <a:off x="567375" y="987225"/>
            <a:ext cx="7956600" cy="27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First challenge: Named entity word should be unchanged.</a:t>
            </a:r>
            <a:br>
              <a:rPr lang="en-GB" sz="1800"/>
            </a:br>
            <a:r>
              <a:rPr lang="en-GB" sz="1800"/>
              <a:t>Solution: Using NER model from </a:t>
            </a:r>
            <a:r>
              <a:rPr lang="en-GB" sz="1800" u="sng">
                <a:solidFill>
                  <a:schemeClr val="hlink"/>
                </a:solidFill>
                <a:hlinkClick r:id="rId1"/>
              </a:rPr>
              <a:t>bnlp</a:t>
            </a:r>
            <a:r>
              <a:rPr lang="en-GB" sz="1800"/>
              <a:t> library, we first split the sentence into words and corresponding tag.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Then we take a poisson random variate, </a:t>
            </a:r>
            <a:r>
              <a:rPr lang="en-GB" sz="1800" i="1"/>
              <a:t>n</a:t>
            </a:r>
            <a:r>
              <a:rPr lang="en-GB" sz="1800"/>
              <a:t> with mean 0.5. We want to introduce at most </a:t>
            </a:r>
            <a:r>
              <a:rPr lang="en-GB" sz="1800" i="1"/>
              <a:t>n</a:t>
            </a:r>
            <a:r>
              <a:rPr lang="en-GB" sz="1800"/>
              <a:t> error in the current sentence.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 generate different types of error, we used different layer for each error type.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passed the splitted sentence to all the layers sequentially, finally select at most </a:t>
            </a:r>
            <a:r>
              <a:rPr lang="en-GB" sz="1800" i="1"/>
              <a:t>n </a:t>
            </a:r>
            <a:r>
              <a:rPr lang="en-GB" sz="1800"/>
              <a:t>error randomly.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5174</Words>
  <Application>WPS Presentation</Application>
  <PresentationFormat/>
  <Paragraphs>226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Courier New</vt:lpstr>
      <vt:lpstr>AdorshoLipi</vt:lpstr>
      <vt:lpstr>Microsoft YaHei</vt:lpstr>
      <vt:lpstr>Droid Sans Fallback</vt:lpstr>
      <vt:lpstr>Arial Unicode MS</vt:lpstr>
      <vt:lpstr>Simple Light</vt:lpstr>
      <vt:lpstr>(BhashaBhrom)</vt:lpstr>
      <vt:lpstr>The Problem</vt:lpstr>
      <vt:lpstr>Challenge I: Variations of Error</vt:lpstr>
      <vt:lpstr>Challenges II: Annotation Error (Human/Semi-Automation)</vt:lpstr>
      <vt:lpstr>Dataset Description</vt:lpstr>
      <vt:lpstr>State of the Art Methods</vt:lpstr>
      <vt:lpstr>Synthetic Dataset Generation</vt:lpstr>
      <vt:lpstr>Error count distribution in the kaggle dataset</vt:lpstr>
      <vt:lpstr>Error Generation Technique</vt:lpstr>
      <vt:lpstr>Split Error Layer</vt:lpstr>
      <vt:lpstr>Merge Error Layer:</vt:lpstr>
      <vt:lpstr>Punctuation Error Layer:</vt:lpstr>
      <vt:lpstr>Homonym Error Layer:</vt:lpstr>
      <vt:lpstr>Transliteration Layer:</vt:lpstr>
      <vt:lpstr>Error count distribution in the generated dataset</vt:lpstr>
      <vt:lpstr>Results and Future Works</vt:lpstr>
      <vt:lpstr>Methodology</vt:lpstr>
      <vt:lpstr>Results</vt:lpstr>
      <vt:lpstr>Future Works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ভাষাভ্রম(BhashaBhrom)</dc:title>
  <dc:creator/>
  <cp:lastModifiedBy>shayekh</cp:lastModifiedBy>
  <cp:revision>1</cp:revision>
  <dcterms:created xsi:type="dcterms:W3CDTF">2023-03-01T07:16:28Z</dcterms:created>
  <dcterms:modified xsi:type="dcterms:W3CDTF">2023-03-01T07:16:28Z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