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Lato" panose="020F0502020204030203" pitchFamily="34" charset="0"/>
      <p:regular r:id="rId41"/>
      <p:bold r:id="rId42"/>
      <p:italic r:id="rId43"/>
      <p:boldItalic r:id="rId44"/>
    </p:embeddedFont>
    <p:embeddedFont>
      <p:font typeface="Raleway"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066"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3fb19eb36e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3fb19eb36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fd4b189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fd4b189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fd4b189c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fd4b189c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fd4b189c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fd4b189c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401e574e9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401e574e9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fb19eb36e_7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fb19eb36e_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fb19eb36e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fb19eb36e_7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fb19eb36e_7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fb19eb36e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3fb19eb36e_7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3fb19eb36e_7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fb19eb36e_7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fb19eb36e_7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401e574e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401e574e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00ae4840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00ae4840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3fb19eb36e_7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3fb19eb36e_7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400ae4840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400ae4840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00ae4840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00ae4840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00ae4840e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00ae4840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400ae4840e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400ae4840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00ae4840e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00ae4840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01e574e9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01e574e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400ae4840e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400ae4840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400ae484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400ae484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fb19eb36e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fb19eb36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400ae4840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400ae4840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fb19eb36e_7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fb19eb36e_7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3fb19eb36e_7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3fb19eb36e_7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3fb19eb36e_7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3fb19eb36e_7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401e574e9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401e574e9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401e574e9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401e574e9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3fb19eb36e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3fb19eb36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400ae4840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400ae484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400ae4840e_0_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400ae4840e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fb19eb36e_5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fb19eb36e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fb19eb36e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fb19eb36e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3fb19eb36e_5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3fb19eb36e_5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fb19eb36e_5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fb19eb36e_5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fb19eb36e_5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fb19eb36e_5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fb19eb36e_5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fb19eb36e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2140800" y="3781876"/>
            <a:ext cx="4862400" cy="12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2140800" y="1237413"/>
            <a:ext cx="4862400" cy="12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2140800" y="1630500"/>
            <a:ext cx="4862400" cy="18825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rgbClr val="0D47A1"/>
              </a:buClr>
              <a:buSzPts val="4000"/>
              <a:buNone/>
              <a:defRPr sz="4000" b="1">
                <a:solidFill>
                  <a:schemeClr val="lt2"/>
                </a:solidFill>
              </a:defRPr>
            </a:lvl1pPr>
            <a:lvl2pPr lvl="1" algn="ctr">
              <a:lnSpc>
                <a:spcPct val="100000"/>
              </a:lnSpc>
              <a:spcBef>
                <a:spcPts val="0"/>
              </a:spcBef>
              <a:spcAft>
                <a:spcPts val="0"/>
              </a:spcAft>
              <a:buClr>
                <a:srgbClr val="0D47A1"/>
              </a:buClr>
              <a:buSzPts val="4000"/>
              <a:buNone/>
              <a:defRPr sz="4000" b="1">
                <a:solidFill>
                  <a:schemeClr val="lt2"/>
                </a:solidFill>
              </a:defRPr>
            </a:lvl2pPr>
            <a:lvl3pPr lvl="2" algn="ctr">
              <a:lnSpc>
                <a:spcPct val="100000"/>
              </a:lnSpc>
              <a:spcBef>
                <a:spcPts val="0"/>
              </a:spcBef>
              <a:spcAft>
                <a:spcPts val="0"/>
              </a:spcAft>
              <a:buClr>
                <a:srgbClr val="0D47A1"/>
              </a:buClr>
              <a:buSzPts val="4000"/>
              <a:buNone/>
              <a:defRPr sz="4000" b="1">
                <a:solidFill>
                  <a:schemeClr val="lt2"/>
                </a:solidFill>
              </a:defRPr>
            </a:lvl3pPr>
            <a:lvl4pPr lvl="3" algn="ctr">
              <a:lnSpc>
                <a:spcPct val="100000"/>
              </a:lnSpc>
              <a:spcBef>
                <a:spcPts val="0"/>
              </a:spcBef>
              <a:spcAft>
                <a:spcPts val="0"/>
              </a:spcAft>
              <a:buClr>
                <a:srgbClr val="0D47A1"/>
              </a:buClr>
              <a:buSzPts val="4000"/>
              <a:buNone/>
              <a:defRPr sz="4000" b="1">
                <a:solidFill>
                  <a:schemeClr val="lt2"/>
                </a:solidFill>
              </a:defRPr>
            </a:lvl4pPr>
            <a:lvl5pPr lvl="4" algn="ctr">
              <a:lnSpc>
                <a:spcPct val="100000"/>
              </a:lnSpc>
              <a:spcBef>
                <a:spcPts val="0"/>
              </a:spcBef>
              <a:spcAft>
                <a:spcPts val="0"/>
              </a:spcAft>
              <a:buClr>
                <a:srgbClr val="0D47A1"/>
              </a:buClr>
              <a:buSzPts val="4000"/>
              <a:buNone/>
              <a:defRPr sz="4000" b="1">
                <a:solidFill>
                  <a:schemeClr val="lt2"/>
                </a:solidFill>
              </a:defRPr>
            </a:lvl5pPr>
            <a:lvl6pPr lvl="5" algn="ctr">
              <a:lnSpc>
                <a:spcPct val="100000"/>
              </a:lnSpc>
              <a:spcBef>
                <a:spcPts val="0"/>
              </a:spcBef>
              <a:spcAft>
                <a:spcPts val="0"/>
              </a:spcAft>
              <a:buClr>
                <a:srgbClr val="0D47A1"/>
              </a:buClr>
              <a:buSzPts val="4000"/>
              <a:buNone/>
              <a:defRPr sz="4000" b="1">
                <a:solidFill>
                  <a:schemeClr val="lt2"/>
                </a:solidFill>
              </a:defRPr>
            </a:lvl6pPr>
            <a:lvl7pPr lvl="6" algn="ctr">
              <a:lnSpc>
                <a:spcPct val="100000"/>
              </a:lnSpc>
              <a:spcBef>
                <a:spcPts val="0"/>
              </a:spcBef>
              <a:spcAft>
                <a:spcPts val="0"/>
              </a:spcAft>
              <a:buClr>
                <a:srgbClr val="0D47A1"/>
              </a:buClr>
              <a:buSzPts val="4000"/>
              <a:buNone/>
              <a:defRPr sz="4000" b="1">
                <a:solidFill>
                  <a:schemeClr val="lt2"/>
                </a:solidFill>
              </a:defRPr>
            </a:lvl7pPr>
            <a:lvl8pPr lvl="7" algn="ctr">
              <a:lnSpc>
                <a:spcPct val="100000"/>
              </a:lnSpc>
              <a:spcBef>
                <a:spcPts val="0"/>
              </a:spcBef>
              <a:spcAft>
                <a:spcPts val="0"/>
              </a:spcAft>
              <a:buClr>
                <a:srgbClr val="0D47A1"/>
              </a:buClr>
              <a:buSzPts val="4000"/>
              <a:buNone/>
              <a:defRPr sz="4000" b="1">
                <a:solidFill>
                  <a:schemeClr val="lt2"/>
                </a:solidFill>
              </a:defRPr>
            </a:lvl8pPr>
            <a:lvl9pPr lvl="8" algn="ctr">
              <a:lnSpc>
                <a:spcPct val="100000"/>
              </a:lnSpc>
              <a:spcBef>
                <a:spcPts val="0"/>
              </a:spcBef>
              <a:spcAft>
                <a:spcPts val="0"/>
              </a:spcAft>
              <a:buClr>
                <a:srgbClr val="0D47A1"/>
              </a:buClr>
              <a:buSzPts val="4000"/>
              <a:buNone/>
              <a:defRPr sz="4000" b="1">
                <a:solidFill>
                  <a:schemeClr val="lt2"/>
                </a:solidFill>
              </a:defRPr>
            </a:lvl9pPr>
          </a:lstStyle>
          <a:p>
            <a:endParaRPr/>
          </a:p>
        </p:txBody>
      </p:sp>
      <p:sp>
        <p:nvSpPr>
          <p:cNvPr id="87" name="Google Shape;87;p13"/>
          <p:cNvSpPr txBox="1">
            <a:spLocks noGrp="1"/>
          </p:cNvSpPr>
          <p:nvPr>
            <p:ph type="sldNum" idx="12"/>
          </p:nvPr>
        </p:nvSpPr>
        <p:spPr>
          <a:xfrm>
            <a:off x="8497999" y="4688759"/>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lt2"/>
                </a:solidFill>
              </a:defRPr>
            </a:lvl1pPr>
            <a:lvl2pPr lvl="1" algn="r">
              <a:lnSpc>
                <a:spcPct val="100000"/>
              </a:lnSpc>
              <a:spcAft>
                <a:spcPts val="0"/>
              </a:spcAft>
              <a:buNone/>
              <a:defRPr sz="1000">
                <a:solidFill>
                  <a:schemeClr val="lt2"/>
                </a:solidFill>
              </a:defRPr>
            </a:lvl2pPr>
            <a:lvl3pPr lvl="2" algn="r">
              <a:lnSpc>
                <a:spcPct val="100000"/>
              </a:lnSpc>
              <a:spcAft>
                <a:spcPts val="0"/>
              </a:spcAft>
              <a:buNone/>
              <a:defRPr sz="1000">
                <a:solidFill>
                  <a:schemeClr val="lt2"/>
                </a:solidFill>
              </a:defRPr>
            </a:lvl3pPr>
            <a:lvl4pPr lvl="3" algn="r">
              <a:lnSpc>
                <a:spcPct val="100000"/>
              </a:lnSpc>
              <a:spcAft>
                <a:spcPts val="0"/>
              </a:spcAft>
              <a:buNone/>
              <a:defRPr sz="1000">
                <a:solidFill>
                  <a:schemeClr val="lt2"/>
                </a:solidFill>
              </a:defRPr>
            </a:lvl4pPr>
            <a:lvl5pPr lvl="4" algn="r">
              <a:lnSpc>
                <a:spcPct val="100000"/>
              </a:lnSpc>
              <a:spcAft>
                <a:spcPts val="0"/>
              </a:spcAft>
              <a:buNone/>
              <a:defRPr sz="1000">
                <a:solidFill>
                  <a:schemeClr val="lt2"/>
                </a:solidFill>
              </a:defRPr>
            </a:lvl5pPr>
            <a:lvl6pPr lvl="5" algn="r">
              <a:lnSpc>
                <a:spcPct val="100000"/>
              </a:lnSpc>
              <a:spcAft>
                <a:spcPts val="0"/>
              </a:spcAft>
              <a:buNone/>
              <a:defRPr sz="1000">
                <a:solidFill>
                  <a:schemeClr val="lt2"/>
                </a:solidFill>
              </a:defRPr>
            </a:lvl6pPr>
            <a:lvl7pPr lvl="6" algn="r">
              <a:lnSpc>
                <a:spcPct val="100000"/>
              </a:lnSpc>
              <a:spcAft>
                <a:spcPts val="0"/>
              </a:spcAft>
              <a:buNone/>
              <a:defRPr sz="1000">
                <a:solidFill>
                  <a:schemeClr val="lt2"/>
                </a:solidFill>
              </a:defRPr>
            </a:lvl7pPr>
            <a:lvl8pPr lvl="7" algn="r">
              <a:lnSpc>
                <a:spcPct val="100000"/>
              </a:lnSpc>
              <a:spcAft>
                <a:spcPts val="0"/>
              </a:spcAft>
              <a:buNone/>
              <a:defRPr sz="1000">
                <a:solidFill>
                  <a:schemeClr val="lt2"/>
                </a:solidFill>
              </a:defRPr>
            </a:lvl8pPr>
            <a:lvl9pPr lvl="8" algn="r">
              <a:lnSpc>
                <a:spcPct val="100000"/>
              </a:lnSpc>
              <a:spcAft>
                <a:spcPts val="0"/>
              </a:spcAft>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de.google.com/archive/p/opendlp/download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github.com/cloudsecuritylabs/openDLP/blob/main/README.m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cloudsecuritylabs/openDLP/blob/main/README.md"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hyperlink" Target="https://www.youtube.com/watch?v=zrR08GY78GM&amp;t=884s" TargetMode="External"/><Relationship Id="rId4" Type="http://schemas.openxmlformats.org/officeDocument/2006/relationships/hyperlink" Target="https://www.youtube.com/watch?v=uulJSjLdy1g"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igitalguardian.com/blog/what-data-encrypti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digitalguardian.com/blog/keep-calm-and-be-prepared-building-effective-incident-response-plan-infographi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t>Security Tool Demonstration </a:t>
            </a:r>
            <a:r>
              <a:rPr lang="en-US" sz="3900" b="0" dirty="0" err="1"/>
              <a:t>OpenDLP</a:t>
            </a:r>
            <a:r>
              <a:rPr lang="en-US" sz="3900" b="0" dirty="0"/>
              <a:t>: Data Loss Prevention </a:t>
            </a:r>
            <a:br>
              <a:rPr lang="en-US" sz="3900" b="0" dirty="0"/>
            </a:br>
            <a:br>
              <a:rPr lang="en-US" sz="3900" b="0" dirty="0"/>
            </a:br>
            <a:endParaRPr lang="en-US" sz="3900" b="0" dirty="0"/>
          </a:p>
        </p:txBody>
      </p:sp>
      <p:sp>
        <p:nvSpPr>
          <p:cNvPr id="93" name="Google Shape;93;p14"/>
          <p:cNvSpPr txBox="1">
            <a:spLocks noGrp="1"/>
          </p:cNvSpPr>
          <p:nvPr>
            <p:ph type="subTitle" idx="1"/>
          </p:nvPr>
        </p:nvSpPr>
        <p:spPr>
          <a:xfrm>
            <a:off x="727950" y="3185000"/>
            <a:ext cx="7688100" cy="102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300" b="1" dirty="0"/>
              <a:t>Presented by :</a:t>
            </a:r>
            <a:endParaRPr sz="2300" b="1" dirty="0"/>
          </a:p>
          <a:p>
            <a:pPr marL="0" lvl="0" indent="0" algn="ctr" rtl="0">
              <a:spcBef>
                <a:spcPts val="0"/>
              </a:spcBef>
              <a:spcAft>
                <a:spcPts val="0"/>
              </a:spcAft>
              <a:buNone/>
            </a:pPr>
            <a:r>
              <a:rPr lang="en" sz="2300" b="1" dirty="0"/>
              <a:t> A1 - Group 3</a:t>
            </a:r>
            <a:endParaRPr sz="2300" b="1" dirty="0"/>
          </a:p>
        </p:txBody>
      </p:sp>
      <p:pic>
        <p:nvPicPr>
          <p:cNvPr id="94" name="Google Shape;94;p14"/>
          <p:cNvPicPr preferRelativeResize="0"/>
          <p:nvPr/>
        </p:nvPicPr>
        <p:blipFill>
          <a:blip r:embed="rId3">
            <a:alphaModFix/>
          </a:blip>
          <a:stretch>
            <a:fillRect/>
          </a:stretch>
        </p:blipFill>
        <p:spPr>
          <a:xfrm>
            <a:off x="8019400" y="0"/>
            <a:ext cx="1124600" cy="1124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Installation</a:t>
            </a:r>
            <a:endParaRPr/>
          </a:p>
        </p:txBody>
      </p:sp>
      <p:sp>
        <p:nvSpPr>
          <p:cNvPr id="156" name="Google Shape;156;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Download all the 7zip files from this link: </a:t>
            </a:r>
            <a:r>
              <a:rPr lang="en" sz="1500" u="sng">
                <a:solidFill>
                  <a:schemeClr val="hlink"/>
                </a:solidFill>
                <a:hlinkClick r:id="rId3"/>
              </a:rPr>
              <a:t>Google Code Archive - Long-term storage for Google Code Project Hosting.</a:t>
            </a:r>
            <a:endParaRPr sz="1500"/>
          </a:p>
          <a:p>
            <a:pPr marL="457200" lvl="0" indent="-323850" algn="l" rtl="0">
              <a:spcBef>
                <a:spcPts val="0"/>
              </a:spcBef>
              <a:spcAft>
                <a:spcPts val="0"/>
              </a:spcAft>
              <a:buSzPts val="1500"/>
              <a:buChar char="❏"/>
            </a:pPr>
            <a:r>
              <a:rPr lang="en" sz="1500"/>
              <a:t>In Ubuntu, install 7zip and run the following commands: 7za OpenDLP-0.5.1-VM.7z.001</a:t>
            </a:r>
            <a:endParaRPr sz="1500"/>
          </a:p>
          <a:p>
            <a:pPr marL="457200" lvl="0" indent="-323850" algn="l" rtl="0">
              <a:spcBef>
                <a:spcPts val="0"/>
              </a:spcBef>
              <a:spcAft>
                <a:spcPts val="0"/>
              </a:spcAft>
              <a:buSzPts val="1500"/>
              <a:buChar char="❏"/>
            </a:pPr>
            <a:r>
              <a:rPr lang="en" sz="1500"/>
              <a:t>Import “ova” file on VirtualBox.</a:t>
            </a:r>
            <a:endParaRPr sz="1500"/>
          </a:p>
          <a:p>
            <a:pPr marL="457200" lvl="0" indent="-323850" algn="l" rtl="0">
              <a:spcBef>
                <a:spcPts val="0"/>
              </a:spcBef>
              <a:spcAft>
                <a:spcPts val="0"/>
              </a:spcAft>
              <a:buSzPts val="1500"/>
              <a:buChar char="❏"/>
            </a:pPr>
            <a:r>
              <a:rPr lang="en" sz="1500"/>
              <a:t>To connect to openDLP from the host machine, configure networking in “Bridge mode”.</a:t>
            </a:r>
            <a:endParaRPr sz="1500"/>
          </a:p>
          <a:p>
            <a:pPr marL="457200" lvl="0" indent="-323850" algn="l" rtl="0">
              <a:spcBef>
                <a:spcPts val="0"/>
              </a:spcBef>
              <a:spcAft>
                <a:spcPts val="0"/>
              </a:spcAft>
              <a:buSzPts val="1500"/>
              <a:buChar char="❏"/>
            </a:pPr>
            <a:r>
              <a:rPr lang="en" sz="1500"/>
              <a:t>To connect to VM: username-opendlp, password-opendlp</a:t>
            </a:r>
            <a:endParaRPr sz="1500"/>
          </a:p>
          <a:p>
            <a:pPr marL="457200" lvl="0" indent="-323850" algn="l" rtl="0">
              <a:spcBef>
                <a:spcPts val="0"/>
              </a:spcBef>
              <a:spcAft>
                <a:spcPts val="0"/>
              </a:spcAft>
              <a:buSzPts val="1500"/>
              <a:buChar char="❏"/>
            </a:pPr>
            <a:r>
              <a:rPr lang="en" sz="1500"/>
              <a:t>For details information: </a:t>
            </a:r>
            <a:r>
              <a:rPr lang="en" sz="1500" u="sng">
                <a:solidFill>
                  <a:schemeClr val="hlink"/>
                </a:solidFill>
                <a:hlinkClick r:id="rId4"/>
              </a:rPr>
              <a:t>openDLP/README.md at main · cloudsecuritylabs/openDLP (github.com)</a:t>
            </a:r>
            <a:endParaRPr sz="15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4"/>
          <p:cNvPicPr preferRelativeResize="0"/>
          <p:nvPr/>
        </p:nvPicPr>
        <p:blipFill>
          <a:blip r:embed="rId3">
            <a:alphaModFix/>
          </a:blip>
          <a:stretch>
            <a:fillRect/>
          </a:stretch>
        </p:blipFill>
        <p:spPr>
          <a:xfrm>
            <a:off x="398325" y="648425"/>
            <a:ext cx="5864624" cy="4351025"/>
          </a:xfrm>
          <a:prstGeom prst="rect">
            <a:avLst/>
          </a:prstGeom>
          <a:noFill/>
          <a:ln>
            <a:noFill/>
          </a:ln>
        </p:spPr>
      </p:pic>
      <p:sp>
        <p:nvSpPr>
          <p:cNvPr id="162" name="Google Shape;162;p24"/>
          <p:cNvSpPr txBox="1">
            <a:spLocks noGrp="1"/>
          </p:cNvSpPr>
          <p:nvPr>
            <p:ph type="title"/>
          </p:nvPr>
        </p:nvSpPr>
        <p:spPr>
          <a:xfrm>
            <a:off x="339650" y="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Installation</a:t>
            </a:r>
            <a:endParaRPr/>
          </a:p>
        </p:txBody>
      </p:sp>
      <p:pic>
        <p:nvPicPr>
          <p:cNvPr id="163" name="Google Shape;163;p24"/>
          <p:cNvPicPr preferRelativeResize="0"/>
          <p:nvPr/>
        </p:nvPicPr>
        <p:blipFill>
          <a:blip r:embed="rId4">
            <a:alphaModFix/>
          </a:blip>
          <a:stretch>
            <a:fillRect/>
          </a:stretch>
        </p:blipFill>
        <p:spPr>
          <a:xfrm>
            <a:off x="2662600" y="2829775"/>
            <a:ext cx="6286500" cy="154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5"/>
          <p:cNvPicPr preferRelativeResize="0"/>
          <p:nvPr/>
        </p:nvPicPr>
        <p:blipFill>
          <a:blip r:embed="rId3">
            <a:alphaModFix/>
          </a:blip>
          <a:stretch>
            <a:fillRect/>
          </a:stretch>
        </p:blipFill>
        <p:spPr>
          <a:xfrm>
            <a:off x="152400" y="999900"/>
            <a:ext cx="4595351" cy="3804651"/>
          </a:xfrm>
          <a:prstGeom prst="rect">
            <a:avLst/>
          </a:prstGeom>
          <a:noFill/>
          <a:ln>
            <a:noFill/>
          </a:ln>
        </p:spPr>
      </p:pic>
      <p:pic>
        <p:nvPicPr>
          <p:cNvPr id="169" name="Google Shape;169;p25"/>
          <p:cNvPicPr preferRelativeResize="0"/>
          <p:nvPr/>
        </p:nvPicPr>
        <p:blipFill>
          <a:blip r:embed="rId4">
            <a:alphaModFix/>
          </a:blip>
          <a:stretch>
            <a:fillRect/>
          </a:stretch>
        </p:blipFill>
        <p:spPr>
          <a:xfrm>
            <a:off x="4806425" y="999900"/>
            <a:ext cx="4262174" cy="3567400"/>
          </a:xfrm>
          <a:prstGeom prst="rect">
            <a:avLst/>
          </a:prstGeom>
          <a:noFill/>
          <a:ln>
            <a:noFill/>
          </a:ln>
        </p:spPr>
      </p:pic>
      <p:sp>
        <p:nvSpPr>
          <p:cNvPr id="170" name="Google Shape;170;p25"/>
          <p:cNvSpPr txBox="1">
            <a:spLocks noGrp="1"/>
          </p:cNvSpPr>
          <p:nvPr>
            <p:ph type="title"/>
          </p:nvPr>
        </p:nvSpPr>
        <p:spPr>
          <a:xfrm>
            <a:off x="152400" y="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Installation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6"/>
          <p:cNvPicPr preferRelativeResize="0"/>
          <p:nvPr/>
        </p:nvPicPr>
        <p:blipFill>
          <a:blip r:embed="rId3">
            <a:alphaModFix/>
          </a:blip>
          <a:stretch>
            <a:fillRect/>
          </a:stretch>
        </p:blipFill>
        <p:spPr>
          <a:xfrm>
            <a:off x="110025" y="610000"/>
            <a:ext cx="3907075" cy="1601625"/>
          </a:xfrm>
          <a:prstGeom prst="rect">
            <a:avLst/>
          </a:prstGeom>
          <a:noFill/>
          <a:ln>
            <a:noFill/>
          </a:ln>
        </p:spPr>
      </p:pic>
      <p:pic>
        <p:nvPicPr>
          <p:cNvPr id="176" name="Google Shape;176;p26"/>
          <p:cNvPicPr preferRelativeResize="0"/>
          <p:nvPr/>
        </p:nvPicPr>
        <p:blipFill>
          <a:blip r:embed="rId4">
            <a:alphaModFix/>
          </a:blip>
          <a:stretch>
            <a:fillRect/>
          </a:stretch>
        </p:blipFill>
        <p:spPr>
          <a:xfrm>
            <a:off x="3669175" y="1076025"/>
            <a:ext cx="5426699" cy="3745475"/>
          </a:xfrm>
          <a:prstGeom prst="rect">
            <a:avLst/>
          </a:prstGeom>
          <a:noFill/>
          <a:ln>
            <a:noFill/>
          </a:ln>
        </p:spPr>
      </p:pic>
      <p:sp>
        <p:nvSpPr>
          <p:cNvPr id="177" name="Google Shape;177;p26"/>
          <p:cNvSpPr txBox="1">
            <a:spLocks noGrp="1"/>
          </p:cNvSpPr>
          <p:nvPr>
            <p:ph type="title"/>
          </p:nvPr>
        </p:nvSpPr>
        <p:spPr>
          <a:xfrm>
            <a:off x="297300" y="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Installation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ctrTitle"/>
          </p:nvPr>
        </p:nvSpPr>
        <p:spPr>
          <a:xfrm>
            <a:off x="727950" y="2129275"/>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TECHNICAL DETAILS &amp; PROFILE CREATION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7650" y="1184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Technical Design &amp; System Architecture</a:t>
            </a:r>
            <a:endParaRPr/>
          </a:p>
        </p:txBody>
      </p:sp>
      <p:sp>
        <p:nvSpPr>
          <p:cNvPr id="188" name="Google Shape;188;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OpenDLP has two types of basic components:</a:t>
            </a:r>
            <a:endParaRPr sz="1500"/>
          </a:p>
          <a:p>
            <a:pPr marL="457200" lvl="0" indent="-323850" algn="l" rtl="0">
              <a:spcBef>
                <a:spcPts val="1200"/>
              </a:spcBef>
              <a:spcAft>
                <a:spcPts val="0"/>
              </a:spcAft>
              <a:buSzPts val="1500"/>
              <a:buChar char="❏"/>
            </a:pPr>
            <a:r>
              <a:rPr lang="en" sz="1500"/>
              <a:t>A web application to manage Windows agents, Windows/UNIX/database agentless scanners and scan results.</a:t>
            </a:r>
            <a:endParaRPr sz="1500"/>
          </a:p>
          <a:p>
            <a:pPr marL="457200" lvl="0" indent="-323850" algn="l" rtl="0">
              <a:spcBef>
                <a:spcPts val="0"/>
              </a:spcBef>
              <a:spcAft>
                <a:spcPts val="0"/>
              </a:spcAft>
              <a:buSzPts val="1500"/>
              <a:buChar char="❏"/>
            </a:pPr>
            <a:r>
              <a:rPr lang="en" sz="1500"/>
              <a:t>A microsoft windows agent used to perform accelerated scans of up to thousands of systems simultaneously.</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Technical Design &amp; System Architecture</a:t>
            </a:r>
            <a:endParaRPr/>
          </a:p>
        </p:txBody>
      </p:sp>
      <p:sp>
        <p:nvSpPr>
          <p:cNvPr id="194" name="Google Shape;194;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SzPts val="1500"/>
              <a:buChar char="❏"/>
            </a:pPr>
            <a:r>
              <a:rPr lang="en" sz="1500"/>
              <a:t>The agent is written in C programming language.</a:t>
            </a:r>
            <a:endParaRPr sz="1500"/>
          </a:p>
          <a:p>
            <a:pPr marL="457200" lvl="0" indent="-323850" algn="l" rtl="0">
              <a:spcBef>
                <a:spcPts val="0"/>
              </a:spcBef>
              <a:spcAft>
                <a:spcPts val="0"/>
              </a:spcAft>
              <a:buSzPts val="1500"/>
              <a:buChar char="❏"/>
            </a:pPr>
            <a:r>
              <a:rPr lang="en" sz="1500"/>
              <a:t>The agents resumes automatically upon system reboots without any interaction from the user.</a:t>
            </a:r>
            <a:endParaRPr sz="1500"/>
          </a:p>
          <a:p>
            <a:pPr marL="457200" lvl="0" indent="-323850" algn="l" rtl="0">
              <a:spcBef>
                <a:spcPts val="0"/>
              </a:spcBef>
              <a:spcAft>
                <a:spcPts val="0"/>
              </a:spcAft>
              <a:buSzPts val="1500"/>
              <a:buChar char="❏"/>
            </a:pPr>
            <a:r>
              <a:rPr lang="en" sz="1500"/>
              <a:t>Securely transmits results to central management web application at user defined intervals over two-way-trusted SSL connections.</a:t>
            </a:r>
            <a:endParaRPr sz="1500"/>
          </a:p>
          <a:p>
            <a:pPr marL="457200" lvl="0" indent="-323850" algn="l" rtl="0">
              <a:spcBef>
                <a:spcPts val="0"/>
              </a:spcBef>
              <a:spcAft>
                <a:spcPts val="0"/>
              </a:spcAft>
              <a:buSzPts val="1500"/>
              <a:buChar char="❏"/>
            </a:pPr>
            <a:r>
              <a:rPr lang="en" sz="1500"/>
              <a:t>To identify sensitive data, it uses Perl Compatible Regular Expressions(PCREs) and can read inside compressed file.</a:t>
            </a:r>
            <a:endParaRPr sz="1500"/>
          </a:p>
          <a:p>
            <a:pPr marL="457200" lvl="0" indent="-323850" algn="l" rtl="0">
              <a:spcBef>
                <a:spcPts val="0"/>
              </a:spcBef>
              <a:spcAft>
                <a:spcPts val="0"/>
              </a:spcAft>
              <a:buSzPts val="1500"/>
              <a:buChar char="❏"/>
            </a:pPr>
            <a:r>
              <a:rPr lang="en" sz="1500"/>
              <a:t>Limits itself to a percent of physical memory of the machine running it.</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Working Principle</a:t>
            </a:r>
            <a:endParaRPr/>
          </a:p>
        </p:txBody>
      </p:sp>
      <p:sp>
        <p:nvSpPr>
          <p:cNvPr id="200" name="Google Shape;200;p30"/>
          <p:cNvSpPr txBox="1">
            <a:spLocks noGrp="1"/>
          </p:cNvSpPr>
          <p:nvPr>
            <p:ph type="body" idx="1"/>
          </p:nvPr>
        </p:nvSpPr>
        <p:spPr>
          <a:xfrm>
            <a:off x="729450" y="2078875"/>
            <a:ext cx="7688700" cy="272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000000"/>
                </a:solidFill>
                <a:highlight>
                  <a:srgbClr val="FFFFFF"/>
                </a:highlight>
              </a:rPr>
              <a:t>OpenDLP is a flexible tool that can be used in different, creative ways, but the basic workflow is as follows:</a:t>
            </a:r>
            <a:endParaRPr sz="1500">
              <a:solidFill>
                <a:srgbClr val="000000"/>
              </a:solidFill>
              <a:highlight>
                <a:srgbClr val="FFFFFF"/>
              </a:highlight>
            </a:endParaRPr>
          </a:p>
          <a:p>
            <a:pPr marL="457200" lvl="0" indent="-323850" algn="l" rtl="0">
              <a:spcBef>
                <a:spcPts val="1200"/>
              </a:spcBef>
              <a:spcAft>
                <a:spcPts val="0"/>
              </a:spcAft>
              <a:buClr>
                <a:srgbClr val="000000"/>
              </a:buClr>
              <a:buSzPts val="1500"/>
              <a:buChar char="❏"/>
            </a:pPr>
            <a:r>
              <a:rPr lang="en" sz="1500">
                <a:solidFill>
                  <a:srgbClr val="000000"/>
                </a:solidFill>
                <a:highlight>
                  <a:srgbClr val="FFFFFF"/>
                </a:highlight>
              </a:rPr>
              <a:t>Review the provided Regular Expressions for data to look for</a:t>
            </a:r>
            <a:endParaRPr sz="1500">
              <a:solidFill>
                <a:srgbClr val="000000"/>
              </a:solidFill>
              <a:highlight>
                <a:srgbClr val="FFFFFF"/>
              </a:highlight>
            </a:endParaRPr>
          </a:p>
          <a:p>
            <a:pPr marL="457200" lvl="0" indent="-323850" algn="l" rtl="0">
              <a:spcBef>
                <a:spcPts val="0"/>
              </a:spcBef>
              <a:spcAft>
                <a:spcPts val="0"/>
              </a:spcAft>
              <a:buClr>
                <a:srgbClr val="000000"/>
              </a:buClr>
              <a:buSzPts val="1500"/>
              <a:buChar char="❏"/>
            </a:pPr>
            <a:r>
              <a:rPr lang="en" sz="1500">
                <a:solidFill>
                  <a:srgbClr val="000000"/>
                </a:solidFill>
                <a:highlight>
                  <a:srgbClr val="FFFFFF"/>
                </a:highlight>
              </a:rPr>
              <a:t>Create a profile with authentication credentials and policy settings</a:t>
            </a:r>
            <a:endParaRPr sz="1500">
              <a:solidFill>
                <a:srgbClr val="000000"/>
              </a:solidFill>
              <a:highlight>
                <a:srgbClr val="FFFFFF"/>
              </a:highlight>
            </a:endParaRPr>
          </a:p>
          <a:p>
            <a:pPr marL="457200" lvl="0" indent="-323850" algn="l" rtl="0">
              <a:spcBef>
                <a:spcPts val="0"/>
              </a:spcBef>
              <a:spcAft>
                <a:spcPts val="0"/>
              </a:spcAft>
              <a:buClr>
                <a:srgbClr val="000000"/>
              </a:buClr>
              <a:buSzPts val="1500"/>
              <a:buChar char="❏"/>
            </a:pPr>
            <a:r>
              <a:rPr lang="en" sz="1500">
                <a:solidFill>
                  <a:srgbClr val="000000"/>
                </a:solidFill>
                <a:highlight>
                  <a:srgbClr val="FFFFFF"/>
                </a:highlight>
              </a:rPr>
              <a:t>Start a scan by providing a list of IPs.</a:t>
            </a:r>
            <a:endParaRPr sz="1500">
              <a:solidFill>
                <a:srgbClr val="000000"/>
              </a:solidFill>
              <a:highlight>
                <a:srgbClr val="FFFFFF"/>
              </a:highlight>
            </a:endParaRPr>
          </a:p>
          <a:p>
            <a:pPr marL="457200" lvl="0" indent="-323850" algn="l" rtl="0">
              <a:spcBef>
                <a:spcPts val="0"/>
              </a:spcBef>
              <a:spcAft>
                <a:spcPts val="0"/>
              </a:spcAft>
              <a:buClr>
                <a:srgbClr val="000000"/>
              </a:buClr>
              <a:buSzPts val="1500"/>
              <a:buChar char="❏"/>
            </a:pPr>
            <a:r>
              <a:rPr lang="en" sz="1500">
                <a:solidFill>
                  <a:srgbClr val="000000"/>
                </a:solidFill>
                <a:highlight>
                  <a:srgbClr val="FFFFFF"/>
                </a:highlight>
              </a:rPr>
              <a:t>Review the scan results and mark false positives</a:t>
            </a:r>
            <a:endParaRPr sz="1500">
              <a:solidFill>
                <a:srgbClr val="000000"/>
              </a:solidFill>
              <a:highlight>
                <a:srgbClr val="FFFFFF"/>
              </a:highlight>
            </a:endParaRPr>
          </a:p>
          <a:p>
            <a:pPr marL="457200" lvl="0" indent="-323850" algn="l" rtl="0">
              <a:spcBef>
                <a:spcPts val="0"/>
              </a:spcBef>
              <a:spcAft>
                <a:spcPts val="0"/>
              </a:spcAft>
              <a:buClr>
                <a:srgbClr val="000000"/>
              </a:buClr>
              <a:buSzPts val="1500"/>
              <a:buChar char="❏"/>
            </a:pPr>
            <a:r>
              <a:rPr lang="en" sz="1500">
                <a:solidFill>
                  <a:srgbClr val="000000"/>
                </a:solidFill>
                <a:highlight>
                  <a:srgbClr val="FFFFFF"/>
                </a:highlight>
              </a:rPr>
              <a:t>Report any suspect business sensitive or compliant data found</a:t>
            </a:r>
            <a:endParaRPr sz="1500">
              <a:solidFill>
                <a:srgbClr val="000000"/>
              </a:solidFill>
              <a:highlight>
                <a:srgbClr val="FFFFFF"/>
              </a:highlight>
            </a:endParaRPr>
          </a:p>
          <a:p>
            <a:pPr marL="457200" lvl="0" indent="-323850" algn="l" rtl="0">
              <a:spcBef>
                <a:spcPts val="0"/>
              </a:spcBef>
              <a:spcAft>
                <a:spcPts val="0"/>
              </a:spcAft>
              <a:buClr>
                <a:srgbClr val="000000"/>
              </a:buClr>
              <a:buSzPts val="1500"/>
              <a:buChar char="❏"/>
            </a:pPr>
            <a:r>
              <a:rPr lang="en" sz="1500">
                <a:solidFill>
                  <a:srgbClr val="000000"/>
                </a:solidFill>
                <a:highlight>
                  <a:srgbClr val="FFFFFF"/>
                </a:highlight>
              </a:rPr>
              <a:t>Work with the information owners and Office of Information Security to develop a remediation plan</a:t>
            </a:r>
            <a:endParaRPr sz="1500">
              <a:solidFill>
                <a:srgbClr val="000000"/>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OpenDLP’s Main Interface</a:t>
            </a:r>
            <a:endParaRPr/>
          </a:p>
        </p:txBody>
      </p:sp>
      <p:sp>
        <p:nvSpPr>
          <p:cNvPr id="206" name="Google Shape;206;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7" name="Google Shape;207;p31"/>
          <p:cNvPicPr preferRelativeResize="0"/>
          <p:nvPr/>
        </p:nvPicPr>
        <p:blipFill>
          <a:blip r:embed="rId3">
            <a:alphaModFix/>
          </a:blip>
          <a:stretch>
            <a:fillRect/>
          </a:stretch>
        </p:blipFill>
        <p:spPr>
          <a:xfrm>
            <a:off x="867325" y="1914750"/>
            <a:ext cx="8276674" cy="3328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127750" y="1318650"/>
            <a:ext cx="90162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990"/>
              <a:buNone/>
            </a:pPr>
            <a:r>
              <a:rPr lang="en" sz="2350">
                <a:solidFill>
                  <a:srgbClr val="000000"/>
                </a:solidFill>
                <a:highlight>
                  <a:srgbClr val="FFFFFF"/>
                </a:highlight>
              </a:rPr>
              <a:t>Review the provided Regular Expressions for data to look for</a:t>
            </a:r>
            <a:endParaRPr sz="3340"/>
          </a:p>
        </p:txBody>
      </p:sp>
      <p:pic>
        <p:nvPicPr>
          <p:cNvPr id="213" name="Google Shape;213;p32"/>
          <p:cNvPicPr preferRelativeResize="0"/>
          <p:nvPr/>
        </p:nvPicPr>
        <p:blipFill>
          <a:blip r:embed="rId3">
            <a:alphaModFix/>
          </a:blip>
          <a:stretch>
            <a:fillRect/>
          </a:stretch>
        </p:blipFill>
        <p:spPr>
          <a:xfrm>
            <a:off x="993925" y="1853850"/>
            <a:ext cx="7364649" cy="3289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727950" y="199480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 &amp; INSTALLATION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300">
                <a:solidFill>
                  <a:srgbClr val="000000"/>
                </a:solidFill>
                <a:highlight>
                  <a:schemeClr val="lt1"/>
                </a:highlight>
              </a:rPr>
              <a:t>Create a profile with authentication credentials</a:t>
            </a:r>
            <a:endParaRPr sz="2300"/>
          </a:p>
          <a:p>
            <a:pPr marL="0" lvl="0" indent="0" algn="l" rtl="0">
              <a:spcBef>
                <a:spcPts val="1200"/>
              </a:spcBef>
              <a:spcAft>
                <a:spcPts val="0"/>
              </a:spcAft>
              <a:buNone/>
            </a:pPr>
            <a:endParaRPr/>
          </a:p>
        </p:txBody>
      </p:sp>
      <p:sp>
        <p:nvSpPr>
          <p:cNvPr id="219" name="Google Shape;219;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500"/>
              <a:t>Enter a profile name in the “Profile Name” field. </a:t>
            </a:r>
            <a:endParaRPr sz="1500"/>
          </a:p>
          <a:p>
            <a:pPr marL="457200" lvl="0" indent="-323850" algn="l" rtl="0">
              <a:spcBef>
                <a:spcPts val="0"/>
              </a:spcBef>
              <a:spcAft>
                <a:spcPts val="0"/>
              </a:spcAft>
              <a:buSzPts val="1500"/>
              <a:buChar char="❏"/>
            </a:pPr>
            <a:r>
              <a:rPr lang="en" sz="1500"/>
              <a:t>Set the scan type to “Linux Filesystem (agentless over SSH).”</a:t>
            </a:r>
            <a:endParaRPr sz="1500"/>
          </a:p>
          <a:p>
            <a:pPr marL="457200" lvl="0" indent="-323850" algn="l" rtl="0">
              <a:spcBef>
                <a:spcPts val="0"/>
              </a:spcBef>
              <a:spcAft>
                <a:spcPts val="0"/>
              </a:spcAft>
              <a:buSzPts val="1500"/>
              <a:buChar char="❏"/>
            </a:pPr>
            <a:r>
              <a:rPr lang="en" sz="1500"/>
              <a:t>Select whether or not you want to mask the sensitive data in the scan results.</a:t>
            </a:r>
            <a:endParaRPr sz="1500"/>
          </a:p>
          <a:p>
            <a:pPr marL="457200" lvl="0" indent="-323850" algn="l" rtl="0">
              <a:spcBef>
                <a:spcPts val="0"/>
              </a:spcBef>
              <a:spcAft>
                <a:spcPts val="0"/>
              </a:spcAft>
              <a:buSzPts val="1500"/>
              <a:buChar char="❏"/>
            </a:pPr>
            <a:r>
              <a:rPr lang="en" sz="1500"/>
              <a:t>Enter the administrator’s username for the targets of the scan and corresponding password.</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Profiles</a:t>
            </a:r>
            <a:endParaRPr/>
          </a:p>
        </p:txBody>
      </p:sp>
      <p:sp>
        <p:nvSpPr>
          <p:cNvPr id="225" name="Google Shape;225;p34"/>
          <p:cNvSpPr txBox="1">
            <a:spLocks noGrp="1"/>
          </p:cNvSpPr>
          <p:nvPr>
            <p:ph type="body" idx="1"/>
          </p:nvPr>
        </p:nvSpPr>
        <p:spPr>
          <a:xfrm>
            <a:off x="729450" y="2078875"/>
            <a:ext cx="7688700" cy="27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Profiles are used to define the scan types to be done as well as to provide and store the credentials necessary to perform the scan. OpenDLP uses the following profile types:</a:t>
            </a:r>
            <a:endParaRPr sz="1500"/>
          </a:p>
          <a:p>
            <a:pPr marL="457200" lvl="0" indent="-323850" algn="l" rtl="0">
              <a:spcBef>
                <a:spcPts val="1200"/>
              </a:spcBef>
              <a:spcAft>
                <a:spcPts val="0"/>
              </a:spcAft>
              <a:buSzPts val="1500"/>
              <a:buChar char="❏"/>
            </a:pPr>
            <a:r>
              <a:rPr lang="en" sz="1500"/>
              <a:t>Windows Filesystem(agent)</a:t>
            </a:r>
            <a:endParaRPr sz="1500"/>
          </a:p>
          <a:p>
            <a:pPr marL="457200" lvl="0" indent="-323850" algn="l" rtl="0">
              <a:spcBef>
                <a:spcPts val="0"/>
              </a:spcBef>
              <a:spcAft>
                <a:spcPts val="0"/>
              </a:spcAft>
              <a:buSzPts val="1500"/>
              <a:buChar char="❏"/>
            </a:pPr>
            <a:r>
              <a:rPr lang="en" sz="1500"/>
              <a:t>Windows Filesystem(agentless over SMB)</a:t>
            </a:r>
            <a:endParaRPr sz="1500"/>
          </a:p>
          <a:p>
            <a:pPr marL="457200" lvl="0" indent="-323850" algn="l" rtl="0">
              <a:spcBef>
                <a:spcPts val="0"/>
              </a:spcBef>
              <a:spcAft>
                <a:spcPts val="0"/>
              </a:spcAft>
              <a:buSzPts val="1500"/>
              <a:buChar char="❏"/>
            </a:pPr>
            <a:r>
              <a:rPr lang="en" sz="1500"/>
              <a:t>Windows File Network Share(agentless SMB)</a:t>
            </a:r>
            <a:endParaRPr sz="1500"/>
          </a:p>
          <a:p>
            <a:pPr marL="457200" lvl="0" indent="-323850" algn="l" rtl="0">
              <a:spcBef>
                <a:spcPts val="0"/>
              </a:spcBef>
              <a:spcAft>
                <a:spcPts val="0"/>
              </a:spcAft>
              <a:buSzPts val="1500"/>
              <a:buChar char="❏"/>
            </a:pPr>
            <a:r>
              <a:rPr lang="en" sz="1500"/>
              <a:t>UNIX Filesystem(agentless over SSH)</a:t>
            </a:r>
            <a:endParaRPr sz="1500"/>
          </a:p>
          <a:p>
            <a:pPr marL="457200" lvl="0" indent="-323850" algn="l" rtl="0">
              <a:spcBef>
                <a:spcPts val="0"/>
              </a:spcBef>
              <a:spcAft>
                <a:spcPts val="0"/>
              </a:spcAft>
              <a:buSzPts val="1500"/>
              <a:buChar char="❏"/>
            </a:pPr>
            <a:r>
              <a:rPr lang="en" sz="1500"/>
              <a:t>Microsoft SQL server(agent)</a:t>
            </a:r>
            <a:endParaRPr sz="1500"/>
          </a:p>
          <a:p>
            <a:pPr marL="457200" lvl="0" indent="-323850" algn="l" rtl="0">
              <a:spcBef>
                <a:spcPts val="0"/>
              </a:spcBef>
              <a:spcAft>
                <a:spcPts val="0"/>
              </a:spcAft>
              <a:buSzPts val="1500"/>
              <a:buChar char="❏"/>
            </a:pPr>
            <a:r>
              <a:rPr lang="en" sz="1500"/>
              <a:t>Mysql(agentless)</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300">
                <a:solidFill>
                  <a:srgbClr val="000000"/>
                </a:solidFill>
                <a:highlight>
                  <a:schemeClr val="lt1"/>
                </a:highlight>
              </a:rPr>
              <a:t>Create a profile with authentication credentials (contd.)</a:t>
            </a:r>
            <a:endParaRPr sz="2300"/>
          </a:p>
          <a:p>
            <a:pPr marL="0" lvl="0" indent="0" algn="l" rtl="0">
              <a:spcBef>
                <a:spcPts val="1200"/>
              </a:spcBef>
              <a:spcAft>
                <a:spcPts val="0"/>
              </a:spcAft>
              <a:buNone/>
            </a:pPr>
            <a:endParaRPr/>
          </a:p>
          <a:p>
            <a:pPr marL="0" lvl="0" indent="0" algn="l" rtl="0">
              <a:spcBef>
                <a:spcPts val="0"/>
              </a:spcBef>
              <a:spcAft>
                <a:spcPts val="0"/>
              </a:spcAft>
              <a:buNone/>
            </a:pPr>
            <a:endParaRPr/>
          </a:p>
        </p:txBody>
      </p:sp>
      <p:sp>
        <p:nvSpPr>
          <p:cNvPr id="231" name="Google Shape;231;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2" name="Google Shape;232;p35"/>
          <p:cNvPicPr preferRelativeResize="0"/>
          <p:nvPr/>
        </p:nvPicPr>
        <p:blipFill>
          <a:blip r:embed="rId3">
            <a:alphaModFix/>
          </a:blip>
          <a:stretch>
            <a:fillRect/>
          </a:stretch>
        </p:blipFill>
        <p:spPr>
          <a:xfrm>
            <a:off x="729450" y="2078875"/>
            <a:ext cx="7826200" cy="2413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300">
                <a:solidFill>
                  <a:srgbClr val="000000"/>
                </a:solidFill>
                <a:highlight>
                  <a:schemeClr val="lt1"/>
                </a:highlight>
              </a:rPr>
              <a:t>Create a profile with authentication credentials (contd.)</a:t>
            </a:r>
            <a:endParaRPr sz="2300"/>
          </a:p>
          <a:p>
            <a:pPr marL="0" lvl="0" indent="0" algn="l" rtl="0">
              <a:spcBef>
                <a:spcPts val="1200"/>
              </a:spcBef>
              <a:spcAft>
                <a:spcPts val="0"/>
              </a:spcAft>
              <a:buNone/>
            </a:pPr>
            <a:endParaRPr/>
          </a:p>
        </p:txBody>
      </p:sp>
      <p:sp>
        <p:nvSpPr>
          <p:cNvPr id="238" name="Google Shape;238;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Limit the percent of physical memory of the machine running to a certain value.</a:t>
            </a:r>
            <a:endParaRPr sz="1500"/>
          </a:p>
          <a:p>
            <a:pPr marL="457200" lvl="0" indent="-323850" algn="l" rtl="0">
              <a:spcBef>
                <a:spcPts val="0"/>
              </a:spcBef>
              <a:spcAft>
                <a:spcPts val="0"/>
              </a:spcAft>
              <a:buSzPts val="1500"/>
              <a:buChar char="❏"/>
            </a:pPr>
            <a:r>
              <a:rPr lang="en" sz="1500"/>
              <a:t>Indicate which client directories to scan(e.g., /home/seed/Share).</a:t>
            </a:r>
            <a:endParaRPr sz="1500"/>
          </a:p>
          <a:p>
            <a:pPr marL="457200" lvl="0" indent="-323850" algn="l" rtl="0">
              <a:spcBef>
                <a:spcPts val="0"/>
              </a:spcBef>
              <a:spcAft>
                <a:spcPts val="0"/>
              </a:spcAft>
              <a:buSzPts val="1500"/>
              <a:buChar char="❏"/>
            </a:pPr>
            <a:r>
              <a:rPr lang="en" sz="1500"/>
              <a:t>Set the File Extensions option accordingly.</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300">
                <a:solidFill>
                  <a:srgbClr val="000000"/>
                </a:solidFill>
                <a:highlight>
                  <a:schemeClr val="lt1"/>
                </a:highlight>
              </a:rPr>
              <a:t>Create a profile with authentication credentials (contd.)</a:t>
            </a:r>
            <a:endParaRPr sz="2300"/>
          </a:p>
          <a:p>
            <a:pPr marL="0" lvl="0" indent="0" algn="l" rtl="0">
              <a:spcBef>
                <a:spcPts val="1200"/>
              </a:spcBef>
              <a:spcAft>
                <a:spcPts val="0"/>
              </a:spcAft>
              <a:buNone/>
            </a:pPr>
            <a:endParaRPr/>
          </a:p>
          <a:p>
            <a:pPr marL="0" lvl="0" indent="0" algn="l" rtl="0">
              <a:spcBef>
                <a:spcPts val="0"/>
              </a:spcBef>
              <a:spcAft>
                <a:spcPts val="0"/>
              </a:spcAft>
              <a:buNone/>
            </a:pPr>
            <a:endParaRPr/>
          </a:p>
        </p:txBody>
      </p:sp>
      <p:sp>
        <p:nvSpPr>
          <p:cNvPr id="244" name="Google Shape;244;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5" name="Google Shape;245;p37"/>
          <p:cNvPicPr preferRelativeResize="0"/>
          <p:nvPr/>
        </p:nvPicPr>
        <p:blipFill>
          <a:blip r:embed="rId3">
            <a:alphaModFix/>
          </a:blip>
          <a:stretch>
            <a:fillRect/>
          </a:stretch>
        </p:blipFill>
        <p:spPr>
          <a:xfrm>
            <a:off x="2232201" y="1888200"/>
            <a:ext cx="4546199" cy="3219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300">
                <a:solidFill>
                  <a:srgbClr val="000000"/>
                </a:solidFill>
                <a:highlight>
                  <a:schemeClr val="lt1"/>
                </a:highlight>
              </a:rPr>
              <a:t>Create a profile with authentication credentials (contd.)</a:t>
            </a:r>
            <a:endParaRPr sz="2300"/>
          </a:p>
          <a:p>
            <a:pPr marL="0" lvl="0" indent="0" algn="l" rtl="0">
              <a:spcBef>
                <a:spcPts val="12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1" name="Google Shape;251;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Select the regular expressions to include in the scan(include RegExs for Top Secret, Secret, and Confidential).</a:t>
            </a:r>
            <a:endParaRPr sz="1500"/>
          </a:p>
          <a:p>
            <a:pPr marL="457200" lvl="0" indent="-323850" algn="l" rtl="0">
              <a:spcBef>
                <a:spcPts val="0"/>
              </a:spcBef>
              <a:spcAft>
                <a:spcPts val="0"/>
              </a:spcAft>
              <a:buSzPts val="1500"/>
              <a:buChar char="❏"/>
            </a:pPr>
            <a:r>
              <a:rPr lang="en" sz="1500"/>
              <a:t>Set the concurrent deployments to a number between 1 and 100. Depending on -</a:t>
            </a:r>
            <a:endParaRPr sz="1500"/>
          </a:p>
          <a:p>
            <a:pPr marL="914400" lvl="1" indent="-323850" algn="l" rtl="0">
              <a:spcBef>
                <a:spcPts val="0"/>
              </a:spcBef>
              <a:spcAft>
                <a:spcPts val="0"/>
              </a:spcAft>
              <a:buSzPts val="1500"/>
              <a:buChar char="❏"/>
            </a:pPr>
            <a:r>
              <a:rPr lang="en" sz="1500"/>
              <a:t>Environment</a:t>
            </a:r>
            <a:endParaRPr sz="1500"/>
          </a:p>
          <a:p>
            <a:pPr marL="914400" lvl="1" indent="-323850" algn="l" rtl="0">
              <a:spcBef>
                <a:spcPts val="0"/>
              </a:spcBef>
              <a:spcAft>
                <a:spcPts val="0"/>
              </a:spcAft>
              <a:buSzPts val="1500"/>
              <a:buChar char="❏"/>
            </a:pPr>
            <a:r>
              <a:rPr lang="en" sz="1500"/>
              <a:t>The system resources available to the OpenDLP virtual machine.</a:t>
            </a:r>
            <a:endParaRPr sz="1500"/>
          </a:p>
          <a:p>
            <a:pPr marL="914400" lvl="1" indent="-323850" algn="l" rtl="0">
              <a:spcBef>
                <a:spcPts val="0"/>
              </a:spcBef>
              <a:spcAft>
                <a:spcPts val="0"/>
              </a:spcAft>
              <a:buSzPts val="1500"/>
              <a:buChar char="❏"/>
            </a:pPr>
            <a:r>
              <a:rPr lang="en" sz="1500"/>
              <a:t>The options selected in the scan.</a:t>
            </a:r>
            <a:endParaRPr sz="1500"/>
          </a:p>
          <a:p>
            <a:pPr marL="457200" lvl="0" indent="-323850" algn="l" rtl="0">
              <a:spcBef>
                <a:spcPts val="0"/>
              </a:spcBef>
              <a:spcAft>
                <a:spcPts val="0"/>
              </a:spcAft>
              <a:buSzPts val="1500"/>
              <a:buChar char="❏"/>
            </a:pPr>
            <a:r>
              <a:rPr lang="en" sz="1500"/>
              <a:t>Click the “Submit” button to save the scanning profile</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300">
                <a:solidFill>
                  <a:srgbClr val="000000"/>
                </a:solidFill>
                <a:highlight>
                  <a:schemeClr val="lt1"/>
                </a:highlight>
              </a:rPr>
              <a:t>Create a profile with authentication credentials (contd.)</a:t>
            </a:r>
            <a:endParaRPr sz="2300"/>
          </a:p>
          <a:p>
            <a:pPr marL="0" lvl="0" indent="0" algn="l" rtl="0">
              <a:spcBef>
                <a:spcPts val="12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7" name="Google Shape;257;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8" name="Google Shape;258;p39"/>
          <p:cNvPicPr preferRelativeResize="0"/>
          <p:nvPr/>
        </p:nvPicPr>
        <p:blipFill>
          <a:blip r:embed="rId3">
            <a:alphaModFix/>
          </a:blip>
          <a:stretch>
            <a:fillRect/>
          </a:stretch>
        </p:blipFill>
        <p:spPr>
          <a:xfrm>
            <a:off x="2480975" y="1788975"/>
            <a:ext cx="3933276" cy="33545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ctrTitle"/>
          </p:nvPr>
        </p:nvSpPr>
        <p:spPr>
          <a:xfrm>
            <a:off x="727950" y="2317525"/>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SCANNING &amp; RESULT ANALYSIS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 Analysis Techniques</a:t>
            </a:r>
            <a:endParaRPr/>
          </a:p>
        </p:txBody>
      </p:sp>
      <p:sp>
        <p:nvSpPr>
          <p:cNvPr id="269" name="Google Shape;269;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Content Analysis using Regular Expressions.</a:t>
            </a:r>
            <a:endParaRPr sz="1500"/>
          </a:p>
          <a:p>
            <a:pPr marL="457200" lvl="0" indent="-323850" algn="l" rtl="0">
              <a:spcBef>
                <a:spcPts val="0"/>
              </a:spcBef>
              <a:spcAft>
                <a:spcPts val="0"/>
              </a:spcAft>
              <a:buSzPts val="1500"/>
              <a:buChar char="❏"/>
            </a:pPr>
            <a:r>
              <a:rPr lang="en" sz="1500"/>
              <a:t>Fingerprinting.</a:t>
            </a:r>
            <a:endParaRPr sz="1500"/>
          </a:p>
          <a:p>
            <a:pPr marL="457200" lvl="0" indent="-323850" algn="l" rtl="0">
              <a:spcBef>
                <a:spcPts val="0"/>
              </a:spcBef>
              <a:spcAft>
                <a:spcPts val="0"/>
              </a:spcAft>
              <a:buSzPts val="1500"/>
              <a:buChar char="❏"/>
            </a:pPr>
            <a:r>
              <a:rPr lang="en" sz="1500"/>
              <a:t>Partial Document Matching.</a:t>
            </a:r>
            <a:endParaRPr sz="1500"/>
          </a:p>
          <a:p>
            <a:pPr marL="457200" lvl="0" indent="-323850" algn="l" rtl="0">
              <a:spcBef>
                <a:spcPts val="0"/>
              </a:spcBef>
              <a:spcAft>
                <a:spcPts val="0"/>
              </a:spcAft>
              <a:buSzPts val="1500"/>
              <a:buChar char="❏"/>
            </a:pPr>
            <a:r>
              <a:rPr lang="en" sz="1500"/>
              <a:t>Statistical Analysis.</a:t>
            </a:r>
            <a:endParaRPr sz="1500"/>
          </a:p>
          <a:p>
            <a:pPr marL="457200" lvl="0" indent="-323850" algn="l" rtl="0">
              <a:spcBef>
                <a:spcPts val="0"/>
              </a:spcBef>
              <a:spcAft>
                <a:spcPts val="0"/>
              </a:spcAft>
              <a:buSzPts val="1500"/>
              <a:buChar char="❏"/>
            </a:pPr>
            <a:r>
              <a:rPr lang="en" sz="1500"/>
              <a:t>Conceptual/Lexicon</a:t>
            </a:r>
            <a:endParaRPr sz="1500"/>
          </a:p>
          <a:p>
            <a:pPr marL="457200" lvl="0" indent="-323850" algn="l" rtl="0">
              <a:spcBef>
                <a:spcPts val="0"/>
              </a:spcBef>
              <a:spcAft>
                <a:spcPts val="0"/>
              </a:spcAft>
              <a:buSzPts val="1500"/>
              <a:buChar char="❏"/>
            </a:pPr>
            <a:r>
              <a:rPr lang="en" sz="1500"/>
              <a:t>Categories</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Agent Vs Agentless Scanning</a:t>
            </a:r>
            <a:endParaRPr/>
          </a:p>
        </p:txBody>
      </p:sp>
      <p:sp>
        <p:nvSpPr>
          <p:cNvPr id="275" name="Google Shape;275;p42"/>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An agent-based scan deploys a software package to a client that searches for sensitive data and returns the results to the OpenDLP server.</a:t>
            </a:r>
            <a:endParaRPr sz="1500"/>
          </a:p>
        </p:txBody>
      </p:sp>
      <p:sp>
        <p:nvSpPr>
          <p:cNvPr id="276" name="Google Shape;276;p42"/>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Agentless scans are conducted by the OpenDLP server, where the results are processed and stored.</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58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Lato"/>
                <a:ea typeface="Lato"/>
                <a:cs typeface="Lato"/>
                <a:sym typeface="Lato"/>
              </a:rPr>
              <a:t>What is DLP</a:t>
            </a:r>
            <a:endParaRPr>
              <a:latin typeface="Lato"/>
              <a:ea typeface="Lato"/>
              <a:cs typeface="Lato"/>
              <a:sym typeface="Lato"/>
            </a:endParaRPr>
          </a:p>
        </p:txBody>
      </p:sp>
      <p:pic>
        <p:nvPicPr>
          <p:cNvPr id="105" name="Google Shape;105;p16"/>
          <p:cNvPicPr preferRelativeResize="0"/>
          <p:nvPr/>
        </p:nvPicPr>
        <p:blipFill>
          <a:blip r:embed="rId3">
            <a:alphaModFix/>
          </a:blip>
          <a:stretch>
            <a:fillRect/>
          </a:stretch>
        </p:blipFill>
        <p:spPr>
          <a:xfrm>
            <a:off x="152400" y="1274250"/>
            <a:ext cx="8839204" cy="364271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300">
                <a:solidFill>
                  <a:srgbClr val="000000"/>
                </a:solidFill>
                <a:highlight>
                  <a:schemeClr val="lt1"/>
                </a:highlight>
              </a:rPr>
              <a:t>Start a scan by providing a list of IPs</a:t>
            </a:r>
            <a:endParaRPr sz="2300"/>
          </a:p>
          <a:p>
            <a:pPr marL="0" lvl="0" indent="0" algn="l" rtl="0">
              <a:spcBef>
                <a:spcPts val="1200"/>
              </a:spcBef>
              <a:spcAft>
                <a:spcPts val="0"/>
              </a:spcAft>
              <a:buNone/>
            </a:pPr>
            <a:endParaRPr/>
          </a:p>
        </p:txBody>
      </p:sp>
      <p:sp>
        <p:nvSpPr>
          <p:cNvPr id="282" name="Google Shape;282;p43"/>
          <p:cNvSpPr txBox="1">
            <a:spLocks noGrp="1"/>
          </p:cNvSpPr>
          <p:nvPr>
            <p:ph type="body" idx="1"/>
          </p:nvPr>
        </p:nvSpPr>
        <p:spPr>
          <a:xfrm>
            <a:off x="729450" y="1853850"/>
            <a:ext cx="7688700" cy="2486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Enter a scan name in the “Scan Name” field.</a:t>
            </a:r>
            <a:endParaRPr sz="1500"/>
          </a:p>
          <a:p>
            <a:pPr marL="457200" lvl="0" indent="-323850" algn="l" rtl="0">
              <a:spcBef>
                <a:spcPts val="0"/>
              </a:spcBef>
              <a:spcAft>
                <a:spcPts val="0"/>
              </a:spcAft>
              <a:buSzPts val="1500"/>
              <a:buChar char="❏"/>
            </a:pPr>
            <a:r>
              <a:rPr lang="en" sz="1500"/>
              <a:t>Select the appropriate scanning profile.</a:t>
            </a:r>
            <a:endParaRPr sz="1500"/>
          </a:p>
          <a:p>
            <a:pPr marL="457200" lvl="0" indent="-323850" algn="l" rtl="0">
              <a:spcBef>
                <a:spcPts val="0"/>
              </a:spcBef>
              <a:spcAft>
                <a:spcPts val="0"/>
              </a:spcAft>
              <a:buSzPts val="1500"/>
              <a:buChar char="❏"/>
            </a:pPr>
            <a:r>
              <a:rPr lang="en" sz="1500"/>
              <a:t>Enter the IP address(es) to include in the scan. </a:t>
            </a:r>
            <a:endParaRPr sz="1500"/>
          </a:p>
          <a:p>
            <a:pPr marL="457200" lvl="0" indent="-323850" algn="l" rtl="0">
              <a:spcBef>
                <a:spcPts val="0"/>
              </a:spcBef>
              <a:spcAft>
                <a:spcPts val="0"/>
              </a:spcAft>
              <a:buSzPts val="1500"/>
              <a:buChar char="❏"/>
            </a:pPr>
            <a:r>
              <a:rPr lang="en" sz="1500"/>
              <a:t>Click the Start button. </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300">
                <a:solidFill>
                  <a:srgbClr val="000000"/>
                </a:solidFill>
                <a:highlight>
                  <a:srgbClr val="FFFFFF"/>
                </a:highlight>
              </a:rPr>
              <a:t>Start a scan by providing a list of IPs(contd.)</a:t>
            </a:r>
            <a:endParaRPr sz="2300"/>
          </a:p>
        </p:txBody>
      </p:sp>
      <p:sp>
        <p:nvSpPr>
          <p:cNvPr id="288" name="Google Shape;288;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89" name="Google Shape;289;p44"/>
          <p:cNvPicPr preferRelativeResize="0"/>
          <p:nvPr/>
        </p:nvPicPr>
        <p:blipFill>
          <a:blip r:embed="rId3">
            <a:alphaModFix/>
          </a:blip>
          <a:stretch>
            <a:fillRect/>
          </a:stretch>
        </p:blipFill>
        <p:spPr>
          <a:xfrm>
            <a:off x="729450" y="1853850"/>
            <a:ext cx="7688699" cy="3289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300">
                <a:solidFill>
                  <a:srgbClr val="000000"/>
                </a:solidFill>
                <a:highlight>
                  <a:srgbClr val="FFFFFF"/>
                </a:highlight>
              </a:rPr>
              <a:t>Review the scan results and mark false positives</a:t>
            </a:r>
            <a:endParaRPr sz="2300"/>
          </a:p>
        </p:txBody>
      </p:sp>
      <p:sp>
        <p:nvSpPr>
          <p:cNvPr id="295" name="Google Shape;295;p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6" name="Google Shape;296;p45"/>
          <p:cNvPicPr preferRelativeResize="0"/>
          <p:nvPr/>
        </p:nvPicPr>
        <p:blipFill>
          <a:blip r:embed="rId3">
            <a:alphaModFix/>
          </a:blip>
          <a:stretch>
            <a:fillRect/>
          </a:stretch>
        </p:blipFill>
        <p:spPr>
          <a:xfrm>
            <a:off x="729450" y="1943100"/>
            <a:ext cx="8414550" cy="3200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300">
                <a:solidFill>
                  <a:srgbClr val="000000"/>
                </a:solidFill>
                <a:highlight>
                  <a:srgbClr val="FFFFFF"/>
                </a:highlight>
              </a:rPr>
              <a:t>Review the scan results and mark false positives ( contd. )</a:t>
            </a:r>
            <a:endParaRPr sz="2300"/>
          </a:p>
          <a:p>
            <a:pPr marL="0" lvl="0" indent="0" algn="l" rtl="0">
              <a:spcBef>
                <a:spcPts val="1200"/>
              </a:spcBef>
              <a:spcAft>
                <a:spcPts val="0"/>
              </a:spcAft>
              <a:buNone/>
            </a:pPr>
            <a:endParaRPr/>
          </a:p>
        </p:txBody>
      </p:sp>
      <p:sp>
        <p:nvSpPr>
          <p:cNvPr id="302" name="Google Shape;302;p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3" name="Google Shape;303;p46"/>
          <p:cNvPicPr preferRelativeResize="0"/>
          <p:nvPr/>
        </p:nvPicPr>
        <p:blipFill>
          <a:blip r:embed="rId3">
            <a:alphaModFix/>
          </a:blip>
          <a:stretch>
            <a:fillRect/>
          </a:stretch>
        </p:blipFill>
        <p:spPr>
          <a:xfrm>
            <a:off x="729450" y="1907625"/>
            <a:ext cx="4064425" cy="3208700"/>
          </a:xfrm>
          <a:prstGeom prst="rect">
            <a:avLst/>
          </a:prstGeom>
          <a:noFill/>
          <a:ln>
            <a:noFill/>
          </a:ln>
        </p:spPr>
      </p:pic>
      <p:pic>
        <p:nvPicPr>
          <p:cNvPr id="304" name="Google Shape;304;p46"/>
          <p:cNvPicPr preferRelativeResize="0"/>
          <p:nvPr/>
        </p:nvPicPr>
        <p:blipFill>
          <a:blip r:embed="rId4">
            <a:alphaModFix/>
          </a:blip>
          <a:stretch>
            <a:fillRect/>
          </a:stretch>
        </p:blipFill>
        <p:spPr>
          <a:xfrm>
            <a:off x="5134300" y="1934525"/>
            <a:ext cx="4009699" cy="3235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7"/>
          <p:cNvSpPr txBox="1">
            <a:spLocks noGrp="1"/>
          </p:cNvSpPr>
          <p:nvPr>
            <p:ph type="title"/>
          </p:nvPr>
        </p:nvSpPr>
        <p:spPr>
          <a:xfrm>
            <a:off x="729450" y="518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 False Positives</a:t>
            </a:r>
            <a:endParaRPr/>
          </a:p>
        </p:txBody>
      </p:sp>
      <p:pic>
        <p:nvPicPr>
          <p:cNvPr id="310" name="Google Shape;310;p47"/>
          <p:cNvPicPr preferRelativeResize="0"/>
          <p:nvPr/>
        </p:nvPicPr>
        <p:blipFill>
          <a:blip r:embed="rId3">
            <a:alphaModFix/>
          </a:blip>
          <a:stretch>
            <a:fillRect/>
          </a:stretch>
        </p:blipFill>
        <p:spPr>
          <a:xfrm>
            <a:off x="729450" y="1338000"/>
            <a:ext cx="3223975" cy="1304150"/>
          </a:xfrm>
          <a:prstGeom prst="rect">
            <a:avLst/>
          </a:prstGeom>
          <a:noFill/>
          <a:ln>
            <a:noFill/>
          </a:ln>
        </p:spPr>
      </p:pic>
      <p:pic>
        <p:nvPicPr>
          <p:cNvPr id="311" name="Google Shape;311;p47"/>
          <p:cNvPicPr preferRelativeResize="0"/>
          <p:nvPr/>
        </p:nvPicPr>
        <p:blipFill>
          <a:blip r:embed="rId4">
            <a:alphaModFix/>
          </a:blip>
          <a:stretch>
            <a:fillRect/>
          </a:stretch>
        </p:blipFill>
        <p:spPr>
          <a:xfrm>
            <a:off x="5257800" y="1338000"/>
            <a:ext cx="3103400" cy="1452575"/>
          </a:xfrm>
          <a:prstGeom prst="rect">
            <a:avLst/>
          </a:prstGeom>
          <a:noFill/>
          <a:ln>
            <a:noFill/>
          </a:ln>
        </p:spPr>
      </p:pic>
      <p:pic>
        <p:nvPicPr>
          <p:cNvPr id="312" name="Google Shape;312;p47"/>
          <p:cNvPicPr preferRelativeResize="0"/>
          <p:nvPr/>
        </p:nvPicPr>
        <p:blipFill>
          <a:blip r:embed="rId5">
            <a:alphaModFix/>
          </a:blip>
          <a:stretch>
            <a:fillRect/>
          </a:stretch>
        </p:blipFill>
        <p:spPr>
          <a:xfrm>
            <a:off x="5422500" y="3644150"/>
            <a:ext cx="3331550" cy="1499350"/>
          </a:xfrm>
          <a:prstGeom prst="rect">
            <a:avLst/>
          </a:prstGeom>
          <a:noFill/>
          <a:ln>
            <a:noFill/>
          </a:ln>
        </p:spPr>
      </p:pic>
      <p:pic>
        <p:nvPicPr>
          <p:cNvPr id="313" name="Google Shape;313;p47"/>
          <p:cNvPicPr preferRelativeResize="0"/>
          <p:nvPr/>
        </p:nvPicPr>
        <p:blipFill>
          <a:blip r:embed="rId6">
            <a:alphaModFix/>
          </a:blip>
          <a:stretch>
            <a:fillRect/>
          </a:stretch>
        </p:blipFill>
        <p:spPr>
          <a:xfrm>
            <a:off x="267249" y="3516350"/>
            <a:ext cx="4013950" cy="1526350"/>
          </a:xfrm>
          <a:prstGeom prst="rect">
            <a:avLst/>
          </a:prstGeom>
          <a:noFill/>
          <a:ln>
            <a:noFill/>
          </a:ln>
        </p:spPr>
      </p:pic>
      <p:sp>
        <p:nvSpPr>
          <p:cNvPr id="314" name="Google Shape;314;p47"/>
          <p:cNvSpPr/>
          <p:nvPr/>
        </p:nvSpPr>
        <p:spPr>
          <a:xfrm>
            <a:off x="3906375" y="2070850"/>
            <a:ext cx="1297500" cy="228600"/>
          </a:xfrm>
          <a:prstGeom prst="righ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7"/>
          <p:cNvSpPr/>
          <p:nvPr/>
        </p:nvSpPr>
        <p:spPr>
          <a:xfrm>
            <a:off x="6427700" y="2823875"/>
            <a:ext cx="208500" cy="7194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7"/>
          <p:cNvSpPr/>
          <p:nvPr/>
        </p:nvSpPr>
        <p:spPr>
          <a:xfrm>
            <a:off x="4281200" y="4323225"/>
            <a:ext cx="969900" cy="181500"/>
          </a:xfrm>
          <a:prstGeom prst="lef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 False Positives</a:t>
            </a:r>
            <a:endParaRPr/>
          </a:p>
        </p:txBody>
      </p:sp>
      <p:pic>
        <p:nvPicPr>
          <p:cNvPr id="322" name="Google Shape;322;p48"/>
          <p:cNvPicPr preferRelativeResize="0"/>
          <p:nvPr/>
        </p:nvPicPr>
        <p:blipFill>
          <a:blip r:embed="rId3">
            <a:alphaModFix/>
          </a:blip>
          <a:stretch>
            <a:fillRect/>
          </a:stretch>
        </p:blipFill>
        <p:spPr>
          <a:xfrm>
            <a:off x="2501150" y="1853850"/>
            <a:ext cx="3933275" cy="32896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a:t>
            </a:r>
            <a:endParaRPr/>
          </a:p>
        </p:txBody>
      </p:sp>
      <p:sp>
        <p:nvSpPr>
          <p:cNvPr id="328" name="Google Shape;328;p49"/>
          <p:cNvSpPr txBox="1">
            <a:spLocks noGrp="1"/>
          </p:cNvSpPr>
          <p:nvPr>
            <p:ph type="body" idx="1"/>
          </p:nvPr>
        </p:nvSpPr>
        <p:spPr>
          <a:xfrm>
            <a:off x="729450" y="2078875"/>
            <a:ext cx="8178600" cy="226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No advanced content analysis – regex only.</a:t>
            </a:r>
            <a:endParaRPr sz="1500"/>
          </a:p>
          <a:p>
            <a:pPr marL="457200" lvl="0" indent="-323850" algn="l" rtl="0">
              <a:spcBef>
                <a:spcPts val="0"/>
              </a:spcBef>
              <a:spcAft>
                <a:spcPts val="0"/>
              </a:spcAft>
              <a:buSzPts val="1500"/>
              <a:buChar char="❏"/>
            </a:pPr>
            <a:r>
              <a:rPr lang="en" sz="1500"/>
              <a:t>Unable to scan non-plain-text or compressed files (  including current versions of Office ).</a:t>
            </a:r>
            <a:endParaRPr sz="1500"/>
          </a:p>
          <a:p>
            <a:pPr marL="457200" lvl="0" indent="-323850" algn="l" rtl="0">
              <a:spcBef>
                <a:spcPts val="0"/>
              </a:spcBef>
              <a:spcAft>
                <a:spcPts val="0"/>
              </a:spcAft>
              <a:buSzPts val="1500"/>
              <a:buChar char="❏"/>
            </a:pPr>
            <a:r>
              <a:rPr lang="en" sz="1500"/>
              <a:t>Can be defeated by encryption.</a:t>
            </a:r>
            <a:endParaRPr sz="1500"/>
          </a:p>
          <a:p>
            <a:pPr marL="457200" lvl="0" indent="-323850" algn="l" rtl="0">
              <a:spcBef>
                <a:spcPts val="0"/>
              </a:spcBef>
              <a:spcAft>
                <a:spcPts val="0"/>
              </a:spcAft>
              <a:buSzPts val="1500"/>
              <a:buChar char="❏"/>
            </a:pPr>
            <a:r>
              <a:rPr lang="en" sz="1500"/>
              <a:t>Requires NetBIOS, which some environments ban ( Backdated, not used anymore  ).</a:t>
            </a:r>
            <a:endParaRPr sz="1500"/>
          </a:p>
          <a:p>
            <a:pPr marL="457200" lvl="0" indent="-323850" algn="l" rtl="0">
              <a:spcBef>
                <a:spcPts val="0"/>
              </a:spcBef>
              <a:spcAft>
                <a:spcPts val="0"/>
              </a:spcAft>
              <a:buSzPts val="1500"/>
              <a:buChar char="❏"/>
            </a:pPr>
            <a:r>
              <a:rPr lang="en" sz="1500"/>
              <a:t>Complicated codebase.</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34" name="Google Shape;334;p5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100" u="sng">
                <a:solidFill>
                  <a:schemeClr val="hlink"/>
                </a:solidFill>
                <a:latin typeface="Arial"/>
                <a:ea typeface="Arial"/>
                <a:cs typeface="Arial"/>
                <a:sym typeface="Arial"/>
                <a:hlinkClick r:id="rId3"/>
              </a:rPr>
              <a:t>openDLP/README.md at main · cloudsecuritylabs/openDLP (github.com)</a:t>
            </a:r>
            <a:endParaRPr/>
          </a:p>
          <a:p>
            <a:pPr marL="457200" lvl="0" indent="-311150" algn="l" rtl="0">
              <a:spcBef>
                <a:spcPts val="0"/>
              </a:spcBef>
              <a:spcAft>
                <a:spcPts val="0"/>
              </a:spcAft>
              <a:buSzPts val="1300"/>
              <a:buChar char="❏"/>
            </a:pPr>
            <a:r>
              <a:rPr lang="en" sz="1100" u="sng">
                <a:solidFill>
                  <a:schemeClr val="hlink"/>
                </a:solidFill>
                <a:latin typeface="Arial"/>
                <a:ea typeface="Arial"/>
                <a:cs typeface="Arial"/>
                <a:sym typeface="Arial"/>
                <a:hlinkClick r:id="rId4"/>
              </a:rPr>
              <a:t>(244) Install OpenDLP Virtual Machine - Download, Import to Virtual Box, Configure Networking, manage UI - YouTube</a:t>
            </a:r>
            <a:endParaRPr/>
          </a:p>
          <a:p>
            <a:pPr marL="457200" lvl="0" indent="-311150" algn="l" rtl="0">
              <a:spcBef>
                <a:spcPts val="0"/>
              </a:spcBef>
              <a:spcAft>
                <a:spcPts val="0"/>
              </a:spcAft>
              <a:buSzPts val="1300"/>
              <a:buChar char="❏"/>
            </a:pPr>
            <a:r>
              <a:rPr lang="en" sz="1100" u="sng">
                <a:solidFill>
                  <a:schemeClr val="hlink"/>
                </a:solidFill>
                <a:latin typeface="Arial"/>
                <a:ea typeface="Arial"/>
                <a:cs typeface="Arial"/>
                <a:sym typeface="Arial"/>
                <a:hlinkClick r:id="rId5"/>
              </a:rPr>
              <a:t>(244) OpenDLP: How To Perform Scan-Create Scan Profile, Perform Scan, Review Results, Update Regex (Part2) - YouTube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1"/>
          <p:cNvSpPr txBox="1">
            <a:spLocks noGrp="1"/>
          </p:cNvSpPr>
          <p:nvPr>
            <p:ph type="title"/>
          </p:nvPr>
        </p:nvSpPr>
        <p:spPr>
          <a:xfrm>
            <a:off x="2140800" y="1630500"/>
            <a:ext cx="4862400" cy="1882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dk2"/>
                </a:solidFill>
              </a:rPr>
              <a:t>Thank You</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Data loss can be categorized in the following types</a:t>
            </a:r>
            <a:endParaRPr sz="1800"/>
          </a:p>
        </p:txBody>
      </p:sp>
      <p:sp>
        <p:nvSpPr>
          <p:cNvPr id="111" name="Google Shape;111;p17"/>
          <p:cNvSpPr txBox="1">
            <a:spLocks noGrp="1"/>
          </p:cNvSpPr>
          <p:nvPr>
            <p:ph type="body" idx="1"/>
          </p:nvPr>
        </p:nvSpPr>
        <p:spPr>
          <a:xfrm>
            <a:off x="729450" y="2078875"/>
            <a:ext cx="7688700" cy="2742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Accidental Data loss:</a:t>
            </a:r>
            <a:endParaRPr sz="1500"/>
          </a:p>
          <a:p>
            <a:pPr marL="914400" lvl="1" indent="-311150" algn="l" rtl="0">
              <a:spcBef>
                <a:spcPts val="0"/>
              </a:spcBef>
              <a:spcAft>
                <a:spcPts val="0"/>
              </a:spcAft>
              <a:buSzPts val="1300"/>
              <a:buChar char="➢"/>
            </a:pPr>
            <a:r>
              <a:rPr lang="en" sz="1300"/>
              <a:t>Employees unfamiliar with the company policies</a:t>
            </a:r>
            <a:endParaRPr sz="1300"/>
          </a:p>
          <a:p>
            <a:pPr marL="914400" lvl="1" indent="-311150" algn="l" rtl="0">
              <a:spcBef>
                <a:spcPts val="0"/>
              </a:spcBef>
              <a:spcAft>
                <a:spcPts val="0"/>
              </a:spcAft>
              <a:buSzPts val="1300"/>
              <a:buChar char="➢"/>
            </a:pPr>
            <a:r>
              <a:rPr lang="en" sz="1300"/>
              <a:t>Insecure handling of sensitive materials (employees’ lack of proper training)</a:t>
            </a:r>
            <a:endParaRPr sz="1300"/>
          </a:p>
          <a:p>
            <a:pPr marL="457200" lvl="0" indent="-323850" algn="l" rtl="0">
              <a:spcBef>
                <a:spcPts val="0"/>
              </a:spcBef>
              <a:spcAft>
                <a:spcPts val="0"/>
              </a:spcAft>
              <a:buSzPts val="1500"/>
              <a:buChar char="❖"/>
            </a:pPr>
            <a:r>
              <a:rPr lang="en" sz="1500"/>
              <a:t>Internal Attacks:</a:t>
            </a:r>
            <a:endParaRPr sz="1500"/>
          </a:p>
          <a:p>
            <a:pPr marL="914400" lvl="1" indent="-311150" algn="l" rtl="0">
              <a:spcBef>
                <a:spcPts val="0"/>
              </a:spcBef>
              <a:spcAft>
                <a:spcPts val="0"/>
              </a:spcAft>
              <a:buSzPts val="1300"/>
              <a:buChar char="➢"/>
            </a:pPr>
            <a:r>
              <a:rPr lang="en" sz="1300"/>
              <a:t>Malicious attacks by a person with authorized system access.</a:t>
            </a:r>
            <a:endParaRPr sz="1300"/>
          </a:p>
          <a:p>
            <a:pPr marL="457200" lvl="0" indent="-323850" algn="l" rtl="0">
              <a:spcBef>
                <a:spcPts val="0"/>
              </a:spcBef>
              <a:spcAft>
                <a:spcPts val="0"/>
              </a:spcAft>
              <a:buSzPts val="1500"/>
              <a:buChar char="❖"/>
            </a:pPr>
            <a:r>
              <a:rPr lang="en" sz="1500"/>
              <a:t>External Attacks:</a:t>
            </a:r>
            <a:endParaRPr sz="1500"/>
          </a:p>
          <a:p>
            <a:pPr marL="914400" lvl="1" indent="-311150" algn="l" rtl="0">
              <a:spcBef>
                <a:spcPts val="0"/>
              </a:spcBef>
              <a:spcAft>
                <a:spcPts val="0"/>
              </a:spcAft>
              <a:buSzPts val="1300"/>
              <a:buChar char="➢"/>
            </a:pPr>
            <a:r>
              <a:rPr lang="en" sz="1300"/>
              <a:t>An external attack is an attempt  to destroy, expose, alter, disable, steal or gain unauthorized access to physical or logical resources</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Lato"/>
                <a:ea typeface="Lato"/>
                <a:cs typeface="Lato"/>
                <a:sym typeface="Lato"/>
              </a:rPr>
              <a:t>How DLP software works</a:t>
            </a:r>
            <a:endParaRPr>
              <a:latin typeface="Lato"/>
              <a:ea typeface="Lato"/>
              <a:cs typeface="Lato"/>
              <a:sym typeface="Lato"/>
            </a:endParaRPr>
          </a:p>
        </p:txBody>
      </p:sp>
      <p:sp>
        <p:nvSpPr>
          <p:cNvPr id="117" name="Google Shape;117;p18"/>
          <p:cNvSpPr txBox="1">
            <a:spLocks noGrp="1"/>
          </p:cNvSpPr>
          <p:nvPr>
            <p:ph type="body" idx="1"/>
          </p:nvPr>
        </p:nvSpPr>
        <p:spPr>
          <a:xfrm>
            <a:off x="729450" y="2078875"/>
            <a:ext cx="7688700" cy="2781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Data loss prevention products allow organizations to establish policies for how data should be protected in the following circumstances:</a:t>
            </a:r>
            <a:endParaRPr sz="1500"/>
          </a:p>
          <a:p>
            <a:pPr marL="914400" lvl="1" indent="-304800" algn="l" rtl="0">
              <a:spcBef>
                <a:spcPts val="0"/>
              </a:spcBef>
              <a:spcAft>
                <a:spcPts val="0"/>
              </a:spcAft>
              <a:buSzPts val="1200"/>
              <a:buChar char="➢"/>
            </a:pPr>
            <a:r>
              <a:rPr lang="en" sz="1200"/>
              <a:t>at rest (e.g., data stored on a hard drive)</a:t>
            </a:r>
            <a:endParaRPr sz="1200"/>
          </a:p>
          <a:p>
            <a:pPr marL="914400" lvl="1" indent="-304800" algn="l" rtl="0">
              <a:spcBef>
                <a:spcPts val="0"/>
              </a:spcBef>
              <a:spcAft>
                <a:spcPts val="0"/>
              </a:spcAft>
              <a:buSzPts val="1200"/>
              <a:buChar char="➢"/>
            </a:pPr>
            <a:r>
              <a:rPr lang="en" sz="1200"/>
              <a:t>in motion (e.g., data traveling on a network)</a:t>
            </a:r>
            <a:endParaRPr sz="1200"/>
          </a:p>
          <a:p>
            <a:pPr marL="914400" lvl="1" indent="-304800" algn="l" rtl="0">
              <a:spcBef>
                <a:spcPts val="0"/>
              </a:spcBef>
              <a:spcAft>
                <a:spcPts val="0"/>
              </a:spcAft>
              <a:buSzPts val="1200"/>
              <a:buChar char="➢"/>
            </a:pPr>
            <a:r>
              <a:rPr lang="en" sz="1200"/>
              <a:t>in use (e.g., data being used by someone who is accessing and modifying files) </a:t>
            </a:r>
            <a:endParaRPr sz="1200"/>
          </a:p>
          <a:p>
            <a:pPr marL="457200" lvl="0" indent="-323850" algn="l" rtl="0">
              <a:spcBef>
                <a:spcPts val="0"/>
              </a:spcBef>
              <a:spcAft>
                <a:spcPts val="0"/>
              </a:spcAft>
              <a:buClr>
                <a:srgbClr val="636363"/>
              </a:buClr>
              <a:buSzPts val="1500"/>
              <a:buChar char="❖"/>
            </a:pPr>
            <a:r>
              <a:rPr lang="en" sz="1500">
                <a:solidFill>
                  <a:srgbClr val="636363"/>
                </a:solidFill>
                <a:highlight>
                  <a:srgbClr val="FFFFFF"/>
                </a:highlight>
              </a:rPr>
              <a:t>If any of those violations are identified, DLP enforces remediation with alerts, </a:t>
            </a:r>
            <a:r>
              <a:rPr lang="en" sz="1500">
                <a:solidFill>
                  <a:srgbClr val="636363"/>
                </a:solidFill>
                <a:highlight>
                  <a:srgbClr val="FFFFFF"/>
                </a:highlight>
                <a:uFill>
                  <a:noFill/>
                </a:uFill>
                <a:hlinkClick r:id="rId3">
                  <a:extLst>
                    <a:ext uri="{A12FA001-AC4F-418D-AE19-62706E023703}">
                      <ahyp:hlinkClr xmlns:ahyp="http://schemas.microsoft.com/office/drawing/2018/hyperlinkcolor" val="tx"/>
                    </a:ext>
                  </a:extLst>
                </a:hlinkClick>
              </a:rPr>
              <a:t>encryption</a:t>
            </a:r>
            <a:r>
              <a:rPr lang="en" sz="1500">
                <a:solidFill>
                  <a:srgbClr val="636363"/>
                </a:solidFill>
                <a:highlight>
                  <a:srgbClr val="FFFFFF"/>
                </a:highlight>
              </a:rPr>
              <a:t>, and other protective actions to prevent end users.</a:t>
            </a:r>
            <a:endParaRPr sz="1500"/>
          </a:p>
          <a:p>
            <a:pPr marL="457200" lvl="0" indent="-323850" algn="l" rtl="0">
              <a:spcBef>
                <a:spcPts val="0"/>
              </a:spcBef>
              <a:spcAft>
                <a:spcPts val="0"/>
              </a:spcAft>
              <a:buClr>
                <a:srgbClr val="636363"/>
              </a:buClr>
              <a:buSzPts val="1500"/>
              <a:buFont typeface="Arial"/>
              <a:buChar char="❖"/>
            </a:pPr>
            <a:r>
              <a:rPr lang="en" sz="1500">
                <a:solidFill>
                  <a:srgbClr val="636363"/>
                </a:solidFill>
                <a:highlight>
                  <a:srgbClr val="FFFFFF"/>
                </a:highlight>
                <a:latin typeface="Arial"/>
                <a:ea typeface="Arial"/>
                <a:cs typeface="Arial"/>
                <a:sym typeface="Arial"/>
              </a:rPr>
              <a:t>DLP also provides reporting to meet compliance and auditing requirements and identify areas of weakness and anomalies for forensics and </a:t>
            </a:r>
            <a:r>
              <a:rPr lang="en" sz="1500">
                <a:solidFill>
                  <a:srgbClr val="636363"/>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incident response</a:t>
            </a:r>
            <a:r>
              <a:rPr lang="en" sz="1500">
                <a:solidFill>
                  <a:srgbClr val="636363"/>
                </a:solidFill>
                <a:highlight>
                  <a:srgbClr val="FFFFFF"/>
                </a:highlight>
                <a:latin typeface="Arial"/>
                <a:ea typeface="Arial"/>
                <a:cs typeface="Arial"/>
                <a:sym typeface="Arial"/>
              </a:rPr>
              <a: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OpenDLP, an open source data loss prevention tool.</a:t>
            </a:r>
            <a:endParaRPr sz="1500"/>
          </a:p>
          <a:p>
            <a:pPr marL="457200" lvl="0" indent="-323850" algn="l" rtl="0">
              <a:spcBef>
                <a:spcPts val="1200"/>
              </a:spcBef>
              <a:spcAft>
                <a:spcPts val="0"/>
              </a:spcAft>
              <a:buSzPts val="1500"/>
              <a:buChar char="★"/>
            </a:pPr>
            <a:r>
              <a:rPr lang="en" sz="1500"/>
              <a:t>Scan databases for sensitive information.</a:t>
            </a:r>
            <a:endParaRPr sz="1500"/>
          </a:p>
          <a:p>
            <a:pPr marL="457200" lvl="0" indent="-323850" algn="l" rtl="0">
              <a:spcBef>
                <a:spcPts val="0"/>
              </a:spcBef>
              <a:spcAft>
                <a:spcPts val="0"/>
              </a:spcAft>
              <a:buSzPts val="1500"/>
              <a:buChar char="★"/>
            </a:pPr>
            <a:r>
              <a:rPr lang="en" sz="1500"/>
              <a:t>OpenDLP is capable of searching for regular expressions found in cleartext.</a:t>
            </a:r>
            <a:endParaRPr sz="1500"/>
          </a:p>
          <a:p>
            <a:pPr marL="457200" lvl="0" indent="-323850" algn="l" rtl="0">
              <a:spcBef>
                <a:spcPts val="0"/>
              </a:spcBef>
              <a:spcAft>
                <a:spcPts val="0"/>
              </a:spcAft>
              <a:buSzPts val="1500"/>
              <a:buChar char="★"/>
            </a:pPr>
            <a:r>
              <a:rPr lang="en" sz="1500"/>
              <a:t>OpenDLP is an example of a simplified DLP tool that has a subset of the capabilities of a COTS tool set. </a:t>
            </a:r>
            <a:endParaRPr sz="1500"/>
          </a:p>
        </p:txBody>
      </p:sp>
      <p:pic>
        <p:nvPicPr>
          <p:cNvPr id="123" name="Google Shape;123;p19"/>
          <p:cNvPicPr preferRelativeResize="0"/>
          <p:nvPr/>
        </p:nvPicPr>
        <p:blipFill>
          <a:blip r:embed="rId3">
            <a:alphaModFix/>
          </a:blip>
          <a:stretch>
            <a:fillRect/>
          </a:stretch>
        </p:blipFill>
        <p:spPr>
          <a:xfrm>
            <a:off x="729450" y="650125"/>
            <a:ext cx="1428750" cy="14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Lato"/>
                <a:ea typeface="Lato"/>
                <a:cs typeface="Lato"/>
                <a:sym typeface="Lato"/>
              </a:rPr>
              <a:t>Background</a:t>
            </a:r>
            <a:endParaRPr>
              <a:latin typeface="Lato"/>
              <a:ea typeface="Lato"/>
              <a:cs typeface="Lato"/>
              <a:sym typeface="Lato"/>
            </a:endParaRPr>
          </a:p>
        </p:txBody>
      </p:sp>
      <p:sp>
        <p:nvSpPr>
          <p:cNvPr id="129" name="Google Shape;129;p20"/>
          <p:cNvSpPr txBox="1">
            <a:spLocks noGrp="1"/>
          </p:cNvSpPr>
          <p:nvPr>
            <p:ph type="body" idx="1"/>
          </p:nvPr>
        </p:nvSpPr>
        <p:spPr>
          <a:xfrm>
            <a:off x="729450" y="1991025"/>
            <a:ext cx="7688700" cy="2879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The user can configure the tool to search documents for specific phrases that may identify sensitive information. </a:t>
            </a:r>
            <a:endParaRPr sz="1500"/>
          </a:p>
          <a:p>
            <a:pPr marL="457200" lvl="0" indent="-323850" algn="l" rtl="0">
              <a:spcBef>
                <a:spcPts val="0"/>
              </a:spcBef>
              <a:spcAft>
                <a:spcPts val="0"/>
              </a:spcAft>
              <a:buSzPts val="1500"/>
              <a:buChar char="❖"/>
            </a:pPr>
            <a:r>
              <a:rPr lang="en" sz="1500"/>
              <a:t>The user can also create different scanning profiles to search for specific phrases. </a:t>
            </a:r>
            <a:endParaRPr sz="1500"/>
          </a:p>
          <a:p>
            <a:pPr marL="457200" lvl="0" indent="-323850" algn="l" rtl="0">
              <a:spcBef>
                <a:spcPts val="0"/>
              </a:spcBef>
              <a:spcAft>
                <a:spcPts val="0"/>
              </a:spcAft>
              <a:buSzPts val="1500"/>
              <a:buChar char="❖"/>
            </a:pPr>
            <a:r>
              <a:rPr lang="en" sz="1500"/>
              <a:t>OpenDLP can  identify basic Microsoft Office documents and other zip files containing sensitive information. </a:t>
            </a:r>
            <a:endParaRPr sz="1500"/>
          </a:p>
          <a:p>
            <a:pPr marL="457200" lvl="0" indent="-323850" algn="l" rtl="0">
              <a:spcBef>
                <a:spcPts val="0"/>
              </a:spcBef>
              <a:spcAft>
                <a:spcPts val="0"/>
              </a:spcAft>
              <a:buSzPts val="1500"/>
              <a:buChar char="❖"/>
            </a:pPr>
            <a:r>
              <a:rPr lang="en" sz="1500"/>
              <a:t>The reports generated from this tool can be used to further mitigate insider threat through the use of access control lists (ACLs) and auditing.</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OpenDLP and Regular Expressions </a:t>
            </a:r>
            <a:endParaRPr/>
          </a:p>
        </p:txBody>
      </p:sp>
      <p:sp>
        <p:nvSpPr>
          <p:cNvPr id="135" name="Google Shape;135;p21"/>
          <p:cNvSpPr txBox="1">
            <a:spLocks noGrp="1"/>
          </p:cNvSpPr>
          <p:nvPr>
            <p:ph type="body" idx="1"/>
          </p:nvPr>
        </p:nvSpPr>
        <p:spPr>
          <a:xfrm>
            <a:off x="729450" y="2078875"/>
            <a:ext cx="8079000" cy="3064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OpenDLP contains built-in regular expressions (RegExs) for all major credit cards and social security numbers.</a:t>
            </a:r>
            <a:endParaRPr sz="1500"/>
          </a:p>
          <a:p>
            <a:pPr marL="457200" lvl="0" indent="-323850" algn="l" rtl="0">
              <a:spcBef>
                <a:spcPts val="0"/>
              </a:spcBef>
              <a:spcAft>
                <a:spcPts val="0"/>
              </a:spcAft>
              <a:buSzPts val="1500"/>
              <a:buChar char="❖"/>
            </a:pPr>
            <a:r>
              <a:rPr lang="en" sz="1500"/>
              <a:t>Any number of regular expressions can be crafted for a specific need within the organization. </a:t>
            </a:r>
            <a:endParaRPr sz="1500"/>
          </a:p>
          <a:p>
            <a:pPr marL="457200" lvl="0" indent="-323850" algn="l" rtl="0">
              <a:spcBef>
                <a:spcPts val="0"/>
              </a:spcBef>
              <a:spcAft>
                <a:spcPts val="0"/>
              </a:spcAft>
              <a:buSzPts val="1500"/>
              <a:buChar char="❖"/>
            </a:pPr>
            <a:r>
              <a:rPr lang="en" sz="1500"/>
              <a:t>The implementer only needs to have a basic understanding of regular expressions to create new expressions.</a:t>
            </a:r>
            <a:endParaRPr sz="1500"/>
          </a:p>
          <a:p>
            <a:pPr marL="0" lvl="0" indent="0" algn="l" rtl="0">
              <a:spcBef>
                <a:spcPts val="1200"/>
              </a:spcBef>
              <a:spcAft>
                <a:spcPts val="1200"/>
              </a:spcAft>
              <a:buNone/>
            </a:pPr>
            <a:endParaRPr sz="1400"/>
          </a:p>
        </p:txBody>
      </p:sp>
      <p:pic>
        <p:nvPicPr>
          <p:cNvPr id="136" name="Google Shape;136;p21"/>
          <p:cNvPicPr preferRelativeResize="0"/>
          <p:nvPr/>
        </p:nvPicPr>
        <p:blipFill>
          <a:blip r:embed="rId3">
            <a:alphaModFix/>
          </a:blip>
          <a:stretch>
            <a:fillRect/>
          </a:stretch>
        </p:blipFill>
        <p:spPr>
          <a:xfrm>
            <a:off x="915150" y="3911500"/>
            <a:ext cx="7458726" cy="72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Requirements for OpenDLP</a:t>
            </a:r>
            <a:endParaRPr/>
          </a:p>
        </p:txBody>
      </p:sp>
      <p:sp>
        <p:nvSpPr>
          <p:cNvPr id="142" name="Google Shape;142;p22"/>
          <p:cNvSpPr txBox="1">
            <a:spLocks noGrp="1"/>
          </p:cNvSpPr>
          <p:nvPr>
            <p:ph type="body" idx="1"/>
          </p:nvPr>
        </p:nvSpPr>
        <p:spPr>
          <a:xfrm>
            <a:off x="729450" y="4118200"/>
            <a:ext cx="7688700" cy="857400"/>
          </a:xfrm>
          <a:prstGeom prst="rect">
            <a:avLst/>
          </a:prstGeom>
        </p:spPr>
        <p:txBody>
          <a:bodyPr spcFirstLastPara="1" wrap="square" lIns="91425" tIns="91425" rIns="91425" bIns="91425" anchor="t" anchorCtr="0">
            <a:normAutofit/>
          </a:bodyPr>
          <a:lstStyle/>
          <a:p>
            <a:pPr marL="457200" lvl="0" indent="-298450" algn="l" rtl="0">
              <a:lnSpc>
                <a:spcPct val="95000"/>
              </a:lnSpc>
              <a:spcBef>
                <a:spcPts val="0"/>
              </a:spcBef>
              <a:spcAft>
                <a:spcPts val="0"/>
              </a:spcAft>
              <a:buSzPts val="1100"/>
              <a:buChar char="❖"/>
            </a:pPr>
            <a:r>
              <a:rPr lang="en" sz="1100"/>
              <a:t>Source code is also available to download and install</a:t>
            </a:r>
            <a:endParaRPr sz="1100"/>
          </a:p>
          <a:p>
            <a:pPr marL="457200" lvl="0" indent="-298450" algn="l" rtl="0">
              <a:lnSpc>
                <a:spcPct val="95000"/>
              </a:lnSpc>
              <a:spcBef>
                <a:spcPts val="0"/>
              </a:spcBef>
              <a:spcAft>
                <a:spcPts val="0"/>
              </a:spcAft>
              <a:buSzPts val="1100"/>
              <a:buChar char="❖"/>
            </a:pPr>
            <a:r>
              <a:rPr lang="en" sz="1100"/>
              <a:t>README-VM.txt file that is bundled with the virtual machine images contains instructions that should be followed to configure the software properly</a:t>
            </a:r>
            <a:endParaRPr sz="1100"/>
          </a:p>
        </p:txBody>
      </p:sp>
      <p:pic>
        <p:nvPicPr>
          <p:cNvPr id="143" name="Google Shape;143;p22"/>
          <p:cNvPicPr preferRelativeResize="0"/>
          <p:nvPr/>
        </p:nvPicPr>
        <p:blipFill>
          <a:blip r:embed="rId3">
            <a:alphaModFix/>
          </a:blip>
          <a:stretch>
            <a:fillRect/>
          </a:stretch>
        </p:blipFill>
        <p:spPr>
          <a:xfrm>
            <a:off x="1347325" y="2027225"/>
            <a:ext cx="1455450" cy="1455450"/>
          </a:xfrm>
          <a:prstGeom prst="rect">
            <a:avLst/>
          </a:prstGeom>
          <a:noFill/>
          <a:ln>
            <a:noFill/>
          </a:ln>
        </p:spPr>
      </p:pic>
      <p:pic>
        <p:nvPicPr>
          <p:cNvPr id="144" name="Google Shape;144;p22"/>
          <p:cNvPicPr preferRelativeResize="0"/>
          <p:nvPr/>
        </p:nvPicPr>
        <p:blipFill>
          <a:blip r:embed="rId4">
            <a:alphaModFix/>
          </a:blip>
          <a:stretch>
            <a:fillRect/>
          </a:stretch>
        </p:blipFill>
        <p:spPr>
          <a:xfrm>
            <a:off x="3074175" y="2027225"/>
            <a:ext cx="1373624" cy="1455450"/>
          </a:xfrm>
          <a:prstGeom prst="rect">
            <a:avLst/>
          </a:prstGeom>
          <a:noFill/>
          <a:ln>
            <a:noFill/>
          </a:ln>
        </p:spPr>
      </p:pic>
      <p:pic>
        <p:nvPicPr>
          <p:cNvPr id="145" name="Google Shape;145;p22"/>
          <p:cNvPicPr preferRelativeResize="0"/>
          <p:nvPr/>
        </p:nvPicPr>
        <p:blipFill>
          <a:blip r:embed="rId5">
            <a:alphaModFix/>
          </a:blip>
          <a:stretch>
            <a:fillRect/>
          </a:stretch>
        </p:blipFill>
        <p:spPr>
          <a:xfrm>
            <a:off x="6485400" y="1993313"/>
            <a:ext cx="1669625" cy="1669625"/>
          </a:xfrm>
          <a:prstGeom prst="rect">
            <a:avLst/>
          </a:prstGeom>
          <a:noFill/>
          <a:ln>
            <a:noFill/>
          </a:ln>
        </p:spPr>
      </p:pic>
      <p:pic>
        <p:nvPicPr>
          <p:cNvPr id="146" name="Google Shape;146;p22"/>
          <p:cNvPicPr preferRelativeResize="0"/>
          <p:nvPr/>
        </p:nvPicPr>
        <p:blipFill>
          <a:blip r:embed="rId6">
            <a:alphaModFix/>
          </a:blip>
          <a:stretch>
            <a:fillRect/>
          </a:stretch>
        </p:blipFill>
        <p:spPr>
          <a:xfrm>
            <a:off x="4891400" y="2027225"/>
            <a:ext cx="1455450" cy="1455450"/>
          </a:xfrm>
          <a:prstGeom prst="rect">
            <a:avLst/>
          </a:prstGeom>
          <a:noFill/>
          <a:ln>
            <a:noFill/>
          </a:ln>
        </p:spPr>
      </p:pic>
      <p:sp>
        <p:nvSpPr>
          <p:cNvPr id="147" name="Google Shape;147;p22"/>
          <p:cNvSpPr txBox="1"/>
          <p:nvPr/>
        </p:nvSpPr>
        <p:spPr>
          <a:xfrm>
            <a:off x="1177825" y="3550325"/>
            <a:ext cx="16695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a:solidFill>
                  <a:schemeClr val="accent1"/>
                </a:solidFill>
                <a:latin typeface="Lato"/>
                <a:ea typeface="Lato"/>
                <a:cs typeface="Lato"/>
                <a:sym typeface="Lato"/>
              </a:rPr>
              <a:t>Oracle’s  VirtualBox</a:t>
            </a:r>
            <a:endParaRPr sz="1200">
              <a:latin typeface="Lato"/>
              <a:ea typeface="Lato"/>
              <a:cs typeface="Lato"/>
              <a:sym typeface="Lato"/>
            </a:endParaRPr>
          </a:p>
        </p:txBody>
      </p:sp>
      <p:sp>
        <p:nvSpPr>
          <p:cNvPr id="148" name="Google Shape;148;p22"/>
          <p:cNvSpPr txBox="1"/>
          <p:nvPr/>
        </p:nvSpPr>
        <p:spPr>
          <a:xfrm>
            <a:off x="2773853" y="3550325"/>
            <a:ext cx="20223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300">
                <a:solidFill>
                  <a:schemeClr val="accent1"/>
                </a:solidFill>
                <a:latin typeface="Lato"/>
                <a:ea typeface="Lato"/>
                <a:cs typeface="Lato"/>
                <a:sym typeface="Lato"/>
              </a:rPr>
              <a:t>OpenDLP VM image files</a:t>
            </a:r>
            <a:endParaRPr sz="1000">
              <a:latin typeface="Lato"/>
              <a:ea typeface="Lato"/>
              <a:cs typeface="Lato"/>
              <a:sym typeface="Lato"/>
            </a:endParaRPr>
          </a:p>
        </p:txBody>
      </p:sp>
      <p:sp>
        <p:nvSpPr>
          <p:cNvPr id="149" name="Google Shape;149;p22"/>
          <p:cNvSpPr txBox="1"/>
          <p:nvPr/>
        </p:nvSpPr>
        <p:spPr>
          <a:xfrm>
            <a:off x="4784363" y="3601038"/>
            <a:ext cx="16695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300">
                <a:solidFill>
                  <a:schemeClr val="accent1"/>
                </a:solidFill>
                <a:latin typeface="Lato"/>
                <a:ea typeface="Lato"/>
                <a:cs typeface="Lato"/>
                <a:sym typeface="Lato"/>
              </a:rPr>
              <a:t>Source Code</a:t>
            </a:r>
            <a:endParaRPr sz="1000">
              <a:latin typeface="Lato"/>
              <a:ea typeface="Lato"/>
              <a:cs typeface="Lato"/>
              <a:sym typeface="Lato"/>
            </a:endParaRPr>
          </a:p>
        </p:txBody>
      </p:sp>
      <p:sp>
        <p:nvSpPr>
          <p:cNvPr id="150" name="Google Shape;150;p22"/>
          <p:cNvSpPr txBox="1"/>
          <p:nvPr/>
        </p:nvSpPr>
        <p:spPr>
          <a:xfrm>
            <a:off x="6642488" y="3621900"/>
            <a:ext cx="1669500" cy="80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solidFill>
                  <a:schemeClr val="accent1"/>
                </a:solidFill>
                <a:latin typeface="Lato"/>
                <a:ea typeface="Lato"/>
                <a:cs typeface="Lato"/>
                <a:sym typeface="Lato"/>
              </a:rPr>
              <a:t>README-VM.txt</a:t>
            </a:r>
            <a:r>
              <a:rPr lang="en" sz="1500">
                <a:solidFill>
                  <a:schemeClr val="accent1"/>
                </a:solidFill>
                <a:latin typeface="Lato"/>
                <a:ea typeface="Lato"/>
                <a:cs typeface="Lato"/>
                <a:sym typeface="Lato"/>
              </a:rPr>
              <a:t> </a:t>
            </a:r>
            <a:endParaRPr sz="1000">
              <a:latin typeface="Lato"/>
              <a:ea typeface="Lato"/>
              <a:cs typeface="Lato"/>
              <a:sym typeface="Lato"/>
            </a:endParaRPr>
          </a:p>
          <a:p>
            <a:pPr marL="0" lvl="0" indent="0" algn="ctr" rtl="0">
              <a:lnSpc>
                <a:spcPct val="115000"/>
              </a:lnSpc>
              <a:spcBef>
                <a:spcPts val="1200"/>
              </a:spcBef>
              <a:spcAft>
                <a:spcPts val="1200"/>
              </a:spcAft>
              <a:buNone/>
            </a:pP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1316</Words>
  <Application>Microsoft Office PowerPoint</Application>
  <PresentationFormat>On-screen Show (16:9)</PresentationFormat>
  <Paragraphs>133</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Lato</vt:lpstr>
      <vt:lpstr>Raleway</vt:lpstr>
      <vt:lpstr>Arial</vt:lpstr>
      <vt:lpstr>Streamline</vt:lpstr>
      <vt:lpstr>Security Tool Demonstration OpenDLP: Data Loss Prevention   </vt:lpstr>
      <vt:lpstr>OVERVIEW &amp; INSTALLATION</vt:lpstr>
      <vt:lpstr>What is DLP</vt:lpstr>
      <vt:lpstr>Data loss can be categorized in the following types</vt:lpstr>
      <vt:lpstr>How DLP software works</vt:lpstr>
      <vt:lpstr>PowerPoint Presentation</vt:lpstr>
      <vt:lpstr>Background</vt:lpstr>
      <vt:lpstr>OpenDLP and Regular Expressions </vt:lpstr>
      <vt:lpstr>Requirements for OpenDLP</vt:lpstr>
      <vt:lpstr>Installation</vt:lpstr>
      <vt:lpstr>Installation</vt:lpstr>
      <vt:lpstr>Installation</vt:lpstr>
      <vt:lpstr>Installation</vt:lpstr>
      <vt:lpstr>TECHNICAL DETAILS &amp; PROFILE CREATION</vt:lpstr>
      <vt:lpstr>Technical Design &amp; System Architecture</vt:lpstr>
      <vt:lpstr>Technical Design &amp; System Architecture</vt:lpstr>
      <vt:lpstr>Working Principle</vt:lpstr>
      <vt:lpstr>OpenDLP’s Main Interface</vt:lpstr>
      <vt:lpstr>Review the provided Regular Expressions for data to look for</vt:lpstr>
      <vt:lpstr>Create a profile with authentication credentials </vt:lpstr>
      <vt:lpstr>Profiles</vt:lpstr>
      <vt:lpstr>Create a profile with authentication credentials (contd.)  </vt:lpstr>
      <vt:lpstr>Create a profile with authentication credentials (contd.) </vt:lpstr>
      <vt:lpstr>Create a profile with authentication credentials (contd.)  </vt:lpstr>
      <vt:lpstr>Create a profile with authentication credentials (contd.)   </vt:lpstr>
      <vt:lpstr>Create a profile with authentication credentials (contd.)    </vt:lpstr>
      <vt:lpstr>SCANNING &amp; RESULT ANALYSIS</vt:lpstr>
      <vt:lpstr>Content Analysis Techniques</vt:lpstr>
      <vt:lpstr>Agent Vs Agentless Scanning</vt:lpstr>
      <vt:lpstr>Start a scan by providing a list of IPs </vt:lpstr>
      <vt:lpstr>Start a scan by providing a list of IPs(contd.)</vt:lpstr>
      <vt:lpstr>Review the scan results and mark false positives</vt:lpstr>
      <vt:lpstr>Review the scan results and mark false positives ( contd. ) </vt:lpstr>
      <vt:lpstr>Mark False Positives</vt:lpstr>
      <vt:lpstr>Mark False Positives</vt:lpstr>
      <vt:lpstr>Limitations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Tool Demonstration OpenDLP: Data Loss Prevention</dc:title>
  <dc:creator>tanvir</dc:creator>
  <cp:lastModifiedBy>Ridwanul Hasan</cp:lastModifiedBy>
  <cp:revision>3</cp:revision>
  <dcterms:modified xsi:type="dcterms:W3CDTF">2023-04-20T11:32:40Z</dcterms:modified>
</cp:coreProperties>
</file>