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83F86D-86D8-40AC-837E-929050CECE6D}">
  <a:tblStyle styleId="{0B83F86D-86D8-40AC-837E-929050CEC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4716d01e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4716d01e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716d01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716d01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716d01e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716d01e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4716d01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4716d01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716d01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716d01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4716d01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4716d01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716d01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716d01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716d01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716d01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716d01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4716d01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716d01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4716d01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716d01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716d01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716d01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716d01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716d01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716d01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4716d01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4716d01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4716d01e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4716d01e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Multi-Object Tracking on KITTI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-Riddhesh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Association (1st Step)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7D State Parametrization: [x, y, z, h, w, l, Ө]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atch instances detected in 3D with existing tracks using track 3D state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greedily pair detected instances 3d It with tracks 3dTt based on the </a:t>
            </a:r>
            <a:r>
              <a:rPr b="1" lang="en"/>
              <a:t>scaled distance</a:t>
            </a:r>
            <a:r>
              <a:rPr lang="en"/>
              <a:t> between instances’ oriented bounding boxes and tracks’ predicted oriented boxes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distance: </a:t>
            </a:r>
            <a:r>
              <a:rPr lang="en"/>
              <a:t>Euclidean</a:t>
            </a:r>
            <a:r>
              <a:rPr lang="en"/>
              <a:t> distance between bounding boxes * cos_dist(orientation_vectors)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robust than 3D IoU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Association (2nd Stage)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25361" r="29640" t="0"/>
          <a:stretch/>
        </p:blipFill>
        <p:spPr>
          <a:xfrm>
            <a:off x="2074525" y="1152475"/>
            <a:ext cx="4664551" cy="35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Association (2nd Step)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</a:t>
            </a:r>
            <a:r>
              <a:rPr lang="en"/>
              <a:t>unmatched tracks from the first stage and m</a:t>
            </a:r>
            <a:r>
              <a:rPr lang="en"/>
              <a:t>atch detected instances to tracks in the 2D image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include occluded portions that the lidar may not have picked up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by greedily pairing matches based on 2D IoU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Extra-chance for a track to remain alive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Update and Looping Iteration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45352" r="0" t="0"/>
          <a:stretch/>
        </p:blipFill>
        <p:spPr>
          <a:xfrm>
            <a:off x="1677751" y="1152475"/>
            <a:ext cx="4794499" cy="38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Update and Looping Iteration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state variables using a Kalman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new tracks based on new 3D+2D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Kill old tracks if not associated in either stage of the data association stages.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Killing and initializing tracks can be adjusted to trigger based on frequency based thresholds.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HOTA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Predictions and Ground-Truth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Scoring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13" y="2168350"/>
            <a:ext cx="54387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16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{0B83F86D-86D8-40AC-837E-929050CECE6D}</a:tableStyleId>
              </a:tblPr>
              <a:tblGrid>
                <a:gridCol w="2413000"/>
                <a:gridCol w="2413000"/>
                <a:gridCol w="2413000"/>
              </a:tblGrid>
              <a:tr h="4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 (HOTA)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Pedestrian (HOTA)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KITTI (RRC+MOTSFusion+Point-GNN)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MOTSFusion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3D-TSLR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CenterTrack (2D only)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and Associated Problems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and track objects </a:t>
            </a:r>
            <a:r>
              <a:rPr lang="en"/>
              <a:t>to interpret scene dynamics.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association of each detection’s respective “tracks”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Detections in Image space offers a larger sensing range with high precision, but lower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Detections using 3D lidar readings offer higher recall but lower precision and sensing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robust process to match detections between frames and rule whether to keep of discard its track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EagerMOT (Kim et al.)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bject detection in 2D and 3D spaces followed by the </a:t>
            </a:r>
            <a:r>
              <a:rPr b="1" lang="en"/>
              <a:t>fusion</a:t>
            </a:r>
            <a:r>
              <a:rPr lang="en"/>
              <a:t> of these detections based on 2D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Fused instances then go through a two staged </a:t>
            </a:r>
            <a:r>
              <a:rPr b="1" lang="en"/>
              <a:t>matching</a:t>
            </a:r>
            <a:r>
              <a:rPr lang="en"/>
              <a:t> process to update their tracks using 3D and/or 2D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object’s </a:t>
            </a:r>
            <a:r>
              <a:rPr b="1" lang="en"/>
              <a:t>track lifecycle</a:t>
            </a:r>
            <a:r>
              <a:rPr lang="en"/>
              <a:t> is determined by a set of simple rules to determine whether to keep or discard an object’s track.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EagerMOT (Kim et al.)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350"/>
            <a:ext cx="9082576" cy="39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-3094" r="78016" t="0"/>
          <a:stretch/>
        </p:blipFill>
        <p:spPr>
          <a:xfrm>
            <a:off x="1830225" y="1084825"/>
            <a:ext cx="4050499" cy="36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EagerMOT: Detection Stage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3D Detections: </a:t>
            </a:r>
            <a:r>
              <a:rPr lang="en"/>
              <a:t>PointGNN encodes point clouds in a fixed radius </a:t>
            </a:r>
            <a:r>
              <a:rPr lang="en"/>
              <a:t>nearest</a:t>
            </a:r>
            <a:r>
              <a:rPr lang="en"/>
              <a:t> neighbours graph. Combines detections of multiple </a:t>
            </a:r>
            <a:r>
              <a:rPr lang="en"/>
              <a:t>vertices. Performs better than many fusion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2D Detections: </a:t>
            </a:r>
            <a:r>
              <a:rPr lang="en"/>
              <a:t>MOTSFusion (RRC)+TrackRCNN. RRC offers reconstruction based detections trained for purposes of object tracking. TrackRCNN is a basic RCNN based approach. RRC detections are used for cars while trackRCNN for pedestrians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Fusion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49047" t="0"/>
          <a:stretch/>
        </p:blipFill>
        <p:spPr>
          <a:xfrm>
            <a:off x="1427325" y="1152475"/>
            <a:ext cx="53420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Fusion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Trace over overlapping detections 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363" y="1901188"/>
            <a:ext cx="3667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213" y="1744025"/>
            <a:ext cx="3781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38" y="2058350"/>
            <a:ext cx="36671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Association (1st Stage)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39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