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jYzFZf2lD2N1wCNvyU6SWXtmv7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Hello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many datasets have been proposed and tested upon. In this section, we report the</a:t>
            </a:r>
            <a:endParaRPr/>
          </a:p>
          <a:p>
            <a:pPr indent="0" lvl="0" marL="0" rtl="0" algn="l">
              <a:lnSpc>
                <a:spcPct val="100000"/>
              </a:lnSpc>
              <a:spcBef>
                <a:spcPts val="0"/>
              </a:spcBef>
              <a:spcAft>
                <a:spcPts val="0"/>
              </a:spcAft>
              <a:buSzPts val="1400"/>
              <a:buNone/>
            </a:pPr>
            <a:r>
              <a:rPr lang="en"/>
              <a:t>structure of the datasets and the performance of the aforementioned word embedding models on them. Depending on their aim, the datasets produced to measure the success of embedding models can be divided into four</a:t>
            </a:r>
            <a:endParaRPr/>
          </a:p>
          <a:p>
            <a:pPr indent="0" lvl="0" marL="0" rtl="0" algn="l">
              <a:lnSpc>
                <a:spcPct val="100000"/>
              </a:lnSpc>
              <a:spcBef>
                <a:spcPts val="0"/>
              </a:spcBef>
              <a:spcAft>
                <a:spcPts val="0"/>
              </a:spcAft>
              <a:buSzPts val="1400"/>
              <a:buNone/>
            </a:pPr>
            <a:r>
              <a:rPr lang="en"/>
              <a:t>Categories:</a:t>
            </a:r>
            <a:endParaRPr/>
          </a:p>
          <a:p>
            <a:pPr indent="0" lvl="0" marL="0" rtl="0" algn="l">
              <a:lnSpc>
                <a:spcPct val="100000"/>
              </a:lnSpc>
              <a:spcBef>
                <a:spcPts val="0"/>
              </a:spcBef>
              <a:spcAft>
                <a:spcPts val="0"/>
              </a:spcAft>
              <a:buSzPts val="1400"/>
              <a:buNone/>
            </a:pPr>
            <a:r>
              <a:rPr lang="en"/>
              <a:t>Similarity Tasks:</a:t>
            </a:r>
            <a:endParaRPr/>
          </a:p>
          <a:p>
            <a:pPr indent="0" lvl="0" marL="0" rtl="0" algn="l">
              <a:lnSpc>
                <a:spcPct val="100000"/>
              </a:lnSpc>
              <a:spcBef>
                <a:spcPts val="0"/>
              </a:spcBef>
              <a:spcAft>
                <a:spcPts val="0"/>
              </a:spcAft>
              <a:buSzPts val="1400"/>
              <a:buNone/>
            </a:pPr>
            <a:r>
              <a:rPr lang="en"/>
              <a:t>Analogy Task</a:t>
            </a:r>
            <a:endParaRPr/>
          </a:p>
          <a:p>
            <a:pPr indent="0" lvl="0" marL="0" rtl="0" algn="l">
              <a:lnSpc>
                <a:spcPct val="100000"/>
              </a:lnSpc>
              <a:spcBef>
                <a:spcPts val="0"/>
              </a:spcBef>
              <a:spcAft>
                <a:spcPts val="0"/>
              </a:spcAft>
              <a:buSzPts val="1400"/>
              <a:buNone/>
            </a:pPr>
            <a:r>
              <a:rPr lang="en"/>
              <a:t>Synonym Selection Task</a:t>
            </a:r>
            <a:endParaRPr/>
          </a:p>
          <a:p>
            <a:pPr indent="0" lvl="0" marL="0" rtl="0" algn="l">
              <a:lnSpc>
                <a:spcPct val="100000"/>
              </a:lnSpc>
              <a:spcBef>
                <a:spcPts val="0"/>
              </a:spcBef>
              <a:spcAft>
                <a:spcPts val="0"/>
              </a:spcAft>
              <a:buSzPts val="1400"/>
              <a:buNone/>
            </a:pPr>
            <a:r>
              <a:rPr lang="en"/>
              <a:t>Downstream Tasks</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
              <a:t>These datasets provide pairs of words whose similarity is rated by human judgments. They all use Spearman’s rank correlation (𝜌) with average human judgment to measure the performance and quality of embeddings.</a:t>
            </a:r>
            <a:endParaRPr/>
          </a:p>
          <a:p>
            <a:pPr indent="-317500" lvl="0" marL="457200" rtl="0" algn="l">
              <a:lnSpc>
                <a:spcPct val="100000"/>
              </a:lnSpc>
              <a:spcBef>
                <a:spcPts val="0"/>
              </a:spcBef>
              <a:spcAft>
                <a:spcPts val="0"/>
              </a:spcAft>
              <a:buSzPts val="1400"/>
              <a:buChar char="-"/>
            </a:pPr>
            <a:r>
              <a:rPr lang="en"/>
              <a:t>Semantic-syntactic word relationship test set (Google Analogy Task) introduced by Mikolov et al. [88] consists of pairs of words in the form of 𝑎 is to 𝑎 ∗ as 𝑏 is to 𝑏 ∗ (such as Paris is to France as London is to England). The aim is to find 𝑏 ∗ , given 𝑎, 𝑎 ∗ , and 𝑏 (cosine distance is used as a distance metric to find the miss-ing word). There are 8869 semantic and 10675 syntactic questions in the dataset, and the success is measured by accuracy</a:t>
            </a:r>
            <a:endParaRPr/>
          </a:p>
          <a:p>
            <a:pPr indent="-317500" lvl="0" marL="457200" rtl="0" algn="l">
              <a:lnSpc>
                <a:spcPct val="100000"/>
              </a:lnSpc>
              <a:spcBef>
                <a:spcPts val="0"/>
              </a:spcBef>
              <a:spcAft>
                <a:spcPts val="0"/>
              </a:spcAft>
              <a:buSzPts val="1400"/>
              <a:buChar char="-"/>
            </a:pPr>
            <a:r>
              <a:rPr lang="en"/>
              <a:t>Synonym Selection tasks - this task aims to select the most synonym-like word among the list of candidates. Accuracy (%) is used to measure the performance.</a:t>
            </a:r>
            <a:endParaRPr/>
          </a:p>
          <a:p>
            <a:pPr indent="-317500" lvl="0" marL="457200" rtl="0" algn="l">
              <a:lnSpc>
                <a:spcPct val="100000"/>
              </a:lnSpc>
              <a:spcBef>
                <a:spcPts val="0"/>
              </a:spcBef>
              <a:spcAft>
                <a:spcPts val="0"/>
              </a:spcAft>
              <a:buSzPts val="1400"/>
              <a:buChar char="-"/>
            </a:pPr>
            <a:r>
              <a:rPr lang="en"/>
              <a:t>As representations and models get better and the difference between word embedding methods and language models gets closer, experiments are shifted from similarity tasks to downstream tasks. GLUE benchmark dataset [135] is introduced to provide a stable testing environment for researchers.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Recently, contextual models, such as BERT and its variants, showed great success in downstream NLP tasks using masked language modeling and transformer structures. They have become state-of-the-art word embeddings and obtained human-level results on some of the downstream tasks.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SzPts val="1100"/>
              <a:buNone/>
            </a:pPr>
            <a:r>
              <a:rPr lang="en" sz="900"/>
              <a:t>Before neural representation learning, representations of words or documents have been computed using the vector space model. In VSM [120], frequencies of words in documents are considered to form a term-document matrix. Although these count-based representations are proved helpful in addressing semantics, they are the bag of words approaches and are not able to capture both syntactical and semantic features at the same time, which is required for performing well in NLP tasks. </a:t>
            </a:r>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900">
                <a:solidFill>
                  <a:schemeClr val="dk1"/>
                </a:solidFill>
              </a:rPr>
              <a:t>Neural network architecture is constructed to predict the next word given the set of neighboring words in the sequence in neural language modeling. In the iterative processing of this prediction over a large corpus, the learned weights in the hidden layers serve as neural embeddings for words.</a:t>
            </a:r>
            <a:endParaRPr sz="900">
              <a:solidFill>
                <a:schemeClr val="dk1"/>
              </a:solidFill>
            </a:endParaRPr>
          </a:p>
          <a:p>
            <a:pPr indent="0" lvl="0" marL="0" rtl="0" algn="l">
              <a:lnSpc>
                <a:spcPct val="100000"/>
              </a:lnSpc>
              <a:spcBef>
                <a:spcPts val="1200"/>
              </a:spcBef>
              <a:spcAft>
                <a:spcPts val="0"/>
              </a:spcAft>
              <a:buSzPts val="1400"/>
              <a:buNone/>
            </a:pPr>
            <a:r>
              <a:t/>
            </a:r>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Although the initial word embedding models successfully identified semantic and syntactic similarities of words, they still need to be improved to address specific semantic relations among words. consider the sentences "She took a sip of hot coffee" and "He is taking a sip of cold water." The antonyms "cold" and "hot" are deemed to be similar since their context is similar. Therefore, it becomes an issue to differentiate the synonyms "warm" and "hot" from the antonyms "cold" and "hot" considering they have similar contexts in most occurrences.</a:t>
            </a:r>
            <a:endParaRPr/>
          </a:p>
          <a:p>
            <a:pPr indent="0" lvl="0" marL="0" rtl="0" algn="l">
              <a:lnSpc>
                <a:spcPct val="100000"/>
              </a:lnSpc>
              <a:spcBef>
                <a:spcPts val="0"/>
              </a:spcBef>
              <a:spcAft>
                <a:spcPts val="0"/>
              </a:spcAft>
              <a:buSzPts val="1100"/>
              <a:buNone/>
            </a:pPr>
            <a:r>
              <a:t/>
            </a:r>
            <a:endParaRPr/>
          </a:p>
          <a:p>
            <a:pPr indent="0" lvl="0" marL="0" rtl="0" algn="l">
              <a:lnSpc>
                <a:spcPct val="115000"/>
              </a:lnSpc>
              <a:spcBef>
                <a:spcPts val="1200"/>
              </a:spcBef>
              <a:spcAft>
                <a:spcPts val="1200"/>
              </a:spcAft>
              <a:buNone/>
            </a:pPr>
            <a:r>
              <a:rPr lang="en"/>
              <a:t>Early word embeddings unite all the senses of a word into one representation. In reality, a word gets meaning in its use and can mean different things in varying context. </a:t>
            </a:r>
            <a:r>
              <a:rPr lang="en"/>
              <a:t>Sense</a:t>
            </a:r>
            <a:r>
              <a:rPr lang="en"/>
              <a:t> Embeddings are used to get word sense discrimination as the decomposition of a word’s occurrences into same sense groups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Word2vec is the first neural word embedding model that efficiently computes representations to leverage the context of target words. It can be considered as the initiator of early word embeddings. Word2vec has two variants: Continuous bag of words model (CBOW) and Skip-gram model.</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SzPts val="1400"/>
              <a:buNone/>
            </a:pPr>
            <a:r>
              <a:rPr lang="en">
                <a:solidFill>
                  <a:schemeClr val="dk1"/>
                </a:solidFill>
              </a:rPr>
              <a:t>In CBOW - middle word is predicted given the context, set of neighbouring left and right. When the input sentence "nature is pleased with simplicity" is processed, the system predicts the middle word "pleased" given the left and right context</a:t>
            </a:r>
            <a:endParaRPr>
              <a:solidFill>
                <a:schemeClr val="dk1"/>
              </a:solidFill>
            </a:endParaRPr>
          </a:p>
          <a:p>
            <a:pPr indent="0" lvl="0" marL="0" rtl="0" algn="l">
              <a:spcBef>
                <a:spcPts val="0"/>
              </a:spcBef>
              <a:spcAft>
                <a:spcPts val="0"/>
              </a:spcAft>
              <a:buSzPts val="1400"/>
              <a:buNone/>
            </a:pPr>
            <a:r>
              <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In Skip-gram system predicts the most probable context words for a given input word. In terms of a language model, while CBOW predicts an individual word’s probability, Skip-gram outputs the probabilities of a set of words, defined by a given context size.</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Although the initial word embedding models successfully identified semantic and syntactic similarities of words, they still need to be improved to address specific semantic relations among words. consider the sentences "She took a sip of hot coffee" and "He is taking a sip of cold water." The antonyms "cold" and "hot" are deemed to be similar since their context is similar. Therefore, it becomes an issue to differentiate the synonyms "warm" and "hot" from the antonyms "cold" and "hot" considering they have similar contexts in most occurrences.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Early word embeddings unite all the senses of a word into one representation. In reality, a word gets meaning in its use and can mean different things in varying context. Sense Embeddings are used to get word sense discrimination as the decomposition of a word’s occurrences into same sense groups</a:t>
            </a:r>
            <a:endParaRPr>
              <a:solidFill>
                <a:schemeClr val="dk1"/>
              </a:solidFill>
            </a:endParaRPr>
          </a:p>
          <a:p>
            <a:pPr indent="0" lvl="0" marL="0" rtl="0" algn="l">
              <a:lnSpc>
                <a:spcPct val="100000"/>
              </a:lnSpc>
              <a:spcBef>
                <a:spcPts val="120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4785912a7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04785912a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The quest for morphological representations is a result of two important limitations of earlier word embedding models.</a:t>
            </a:r>
            <a:endParaRPr/>
          </a:p>
          <a:p>
            <a:pPr indent="0" lvl="0" marL="0" rtl="0" algn="l">
              <a:lnSpc>
                <a:spcPct val="100000"/>
              </a:lnSpc>
              <a:spcBef>
                <a:spcPts val="0"/>
              </a:spcBef>
              <a:spcAft>
                <a:spcPts val="0"/>
              </a:spcAft>
              <a:buClr>
                <a:schemeClr val="dk1"/>
              </a:buClr>
              <a:buSzPts val="1100"/>
              <a:buFont typeface="Arial"/>
              <a:buNone/>
            </a:pPr>
            <a:r>
              <a:rPr lang="en"/>
              <a:t>The first point is, words are not the smallest units of meaning in language. Even if a model does not see</a:t>
            </a:r>
            <a:endParaRPr/>
          </a:p>
          <a:p>
            <a:pPr indent="0" lvl="0" marL="0" rtl="0" algn="l">
              <a:lnSpc>
                <a:spcPct val="100000"/>
              </a:lnSpc>
              <a:spcBef>
                <a:spcPts val="0"/>
              </a:spcBef>
              <a:spcAft>
                <a:spcPts val="0"/>
              </a:spcAft>
              <a:buClr>
                <a:schemeClr val="dk1"/>
              </a:buClr>
              <a:buSzPts val="1100"/>
              <a:buFont typeface="Arial"/>
              <a:buNone/>
            </a:pPr>
            <a:r>
              <a:rPr lang="en"/>
              <a:t>the word unpleasant in the training it should be able to deduce that it is the negative form of pleasant. Word embedding</a:t>
            </a:r>
            <a:endParaRPr/>
          </a:p>
          <a:p>
            <a:pPr indent="0" lvl="0" marL="0" rtl="0" algn="l">
              <a:lnSpc>
                <a:spcPct val="100000"/>
              </a:lnSpc>
              <a:spcBef>
                <a:spcPts val="0"/>
              </a:spcBef>
              <a:spcAft>
                <a:spcPts val="0"/>
              </a:spcAft>
              <a:buClr>
                <a:schemeClr val="dk1"/>
              </a:buClr>
              <a:buSzPts val="1100"/>
              <a:buFont typeface="Arial"/>
              <a:buNone/>
            </a:pPr>
            <a:r>
              <a:rPr lang="en"/>
              <a:t>methods that don’t take morphological information into account can not produce any results in such a situation. The</a:t>
            </a:r>
            <a:endParaRPr/>
          </a:p>
          <a:p>
            <a:pPr indent="0" lvl="0" marL="0" rtl="0" algn="l">
              <a:lnSpc>
                <a:spcPct val="100000"/>
              </a:lnSpc>
              <a:spcBef>
                <a:spcPts val="0"/>
              </a:spcBef>
              <a:spcAft>
                <a:spcPts val="0"/>
              </a:spcAft>
              <a:buClr>
                <a:schemeClr val="dk1"/>
              </a:buClr>
              <a:buSzPts val="1100"/>
              <a:buFont typeface="Arial"/>
              <a:buNone/>
            </a:pPr>
            <a:r>
              <a:rPr lang="en"/>
              <a:t>second limitation is the data scarcity problem of morphologically rich languages and agglutinative languages. Unlike</a:t>
            </a:r>
            <a:endParaRPr/>
          </a:p>
          <a:p>
            <a:pPr indent="0" lvl="0" marL="0" rtl="0" algn="l">
              <a:lnSpc>
                <a:spcPct val="100000"/>
              </a:lnSpc>
              <a:spcBef>
                <a:spcPts val="0"/>
              </a:spcBef>
              <a:spcAft>
                <a:spcPts val="0"/>
              </a:spcAft>
              <a:buClr>
                <a:schemeClr val="dk1"/>
              </a:buClr>
              <a:buSzPts val="1100"/>
              <a:buFont typeface="Arial"/>
              <a:buNone/>
            </a:pPr>
            <a:r>
              <a:rPr lang="en"/>
              <a:t>English, morphologically rich languages have many more noun and/or verb forms inflected by gender, case, or number,</a:t>
            </a:r>
            <a:endParaRPr/>
          </a:p>
          <a:p>
            <a:pPr indent="0" lvl="0" marL="0" rtl="0" algn="l">
              <a:lnSpc>
                <a:spcPct val="100000"/>
              </a:lnSpc>
              <a:spcBef>
                <a:spcPts val="0"/>
              </a:spcBef>
              <a:spcAft>
                <a:spcPts val="0"/>
              </a:spcAft>
              <a:buClr>
                <a:schemeClr val="dk1"/>
              </a:buClr>
              <a:buSzPts val="1100"/>
              <a:buFont typeface="Arial"/>
              <a:buNone/>
            </a:pPr>
            <a:r>
              <a:rPr lang="en"/>
              <a:t>which may not exist in the training corpora. The same thing is also valid for agglutinative languages in which words can</a:t>
            </a:r>
            <a:endParaRPr/>
          </a:p>
          <a:p>
            <a:pPr indent="0" lvl="0" marL="0" rtl="0" algn="l">
              <a:lnSpc>
                <a:spcPct val="100000"/>
              </a:lnSpc>
              <a:spcBef>
                <a:spcPts val="0"/>
              </a:spcBef>
              <a:spcAft>
                <a:spcPts val="0"/>
              </a:spcAft>
              <a:buClr>
                <a:schemeClr val="dk1"/>
              </a:buClr>
              <a:buSzPts val="1100"/>
              <a:buFont typeface="Arial"/>
              <a:buNone/>
            </a:pPr>
            <a:r>
              <a:rPr lang="en"/>
              <a:t>have many forms according to the suffix(es) they take. Therefore, models that take morphemes/lexemes into account </a:t>
            </a:r>
            <a:endParaRPr/>
          </a:p>
          <a:p>
            <a:pPr indent="0" lvl="0" marL="0" rtl="0" algn="l">
              <a:lnSpc>
                <a:spcPct val="100000"/>
              </a:lnSpc>
              <a:spcBef>
                <a:spcPts val="0"/>
              </a:spcBef>
              <a:spcAft>
                <a:spcPts val="0"/>
              </a:spcAft>
              <a:buSzPts val="1400"/>
              <a:buNone/>
            </a:pPr>
            <a:r>
              <a:rPr lang="en"/>
              <a:t>needed.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6"/>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6"/>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6"/>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25"/>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26"/>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6"/>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26"/>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17"/>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 name="Google Shape;18;p17"/>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19" name="Google Shape;19;p17"/>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0" name="Google Shape;20;p1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21" name="Google Shape;21;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2" name="Google Shape;2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cxnSp>
        <p:nvCxnSpPr>
          <p:cNvPr id="24" name="Google Shape;24;p1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5" name="Google Shape;25;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cxnSp>
        <p:nvCxnSpPr>
          <p:cNvPr id="31" name="Google Shape;31;p20"/>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20"/>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cxnSp>
        <p:nvCxnSpPr>
          <p:cNvPr id="35" name="Google Shape;35;p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2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 name="Google Shape;37;p21"/>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21"/>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cxnSp>
        <p:nvCxnSpPr>
          <p:cNvPr id="44" name="Google Shape;44;p23"/>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5" name="Google Shape;45;p23"/>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23"/>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24"/>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rxiv.org/pdf/2110.01804.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46100" y="1114350"/>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Neural Word Embedding And Language Modelling</a:t>
            </a:r>
            <a:endParaRPr/>
          </a:p>
        </p:txBody>
      </p:sp>
      <p:sp>
        <p:nvSpPr>
          <p:cNvPr id="64" name="Google Shape;64;p1"/>
          <p:cNvSpPr txBox="1"/>
          <p:nvPr>
            <p:ph idx="1" type="subTitle"/>
          </p:nvPr>
        </p:nvSpPr>
        <p:spPr>
          <a:xfrm>
            <a:off x="1590125" y="2969500"/>
            <a:ext cx="5820300" cy="135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000"/>
              <a:t>A Survey Paper Presentation by </a:t>
            </a:r>
            <a:endParaRPr sz="2000"/>
          </a:p>
          <a:p>
            <a:pPr indent="0" lvl="0" marL="0" rtl="0" algn="ctr">
              <a:lnSpc>
                <a:spcPct val="100000"/>
              </a:lnSpc>
              <a:spcBef>
                <a:spcPts val="0"/>
              </a:spcBef>
              <a:spcAft>
                <a:spcPts val="0"/>
              </a:spcAft>
              <a:buSzPts val="2400"/>
              <a:buNone/>
            </a:pPr>
            <a:r>
              <a:rPr lang="en" sz="2000"/>
              <a:t>Riddhi Jain</a:t>
            </a:r>
            <a:endParaRPr sz="2000"/>
          </a:p>
          <a:p>
            <a:pPr indent="0" lvl="0" marL="0" rtl="0" algn="ctr">
              <a:lnSpc>
                <a:spcPct val="100000"/>
              </a:lnSpc>
              <a:spcBef>
                <a:spcPts val="0"/>
              </a:spcBef>
              <a:spcAft>
                <a:spcPts val="0"/>
              </a:spcAft>
              <a:buSzPts val="2400"/>
              <a:buNone/>
            </a:pPr>
            <a:r>
              <a:rPr lang="en" sz="2000"/>
              <a:t>Graduate Student Computer Engineering, SJSU </a:t>
            </a:r>
            <a:endParaRPr sz="2000"/>
          </a:p>
          <a:p>
            <a:pPr indent="0" lvl="0" marL="0" rtl="0" algn="ctr">
              <a:lnSpc>
                <a:spcPct val="100000"/>
              </a:lnSpc>
              <a:spcBef>
                <a:spcPts val="0"/>
              </a:spcBef>
              <a:spcAft>
                <a:spcPts val="0"/>
              </a:spcAft>
              <a:buSzPts val="2400"/>
              <a:buNone/>
            </a:pPr>
            <a:r>
              <a:rPr lang="en" sz="2000"/>
              <a:t>(014600716)</a:t>
            </a:r>
            <a:endParaRPr sz="2000"/>
          </a:p>
          <a:p>
            <a:pPr indent="0" lvl="0" marL="0" rtl="0" algn="ctr">
              <a:lnSpc>
                <a:spcPct val="100000"/>
              </a:lnSpc>
              <a:spcBef>
                <a:spcPts val="0"/>
              </a:spcBef>
              <a:spcAft>
                <a:spcPts val="0"/>
              </a:spcAft>
              <a:buSzPts val="2400"/>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4294967295"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t>Datasets</a:t>
            </a:r>
            <a:endParaRPr/>
          </a:p>
        </p:txBody>
      </p:sp>
      <p:cxnSp>
        <p:nvCxnSpPr>
          <p:cNvPr id="120" name="Google Shape;120;p10"/>
          <p:cNvCxnSpPr/>
          <p:nvPr/>
        </p:nvCxnSpPr>
        <p:spPr>
          <a:xfrm>
            <a:off x="448225" y="1106008"/>
            <a:ext cx="270900" cy="0"/>
          </a:xfrm>
          <a:prstGeom prst="straightConnector1">
            <a:avLst/>
          </a:prstGeom>
          <a:noFill/>
          <a:ln cap="flat" cmpd="sng" w="9525">
            <a:solidFill>
              <a:schemeClr val="lt2"/>
            </a:solidFill>
            <a:prstDash val="solid"/>
            <a:round/>
            <a:headEnd len="sm" w="sm" type="none"/>
            <a:tailEnd len="sm" w="sm" type="none"/>
          </a:ln>
        </p:spPr>
      </p:cxnSp>
      <p:sp>
        <p:nvSpPr>
          <p:cNvPr id="121" name="Google Shape;121;p10"/>
          <p:cNvSpPr txBox="1"/>
          <p:nvPr>
            <p:ph idx="4294967295" type="body"/>
          </p:nvPr>
        </p:nvSpPr>
        <p:spPr>
          <a:xfrm>
            <a:off x="448225" y="1706325"/>
            <a:ext cx="7705800" cy="2753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b="1" lang="en" sz="2000"/>
              <a:t>Similarity Tasks</a:t>
            </a:r>
            <a:endParaRPr b="1" sz="2000"/>
          </a:p>
          <a:p>
            <a:pPr indent="-355600" lvl="0" marL="457200" rtl="0" algn="l">
              <a:lnSpc>
                <a:spcPct val="115000"/>
              </a:lnSpc>
              <a:spcBef>
                <a:spcPts val="1200"/>
              </a:spcBef>
              <a:spcAft>
                <a:spcPts val="0"/>
              </a:spcAft>
              <a:buSzPts val="2000"/>
              <a:buChar char="●"/>
            </a:pPr>
            <a:r>
              <a:rPr b="1" lang="en" sz="2000"/>
              <a:t>A</a:t>
            </a:r>
            <a:r>
              <a:rPr b="1" lang="en" sz="2000"/>
              <a:t>nalogy Task</a:t>
            </a:r>
            <a:r>
              <a:rPr lang="en" sz="2000"/>
              <a:t> </a:t>
            </a:r>
            <a:br>
              <a:rPr lang="en" sz="2000"/>
            </a:br>
            <a:r>
              <a:rPr lang="en" sz="2000"/>
              <a:t>Google Analogy Task with 8869 semantic and 10675 syntactic</a:t>
            </a:r>
            <a:endParaRPr sz="2000"/>
          </a:p>
          <a:p>
            <a:pPr indent="-355600" lvl="0" marL="457200" rtl="0" algn="l">
              <a:lnSpc>
                <a:spcPct val="115000"/>
              </a:lnSpc>
              <a:spcBef>
                <a:spcPts val="1200"/>
              </a:spcBef>
              <a:spcAft>
                <a:spcPts val="0"/>
              </a:spcAft>
              <a:buSzPts val="2000"/>
              <a:buChar char="●"/>
            </a:pPr>
            <a:r>
              <a:rPr b="1" lang="en" sz="2000"/>
              <a:t>Synonym Selection Tasks</a:t>
            </a:r>
            <a:endParaRPr b="1" sz="2000"/>
          </a:p>
          <a:p>
            <a:pPr indent="-355600" lvl="0" marL="457200" rtl="0" algn="l">
              <a:lnSpc>
                <a:spcPct val="115000"/>
              </a:lnSpc>
              <a:spcBef>
                <a:spcPts val="1200"/>
              </a:spcBef>
              <a:spcAft>
                <a:spcPts val="0"/>
              </a:spcAft>
              <a:buSzPts val="2000"/>
              <a:buChar char="●"/>
            </a:pPr>
            <a:r>
              <a:rPr b="1" lang="en" sz="2000"/>
              <a:t>Downstream Tasks</a:t>
            </a:r>
            <a:br>
              <a:rPr b="1" lang="en" sz="2000"/>
            </a:br>
            <a:r>
              <a:rPr lang="en" sz="2000"/>
              <a:t>GLUE benchmark dataset</a:t>
            </a:r>
            <a:endParaRPr sz="2000"/>
          </a:p>
          <a:p>
            <a:pPr indent="0" lvl="0" marL="0" rtl="0" algn="l">
              <a:lnSpc>
                <a:spcPct val="115000"/>
              </a:lnSpc>
              <a:spcBef>
                <a:spcPts val="1200"/>
              </a:spcBef>
              <a:spcAft>
                <a:spcPts val="0"/>
              </a:spcAft>
              <a:buNone/>
            </a:pPr>
            <a:r>
              <a:t/>
            </a:r>
            <a:endParaRPr b="1"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lang="en" sz="1500"/>
              <a:t>Human-level language understanding is one of the oldest challenges in computer science. Pre-trained language models’ knowledge has been transferred to fine-tuned task-specific models. Multi-modal language models are based on human language acquisition, where learning starts with concrete concepts through images early on.</a:t>
            </a:r>
            <a:endParaRPr sz="1500"/>
          </a:p>
          <a:p>
            <a:pPr indent="0" lvl="0" marL="0" rtl="0" algn="l">
              <a:lnSpc>
                <a:spcPct val="115000"/>
              </a:lnSpc>
              <a:spcBef>
                <a:spcPts val="1600"/>
              </a:spcBef>
              <a:spcAft>
                <a:spcPts val="1600"/>
              </a:spcAft>
              <a:buSzPts val="1800"/>
              <a:buNone/>
            </a:pPr>
            <a:r>
              <a:t/>
            </a:r>
            <a:endParaRPr sz="1500"/>
          </a:p>
        </p:txBody>
      </p:sp>
      <p:sp>
        <p:nvSpPr>
          <p:cNvPr id="127" name="Google Shape;127;p14"/>
          <p:cNvSpPr txBox="1"/>
          <p:nvPr>
            <p:ph type="title"/>
          </p:nvPr>
        </p:nvSpPr>
        <p:spPr>
          <a:xfrm>
            <a:off x="265500" y="1818600"/>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idx="2" type="body"/>
          </p:nvPr>
        </p:nvSpPr>
        <p:spPr>
          <a:xfrm>
            <a:off x="4743750" y="124350"/>
            <a:ext cx="4311900" cy="4628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i="1" lang="en" sz="1500"/>
              <a:t>Paper:</a:t>
            </a:r>
            <a:br>
              <a:rPr i="1" lang="en"/>
            </a:br>
            <a:r>
              <a:rPr lang="en" sz="1300"/>
              <a:t>A survey on Neural Word Embedding</a:t>
            </a:r>
            <a:r>
              <a:rPr lang="en" sz="1300"/>
              <a:t>s</a:t>
            </a:r>
            <a:endParaRPr sz="1300"/>
          </a:p>
          <a:p>
            <a:pPr indent="0" lvl="0" marL="0" rtl="0" algn="l">
              <a:lnSpc>
                <a:spcPct val="115000"/>
              </a:lnSpc>
              <a:spcBef>
                <a:spcPts val="1600"/>
              </a:spcBef>
              <a:spcAft>
                <a:spcPts val="0"/>
              </a:spcAft>
              <a:buClr>
                <a:schemeClr val="dk2"/>
              </a:buClr>
              <a:buSzPts val="1100"/>
              <a:buNone/>
            </a:pPr>
            <a:r>
              <a:rPr b="1" i="1" lang="en" sz="1500"/>
              <a:t>Authors:</a:t>
            </a:r>
            <a:br>
              <a:rPr lang="en"/>
            </a:br>
            <a:r>
              <a:rPr lang="en" sz="1300"/>
              <a:t>ERHAN SEZERER</a:t>
            </a:r>
            <a:br>
              <a:rPr lang="en" sz="1300"/>
            </a:br>
            <a:r>
              <a:rPr lang="en" sz="1300"/>
              <a:t>SELMA TEKIR</a:t>
            </a:r>
            <a:endParaRPr sz="2200"/>
          </a:p>
          <a:p>
            <a:pPr indent="0" lvl="0" marL="0" rtl="0" algn="l">
              <a:lnSpc>
                <a:spcPct val="115000"/>
              </a:lnSpc>
              <a:spcBef>
                <a:spcPts val="1600"/>
              </a:spcBef>
              <a:spcAft>
                <a:spcPts val="0"/>
              </a:spcAft>
              <a:buClr>
                <a:schemeClr val="dk2"/>
              </a:buClr>
              <a:buSzPts val="1100"/>
              <a:buNone/>
            </a:pPr>
            <a:r>
              <a:rPr b="1" i="1" lang="en" sz="1500"/>
              <a:t>Article Link:</a:t>
            </a:r>
            <a:r>
              <a:rPr lang="en"/>
              <a:t> </a:t>
            </a:r>
            <a:r>
              <a:rPr lang="en" sz="1300" u="sng">
                <a:solidFill>
                  <a:schemeClr val="hlink"/>
                </a:solidFill>
                <a:hlinkClick r:id="rId3"/>
              </a:rPr>
              <a:t>https://arxiv.org/pdf/2110.01804.pdf</a:t>
            </a:r>
            <a:endParaRPr sz="1300"/>
          </a:p>
          <a:p>
            <a:pPr indent="0" lvl="0" marL="0" rtl="0" algn="l">
              <a:lnSpc>
                <a:spcPct val="115000"/>
              </a:lnSpc>
              <a:spcBef>
                <a:spcPts val="1600"/>
              </a:spcBef>
              <a:spcAft>
                <a:spcPts val="1600"/>
              </a:spcAft>
              <a:buClr>
                <a:schemeClr val="dk2"/>
              </a:buClr>
              <a:buSzPts val="1100"/>
              <a:buNone/>
            </a:pPr>
            <a:r>
              <a:rPr b="1" i="1" lang="en" sz="1500"/>
              <a:t>Published Date:</a:t>
            </a:r>
            <a:r>
              <a:rPr lang="en" sz="1500"/>
              <a:t> </a:t>
            </a:r>
            <a:r>
              <a:rPr lang="en" sz="1300"/>
              <a:t>2021</a:t>
            </a:r>
            <a:endParaRPr sz="1300"/>
          </a:p>
        </p:txBody>
      </p:sp>
      <p:sp>
        <p:nvSpPr>
          <p:cNvPr id="70" name="Google Shape;70;p2"/>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About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VSM?</a:t>
            </a:r>
            <a:endParaRPr/>
          </a:p>
        </p:txBody>
      </p:sp>
      <p:sp>
        <p:nvSpPr>
          <p:cNvPr id="76" name="Google Shape;76;p3"/>
          <p:cNvSpPr txBox="1"/>
          <p:nvPr>
            <p:ph idx="1" type="body"/>
          </p:nvPr>
        </p:nvSpPr>
        <p:spPr>
          <a:xfrm>
            <a:off x="387900" y="1421033"/>
            <a:ext cx="8368200" cy="3078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1800"/>
              <a:buNone/>
            </a:pPr>
            <a:r>
              <a:rPr lang="en"/>
              <a:t>The vector space model is an algebraic model that represents objects (like text) as vectors. This makes it easy to determine the similarity between words or the relevance between a search query and document. Cosine similarity is often used to determine similarity between vectors.</a:t>
            </a:r>
            <a:endParaRPr/>
          </a:p>
        </p:txBody>
      </p:sp>
      <p:pic>
        <p:nvPicPr>
          <p:cNvPr id="77" name="Google Shape;77;p3"/>
          <p:cNvPicPr preferRelativeResize="0"/>
          <p:nvPr/>
        </p:nvPicPr>
        <p:blipFill>
          <a:blip r:embed="rId3">
            <a:alphaModFix/>
          </a:blip>
          <a:stretch>
            <a:fillRect/>
          </a:stretch>
        </p:blipFill>
        <p:spPr>
          <a:xfrm>
            <a:off x="3495675" y="2895738"/>
            <a:ext cx="2152650" cy="212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Neural Word Embeddings</a:t>
            </a:r>
            <a:endParaRPr/>
          </a:p>
        </p:txBody>
      </p:sp>
      <p:sp>
        <p:nvSpPr>
          <p:cNvPr id="83" name="Google Shape;83;p4"/>
          <p:cNvSpPr txBox="1"/>
          <p:nvPr>
            <p:ph idx="1" type="body"/>
          </p:nvPr>
        </p:nvSpPr>
        <p:spPr>
          <a:xfrm>
            <a:off x="387900" y="1421033"/>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Neural network architecture is constructed to predict the next word given the set of neighboring words in the sequence in neural language modeling. </a:t>
            </a:r>
            <a:endParaRPr/>
          </a:p>
        </p:txBody>
      </p:sp>
      <p:pic>
        <p:nvPicPr>
          <p:cNvPr id="84" name="Google Shape;84;p4"/>
          <p:cNvPicPr preferRelativeResize="0"/>
          <p:nvPr/>
        </p:nvPicPr>
        <p:blipFill>
          <a:blip r:embed="rId3">
            <a:alphaModFix/>
          </a:blip>
          <a:stretch>
            <a:fillRect/>
          </a:stretch>
        </p:blipFill>
        <p:spPr>
          <a:xfrm>
            <a:off x="4298450" y="2270250"/>
            <a:ext cx="3275051" cy="265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Word Embeddings with Improved Language Models</a:t>
            </a:r>
            <a:endParaRPr/>
          </a:p>
        </p:txBody>
      </p:sp>
      <p:sp>
        <p:nvSpPr>
          <p:cNvPr id="90" name="Google Shape;90;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Early Word Embeddings</a:t>
            </a:r>
            <a:endParaRPr sz="2200"/>
          </a:p>
          <a:p>
            <a:pPr indent="-368300" lvl="0" marL="457200" rtl="0" algn="l">
              <a:lnSpc>
                <a:spcPct val="115000"/>
              </a:lnSpc>
              <a:spcBef>
                <a:spcPts val="0"/>
              </a:spcBef>
              <a:spcAft>
                <a:spcPts val="0"/>
              </a:spcAft>
              <a:buSzPts val="2200"/>
              <a:buChar char="●"/>
            </a:pPr>
            <a:r>
              <a:rPr lang="en" sz="2200"/>
              <a:t>Embeddings Target Specific Semantic Relations</a:t>
            </a:r>
            <a:endParaRPr sz="2200"/>
          </a:p>
          <a:p>
            <a:pPr indent="-368300" lvl="0" marL="457200" rtl="0" algn="l">
              <a:lnSpc>
                <a:spcPct val="115000"/>
              </a:lnSpc>
              <a:spcBef>
                <a:spcPts val="0"/>
              </a:spcBef>
              <a:spcAft>
                <a:spcPts val="0"/>
              </a:spcAft>
              <a:buSzPts val="2200"/>
              <a:buChar char="●"/>
            </a:pPr>
            <a:r>
              <a:rPr lang="en" sz="2200"/>
              <a:t>Sense Embeddings</a:t>
            </a:r>
            <a:endParaRPr sz="2200"/>
          </a:p>
          <a:p>
            <a:pPr indent="-368300" lvl="0" marL="457200" rtl="0" algn="l">
              <a:lnSpc>
                <a:spcPct val="115000"/>
              </a:lnSpc>
              <a:spcBef>
                <a:spcPts val="0"/>
              </a:spcBef>
              <a:spcAft>
                <a:spcPts val="0"/>
              </a:spcAft>
              <a:buSzPts val="2200"/>
              <a:buChar char="●"/>
            </a:pPr>
            <a:r>
              <a:rPr lang="en" sz="2200"/>
              <a:t>Morpheme Embeddings</a:t>
            </a:r>
            <a:endParaRPr sz="2200"/>
          </a:p>
          <a:p>
            <a:pPr indent="0" lvl="0" marL="45720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Early Word Embeddings</a:t>
            </a:r>
            <a:endParaRPr/>
          </a:p>
        </p:txBody>
      </p:sp>
      <p:sp>
        <p:nvSpPr>
          <p:cNvPr id="96" name="Google Shape;96;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Word2vec is the first neural word embedding model that efficiently computes representations to leverage the context of target words</a:t>
            </a:r>
            <a:endParaRPr sz="2500"/>
          </a:p>
          <a:p>
            <a:pPr indent="0" lvl="0" marL="0" rtl="0" algn="l">
              <a:lnSpc>
                <a:spcPct val="115000"/>
              </a:lnSpc>
              <a:spcBef>
                <a:spcPts val="1200"/>
              </a:spcBef>
              <a:spcAft>
                <a:spcPts val="0"/>
              </a:spcAft>
              <a:buSzPts val="1800"/>
              <a:buNone/>
            </a:pPr>
            <a:r>
              <a:rPr lang="en"/>
              <a:t>Two word2vec variants:</a:t>
            </a:r>
            <a:endParaRPr/>
          </a:p>
          <a:p>
            <a:pPr indent="-342900" lvl="0" marL="457200" rtl="0" algn="l">
              <a:lnSpc>
                <a:spcPct val="115000"/>
              </a:lnSpc>
              <a:spcBef>
                <a:spcPts val="1600"/>
              </a:spcBef>
              <a:spcAft>
                <a:spcPts val="0"/>
              </a:spcAft>
              <a:buSzPts val="1800"/>
              <a:buChar char="●"/>
            </a:pPr>
            <a:r>
              <a:rPr lang="en"/>
              <a:t>CBOW (Continuous Bag of words)</a:t>
            </a:r>
            <a:endParaRPr/>
          </a:p>
          <a:p>
            <a:pPr indent="-317500" lvl="1" marL="914400" rtl="0" algn="l">
              <a:lnSpc>
                <a:spcPct val="115000"/>
              </a:lnSpc>
              <a:spcBef>
                <a:spcPts val="0"/>
              </a:spcBef>
              <a:spcAft>
                <a:spcPts val="0"/>
              </a:spcAft>
              <a:buSzPts val="1400"/>
              <a:buChar char="○"/>
            </a:pPr>
            <a:r>
              <a:rPr lang="en"/>
              <a:t>Example  - “nature is pleased with simplicity”</a:t>
            </a:r>
            <a:endParaRPr/>
          </a:p>
          <a:p>
            <a:pPr indent="-342900" lvl="0" marL="457200" rtl="0" algn="l">
              <a:lnSpc>
                <a:spcPct val="115000"/>
              </a:lnSpc>
              <a:spcBef>
                <a:spcPts val="0"/>
              </a:spcBef>
              <a:spcAft>
                <a:spcPts val="0"/>
              </a:spcAft>
              <a:buSzPts val="1800"/>
              <a:buChar char="●"/>
            </a:pPr>
            <a:r>
              <a:rPr lang="en"/>
              <a:t>Skip-gram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t>Embeddings Target Specific Semantic Relations</a:t>
            </a:r>
            <a:endParaRPr/>
          </a:p>
        </p:txBody>
      </p:sp>
      <p:sp>
        <p:nvSpPr>
          <p:cNvPr id="102" name="Google Shape;102;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lang="en"/>
              <a:t>E</a:t>
            </a:r>
            <a:r>
              <a:rPr lang="en"/>
              <a:t>xample - “She took a sip of hot coffee” and “He is taking a sip of cold water”</a:t>
            </a:r>
            <a:endParaRPr/>
          </a:p>
          <a:p>
            <a:pPr indent="0" lvl="0" marL="0" rtl="0" algn="l">
              <a:lnSpc>
                <a:spcPct val="115000"/>
              </a:lnSpc>
              <a:spcBef>
                <a:spcPts val="1200"/>
              </a:spcBef>
              <a:spcAft>
                <a:spcPts val="0"/>
              </a:spcAft>
              <a:buSzPts val="1800"/>
              <a:buNone/>
            </a:pPr>
            <a:r>
              <a:rPr lang="en"/>
              <a:t>Types of algorithms</a:t>
            </a:r>
            <a:endParaRPr/>
          </a:p>
          <a:p>
            <a:pPr indent="-342900" lvl="0" marL="457200" rtl="0" algn="l">
              <a:lnSpc>
                <a:spcPct val="115000"/>
              </a:lnSpc>
              <a:spcBef>
                <a:spcPts val="1200"/>
              </a:spcBef>
              <a:spcAft>
                <a:spcPts val="0"/>
              </a:spcAft>
              <a:buSzPts val="1800"/>
              <a:buChar char="-"/>
            </a:pPr>
            <a:r>
              <a:rPr lang="en"/>
              <a:t>SGNS</a:t>
            </a:r>
            <a:endParaRPr/>
          </a:p>
          <a:p>
            <a:pPr indent="-342900" lvl="0" marL="457200" rtl="0" algn="l">
              <a:lnSpc>
                <a:spcPct val="115000"/>
              </a:lnSpc>
              <a:spcBef>
                <a:spcPts val="0"/>
              </a:spcBef>
              <a:spcAft>
                <a:spcPts val="0"/>
              </a:spcAft>
              <a:buSzPts val="1800"/>
              <a:buChar char="-"/>
            </a:pPr>
            <a:r>
              <a:rPr lang="en"/>
              <a:t>GloVe</a:t>
            </a:r>
            <a:endParaRPr/>
          </a:p>
          <a:p>
            <a:pPr indent="-342900" lvl="0" marL="457200" rtl="0" algn="l">
              <a:lnSpc>
                <a:spcPct val="115000"/>
              </a:lnSpc>
              <a:spcBef>
                <a:spcPts val="0"/>
              </a:spcBef>
              <a:spcAft>
                <a:spcPts val="0"/>
              </a:spcAft>
              <a:buSzPts val="1800"/>
              <a:buChar char="-"/>
            </a:pPr>
            <a:r>
              <a:rPr lang="en"/>
              <a:t>ATTRACT and REPEL</a:t>
            </a:r>
            <a:endParaRPr/>
          </a:p>
          <a:p>
            <a:pPr indent="0" lvl="0" marL="0" rtl="0" algn="l">
              <a:lnSpc>
                <a:spcPct val="115000"/>
              </a:lnSpc>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t>Sense Embeddings</a:t>
            </a:r>
            <a:endParaRPr/>
          </a:p>
        </p:txBody>
      </p:sp>
      <p:sp>
        <p:nvSpPr>
          <p:cNvPr id="108" name="Google Shape;108;p8"/>
          <p:cNvSpPr txBox="1"/>
          <p:nvPr>
            <p:ph idx="1" type="body"/>
          </p:nvPr>
        </p:nvSpPr>
        <p:spPr>
          <a:xfrm>
            <a:off x="387900" y="1489825"/>
            <a:ext cx="84276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
              <a:t>Early word embeddings unite all the senses of a word into one representation. </a:t>
            </a:r>
            <a:endParaRPr/>
          </a:p>
          <a:p>
            <a:pPr indent="-342900" lvl="0" marL="457200" rtl="0" algn="l">
              <a:lnSpc>
                <a:spcPct val="115000"/>
              </a:lnSpc>
              <a:spcBef>
                <a:spcPts val="0"/>
              </a:spcBef>
              <a:spcAft>
                <a:spcPts val="0"/>
              </a:spcAft>
              <a:buSzPts val="1800"/>
              <a:buChar char="●"/>
            </a:pPr>
            <a:r>
              <a:rPr lang="en"/>
              <a:t>In reality, a word gets meaning in its use and can mean different things in varying contexts.</a:t>
            </a:r>
            <a:endParaRPr/>
          </a:p>
          <a:p>
            <a:pPr indent="-342900" lvl="0" marL="457200" rtl="0" algn="l">
              <a:lnSpc>
                <a:spcPct val="115000"/>
              </a:lnSpc>
              <a:spcBef>
                <a:spcPts val="0"/>
              </a:spcBef>
              <a:spcAft>
                <a:spcPts val="0"/>
              </a:spcAft>
              <a:buSzPts val="1800"/>
              <a:buChar char="●"/>
            </a:pPr>
            <a:r>
              <a:rPr lang="en"/>
              <a:t>When the issue becomes labeling those sense groups, the task becomes a supervised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04785912a7_0_2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a:t>Morpheme Embeddings</a:t>
            </a:r>
            <a:endParaRPr/>
          </a:p>
        </p:txBody>
      </p:sp>
      <p:sp>
        <p:nvSpPr>
          <p:cNvPr id="114" name="Google Shape;114;g104785912a7_0_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P</a:t>
            </a:r>
            <a:r>
              <a:rPr lang="en"/>
              <a:t>roposes several ways to target morphological information in order to obtain sub-word information for solving the rare/unknown word problem of earlier word embedding methods and also to have better representations of words for morphologically rich languages.</a:t>
            </a:r>
            <a:endParaRPr/>
          </a:p>
          <a:p>
            <a:pPr indent="0" lvl="0" marL="0" rtl="0" algn="l">
              <a:lnSpc>
                <a:spcPct val="115000"/>
              </a:lnSpc>
              <a:spcBef>
                <a:spcPts val="1200"/>
              </a:spcBef>
              <a:spcAft>
                <a:spcPts val="0"/>
              </a:spcAft>
              <a:buSzPts val="1800"/>
              <a:buNone/>
            </a:pPr>
            <a:r>
              <a:rPr lang="en"/>
              <a:t>Two ways</a:t>
            </a:r>
            <a:endParaRPr/>
          </a:p>
          <a:p>
            <a:pPr indent="-342900" lvl="0" marL="457200" rtl="0" algn="l">
              <a:lnSpc>
                <a:spcPct val="115000"/>
              </a:lnSpc>
              <a:spcBef>
                <a:spcPts val="1600"/>
              </a:spcBef>
              <a:spcAft>
                <a:spcPts val="0"/>
              </a:spcAft>
              <a:buSzPts val="1800"/>
              <a:buChar char="-"/>
            </a:pPr>
            <a:r>
              <a:rPr lang="en"/>
              <a:t>Training Morphological Embeddings from Scratch</a:t>
            </a:r>
            <a:endParaRPr/>
          </a:p>
          <a:p>
            <a:pPr indent="-342900" lvl="0" marL="457200" rtl="0" algn="l">
              <a:lnSpc>
                <a:spcPct val="115000"/>
              </a:lnSpc>
              <a:spcBef>
                <a:spcPts val="0"/>
              </a:spcBef>
              <a:spcAft>
                <a:spcPts val="0"/>
              </a:spcAft>
              <a:buSzPts val="1800"/>
              <a:buChar char="-"/>
            </a:pPr>
            <a:r>
              <a:rPr lang="en"/>
              <a:t>Adjusting the Existing Embeddings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