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7" r:id="rId7"/>
    <p:sldId id="273" r:id="rId8"/>
    <p:sldId id="271" r:id="rId9"/>
    <p:sldId id="272" r:id="rId10"/>
    <p:sldId id="274" r:id="rId11"/>
    <p:sldId id="275" r:id="rId12"/>
    <p:sldId id="269" r:id="rId1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7800"/>
    <a:srgbClr val="F2F2F2"/>
    <a:srgbClr val="000000"/>
    <a:srgbClr val="FFCC00"/>
    <a:srgbClr val="00CCFF"/>
    <a:srgbClr val="00008C"/>
    <a:srgbClr val="001EFF"/>
    <a:srgbClr val="F46E00"/>
    <a:srgbClr val="9AF7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2838" autoAdjust="0"/>
  </p:normalViewPr>
  <p:slideViewPr>
    <p:cSldViewPr snapToGrid="0">
      <p:cViewPr varScale="1">
        <p:scale>
          <a:sx n="114" d="100"/>
          <a:sy n="114" d="100"/>
        </p:scale>
        <p:origin x="614" y="86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3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5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82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08916"/>
            <a:ext cx="833532" cy="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1188" y="1549601"/>
            <a:ext cx="5561624" cy="111280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dirty="0"/>
              <a:t>Project Gladiator</a:t>
            </a:r>
            <a:br>
              <a:rPr lang="en-US" dirty="0"/>
            </a:br>
            <a:r>
              <a:rPr lang="en-US" b="1" u="sng" dirty="0"/>
              <a:t>Online Exam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512" y="3037496"/>
            <a:ext cx="7289857" cy="1553135"/>
          </a:xfrm>
        </p:spPr>
        <p:txBody>
          <a:bodyPr/>
          <a:lstStyle/>
          <a:p>
            <a:pPr marL="974064" lvl="5" indent="0">
              <a:buNone/>
            </a:pPr>
            <a:r>
              <a:rPr lang="en-US" sz="1400" b="1" dirty="0">
                <a:solidFill>
                  <a:srgbClr val="C99700"/>
                </a:solidFill>
              </a:rPr>
              <a:t>Group Members</a:t>
            </a:r>
            <a:endParaRPr lang="en-US" dirty="0">
              <a:solidFill>
                <a:srgbClr val="C99700"/>
              </a:solidFill>
            </a:endParaRPr>
          </a:p>
          <a:p>
            <a:pPr marL="974064" lvl="5" indent="0">
              <a:buNone/>
            </a:pPr>
            <a:r>
              <a:rPr lang="en-US" sz="1400" dirty="0">
                <a:solidFill>
                  <a:srgbClr val="C99700"/>
                </a:solidFill>
              </a:rPr>
              <a:t>Riddhi Doshi </a:t>
            </a:r>
          </a:p>
          <a:p>
            <a:pPr marL="974064" lvl="5" indent="0">
              <a:buNone/>
            </a:pPr>
            <a:r>
              <a:rPr lang="en-US" sz="1400" dirty="0">
                <a:solidFill>
                  <a:srgbClr val="C99700"/>
                </a:solidFill>
              </a:rPr>
              <a:t>Neha Mahesha</a:t>
            </a:r>
          </a:p>
          <a:p>
            <a:pPr marL="974064" lvl="5" indent="0">
              <a:buNone/>
            </a:pPr>
            <a:r>
              <a:rPr lang="en-US" sz="1400" dirty="0" err="1">
                <a:solidFill>
                  <a:srgbClr val="C99700"/>
                </a:solidFill>
              </a:rPr>
              <a:t>Adya</a:t>
            </a:r>
            <a:r>
              <a:rPr lang="en-US" sz="1400" dirty="0">
                <a:solidFill>
                  <a:srgbClr val="C99700"/>
                </a:solidFill>
              </a:rPr>
              <a:t> Thakur</a:t>
            </a:r>
          </a:p>
          <a:p>
            <a:pPr marL="974064" lvl="5" indent="0">
              <a:buNone/>
            </a:pPr>
            <a:r>
              <a:rPr lang="en-US" sz="1400" dirty="0">
                <a:solidFill>
                  <a:srgbClr val="C99700"/>
                </a:solidFill>
              </a:rPr>
              <a:t>Jay </a:t>
            </a:r>
            <a:r>
              <a:rPr lang="en-US" sz="1400" dirty="0" err="1">
                <a:solidFill>
                  <a:srgbClr val="C99700"/>
                </a:solidFill>
              </a:rPr>
              <a:t>Chheda</a:t>
            </a:r>
            <a:endParaRPr lang="en-US" sz="1400" dirty="0">
              <a:solidFill>
                <a:srgbClr val="C99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30887"/>
          </a:xfrm>
        </p:spPr>
        <p:txBody>
          <a:bodyPr/>
          <a:lstStyle/>
          <a:p>
            <a:pPr algn="ctr"/>
            <a:r>
              <a:rPr lang="en-US" sz="2800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9818" y="1054243"/>
            <a:ext cx="7964402" cy="29247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/>
              </a:rPr>
              <a:t>Technology has supported online examinations successfully for a number of years, and has progressively enhanced the online examination process over the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/>
              </a:rPr>
              <a:t>With the online examination system, the process of conducting examinations and processing results is made ease.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/>
              </a:rPr>
              <a:t>The system is developed using Hibernate, Spring Boot, Angular.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30887"/>
          </a:xfrm>
        </p:spPr>
        <p:txBody>
          <a:bodyPr/>
          <a:lstStyle/>
          <a:p>
            <a:pPr algn="ctr"/>
            <a:r>
              <a:rPr lang="en-US" sz="2800" dirty="0"/>
              <a:t>CASE STUDY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262" y="1103586"/>
            <a:ext cx="7425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sz="2000" dirty="0">
                <a:solidFill>
                  <a:srgbClr val="ED8B00"/>
                </a:solidFill>
                <a:latin typeface="Roboto"/>
                <a:ea typeface="Verdana" panose="020B0604030504040204" pitchFamily="34" charset="0"/>
              </a:rPr>
              <a:t>User Module - Students can register themselves and give exams for various subjects that are available at our portal. The User can give tests on different technical domains as per the requirement.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2000" dirty="0">
              <a:solidFill>
                <a:srgbClr val="ED8B00"/>
              </a:solidFill>
              <a:latin typeface="Roboto"/>
              <a:ea typeface="Verdana" panose="020B060403050404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2000" dirty="0">
                <a:solidFill>
                  <a:srgbClr val="ED8B00"/>
                </a:solidFill>
              </a:rPr>
              <a:t>Admin will be responsible for adding different questions for the different levels of each subject. Admin can also apply various filters like search student details and view reports.</a:t>
            </a:r>
            <a:endParaRPr lang="en-US" sz="2000" dirty="0">
              <a:solidFill>
                <a:srgbClr val="ED8B00"/>
              </a:solidFill>
              <a:latin typeface="Roboto"/>
            </a:endParaRPr>
          </a:p>
          <a:p>
            <a:pPr marL="171450" indent="-171450" algn="l">
              <a:buFont typeface="Arial" pitchFamily="34" charset="0"/>
              <a:buChar char="•"/>
            </a:pPr>
            <a:endParaRPr lang="en-US" sz="2000" dirty="0">
              <a:solidFill>
                <a:srgbClr val="ED8B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8985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5343" y="-5504"/>
            <a:ext cx="8024283" cy="430887"/>
          </a:xfrm>
        </p:spPr>
        <p:txBody>
          <a:bodyPr/>
          <a:lstStyle/>
          <a:p>
            <a:pPr algn="ctr"/>
            <a:r>
              <a:rPr lang="en-US" sz="2800" dirty="0"/>
              <a:t>Entity-Relationship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46C60-D906-4DD1-81C3-204526D32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344" y="490819"/>
            <a:ext cx="6027391" cy="46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1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30887"/>
          </a:xfrm>
        </p:spPr>
        <p:txBody>
          <a:bodyPr/>
          <a:lstStyle/>
          <a:p>
            <a:pPr algn="ctr"/>
            <a:r>
              <a:rPr lang="en-US" sz="2800" dirty="0"/>
              <a:t>USER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CBC5251-6AD0-4A5B-B3CA-685FB8EDDB89}"/>
              </a:ext>
            </a:extLst>
          </p:cNvPr>
          <p:cNvSpPr txBox="1"/>
          <p:nvPr/>
        </p:nvSpPr>
        <p:spPr>
          <a:xfrm>
            <a:off x="1369483" y="4233277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1pPr>
            <a:lvl2pPr marL="389626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2pPr>
            <a:lvl3pPr marL="779252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3pPr>
            <a:lvl4pPr marL="1168878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4pPr>
            <a:lvl5pPr marL="1558503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5pPr>
            <a:lvl6pPr marL="1948129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6pPr>
            <a:lvl7pPr marL="2337755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7pPr>
            <a:lvl8pPr marL="2727381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8pPr>
            <a:lvl9pPr marL="3117007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9pPr>
          </a:lstStyle>
          <a:p>
            <a:endParaRPr lang="en-US" baseline="0" dirty="0">
              <a:ea typeface="+mj-ea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C2195182-6697-4925-A1FF-39622B526C4D}"/>
              </a:ext>
            </a:extLst>
          </p:cNvPr>
          <p:cNvSpPr txBox="1"/>
          <p:nvPr/>
        </p:nvSpPr>
        <p:spPr>
          <a:xfrm>
            <a:off x="852854" y="1603550"/>
            <a:ext cx="3719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1pPr>
            <a:lvl2pPr marL="389626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2pPr>
            <a:lvl3pPr marL="779252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3pPr>
            <a:lvl4pPr marL="1168878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4pPr>
            <a:lvl5pPr marL="1558503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5pPr>
            <a:lvl6pPr marL="1948129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6pPr>
            <a:lvl7pPr marL="2337755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7pPr>
            <a:lvl8pPr marL="2727381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8pPr>
            <a:lvl9pPr marL="3117007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ED8B00"/>
                </a:solidFill>
                <a:latin typeface="Roboto"/>
                <a:ea typeface="+mj-ea"/>
              </a:rPr>
              <a:t>Registration</a:t>
            </a:r>
          </a:p>
          <a:p>
            <a:pPr algn="l"/>
            <a:endParaRPr lang="en-US" sz="1800" dirty="0">
              <a:solidFill>
                <a:srgbClr val="ED8B00"/>
              </a:solidFill>
              <a:latin typeface="Roboto"/>
              <a:ea typeface="+mj-ea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800" baseline="0" dirty="0">
                <a:solidFill>
                  <a:srgbClr val="ED8B00"/>
                </a:solidFill>
                <a:latin typeface="Roboto"/>
                <a:ea typeface="+mj-ea"/>
              </a:rPr>
              <a:t>Login</a:t>
            </a:r>
          </a:p>
          <a:p>
            <a:pPr algn="l"/>
            <a:endParaRPr lang="en-US" sz="1800" baseline="0" dirty="0">
              <a:solidFill>
                <a:srgbClr val="ED8B00"/>
              </a:solidFill>
              <a:latin typeface="Roboto"/>
              <a:ea typeface="+mj-ea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800" baseline="0" dirty="0">
                <a:solidFill>
                  <a:srgbClr val="ED8B00"/>
                </a:solidFill>
                <a:latin typeface="Roboto"/>
                <a:ea typeface="+mj-ea"/>
              </a:rPr>
              <a:t>Forgot Password</a:t>
            </a:r>
          </a:p>
          <a:p>
            <a:pPr algn="l"/>
            <a:endParaRPr lang="en-US" sz="1800" baseline="0" dirty="0">
              <a:solidFill>
                <a:srgbClr val="ED8B00"/>
              </a:solidFill>
              <a:latin typeface="Roboto"/>
              <a:ea typeface="+mj-ea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ED8B00"/>
                </a:solidFill>
                <a:latin typeface="Roboto"/>
                <a:ea typeface="+mj-ea"/>
              </a:rPr>
              <a:t>User Dashboard</a:t>
            </a:r>
          </a:p>
          <a:p>
            <a:pPr algn="l"/>
            <a:endParaRPr lang="en-US" sz="1400" dirty="0">
              <a:solidFill>
                <a:srgbClr val="FFC000"/>
              </a:solidFill>
              <a:ea typeface="+mj-ea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222D8136-5DF9-4C7C-9280-139123721F36}"/>
              </a:ext>
            </a:extLst>
          </p:cNvPr>
          <p:cNvSpPr txBox="1"/>
          <p:nvPr/>
        </p:nvSpPr>
        <p:spPr>
          <a:xfrm>
            <a:off x="4572000" y="1603550"/>
            <a:ext cx="39917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1pPr>
            <a:lvl2pPr marL="389626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2pPr>
            <a:lvl3pPr marL="779252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3pPr>
            <a:lvl4pPr marL="1168878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4pPr>
            <a:lvl5pPr marL="1558503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5pPr>
            <a:lvl6pPr marL="1948129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6pPr>
            <a:lvl7pPr marL="2337755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7pPr>
            <a:lvl8pPr marL="2727381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8pPr>
            <a:lvl9pPr marL="3117007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ED8B00"/>
                </a:solidFill>
                <a:latin typeface="Roboto"/>
              </a:rPr>
              <a:t>Select Examination</a:t>
            </a:r>
          </a:p>
          <a:p>
            <a:pPr algn="l"/>
            <a:endParaRPr lang="en-US" sz="1800" dirty="0">
              <a:solidFill>
                <a:srgbClr val="ED8B00"/>
              </a:solidFill>
              <a:latin typeface="Roboto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ED8B00"/>
                </a:solidFill>
                <a:latin typeface="Roboto"/>
              </a:rPr>
              <a:t>Appear for Examination</a:t>
            </a:r>
          </a:p>
          <a:p>
            <a:pPr algn="l"/>
            <a:endParaRPr lang="en-US" sz="1800" dirty="0">
              <a:solidFill>
                <a:srgbClr val="ED8B00"/>
              </a:solidFill>
              <a:latin typeface="Roboto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ED8B00"/>
                </a:solidFill>
                <a:latin typeface="Roboto"/>
              </a:rPr>
              <a:t>Report Generation</a:t>
            </a:r>
          </a:p>
          <a:p>
            <a:pPr algn="l"/>
            <a:endParaRPr lang="en-US" sz="1800" dirty="0">
              <a:solidFill>
                <a:srgbClr val="ED8B00"/>
              </a:solidFill>
              <a:latin typeface="Roboto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ED8B00"/>
                </a:solidFill>
                <a:latin typeface="Roboto"/>
              </a:rPr>
              <a:t>About Us</a:t>
            </a:r>
          </a:p>
          <a:p>
            <a:endParaRPr lang="en-US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236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5EEA40DB-E5D9-4888-87E4-38B0C0AE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30887"/>
          </a:xfrm>
        </p:spPr>
        <p:txBody>
          <a:bodyPr/>
          <a:lstStyle/>
          <a:p>
            <a:pPr algn="ctr"/>
            <a:r>
              <a:rPr lang="en-US" sz="2800" dirty="0"/>
              <a:t>ADMIN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6E793-21DC-453B-84C4-276ED7B36139}"/>
              </a:ext>
            </a:extLst>
          </p:cNvPr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FD206C9D-47F4-4D2E-A155-7D2611394C19}"/>
              </a:ext>
            </a:extLst>
          </p:cNvPr>
          <p:cNvSpPr txBox="1"/>
          <p:nvPr/>
        </p:nvSpPr>
        <p:spPr>
          <a:xfrm>
            <a:off x="1369483" y="4233277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1pPr>
            <a:lvl2pPr marL="389626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2pPr>
            <a:lvl3pPr marL="779252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3pPr>
            <a:lvl4pPr marL="1168878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4pPr>
            <a:lvl5pPr marL="1558503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5pPr>
            <a:lvl6pPr marL="1948129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6pPr>
            <a:lvl7pPr marL="2337755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7pPr>
            <a:lvl8pPr marL="2727381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8pPr>
            <a:lvl9pPr marL="3117007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9pPr>
          </a:lstStyle>
          <a:p>
            <a:endParaRPr lang="en-US" baseline="0" dirty="0">
              <a:ea typeface="+mj-ea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0EFD7984-F33D-4374-867E-8584E8F3E6C4}"/>
              </a:ext>
            </a:extLst>
          </p:cNvPr>
          <p:cNvSpPr txBox="1"/>
          <p:nvPr/>
        </p:nvSpPr>
        <p:spPr>
          <a:xfrm>
            <a:off x="852854" y="1603550"/>
            <a:ext cx="37191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1pPr>
            <a:lvl2pPr marL="389626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2pPr>
            <a:lvl3pPr marL="779252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3pPr>
            <a:lvl4pPr marL="1168878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4pPr>
            <a:lvl5pPr marL="1558503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5pPr>
            <a:lvl6pPr marL="1948129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6pPr>
            <a:lvl7pPr marL="2337755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7pPr>
            <a:lvl8pPr marL="2727381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8pPr>
            <a:lvl9pPr marL="3117007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ED8B00"/>
                </a:solidFill>
                <a:latin typeface="Roboto"/>
                <a:ea typeface="+mj-ea"/>
              </a:rPr>
              <a:t>Admin login</a:t>
            </a:r>
            <a:endParaRPr lang="en-US" sz="1800" baseline="0" dirty="0">
              <a:solidFill>
                <a:srgbClr val="ED8B00"/>
              </a:solidFill>
              <a:latin typeface="Roboto"/>
              <a:ea typeface="+mj-ea"/>
            </a:endParaRPr>
          </a:p>
          <a:p>
            <a:pPr algn="l"/>
            <a:endParaRPr lang="en-US" sz="1800" baseline="0" dirty="0">
              <a:solidFill>
                <a:srgbClr val="ED8B00"/>
              </a:solidFill>
              <a:latin typeface="Roboto"/>
              <a:ea typeface="+mj-ea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ED8B00"/>
                </a:solidFill>
                <a:latin typeface="Roboto"/>
                <a:ea typeface="+mj-ea"/>
              </a:rPr>
              <a:t>Admin Dashboard</a:t>
            </a:r>
          </a:p>
          <a:p>
            <a:pPr algn="l"/>
            <a:endParaRPr lang="en-US" sz="1800" dirty="0">
              <a:solidFill>
                <a:srgbClr val="ED8B00"/>
              </a:solidFill>
              <a:latin typeface="Roboto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ED8B00"/>
                </a:solidFill>
                <a:latin typeface="Roboto"/>
              </a:rPr>
              <a:t>About Us</a:t>
            </a:r>
            <a:endParaRPr lang="en-US" sz="1800" dirty="0">
              <a:solidFill>
                <a:srgbClr val="ED8B00"/>
              </a:solidFill>
              <a:latin typeface="Roboto"/>
              <a:ea typeface="+mj-ea"/>
            </a:endParaRPr>
          </a:p>
          <a:p>
            <a:pPr algn="l"/>
            <a:endParaRPr lang="en-US" sz="1400" dirty="0">
              <a:solidFill>
                <a:srgbClr val="FFC000"/>
              </a:solidFill>
              <a:ea typeface="+mj-ea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9B122522-8E92-44F3-9057-ECAE06D969DF}"/>
              </a:ext>
            </a:extLst>
          </p:cNvPr>
          <p:cNvSpPr txBox="1"/>
          <p:nvPr/>
        </p:nvSpPr>
        <p:spPr>
          <a:xfrm>
            <a:off x="4572000" y="1603550"/>
            <a:ext cx="39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1pPr>
            <a:lvl2pPr marL="389626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2pPr>
            <a:lvl3pPr marL="779252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3pPr>
            <a:lvl4pPr marL="1168878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4pPr>
            <a:lvl5pPr marL="1558503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5pPr>
            <a:lvl6pPr marL="1948129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6pPr>
            <a:lvl7pPr marL="2337755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7pPr>
            <a:lvl8pPr marL="2727381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8pPr>
            <a:lvl9pPr marL="3117007" algn="l" defTabSz="779252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ED8B00"/>
                </a:solidFill>
                <a:latin typeface="Roboto"/>
              </a:rPr>
              <a:t>Add Questions</a:t>
            </a:r>
          </a:p>
          <a:p>
            <a:pPr algn="l"/>
            <a:endParaRPr lang="en-US" sz="1800" dirty="0">
              <a:solidFill>
                <a:srgbClr val="ED8B00"/>
              </a:solidFill>
              <a:latin typeface="Roboto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ED8B00"/>
                </a:solidFill>
                <a:latin typeface="Roboto"/>
              </a:rPr>
              <a:t>Search Details</a:t>
            </a:r>
          </a:p>
          <a:p>
            <a:pPr algn="l"/>
            <a:endParaRPr lang="en-US" sz="1800" dirty="0">
              <a:solidFill>
                <a:srgbClr val="ED8B00"/>
              </a:solidFill>
              <a:latin typeface="Roboto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ED8B00"/>
                </a:solidFill>
                <a:latin typeface="Roboto"/>
              </a:rPr>
              <a:t>Remove Questions</a:t>
            </a:r>
          </a:p>
          <a:p>
            <a:pPr algn="l"/>
            <a:endParaRPr lang="en-US" sz="1800" dirty="0">
              <a:solidFill>
                <a:srgbClr val="ED8B00"/>
              </a:solidFill>
              <a:latin typeface="Roboto"/>
            </a:endParaRPr>
          </a:p>
          <a:p>
            <a:endParaRPr lang="en-US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141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3473-D8DF-4C2F-AC31-FB6E1D727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0925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71bf3f0a-df54-467d-89c2-87f8d534ba7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230</TotalTime>
  <Words>178</Words>
  <Application>Microsoft Office PowerPoint</Application>
  <PresentationFormat>On-screen Show (16:9)</PresentationFormat>
  <Paragraphs>47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Symbol</vt:lpstr>
      <vt:lpstr>Verdana</vt:lpstr>
      <vt:lpstr>Wingdings</vt:lpstr>
      <vt:lpstr>L&amp;T Infotech</vt:lpstr>
      <vt:lpstr>Custom Design</vt:lpstr>
      <vt:lpstr>Project Gladiator Online Exam System</vt:lpstr>
      <vt:lpstr>INTRODUCTION</vt:lpstr>
      <vt:lpstr>CASE STUDY</vt:lpstr>
      <vt:lpstr>Entity-Relationship Diagram</vt:lpstr>
      <vt:lpstr>USER MODULE</vt:lpstr>
      <vt:lpstr>ADMIN MODULE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 SINGH</dc:creator>
  <cp:lastModifiedBy>Neha Mahesha</cp:lastModifiedBy>
  <cp:revision>10</cp:revision>
  <cp:lastPrinted>2015-11-28T12:28:20Z</cp:lastPrinted>
  <dcterms:created xsi:type="dcterms:W3CDTF">2020-10-08T07:30:30Z</dcterms:created>
  <dcterms:modified xsi:type="dcterms:W3CDTF">2020-12-15T16:01:23Z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