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40" d="100"/>
          <a:sy n="40" d="100"/>
        </p:scale>
        <p:origin x="3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 err="1"/>
              <a:t>Literature</a:t>
            </a:r>
            <a:br>
              <a:rPr lang="de-DE" sz="2400" dirty="0"/>
            </a:br>
            <a:r>
              <a:rPr lang="de-DE" sz="2400" dirty="0"/>
              <a:t>-</a:t>
            </a:r>
            <a:br>
              <a:rPr lang="de-DE" dirty="0"/>
            </a:br>
            <a:r>
              <a:rPr lang="de-DE" dirty="0"/>
              <a:t>Research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ELISA</a:t>
            </a:r>
          </a:p>
        </p:txBody>
      </p:sp>
      <p:pic>
        <p:nvPicPr>
          <p:cNvPr id="4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47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Interaction </a:t>
            </a:r>
            <a:r>
              <a:rPr lang="de-DE" dirty="0" err="1"/>
              <a:t>for</a:t>
            </a:r>
            <a:r>
              <a:rPr lang="de-DE" dirty="0"/>
              <a:t> expert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sz="2400" baseline="-25000" dirty="0"/>
              <a:t>(</a:t>
            </a:r>
            <a:r>
              <a:rPr lang="de-DE" sz="2400" baseline="-25000" dirty="0" err="1"/>
              <a:t>see</a:t>
            </a:r>
            <a:r>
              <a:rPr lang="de-DE" sz="2400" baseline="-25000" dirty="0"/>
              <a:t> [NIELSEN1995, NORMAN2013])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2999" y="2001511"/>
            <a:ext cx="9063681" cy="756000"/>
          </a:xfrm>
        </p:spPr>
        <p:txBody>
          <a:bodyPr/>
          <a:lstStyle/>
          <a:p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In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hierarchical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menu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structures</a:t>
            </a:r>
            <a:endParaRPr lang="de-DE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8210550" cy="1332000"/>
          </a:xfrm>
        </p:spPr>
        <p:txBody>
          <a:bodyPr/>
          <a:lstStyle/>
          <a:p>
            <a:r>
              <a:rPr lang="de-DE" dirty="0" err="1"/>
              <a:t>Marking</a:t>
            </a:r>
            <a:r>
              <a:rPr lang="de-DE" dirty="0"/>
              <a:t> Menus </a:t>
            </a:r>
            <a:r>
              <a:rPr lang="de-DE" baseline="-25000" dirty="0"/>
              <a:t>[KURTENBACH1993, KIN2011]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143000" y="3456341"/>
            <a:ext cx="7296150" cy="756000"/>
          </a:xfrm>
        </p:spPr>
        <p:txBody>
          <a:bodyPr/>
          <a:lstStyle/>
          <a:p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Shortcuts /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Hotkeys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143000" y="4176311"/>
            <a:ext cx="8210550" cy="1332000"/>
          </a:xfrm>
        </p:spPr>
        <p:txBody>
          <a:bodyPr>
            <a:normAutofit/>
          </a:bodyPr>
          <a:lstStyle/>
          <a:p>
            <a:r>
              <a:rPr lang="de-DE" dirty="0" err="1"/>
              <a:t>ExposeHK</a:t>
            </a:r>
            <a:r>
              <a:rPr lang="de-DE" dirty="0"/>
              <a:t> </a:t>
            </a:r>
            <a:r>
              <a:rPr lang="de-DE" baseline="-25000" dirty="0"/>
              <a:t>[MALACRIA2013]</a:t>
            </a:r>
          </a:p>
        </p:txBody>
      </p:sp>
      <p:pic>
        <p:nvPicPr>
          <p:cNvPr id="7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68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UCD </a:t>
            </a:r>
            <a:r>
              <a:rPr lang="de-DE" dirty="0" err="1"/>
              <a:t>methodology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7296150" cy="756000"/>
          </a:xfrm>
        </p:spPr>
        <p:txBody>
          <a:bodyPr/>
          <a:lstStyle/>
          <a:p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Double Diamond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Process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baseline="-25000" dirty="0">
                <a:solidFill>
                  <a:schemeClr val="accent4">
                    <a:lumMod val="75000"/>
                  </a:schemeClr>
                </a:solidFill>
              </a:rPr>
              <a:t>[NORMAN2013, DESIGNCOUNCIL2006]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8210550" cy="1332000"/>
          </a:xfrm>
        </p:spPr>
        <p:txBody>
          <a:bodyPr/>
          <a:lstStyle/>
          <a:p>
            <a:r>
              <a:rPr lang="de-DE" i="1" dirty="0"/>
              <a:t>Problem </a:t>
            </a:r>
            <a:r>
              <a:rPr lang="de-DE" i="1" dirty="0" err="1"/>
              <a:t>definition</a:t>
            </a:r>
            <a:r>
              <a:rPr lang="de-DE" i="1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i="1" dirty="0"/>
              <a:t>design </a:t>
            </a:r>
            <a:r>
              <a:rPr lang="de-DE" i="1" dirty="0" err="1"/>
              <a:t>brief</a:t>
            </a:r>
            <a:r>
              <a:rPr lang="de-DE" i="1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December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143000" y="3382201"/>
            <a:ext cx="7296150" cy="756000"/>
          </a:xfrm>
        </p:spPr>
        <p:txBody>
          <a:bodyPr/>
          <a:lstStyle/>
          <a:p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Using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IDEO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method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cards</a:t>
            </a:r>
            <a:r>
              <a:rPr lang="de-DE" baseline="-25000" dirty="0">
                <a:solidFill>
                  <a:schemeClr val="accent4">
                    <a:lumMod val="75000"/>
                  </a:schemeClr>
                </a:solidFill>
              </a:rPr>
              <a:t> [IDEO2003]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143000" y="4102171"/>
            <a:ext cx="8210550" cy="1332000"/>
          </a:xfrm>
        </p:spPr>
        <p:txBody>
          <a:bodyPr/>
          <a:lstStyle/>
          <a:p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additional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baseline="-25000" dirty="0"/>
              <a:t>e.g. [ILAMA2015 , SAFFER2010]</a:t>
            </a:r>
          </a:p>
        </p:txBody>
      </p:sp>
      <p:pic>
        <p:nvPicPr>
          <p:cNvPr id="7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platzhalter 4"/>
          <p:cNvSpPr txBox="1">
            <a:spLocks/>
          </p:cNvSpPr>
          <p:nvPr/>
        </p:nvSpPr>
        <p:spPr>
          <a:xfrm>
            <a:off x="1147119" y="4806030"/>
            <a:ext cx="7296150" cy="75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Evaluation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using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anlytical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empirical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methods</a:t>
            </a:r>
            <a:endParaRPr lang="de-DE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Inhaltsplatzhalter 5"/>
          <p:cNvSpPr txBox="1">
            <a:spLocks/>
          </p:cNvSpPr>
          <p:nvPr/>
        </p:nvSpPr>
        <p:spPr>
          <a:xfrm>
            <a:off x="1147119" y="5526000"/>
            <a:ext cx="8837140" cy="133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e.g. GOMS KLM</a:t>
            </a:r>
            <a:r>
              <a:rPr lang="de-DE" baseline="-25000" dirty="0"/>
              <a:t> [CARD1980, LI2010]</a:t>
            </a:r>
            <a:r>
              <a:rPr lang="de-DE" dirty="0"/>
              <a:t>, </a:t>
            </a:r>
            <a:r>
              <a:rPr lang="de-DE" dirty="0" err="1"/>
              <a:t>heuristic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baseline="-25000" dirty="0"/>
              <a:t>[NIELSEN1990, NIELSEN1994], </a:t>
            </a:r>
            <a:r>
              <a:rPr lang="de-DE" dirty="0"/>
              <a:t>lab </a:t>
            </a:r>
            <a:r>
              <a:rPr lang="de-DE" dirty="0" err="1"/>
              <a:t>experiments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surveys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103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1143000" y="593124"/>
            <a:ext cx="9872871" cy="5502876"/>
          </a:xfrm>
        </p:spPr>
        <p:txBody>
          <a:bodyPr numCol="2">
            <a:noAutofit/>
          </a:bodyPr>
          <a:lstStyle/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[BEDERSON2004]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Bederson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Benjamin B., et al. "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DateLens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: A fisheye calendar interface for PDAs." ACM Transactions on Computer-Human Interaction (TOCHI) 11.1 (2004): 90-119.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[BENYON2010]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Benyon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David. "Designing interactive systems: a comprehensive guide to HCI and interaction design .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cf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: 8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Envisonment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." (2010).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[BI2013] Bi,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Xiaojun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Yang Li, and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Shumin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Zhai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 "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FFitts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law: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modeling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finger touch with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fitts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' law." Proceedings of the SIGCHI Conference on Human Factors in Computing Systems. ACM, 2013.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[BUTLER2008] Butler, Alex,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Shahram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Izadi, and Steve Hodges. "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SideSight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: multi-touch interaction around small devices." Proceedings of the 21st annual ACM symposium on User interface software and technology. ACM, 2008.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[CARD1980] Stuart K. Card, Thomas P. Moran, and Allen Newell. 1980. The keystroke-level model for user performance time with interactive systems.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Commun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 ACM 23, 7 (July 1980), 396-410. 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[CHANG2013] Chang, Kerry Shih-Ping, et al. "Improving structured data entry on mobile devices." Proceedings of the 26th annual ACM symposium on User interface software and technology. ACM, 2013.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[DESIGNCOUNCIL2006] Council, Design. "Double diamond design process." (2006).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[DIX2009] Dix, Alan. Human-computer interaction. Springer US, 2009.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[GUIARD1987]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Guiard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Yves. "Asymmetric division of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labor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in human skilled bimanual action: The kinematic chain as a model." Journal of motor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behavior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19.4 (1987): 486-517.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[HOPKINS1988] Hopkins, Don, Jack Callahan, and Mark Weiser. "Pies: implementation, evaluation and application of circular menus." University of Maryland Computer Science Department Technical Report (1988).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[IDEO2003] IDEO. "method cards: 51 ways to inspire design." Palo Alto (2003).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[ILAMA2015]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Ilama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Eeva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 "Creating Personas." (http://www.uxbooth.com/articles/creating-personas/, retrieved 11/06/2016).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[JONES2016] Jones, Steve. "User Experience Implications of the Floating Action Button." (2016).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[KIN2011] Kin,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Kenrick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Björn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Hartmann, and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Maneesh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Agrawala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 "Two-handed marking menus for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multitouch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devices." ACM Transactions on Computer-Human Interaction (TOCHI) 18.3 (2011): 16.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[KURTENBACH1993]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Kurtenbach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Gordon, and William Buxton. "The limits of expert performance using hierarchic marking menus." Proceedings of the INTERACT'93 and CHI'93 conference on Human factors in computing systems. ACM, 1993.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[LI2010] Li, Hui, et al. "Extended KLM for mobile phone interaction: a user study result." CHI'10 Extended Abstracts on Human Factors in Computing Systems. ACM, 2010.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[MALACRIA2013]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Malacria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Sylvain, et al. "Promoting hotkey use through rehearsal with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exposehk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." Proceedings of the SIGCHI Conference on Human Factors in Computing Systems. ACM, 2013.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[NIELSEN1990] Nielsen,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Jakob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and Rolf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Molich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 "Heuristic evaluation of user interfaces." Proceedings of the SIGCHI conference on Human factors in computing systems. ACM, 1990.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[NIELSEN1994] Nielsen,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Jakob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 "Heuristic evaluation." Usability inspection methods 17.1 (1994).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[NIELSEN1995] Nielsen,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Jakob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 "10 Usability Heuristics for User Interface Design". (1995). (https://www.nngroup.com/articles/ten-usability-heuristics/, retrieved 11/09/2016)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[NIELSEN2015] Nielsen,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Jakob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 "Banish the Hamburger Menu, Adopt Pizza Menus". (2015). (https://www.nngroup.com/articles/hamburger-menu-vs-pizza/, retrieved 11/09/2016)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[NORMAN2013] Norman, Donald A. The design of everyday things: Revised and expanded edition. Basic books, 2013.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[OULASVIRTA2011]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Oulasvirta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Antti, and Joanna Bergstrom-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Lehtovirta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 "Ease of juggling: studying the effects of manual multitasking." Proceedings of the SIGCHI Conference on Human Factors in Computing Systems. ACM, 2011.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[ROGERS2011] Rogers, Y.,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Preece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J. &amp; Sharp, H. Interaction Design, Wiley &amp; Sons 2011. 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[SAFFER2010]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Saffer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Dan. Designing for interaction: creating innovative applications and devices. New Riders, 2010.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[TSIODOULOS2016]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Tsiodoulos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Dimitrios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 "Comparison of hamburger and bottom bar menu on mobile devices for three level navigation." (2016).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[WAGNER2012] Wagner, Julie,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Stéphane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Huot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and Wendy Mackay. "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BiTouch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BiPad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: designing bimanual interaction for hand-held tablets." Proceedings of the SIGCHI Conference on Human Factors in Computing Systems. ACM, 2012.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[YEE2003] Yee,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Ka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-Ping. "Peephole displays: pen interaction on spatially aware handheld computers." Proceedings of the SIGCHI conference on Human factors in computing systems. ACM, 2003.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[ZIEFLE2006]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Ziefle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Martina, and Susanne Bay. "How to overcome disorientation in mobile phone menus: A comparison of two different types of navigation aids." Human-Computer Interaction 21.4 (2006): 393-433.</a:t>
            </a:r>
          </a:p>
        </p:txBody>
      </p:sp>
    </p:spTree>
    <p:extLst>
      <p:ext uri="{BB962C8B-B14F-4D97-AF65-F5344CB8AC3E}">
        <p14:creationId xmlns:p14="http://schemas.microsoft.com/office/powerpoint/2010/main" val="108764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Shopping Behavior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7296150" cy="7560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Shopping in physical stores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8210550" cy="133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Decisions depend on shop knowledge and time</a:t>
            </a:r>
          </a:p>
          <a:p>
            <a:pPr lvl="1"/>
            <a:r>
              <a:rPr lang="en-US" dirty="0"/>
              <a:t>Failure to make the intended purchases (stress)</a:t>
            </a:r>
          </a:p>
          <a:p>
            <a:pPr lvl="1"/>
            <a:r>
              <a:rPr lang="en-US" dirty="0"/>
              <a:t>Unplanned Buying</a:t>
            </a:r>
          </a:p>
          <a:p>
            <a:pPr lvl="1"/>
            <a:r>
              <a:rPr lang="en-US" dirty="0"/>
              <a:t>Brand/product switching (difficulty in locating)</a:t>
            </a:r>
          </a:p>
          <a:p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143000" y="4395455"/>
            <a:ext cx="7296150" cy="7560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Online grocery shopping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143000" y="5115425"/>
            <a:ext cx="8210550" cy="1332000"/>
          </a:xfrm>
        </p:spPr>
        <p:txBody>
          <a:bodyPr>
            <a:normAutofit/>
          </a:bodyPr>
          <a:lstStyle/>
          <a:p>
            <a:r>
              <a:rPr lang="en-US" dirty="0"/>
              <a:t>Similar to planning with ELISA</a:t>
            </a:r>
          </a:p>
          <a:p>
            <a:pPr lvl="1"/>
            <a:r>
              <a:rPr lang="en-US" dirty="0"/>
              <a:t>Decisions are made in advance depending on  product availability, prices and special offers</a:t>
            </a:r>
          </a:p>
        </p:txBody>
      </p:sp>
      <p:pic>
        <p:nvPicPr>
          <p:cNvPr id="7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75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Shopping Behavior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7296150" cy="7560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An exploratory study of grocery shopping stressors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3032014"/>
            <a:ext cx="8210550" cy="24747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Time pressure is seen as the main cause of shopping stress.</a:t>
            </a:r>
          </a:p>
          <a:p>
            <a:endParaRPr lang="en-US" sz="600" dirty="0"/>
          </a:p>
          <a:p>
            <a:r>
              <a:rPr lang="en-US" dirty="0"/>
              <a:t>Most respondents associate more stress with grocery shopping than other forms of shopping.</a:t>
            </a:r>
          </a:p>
          <a:p>
            <a:endParaRPr lang="en-US" sz="600" dirty="0"/>
          </a:p>
          <a:p>
            <a:r>
              <a:rPr lang="en-US" dirty="0"/>
              <a:t>One important group of stressors is linked to overpriced goods, lack of money and too much choice.</a:t>
            </a:r>
          </a:p>
        </p:txBody>
      </p:sp>
      <p:pic>
        <p:nvPicPr>
          <p:cNvPr id="7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901" y="1122197"/>
            <a:ext cx="2751438" cy="275143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143000" y="5781311"/>
            <a:ext cx="393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Russell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Aylott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Vincent-Wayne Mitchell</a:t>
            </a:r>
          </a:p>
        </p:txBody>
      </p:sp>
    </p:spTree>
    <p:extLst>
      <p:ext uri="{BB962C8B-B14F-4D97-AF65-F5344CB8AC3E}">
        <p14:creationId xmlns:p14="http://schemas.microsoft.com/office/powerpoint/2010/main" val="410145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Apps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ELISA</a:t>
            </a:r>
          </a:p>
        </p:txBody>
      </p:sp>
      <p:pic>
        <p:nvPicPr>
          <p:cNvPr id="4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01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Apps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699000" cy="7560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Wunderlist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461933" cy="1332000"/>
          </a:xfrm>
        </p:spPr>
        <p:txBody>
          <a:bodyPr/>
          <a:lstStyle/>
          <a:p>
            <a:r>
              <a:rPr lang="en-US" dirty="0"/>
              <a:t>General </a:t>
            </a:r>
            <a:r>
              <a:rPr lang="en-US" dirty="0" err="1"/>
              <a:t>toDo</a:t>
            </a:r>
            <a:r>
              <a:rPr lang="en-US" dirty="0"/>
              <a:t> list with shared lists</a:t>
            </a:r>
          </a:p>
          <a:p>
            <a:r>
              <a:rPr lang="en-US" dirty="0"/>
              <a:t> no product database or categories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143000" y="4395455"/>
            <a:ext cx="4461933" cy="7560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Out of Milk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143000" y="5115425"/>
            <a:ext cx="4969933" cy="1332000"/>
          </a:xfrm>
        </p:spPr>
        <p:txBody>
          <a:bodyPr/>
          <a:lstStyle/>
          <a:p>
            <a:r>
              <a:rPr lang="en-US" dirty="0"/>
              <a:t>Shared lists and product categories</a:t>
            </a:r>
          </a:p>
          <a:p>
            <a:r>
              <a:rPr lang="en-US" dirty="0"/>
              <a:t>Prices have to be added manually</a:t>
            </a:r>
          </a:p>
        </p:txBody>
      </p:sp>
      <p:pic>
        <p:nvPicPr>
          <p:cNvPr id="7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platzhalter 2"/>
          <p:cNvSpPr txBox="1">
            <a:spLocks/>
          </p:cNvSpPr>
          <p:nvPr/>
        </p:nvSpPr>
        <p:spPr>
          <a:xfrm>
            <a:off x="6883400" y="1965960"/>
            <a:ext cx="4699000" cy="75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Einkaufsliste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Inhaltsplatzhalter 5"/>
          <p:cNvSpPr txBox="1">
            <a:spLocks/>
          </p:cNvSpPr>
          <p:nvPr/>
        </p:nvSpPr>
        <p:spPr>
          <a:xfrm>
            <a:off x="6883400" y="2656320"/>
            <a:ext cx="4969933" cy="133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Shared lists </a:t>
            </a:r>
          </a:p>
          <a:p>
            <a:r>
              <a:rPr lang="en-US" dirty="0"/>
              <a:t>Products and prices have to be added manually</a:t>
            </a:r>
          </a:p>
        </p:txBody>
      </p:sp>
      <p:sp>
        <p:nvSpPr>
          <p:cNvPr id="10" name="Textfeld 9"/>
          <p:cNvSpPr txBox="1"/>
          <p:nvPr/>
        </p:nvSpPr>
        <p:spPr>
          <a:xfrm rot="20345954">
            <a:off x="6168769" y="4432275"/>
            <a:ext cx="517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SPECIAL OFFERS</a:t>
            </a:r>
          </a:p>
        </p:txBody>
      </p:sp>
    </p:spTree>
    <p:extLst>
      <p:ext uri="{BB962C8B-B14F-4D97-AF65-F5344CB8AC3E}">
        <p14:creationId xmlns:p14="http://schemas.microsoft.com/office/powerpoint/2010/main" val="87133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offer Apps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699000" cy="756000"/>
          </a:xfrm>
        </p:spPr>
        <p:txBody>
          <a:bodyPr/>
          <a:lstStyle/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Marktguru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7780867" cy="3255984"/>
          </a:xfrm>
        </p:spPr>
        <p:txBody>
          <a:bodyPr>
            <a:normAutofit/>
          </a:bodyPr>
          <a:lstStyle/>
          <a:p>
            <a:r>
              <a:rPr lang="en-US" dirty="0"/>
              <a:t>Brings pdf leaflets of local shops to your smartphone</a:t>
            </a:r>
          </a:p>
          <a:p>
            <a:r>
              <a:rPr lang="en-US" dirty="0"/>
              <a:t>No maturity, wrong search results</a:t>
            </a:r>
          </a:p>
          <a:p>
            <a:r>
              <a:rPr lang="en-US" dirty="0"/>
              <a:t>Presented offers are furniture, technical devices e.g. TVs.. </a:t>
            </a:r>
          </a:p>
          <a:p>
            <a:r>
              <a:rPr lang="en-US" dirty="0"/>
              <a:t>Sharing via external Apps</a:t>
            </a:r>
          </a:p>
        </p:txBody>
      </p:sp>
      <p:pic>
        <p:nvPicPr>
          <p:cNvPr id="7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 rot="20345954">
            <a:off x="7386874" y="3870343"/>
            <a:ext cx="517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PLANING</a:t>
            </a:r>
          </a:p>
        </p:txBody>
      </p:sp>
      <p:sp>
        <p:nvSpPr>
          <p:cNvPr id="14" name="Textfeld 13"/>
          <p:cNvSpPr txBox="1"/>
          <p:nvPr/>
        </p:nvSpPr>
        <p:spPr>
          <a:xfrm rot="20345954">
            <a:off x="7928740" y="1296591"/>
            <a:ext cx="517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OPTIMIZATION</a:t>
            </a:r>
          </a:p>
        </p:txBody>
      </p:sp>
    </p:spTree>
    <p:extLst>
      <p:ext uri="{BB962C8B-B14F-4D97-AF65-F5344CB8AC3E}">
        <p14:creationId xmlns:p14="http://schemas.microsoft.com/office/powerpoint/2010/main" val="390042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/>
              <a:t>Interaction</a:t>
            </a:r>
            <a:br>
              <a:rPr lang="de-DE" sz="2400" dirty="0"/>
            </a:br>
            <a:r>
              <a:rPr lang="de-DE" sz="2400" dirty="0"/>
              <a:t>-</a:t>
            </a:r>
            <a:br>
              <a:rPr lang="de-DE" dirty="0"/>
            </a:br>
            <a:r>
              <a:rPr lang="de-DE" dirty="0"/>
              <a:t>Research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ELISA</a:t>
            </a:r>
          </a:p>
        </p:txBody>
      </p:sp>
      <p:pic>
        <p:nvPicPr>
          <p:cNvPr id="4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31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Interaction </a:t>
            </a:r>
            <a:r>
              <a:rPr lang="de-DE" dirty="0" err="1"/>
              <a:t>with</a:t>
            </a:r>
            <a:r>
              <a:rPr lang="de-DE" dirty="0"/>
              <a:t> mobile </a:t>
            </a:r>
            <a:r>
              <a:rPr lang="de-DE" dirty="0" err="1"/>
              <a:t>devices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2999" y="2001511"/>
            <a:ext cx="9063681" cy="756000"/>
          </a:xfrm>
        </p:spPr>
        <p:txBody>
          <a:bodyPr/>
          <a:lstStyle/>
          <a:p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Bimanual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Interaction </a:t>
            </a:r>
            <a:r>
              <a:rPr lang="de-DE" baseline="-25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DE" baseline="-25000" dirty="0" err="1">
                <a:solidFill>
                  <a:schemeClr val="accent4">
                    <a:lumMod val="75000"/>
                  </a:schemeClr>
                </a:solidFill>
              </a:rPr>
              <a:t>see</a:t>
            </a:r>
            <a:r>
              <a:rPr lang="de-DE" baseline="-25000" dirty="0">
                <a:solidFill>
                  <a:schemeClr val="accent4">
                    <a:lumMod val="75000"/>
                  </a:schemeClr>
                </a:solidFill>
              </a:rPr>
              <a:t> [OULASVIRTA2011, GUIARD1987, WAGNER2012])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8210550" cy="1479814"/>
          </a:xfrm>
        </p:spPr>
        <p:txBody>
          <a:bodyPr>
            <a:normAutofit/>
          </a:bodyPr>
          <a:lstStyle/>
          <a:p>
            <a:r>
              <a:rPr lang="de-DE" dirty="0" err="1"/>
              <a:t>Especially</a:t>
            </a:r>
            <a:r>
              <a:rPr lang="de-DE" dirty="0"/>
              <a:t>  </a:t>
            </a:r>
            <a:r>
              <a:rPr lang="de-DE" dirty="0" err="1"/>
              <a:t>for</a:t>
            </a:r>
            <a:r>
              <a:rPr lang="de-DE" dirty="0"/>
              <a:t> an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shopping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118286" y="4201866"/>
            <a:ext cx="7296150" cy="756000"/>
          </a:xfrm>
        </p:spPr>
        <p:txBody>
          <a:bodyPr/>
          <a:lstStyle/>
          <a:p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Shortcomings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potential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touch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input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142999" y="4983620"/>
            <a:ext cx="7234881" cy="1332000"/>
          </a:xfrm>
        </p:spPr>
        <p:txBody>
          <a:bodyPr>
            <a:normAutofit/>
          </a:bodyPr>
          <a:lstStyle/>
          <a:p>
            <a:r>
              <a:rPr lang="de-DE" dirty="0" err="1"/>
              <a:t>FFitts</a:t>
            </a:r>
            <a:r>
              <a:rPr lang="de-DE" dirty="0"/>
              <a:t> </a:t>
            </a:r>
            <a:r>
              <a:rPr lang="de-DE" dirty="0" err="1"/>
              <a:t>law</a:t>
            </a:r>
            <a:r>
              <a:rPr lang="de-DE" dirty="0"/>
              <a:t> </a:t>
            </a:r>
            <a:r>
              <a:rPr lang="de-DE" baseline="-25000" dirty="0"/>
              <a:t>[BI2013]</a:t>
            </a:r>
          </a:p>
          <a:p>
            <a:r>
              <a:rPr lang="de-DE" dirty="0" err="1"/>
              <a:t>Perception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improvement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precision</a:t>
            </a:r>
            <a:r>
              <a:rPr lang="de-DE" dirty="0"/>
              <a:t> </a:t>
            </a:r>
            <a:r>
              <a:rPr lang="de-DE" baseline="-25000" dirty="0"/>
              <a:t>[GUTWIN2014, HOLZ2010, POTTER88, ROTH2009, ROUDAUT2009, WORDEN1997]</a:t>
            </a:r>
          </a:p>
          <a:p>
            <a:endParaRPr lang="de-DE" dirty="0"/>
          </a:p>
          <a:p>
            <a:endParaRPr lang="de-DE" baseline="-25000" dirty="0"/>
          </a:p>
        </p:txBody>
      </p:sp>
      <p:pic>
        <p:nvPicPr>
          <p:cNvPr id="7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platzhalter 2"/>
          <p:cNvSpPr txBox="1">
            <a:spLocks/>
          </p:cNvSpPr>
          <p:nvPr/>
        </p:nvSpPr>
        <p:spPr>
          <a:xfrm>
            <a:off x="1138880" y="3340161"/>
            <a:ext cx="9063681" cy="75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Text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input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autocompletion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suggestions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baseline="-25000" dirty="0">
                <a:solidFill>
                  <a:schemeClr val="accent4">
                    <a:lumMod val="75000"/>
                  </a:schemeClr>
                </a:solidFill>
              </a:rPr>
              <a:t>[CHANG2013]</a:t>
            </a:r>
          </a:p>
        </p:txBody>
      </p:sp>
    </p:spTree>
    <p:extLst>
      <p:ext uri="{BB962C8B-B14F-4D97-AF65-F5344CB8AC3E}">
        <p14:creationId xmlns:p14="http://schemas.microsoft.com/office/powerpoint/2010/main" val="236524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41" y="1885375"/>
            <a:ext cx="6102943" cy="28719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Mobile </a:t>
            </a:r>
            <a:r>
              <a:rPr lang="de-DE" dirty="0" err="1"/>
              <a:t>Application</a:t>
            </a:r>
            <a:r>
              <a:rPr lang="de-DE" dirty="0"/>
              <a:t> Design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7296150" cy="756000"/>
          </a:xfrm>
        </p:spPr>
        <p:txBody>
          <a:bodyPr/>
          <a:lstStyle/>
          <a:p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Menu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conventions</a:t>
            </a:r>
            <a:endParaRPr lang="de-DE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5208374" cy="1332000"/>
          </a:xfrm>
        </p:spPr>
        <p:txBody>
          <a:bodyPr/>
          <a:lstStyle/>
          <a:p>
            <a:r>
              <a:rPr lang="de-DE" dirty="0"/>
              <a:t>Hamburger vs. Pizza vs. Sushi etc. </a:t>
            </a:r>
            <a:r>
              <a:rPr lang="de-DE" baseline="-25000" dirty="0"/>
              <a:t>[NIELSEN2015, TSIODOULOS2016, JONES2016, HOPKINS1988, ZIEFLE2006]</a:t>
            </a:r>
            <a:br>
              <a:rPr lang="de-DE" dirty="0"/>
            </a:br>
            <a:endParaRPr lang="de-DE" dirty="0"/>
          </a:p>
        </p:txBody>
      </p:sp>
      <p:pic>
        <p:nvPicPr>
          <p:cNvPr id="7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143000" y="3678763"/>
            <a:ext cx="7296150" cy="756000"/>
          </a:xfrm>
        </p:spPr>
        <p:txBody>
          <a:bodyPr/>
          <a:lstStyle/>
          <a:p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Limited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screen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real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estate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Inhaltsplatzhalter 5"/>
          <p:cNvSpPr>
            <a:spLocks noGrp="1"/>
          </p:cNvSpPr>
          <p:nvPr>
            <p:ph sz="quarter" idx="4"/>
          </p:nvPr>
        </p:nvSpPr>
        <p:spPr>
          <a:xfrm>
            <a:off x="1143000" y="4398733"/>
            <a:ext cx="8210550" cy="13320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Fisheye </a:t>
            </a:r>
            <a:r>
              <a:rPr lang="de-DE" baseline="-25000" dirty="0"/>
              <a:t>[BEDERSON2004]</a:t>
            </a:r>
          </a:p>
          <a:p>
            <a:r>
              <a:rPr lang="de-DE" dirty="0" err="1"/>
              <a:t>PeepholeDisplays</a:t>
            </a:r>
            <a:r>
              <a:rPr lang="de-DE" dirty="0"/>
              <a:t> </a:t>
            </a:r>
            <a:r>
              <a:rPr lang="de-DE" baseline="-25000" dirty="0"/>
              <a:t>[YEE2003]</a:t>
            </a:r>
          </a:p>
          <a:p>
            <a:r>
              <a:rPr lang="de-DE" dirty="0" err="1"/>
              <a:t>SideSight</a:t>
            </a:r>
            <a:r>
              <a:rPr lang="de-DE" dirty="0"/>
              <a:t> </a:t>
            </a:r>
            <a:r>
              <a:rPr lang="de-DE" baseline="-25000" dirty="0"/>
              <a:t>[BUTLER2008]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817960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TM03457444[[fn=Fundament]]</Template>
  <TotalTime>0</TotalTime>
  <Words>1289</Words>
  <Application>Microsoft Office PowerPoint</Application>
  <PresentationFormat>Breitbild</PresentationFormat>
  <Paragraphs>97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Cambria Math</vt:lpstr>
      <vt:lpstr>Corbel</vt:lpstr>
      <vt:lpstr>Basis</vt:lpstr>
      <vt:lpstr>Literature - Research</vt:lpstr>
      <vt:lpstr>Shopping Behavior</vt:lpstr>
      <vt:lpstr>Shopping Behavior</vt:lpstr>
      <vt:lpstr>Related Apps</vt:lpstr>
      <vt:lpstr>List Apps</vt:lpstr>
      <vt:lpstr>Special offer Apps</vt:lpstr>
      <vt:lpstr>Interaction - Research</vt:lpstr>
      <vt:lpstr>Interaction with mobile devices</vt:lpstr>
      <vt:lpstr>Mobile Application Design</vt:lpstr>
      <vt:lpstr>Interaction for expert users (see [NIELSEN1995, NORMAN2013])</vt:lpstr>
      <vt:lpstr>UCD methodology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</dc:creator>
  <cp:lastModifiedBy>Markus</cp:lastModifiedBy>
  <cp:revision>4</cp:revision>
  <dcterms:created xsi:type="dcterms:W3CDTF">2016-11-08T15:23:47Z</dcterms:created>
  <dcterms:modified xsi:type="dcterms:W3CDTF">2016-11-10T09:22:52Z</dcterms:modified>
</cp:coreProperties>
</file>