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615acdf020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615acdf020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615acdf020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615acdf020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615acdf020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615acdf020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62f77b1234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62f77b1234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615acdf020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615acdf020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622cf6bed7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622cf6bed7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615acdf020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615acdf020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622cf6bed7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622cf6bed7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622cf6bed7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622cf6bed7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622cf6bed7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622cf6bed7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615acdf02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615acdf02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622cf6bed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622cf6bed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62f77b1234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62f77b1234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62f77b1234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62f77b1234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63027f67d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63027f67d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615acdf02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615acdf02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615acdf020_1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615acdf020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62f77b1234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62f77b1234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62f77b1234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62f77b1234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7" name="Google Shape;57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0" name="Google Shape;7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6" name="Google Shape;76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7" name="Google Shape;7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0" name="Google Shape;8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4" name="Google Shape;84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5" name="Google Shape;85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6" name="Google Shape;86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9" name="Google Shape;8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2" name="Google Shape;92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3" name="Google Shape;93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54" name="Google Shape;54;p13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7790072" y="4388070"/>
            <a:ext cx="1111378" cy="5727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5.pn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2.png"/><Relationship Id="rId4" Type="http://schemas.openxmlformats.org/officeDocument/2006/relationships/image" Target="../media/image2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7.png"/><Relationship Id="rId4" Type="http://schemas.openxmlformats.org/officeDocument/2006/relationships/image" Target="../media/image7.png"/><Relationship Id="rId5" Type="http://schemas.openxmlformats.org/officeDocument/2006/relationships/image" Target="../media/image6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Relationship Id="rId4" Type="http://schemas.openxmlformats.org/officeDocument/2006/relationships/image" Target="../media/image23.png"/><Relationship Id="rId5" Type="http://schemas.openxmlformats.org/officeDocument/2006/relationships/image" Target="../media/image1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Relationship Id="rId4" Type="http://schemas.openxmlformats.org/officeDocument/2006/relationships/image" Target="../media/image2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4.png"/><Relationship Id="rId4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Relationship Id="rId4" Type="http://schemas.openxmlformats.org/officeDocument/2006/relationships/image" Target="../media/image14.png"/><Relationship Id="rId5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Bacterias and viruses of dataset: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duplicates and outliers</a:t>
            </a:r>
            <a:endParaRPr/>
          </a:p>
        </p:txBody>
      </p:sp>
      <p:sp>
        <p:nvSpPr>
          <p:cNvPr id="101" name="Google Shape;101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8550" y="2704750"/>
            <a:ext cx="3069850" cy="230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91550" y="2704750"/>
            <a:ext cx="2305425" cy="230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Box plot (I am not fan of)</a:t>
            </a:r>
            <a:endParaRPr/>
          </a:p>
        </p:txBody>
      </p:sp>
      <p:sp>
        <p:nvSpPr>
          <p:cNvPr id="171" name="Google Shape;171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2" name="Google Shape;17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5475" y="1050925"/>
            <a:ext cx="2857500" cy="285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5175" y="1315075"/>
            <a:ext cx="4353550" cy="217677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34"/>
          <p:cNvSpPr txBox="1"/>
          <p:nvPr/>
        </p:nvSpPr>
        <p:spPr>
          <a:xfrm>
            <a:off x="250275" y="3668450"/>
            <a:ext cx="8660700" cy="7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Points outside the whiskers are about 3 standard deviations away from the median.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The probability for a gaussian is about 0.7% (so not impossible especially in big data  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However isolated point far away from the whiskers are usually labelled as outliers.</a:t>
            </a:r>
            <a:br>
              <a:rPr lang="it"/>
            </a:br>
            <a:br>
              <a:rPr lang="it"/>
            </a:br>
            <a:r>
              <a:rPr lang="it"/>
              <a:t>Note that in Genomics only points </a:t>
            </a:r>
            <a:r>
              <a:rPr lang="it" u="sng"/>
              <a:t>6 </a:t>
            </a:r>
            <a:r>
              <a:rPr lang="it" u="sng">
                <a:solidFill>
                  <a:schemeClr val="dk1"/>
                </a:solidFill>
              </a:rPr>
              <a:t>standard deviations</a:t>
            </a:r>
            <a:r>
              <a:rPr lang="it">
                <a:solidFill>
                  <a:schemeClr val="dk1"/>
                </a:solidFill>
              </a:rPr>
              <a:t> away from the mean are considered outliers ;) </a:t>
            </a:r>
            <a:r>
              <a:rPr lang="it"/>
              <a:t>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Plot the distribution</a:t>
            </a:r>
            <a:endParaRPr/>
          </a:p>
        </p:txBody>
      </p:sp>
      <p:sp>
        <p:nvSpPr>
          <p:cNvPr id="180" name="Google Shape;180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it"/>
              <a:t>plotting the distribution is not </a:t>
            </a:r>
            <a:r>
              <a:rPr lang="it"/>
              <a:t>useful</a:t>
            </a:r>
            <a:r>
              <a:rPr lang="it"/>
              <a:t> for locating single isolated outliers but can give the possibility to spot more subtle (or giant!) malicious things. </a:t>
            </a:r>
            <a:endParaRPr/>
          </a:p>
        </p:txBody>
      </p:sp>
      <p:pic>
        <p:nvPicPr>
          <p:cNvPr id="181" name="Google Shape;18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8188" y="2025525"/>
            <a:ext cx="3571875" cy="240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6763" y="2039050"/>
            <a:ext cx="3571875" cy="240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Impossible numbers</a:t>
            </a:r>
            <a:endParaRPr/>
          </a:p>
        </p:txBody>
      </p:sp>
      <p:sp>
        <p:nvSpPr>
          <p:cNvPr id="188" name="Google Shape;188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Particular attention should be taken when there are values that are not physically possible.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/>
              <a:t>For example negative mass, height, age, etc.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/>
              <a:t>Be aware that when you have a broken sensor that gives always wrong data this will not be signaled as outliers!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it"/>
              <a:t>To check for this you can simply look to the dataset info.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Outliers in 2D</a:t>
            </a:r>
            <a:endParaRPr/>
          </a:p>
        </p:txBody>
      </p:sp>
      <p:pic>
        <p:nvPicPr>
          <p:cNvPr id="194" name="Google Shape;19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63"/>
            <a:ext cx="3257550" cy="3171825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37"/>
          <p:cNvSpPr txBox="1"/>
          <p:nvPr/>
        </p:nvSpPr>
        <p:spPr>
          <a:xfrm>
            <a:off x="4354450" y="3985625"/>
            <a:ext cx="6554400" cy="7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Clearly that point it is an outliers but we cannot spot it just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using 1D properties!</a:t>
            </a:r>
            <a:endParaRPr/>
          </a:p>
        </p:txBody>
      </p:sp>
      <p:pic>
        <p:nvPicPr>
          <p:cNvPr id="196" name="Google Shape;196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43675" y="749713"/>
            <a:ext cx="3314700" cy="317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Local outlier Factor (Unsupervised ML! Wuhu!)</a:t>
            </a:r>
            <a:endParaRPr/>
          </a:p>
        </p:txBody>
      </p:sp>
      <p:sp>
        <p:nvSpPr>
          <p:cNvPr id="202" name="Google Shape;202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/>
              <a:t>This model has an hyperparameter: the number of neighbour=N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 sz="1600"/>
              <a:t>The model is quite complicated to be explained in detail.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 sz="1600"/>
              <a:t>In short it calculate the mean distance between a point and his N neighbours and compare it to the same quantity calculated for the same N </a:t>
            </a:r>
            <a:r>
              <a:rPr lang="it" sz="1600"/>
              <a:t>neighbours.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 sz="1600"/>
              <a:t>If this value is too large the point is labelled as an outlier.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 sz="1600"/>
              <a:t>Is not good on the points located on the border of a cluster.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 sz="1600"/>
              <a:t>From this the adjective Local.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 sz="1600"/>
              <a:t>ATTENTION: since we are dealing with distances, </a:t>
            </a:r>
            <a:br>
              <a:rPr lang="it" sz="1600"/>
            </a:br>
            <a:r>
              <a:rPr lang="it" sz="1600"/>
              <a:t>you should normalize your features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3" name="Google Shape;203;p38"/>
          <p:cNvPicPr preferRelativeResize="0"/>
          <p:nvPr/>
        </p:nvPicPr>
        <p:blipFill rotWithShape="1">
          <a:blip r:embed="rId3">
            <a:alphaModFix/>
          </a:blip>
          <a:srcRect b="38328" l="74031" r="0" t="42536"/>
          <a:stretch/>
        </p:blipFill>
        <p:spPr>
          <a:xfrm>
            <a:off x="6396175" y="2913125"/>
            <a:ext cx="2609225" cy="218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87800" y="122575"/>
            <a:ext cx="1217600" cy="121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38"/>
          <p:cNvPicPr preferRelativeResize="0"/>
          <p:nvPr/>
        </p:nvPicPr>
        <p:blipFill rotWithShape="1">
          <a:blip r:embed="rId5">
            <a:alphaModFix/>
          </a:blip>
          <a:srcRect b="-5891" l="0" r="0" t="-5902"/>
          <a:stretch/>
        </p:blipFill>
        <p:spPr>
          <a:xfrm>
            <a:off x="6334550" y="902100"/>
            <a:ext cx="1217600" cy="13611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Pro and Cons</a:t>
            </a:r>
            <a:endParaRPr/>
          </a:p>
        </p:txBody>
      </p:sp>
      <p:sp>
        <p:nvSpPr>
          <p:cNvPr id="211" name="Google Shape;211;p39"/>
          <p:cNvSpPr txBox="1"/>
          <p:nvPr>
            <p:ph idx="1" type="body"/>
          </p:nvPr>
        </p:nvSpPr>
        <p:spPr>
          <a:xfrm>
            <a:off x="311700" y="9342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Lazy learner.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Curse of dimensionality. (PCA?)				Which other </a:t>
            </a:r>
            <a:r>
              <a:rPr lang="it"/>
              <a:t>algorithm</a:t>
            </a:r>
            <a:r>
              <a:rPr lang="it"/>
              <a:t> of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Needs for rescaling.							Supervised learning you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Only one hyper-parameter 						studied it resemble?	</a:t>
            </a:r>
            <a:br>
              <a:rPr lang="it"/>
            </a:br>
            <a:r>
              <a:rPr lang="it"/>
              <a:t>(although difficult to estimate)					</a:t>
            </a:r>
            <a:r>
              <a:rPr lang="it" sz="1200"/>
              <a:t>(easiest question ever!?!)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rPr lang="it"/>
              <a:t>Robust to rotations in feature space.</a:t>
            </a:r>
            <a:br>
              <a:rPr lang="it"/>
            </a:br>
            <a:br>
              <a:rPr lang="it"/>
            </a:br>
            <a:r>
              <a:rPr lang="it"/>
              <a:t>Since is local is robust to </a:t>
            </a:r>
            <a:r>
              <a:rPr lang="it"/>
              <a:t>huge disparities in clusters size.</a:t>
            </a:r>
            <a:br>
              <a:rPr lang="it"/>
            </a:br>
            <a:r>
              <a:rPr lang="it"/>
              <a:t>You shoud use it twice</a:t>
            </a:r>
            <a:endParaRPr/>
          </a:p>
        </p:txBody>
      </p:sp>
      <p:cxnSp>
        <p:nvCxnSpPr>
          <p:cNvPr id="212" name="Google Shape;212;p39"/>
          <p:cNvCxnSpPr/>
          <p:nvPr/>
        </p:nvCxnSpPr>
        <p:spPr>
          <a:xfrm flipH="1">
            <a:off x="4689200" y="1209075"/>
            <a:ext cx="34200" cy="251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Isolation forest </a:t>
            </a:r>
            <a:r>
              <a:rPr lang="it"/>
              <a:t>(Again Unsupervised ML! Wuhu!)</a:t>
            </a:r>
            <a:endParaRPr/>
          </a:p>
        </p:txBody>
      </p:sp>
      <p:sp>
        <p:nvSpPr>
          <p:cNvPr id="218" name="Google Shape;218;p4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Draw a subset of psi points from the dataset. </a:t>
            </a:r>
            <a:r>
              <a:rPr lang="it"/>
              <a:t>Perform random cuts between max and min of features chosen randomly.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/>
              <a:t>Keep until you isolate all points</a:t>
            </a:r>
            <a:br>
              <a:rPr lang="it"/>
            </a:br>
            <a:r>
              <a:rPr lang="it"/>
              <a:t>in the subset.</a:t>
            </a:r>
            <a:br>
              <a:rPr lang="it"/>
            </a:br>
            <a:r>
              <a:rPr lang="it"/>
              <a:t>Repeat several times and make </a:t>
            </a:r>
            <a:br>
              <a:rPr lang="it"/>
            </a:br>
            <a:r>
              <a:rPr lang="it"/>
              <a:t>statistics.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it"/>
              <a:t>The average number of cuts, </a:t>
            </a:r>
            <a:br>
              <a:rPr lang="it"/>
            </a:br>
            <a:r>
              <a:rPr lang="it"/>
              <a:t>necessary to isolate a point</a:t>
            </a:r>
            <a:br>
              <a:rPr lang="it"/>
            </a:br>
            <a:r>
              <a:rPr lang="it"/>
              <a:t>is related to how much the point</a:t>
            </a:r>
            <a:br>
              <a:rPr lang="it"/>
            </a:br>
            <a:r>
              <a:rPr lang="it"/>
              <a:t>is an outlier.</a:t>
            </a:r>
            <a:br>
              <a:rPr lang="it"/>
            </a:br>
            <a:endParaRPr/>
          </a:p>
        </p:txBody>
      </p:sp>
      <p:pic>
        <p:nvPicPr>
          <p:cNvPr id="219" name="Google Shape;21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375" y="1864600"/>
            <a:ext cx="5032523" cy="2553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14475" y="92675"/>
            <a:ext cx="925050" cy="92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25050" cy="92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Isolation Forest algorithm</a:t>
            </a:r>
            <a:endParaRPr/>
          </a:p>
        </p:txBody>
      </p:sp>
      <p:sp>
        <p:nvSpPr>
          <p:cNvPr id="227" name="Google Shape;227;p41"/>
          <p:cNvSpPr txBox="1"/>
          <p:nvPr>
            <p:ph idx="1" type="body"/>
          </p:nvPr>
        </p:nvSpPr>
        <p:spPr>
          <a:xfrm>
            <a:off x="215025" y="1086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An outlier score is produced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You can use this outlier score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it">
                <a:solidFill>
                  <a:schemeClr val="dk1"/>
                </a:solidFill>
              </a:rPr>
              <a:t>for eliminating the outliers.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28" name="Google Shape;22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6150" y="2176324"/>
            <a:ext cx="4922575" cy="185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3050" y="1147950"/>
            <a:ext cx="4922575" cy="7458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1220" y="1543670"/>
            <a:ext cx="2900425" cy="1292175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41"/>
          <p:cNvSpPr txBox="1"/>
          <p:nvPr/>
        </p:nvSpPr>
        <p:spPr>
          <a:xfrm>
            <a:off x="246825" y="2622375"/>
            <a:ext cx="2457900" cy="7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Actually in SKlearn:</a:t>
            </a:r>
            <a:br>
              <a:rPr lang="it"/>
            </a:br>
            <a:r>
              <a:rPr lang="it"/>
              <a:t>S_SK=-(S_original-0.5)</a:t>
            </a:r>
            <a:endParaRPr/>
          </a:p>
        </p:txBody>
      </p:sp>
      <p:sp>
        <p:nvSpPr>
          <p:cNvPr id="232" name="Google Shape;232;p41"/>
          <p:cNvSpPr txBox="1"/>
          <p:nvPr/>
        </p:nvSpPr>
        <p:spPr>
          <a:xfrm>
            <a:off x="3773450" y="1627125"/>
            <a:ext cx="6554400" cy="7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And c(n) the average </a:t>
            </a:r>
            <a:r>
              <a:rPr lang="it"/>
              <a:t>length</a:t>
            </a:r>
            <a:r>
              <a:rPr lang="it"/>
              <a:t> in the ITs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Isolation forest </a:t>
            </a:r>
            <a:r>
              <a:rPr lang="it"/>
              <a:t>hyper-parameters</a:t>
            </a:r>
            <a:endParaRPr/>
          </a:p>
        </p:txBody>
      </p:sp>
      <p:sp>
        <p:nvSpPr>
          <p:cNvPr id="238" name="Google Shape;238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Note, using the </a:t>
            </a:r>
            <a:r>
              <a:rPr lang="it"/>
              <a:t>algorithm</a:t>
            </a:r>
            <a:r>
              <a:rPr lang="it"/>
              <a:t> maybe you did not </a:t>
            </a:r>
            <a:br>
              <a:rPr lang="it"/>
            </a:br>
            <a:r>
              <a:rPr lang="it"/>
              <a:t>sampled all the points, actually at </a:t>
            </a:r>
            <a:r>
              <a:rPr b="1" lang="it"/>
              <a:t>max</a:t>
            </a:r>
            <a:br>
              <a:rPr lang="it"/>
            </a:br>
            <a:r>
              <a:rPr lang="it"/>
              <a:t>you sampled n*t with, n being the </a:t>
            </a:r>
            <a:br>
              <a:rPr lang="it"/>
            </a:br>
            <a:r>
              <a:rPr lang="it"/>
              <a:t>number of samples and t number of trees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it"/>
              <a:t>But using all the ITs (an IF) you are able to</a:t>
            </a:r>
            <a:br>
              <a:rPr lang="it"/>
            </a:br>
            <a:r>
              <a:rPr lang="it"/>
              <a:t>construct an heat map of “outlierness” for all possible</a:t>
            </a:r>
            <a:br>
              <a:rPr lang="it"/>
            </a:br>
            <a:r>
              <a:rPr lang="it"/>
              <a:t>points in the feature space. (just as the RF. you can also random</a:t>
            </a:r>
            <a:br>
              <a:rPr lang="it"/>
            </a:br>
            <a:r>
              <a:rPr lang="it"/>
              <a:t>sample features just as the RF.)</a:t>
            </a:r>
            <a:br>
              <a:rPr lang="it"/>
            </a:br>
            <a:r>
              <a:rPr lang="it"/>
              <a:t>Increasing </a:t>
            </a:r>
            <a:r>
              <a:rPr i="1" lang="it"/>
              <a:t>n</a:t>
            </a:r>
            <a:r>
              <a:rPr lang="it"/>
              <a:t> the computer time increase not linearly. n=256 found</a:t>
            </a:r>
            <a:br>
              <a:rPr lang="it"/>
            </a:br>
            <a:r>
              <a:rPr lang="it"/>
              <a:t>by Liu et all to be good for a wide range of cases.</a:t>
            </a:r>
            <a:br>
              <a:rPr lang="it"/>
            </a:br>
            <a:r>
              <a:rPr lang="it"/>
              <a:t>t=100 is enough.</a:t>
            </a:r>
            <a:endParaRPr/>
          </a:p>
        </p:txBody>
      </p:sp>
      <p:sp>
        <p:nvSpPr>
          <p:cNvPr id="239" name="Google Shape;239;p42"/>
          <p:cNvSpPr txBox="1"/>
          <p:nvPr/>
        </p:nvSpPr>
        <p:spPr>
          <a:xfrm>
            <a:off x="2627325" y="4619675"/>
            <a:ext cx="6554400" cy="7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chemeClr val="dk1"/>
                </a:solidFill>
              </a:rPr>
              <a:t>Liu, F. T., Ting, K. M., &amp; Zhou, Z. H. (2012). </a:t>
            </a:r>
            <a:r>
              <a:rPr i="1" lang="it" sz="1100">
                <a:solidFill>
                  <a:schemeClr val="dk1"/>
                </a:solidFill>
              </a:rPr>
              <a:t>Isolation-Based Anomaly Detection.</a:t>
            </a:r>
            <a:r>
              <a:rPr lang="it" sz="1100">
                <a:solidFill>
                  <a:schemeClr val="dk1"/>
                </a:solidFill>
              </a:rPr>
              <a:t> ACM Transactions on Knowledge Discovery from Data, 6(1), 1–39. https://doi.org/10.1145/2133360.2133363</a:t>
            </a:r>
            <a:endParaRPr/>
          </a:p>
        </p:txBody>
      </p:sp>
      <p:pic>
        <p:nvPicPr>
          <p:cNvPr id="240" name="Google Shape;24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7300" y="1017725"/>
            <a:ext cx="3051300" cy="183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99300" y="2277000"/>
            <a:ext cx="2056625" cy="231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Pro and Cons</a:t>
            </a:r>
            <a:endParaRPr/>
          </a:p>
        </p:txBody>
      </p:sp>
      <p:sp>
        <p:nvSpPr>
          <p:cNvPr id="247" name="Google Shape;247;p43"/>
          <p:cNvSpPr txBox="1"/>
          <p:nvPr>
            <p:ph idx="1" type="body"/>
          </p:nvPr>
        </p:nvSpPr>
        <p:spPr>
          <a:xfrm>
            <a:off x="311700" y="8580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There is no need of scaling the values in the feature space.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Few hyper-parameters! Easy to optimize and robust and FAST!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Susceptible</a:t>
            </a:r>
            <a:r>
              <a:rPr lang="it"/>
              <a:t> to rotations.</a:t>
            </a:r>
            <a:br>
              <a:rPr lang="it"/>
            </a:br>
            <a:r>
              <a:rPr lang="it" sz="1400"/>
              <a:t>(someone can tell me why?)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 sz="1400"/>
              <a:t>With huge disparity in clusters size,</a:t>
            </a:r>
            <a:br>
              <a:rPr lang="it" sz="1400"/>
            </a:br>
            <a:r>
              <a:rPr lang="it" sz="1400"/>
              <a:t>small clusters can be labeled as outliers,</a:t>
            </a:r>
            <a:br>
              <a:rPr lang="it" sz="1400"/>
            </a:br>
            <a:r>
              <a:rPr lang="it" sz="1400"/>
              <a:t>(someone can tell me why?)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it">
                <a:solidFill>
                  <a:srgbClr val="666666"/>
                </a:solidFill>
              </a:rPr>
              <a:t>Eager learner (model does not have to store all the dataset)</a:t>
            </a:r>
            <a:endParaRPr>
              <a:solidFill>
                <a:srgbClr val="666666"/>
              </a:solidFill>
            </a:endParaRPr>
          </a:p>
        </p:txBody>
      </p:sp>
      <p:pic>
        <p:nvPicPr>
          <p:cNvPr id="248" name="Google Shape;248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73789" y="1938775"/>
            <a:ext cx="2501112" cy="15003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22025" y="1953334"/>
            <a:ext cx="2435335" cy="15003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0" name="Google Shape;250;p43"/>
          <p:cNvCxnSpPr/>
          <p:nvPr/>
        </p:nvCxnSpPr>
        <p:spPr>
          <a:xfrm>
            <a:off x="2879950" y="2472175"/>
            <a:ext cx="739800" cy="1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Duplicate rows</a:t>
            </a:r>
            <a:endParaRPr/>
          </a:p>
        </p:txBody>
      </p:sp>
      <p:sp>
        <p:nvSpPr>
          <p:cNvPr id="109" name="Google Shape;109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Duplicate rows can be a real pain.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/>
              <a:t>If there is no need for them, they introduce bias in our dataset, and can be problematic for some algorithms.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/>
              <a:t>A fast check and clean can free you from a lot of </a:t>
            </a:r>
            <a:r>
              <a:rPr lang="it"/>
              <a:t>headache</a:t>
            </a:r>
            <a:r>
              <a:rPr lang="it"/>
              <a:t> and work later.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it"/>
              <a:t>They can arise from sensors that produce more data, </a:t>
            </a:r>
            <a:r>
              <a:rPr lang="it"/>
              <a:t>defects</a:t>
            </a:r>
            <a:r>
              <a:rPr lang="it"/>
              <a:t> in </a:t>
            </a:r>
            <a:r>
              <a:rPr lang="it"/>
              <a:t>communication, but also from people that “work hard” and produce more measure.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4"/>
          <p:cNvSpPr txBox="1"/>
          <p:nvPr>
            <p:ph type="title"/>
          </p:nvPr>
        </p:nvSpPr>
        <p:spPr>
          <a:xfrm>
            <a:off x="550675" y="2574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Lets go to the code!</a:t>
            </a:r>
            <a:endParaRPr/>
          </a:p>
        </p:txBody>
      </p:sp>
      <p:sp>
        <p:nvSpPr>
          <p:cNvPr id="256" name="Google Shape;256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/>
              <a:t>Duplicate rows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You cannot spot duplicate rows with scatter plot.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/>
              <a:t>But they can heavily influence your result.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/>
              <a:t>(here I </a:t>
            </a:r>
            <a:r>
              <a:rPr lang="it"/>
              <a:t>centuplicate</a:t>
            </a:r>
            <a:r>
              <a:rPr lang="it"/>
              <a:t> two points randomly)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it"/>
              <a:t>(which one is the correct one?)</a:t>
            </a:r>
            <a:endParaRPr/>
          </a:p>
        </p:txBody>
      </p:sp>
      <p:pic>
        <p:nvPicPr>
          <p:cNvPr id="116" name="Google Shape;11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5127" y="1938950"/>
            <a:ext cx="4348450" cy="309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Duplicate rows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TWO kinds: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it"/>
              <a:t>identical rows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t"/>
              <a:t>multiple (independent?) observation of the same thing.</a:t>
            </a:r>
            <a:br>
              <a:rPr lang="it"/>
            </a:br>
            <a:r>
              <a:rPr lang="it"/>
              <a:t>(example multiple person have valued the quality of a film)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/>
              <a:t>In the first case you should just eliminate the duplicate rows.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it"/>
              <a:t>In the second you should perform retain the mean (median) of the observations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/>
              <a:t>Duplicate rows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Eliminate duplicates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563" y="1155888"/>
            <a:ext cx="2867025" cy="347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70363" y="49200"/>
            <a:ext cx="2809875" cy="30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53400" y="3083588"/>
            <a:ext cx="2990850" cy="18764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2" name="Google Shape;132;p29"/>
          <p:cNvCxnSpPr/>
          <p:nvPr/>
        </p:nvCxnSpPr>
        <p:spPr>
          <a:xfrm flipH="1" rot="10800000">
            <a:off x="3107525" y="1231900"/>
            <a:ext cx="2457900" cy="95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3" name="Google Shape;133;p29"/>
          <p:cNvCxnSpPr>
            <a:stCxn id="129" idx="3"/>
          </p:cNvCxnSpPr>
          <p:nvPr/>
        </p:nvCxnSpPr>
        <p:spPr>
          <a:xfrm flipH="1" rot="10800000">
            <a:off x="3100588" y="1243300"/>
            <a:ext cx="2419500" cy="165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4" name="Google Shape;134;p29"/>
          <p:cNvCxnSpPr/>
          <p:nvPr/>
        </p:nvCxnSpPr>
        <p:spPr>
          <a:xfrm>
            <a:off x="3403400" y="3496325"/>
            <a:ext cx="1923000" cy="50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5" name="Google Shape;135;p29"/>
          <p:cNvSpPr txBox="1"/>
          <p:nvPr/>
        </p:nvSpPr>
        <p:spPr>
          <a:xfrm>
            <a:off x="3562700" y="514925"/>
            <a:ext cx="6554400" cy="7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Eliminate duplicates</a:t>
            </a:r>
            <a:endParaRPr/>
          </a:p>
        </p:txBody>
      </p:sp>
      <p:sp>
        <p:nvSpPr>
          <p:cNvPr id="136" name="Google Shape;136;p29"/>
          <p:cNvSpPr txBox="1"/>
          <p:nvPr/>
        </p:nvSpPr>
        <p:spPr>
          <a:xfrm>
            <a:off x="3276775" y="3232325"/>
            <a:ext cx="6554400" cy="7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Group by Name performing the mean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Outliers</a:t>
            </a:r>
            <a:endParaRPr/>
          </a:p>
        </p:txBody>
      </p:sp>
      <p:pic>
        <p:nvPicPr>
          <p:cNvPr id="142" name="Google Shape;14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116" y="1119777"/>
            <a:ext cx="5935861" cy="341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30"/>
          <p:cNvSpPr txBox="1"/>
          <p:nvPr/>
        </p:nvSpPr>
        <p:spPr>
          <a:xfrm>
            <a:off x="6532750" y="1436650"/>
            <a:ext cx="6554400" cy="7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chemeClr val="dk1"/>
                </a:solidFill>
              </a:rPr>
              <a:t>“</a:t>
            </a:r>
            <a:r>
              <a:rPr lang="it" sz="1100">
                <a:solidFill>
                  <a:schemeClr val="dk1"/>
                </a:solidFill>
              </a:rPr>
              <a:t>In statistics, an outlier is a data point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it" sz="1100">
                <a:solidFill>
                  <a:schemeClr val="dk1"/>
                </a:solidFill>
              </a:rPr>
              <a:t>that differs significantly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it" sz="1100">
                <a:solidFill>
                  <a:schemeClr val="dk1"/>
                </a:solidFill>
              </a:rPr>
              <a:t>from other observations”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100">
                <a:solidFill>
                  <a:schemeClr val="dk1"/>
                </a:solidFill>
              </a:rPr>
              <a:t>What means differs significantly?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Outliers</a:t>
            </a:r>
            <a:endParaRPr/>
          </a:p>
        </p:txBody>
      </p:sp>
      <p:sp>
        <p:nvSpPr>
          <p:cNvPr id="149" name="Google Shape;149;p31"/>
          <p:cNvSpPr txBox="1"/>
          <p:nvPr/>
        </p:nvSpPr>
        <p:spPr>
          <a:xfrm>
            <a:off x="399225" y="1231825"/>
            <a:ext cx="6554400" cy="36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Depending on the case of study there can be several causes of outliers: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/>
              <a:t>Broken sensors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/>
              <a:t>Errors in copy and paste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/>
              <a:t>Errors in writing 1000 -&gt; 10000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/>
              <a:t>Human errors in general</a:t>
            </a:r>
            <a:endParaRPr/>
          </a:p>
        </p:txBody>
      </p:sp>
      <p:cxnSp>
        <p:nvCxnSpPr>
          <p:cNvPr id="150" name="Google Shape;150;p31"/>
          <p:cNvCxnSpPr/>
          <p:nvPr/>
        </p:nvCxnSpPr>
        <p:spPr>
          <a:xfrm>
            <a:off x="573725" y="2707925"/>
            <a:ext cx="5951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1" name="Google Shape;151;p31"/>
          <p:cNvSpPr txBox="1"/>
          <p:nvPr/>
        </p:nvSpPr>
        <p:spPr>
          <a:xfrm>
            <a:off x="340650" y="2854850"/>
            <a:ext cx="7948200" cy="7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We should take care that sometimes abnormal data are not errors, but instead real data.</a:t>
            </a:r>
            <a:br>
              <a:rPr lang="it"/>
            </a:br>
            <a:r>
              <a:rPr lang="it"/>
              <a:t>Maybe even the more interesting part of the data!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It is an axiom of business management that "80% of sales come from 20% of clients"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(the richest one </a:t>
            </a:r>
            <a:r>
              <a:rPr lang="it"/>
              <a:t>typically</a:t>
            </a:r>
            <a:r>
              <a:rPr lang="it"/>
              <a:t>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Litt: “</a:t>
            </a:r>
            <a:r>
              <a:rPr lang="it"/>
              <a:t>The Black Swan: the impact of the highly improbable”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Effects of outliers</a:t>
            </a:r>
            <a:endParaRPr/>
          </a:p>
        </p:txBody>
      </p:sp>
      <p:sp>
        <p:nvSpPr>
          <p:cNvPr id="157" name="Google Shape;157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Outliers induce bad fittings.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/>
              <a:t>How bad?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/>
              <a:t>Do you think the difference here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it"/>
              <a:t>is big?</a:t>
            </a:r>
            <a:endParaRPr/>
          </a:p>
        </p:txBody>
      </p:sp>
      <p:pic>
        <p:nvPicPr>
          <p:cNvPr id="158" name="Google Shape;15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5302" y="1017725"/>
            <a:ext cx="4950874" cy="355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Effects of outliers</a:t>
            </a:r>
            <a:endParaRPr/>
          </a:p>
        </p:txBody>
      </p:sp>
      <p:sp>
        <p:nvSpPr>
          <p:cNvPr id="164" name="Google Shape;164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Of course it is very bad!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/>
              <a:t>That single outlier changed drastically our fit.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/>
              <a:t>We couldn’t see before because we were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/>
              <a:t>plotting also the outlier!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/>
              <a:t>Excluding the outlier we can clearly see the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it"/>
              <a:t>“damage” it caused on our fit.</a:t>
            </a:r>
            <a:endParaRPr/>
          </a:p>
        </p:txBody>
      </p:sp>
      <p:pic>
        <p:nvPicPr>
          <p:cNvPr id="165" name="Google Shape;16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7463" y="1266825"/>
            <a:ext cx="3667125" cy="260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