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0106da908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0106da908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1a95f346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1a95f346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61ce95312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1ce95312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1a95f346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1a95f346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32f9875f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32f9875f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60106da908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0106da908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61ce95312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1ce95312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61ce95312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61ce95312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61ce95312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61ce95312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601f79d5e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601f79d5e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632f9875f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632f9875f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32f9875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32f9875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61ce953121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61ce953121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632f9875f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632f9875f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61ce953121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61ce953121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61ce953121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61ce953121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1ce95312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1ce95312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0106da90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0106da90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0106da90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0106da90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1a95f346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1a95f346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0106da908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0106da908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1ce9531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1ce9531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7" name="Google Shape;57;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58" name="Google Shape;58;p14"/>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9" name="Shape 59"/>
        <p:cNvGrpSpPr/>
        <p:nvPr/>
      </p:nvGrpSpPr>
      <p:grpSpPr>
        <a:xfrm>
          <a:off x="0" y="0"/>
          <a:ext cx="0" cy="0"/>
          <a:chOff x="0" y="0"/>
          <a:chExt cx="0" cy="0"/>
        </a:xfrm>
      </p:grpSpPr>
      <p:sp>
        <p:nvSpPr>
          <p:cNvPr id="60" name="Google Shape;60;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1" name="Google Shape;6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pic>
        <p:nvPicPr>
          <p:cNvPr id="62" name="Google Shape;62;p15"/>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3" name="Shape 63"/>
        <p:cNvGrpSpPr/>
        <p:nvPr/>
      </p:nvGrpSpPr>
      <p:grpSpPr>
        <a:xfrm>
          <a:off x="0" y="0"/>
          <a:ext cx="0" cy="0"/>
          <a:chOff x="0" y="0"/>
          <a:chExt cx="0" cy="0"/>
        </a:xfrm>
      </p:grpSpPr>
      <p:sp>
        <p:nvSpPr>
          <p:cNvPr id="64" name="Google Shape;6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 name="Google Shape;6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6" name="Google Shape;6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pic>
        <p:nvPicPr>
          <p:cNvPr id="67" name="Google Shape;67;p16"/>
          <p:cNvPicPr preferRelativeResize="0"/>
          <p:nvPr/>
        </p:nvPicPr>
        <p:blipFill>
          <a:blip r:embed="rId2">
            <a:alphaModFix/>
          </a:blip>
          <a:stretch>
            <a:fillRect/>
          </a:stretch>
        </p:blipFill>
        <p:spPr>
          <a:xfrm>
            <a:off x="8039375" y="4511650"/>
            <a:ext cx="1057975" cy="5451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pic>
        <p:nvPicPr>
          <p:cNvPr id="73" name="Google Shape;73;p17"/>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4" name="Shape 74"/>
        <p:cNvGrpSpPr/>
        <p:nvPr/>
      </p:nvGrpSpPr>
      <p:grpSpPr>
        <a:xfrm>
          <a:off x="0" y="0"/>
          <a:ext cx="0" cy="0"/>
          <a:chOff x="0" y="0"/>
          <a:chExt cx="0" cy="0"/>
        </a:xfrm>
      </p:grpSpPr>
      <p:sp>
        <p:nvSpPr>
          <p:cNvPr id="75" name="Google Shape;7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 name="Google Shape;7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pic>
        <p:nvPicPr>
          <p:cNvPr id="77" name="Google Shape;77;p18"/>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8" name="Shape 78"/>
        <p:cNvGrpSpPr/>
        <p:nvPr/>
      </p:nvGrpSpPr>
      <p:grpSpPr>
        <a:xfrm>
          <a:off x="0" y="0"/>
          <a:ext cx="0" cy="0"/>
          <a:chOff x="0" y="0"/>
          <a:chExt cx="0" cy="0"/>
        </a:xfrm>
      </p:grpSpPr>
      <p:sp>
        <p:nvSpPr>
          <p:cNvPr id="79" name="Google Shape;79;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0" name="Google Shape;80;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1" name="Google Shape;8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pic>
        <p:nvPicPr>
          <p:cNvPr id="82" name="Google Shape;82;p19"/>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83" name="Shape 83"/>
        <p:cNvGrpSpPr/>
        <p:nvPr/>
      </p:nvGrpSpPr>
      <p:grpSpPr>
        <a:xfrm>
          <a:off x="0" y="0"/>
          <a:ext cx="0" cy="0"/>
          <a:chOff x="0" y="0"/>
          <a:chExt cx="0" cy="0"/>
        </a:xfrm>
      </p:grpSpPr>
      <p:sp>
        <p:nvSpPr>
          <p:cNvPr id="84" name="Google Shape;84;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pic>
        <p:nvPicPr>
          <p:cNvPr id="86" name="Google Shape;86;p20"/>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7" name="Shape 87"/>
        <p:cNvGrpSpPr/>
        <p:nvPr/>
      </p:nvGrpSpPr>
      <p:grpSpPr>
        <a:xfrm>
          <a:off x="0" y="0"/>
          <a:ext cx="0" cy="0"/>
          <a:chOff x="0" y="0"/>
          <a:chExt cx="0" cy="0"/>
        </a:xfrm>
      </p:grpSpPr>
      <p:sp>
        <p:nvSpPr>
          <p:cNvPr id="88" name="Google Shape;88;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0" name="Google Shape;90;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1" name="Google Shape;91;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pic>
        <p:nvPicPr>
          <p:cNvPr id="93" name="Google Shape;93;p21"/>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4" name="Shape 94"/>
        <p:cNvGrpSpPr/>
        <p:nvPr/>
      </p:nvGrpSpPr>
      <p:grpSpPr>
        <a:xfrm>
          <a:off x="0" y="0"/>
          <a:ext cx="0" cy="0"/>
          <a:chOff x="0" y="0"/>
          <a:chExt cx="0" cy="0"/>
        </a:xfrm>
      </p:grpSpPr>
      <p:sp>
        <p:nvSpPr>
          <p:cNvPr id="95" name="Google Shape;95;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96" name="Google Shape;9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pic>
        <p:nvPicPr>
          <p:cNvPr id="97" name="Google Shape;97;p22"/>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8" name="Shape 98"/>
        <p:cNvGrpSpPr/>
        <p:nvPr/>
      </p:nvGrpSpPr>
      <p:grpSpPr>
        <a:xfrm>
          <a:off x="0" y="0"/>
          <a:ext cx="0" cy="0"/>
          <a:chOff x="0" y="0"/>
          <a:chExt cx="0" cy="0"/>
        </a:xfrm>
      </p:grpSpPr>
      <p:sp>
        <p:nvSpPr>
          <p:cNvPr id="99" name="Google Shape;99;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0" name="Google Shape;100;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1" name="Google Shape;101;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pic>
        <p:nvPicPr>
          <p:cNvPr id="102" name="Google Shape;102;p23"/>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3" name="Shape 103"/>
        <p:cNvGrpSpPr/>
        <p:nvPr/>
      </p:nvGrpSpPr>
      <p:grpSpPr>
        <a:xfrm>
          <a:off x="0" y="0"/>
          <a:ext cx="0" cy="0"/>
          <a:chOff x="0" y="0"/>
          <a:chExt cx="0" cy="0"/>
        </a:xfrm>
      </p:grpSpPr>
      <p:sp>
        <p:nvSpPr>
          <p:cNvPr id="104" name="Google Shape;10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pic>
        <p:nvPicPr>
          <p:cNvPr id="105" name="Google Shape;105;p24"/>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pic>
        <p:nvPicPr>
          <p:cNvPr id="9" name="Google Shape;9;p1"/>
          <p:cNvPicPr preferRelativeResize="0"/>
          <p:nvPr/>
        </p:nvPicPr>
        <p:blipFill>
          <a:blip r:embed="rId1">
            <a:alphaModFix/>
          </a:blip>
          <a:stretch>
            <a:fillRect/>
          </a:stretch>
        </p:blipFill>
        <p:spPr>
          <a:xfrm>
            <a:off x="7790072" y="4388070"/>
            <a:ext cx="1111378" cy="5727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1" name="Shape 51"/>
        <p:cNvGrpSpPr/>
        <p:nvPr/>
      </p:nvGrpSpPr>
      <p:grpSpPr>
        <a:xfrm>
          <a:off x="0" y="0"/>
          <a:ext cx="0" cy="0"/>
          <a:chOff x="0" y="0"/>
          <a:chExt cx="0" cy="0"/>
        </a:xfrm>
      </p:grpSpPr>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4" name="Google Shape;5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milo.abolaffio@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Data_se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jpg"/><Relationship Id="rId4" Type="http://schemas.openxmlformats.org/officeDocument/2006/relationships/image" Target="../media/image5.png"/><Relationship Id="rId5"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t"/>
              <a:t>Milo Abolaffio</a:t>
            </a:r>
            <a:endParaRPr/>
          </a:p>
          <a:p>
            <a:pPr indent="0" lvl="0" marL="0" rtl="0" algn="ctr">
              <a:spcBef>
                <a:spcPts val="0"/>
              </a:spcBef>
              <a:spcAft>
                <a:spcPts val="0"/>
              </a:spcAft>
              <a:buNone/>
            </a:pPr>
            <a:r>
              <a:t/>
            </a:r>
            <a:endParaRPr/>
          </a:p>
        </p:txBody>
      </p:sp>
      <p:sp>
        <p:nvSpPr>
          <p:cNvPr id="111" name="Google Shape;111;p25"/>
          <p:cNvSpPr txBox="1"/>
          <p:nvPr/>
        </p:nvSpPr>
        <p:spPr>
          <a:xfrm>
            <a:off x="801050" y="2422775"/>
            <a:ext cx="65838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u="sng">
                <a:solidFill>
                  <a:schemeClr val="hlink"/>
                </a:solidFill>
                <a:hlinkClick r:id="rId3"/>
              </a:rPr>
              <a:t>milo.abolaffio@gmail.com</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PhD in complex systems (studied fat tails distributions, and its applications on movement ecology, analysis of GPS tracks)</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Working at CloudForce in VarGroup as chief Data Scientist, using AWS and GCP to leverage AI solutions.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Tidy dataset</a:t>
            </a:r>
            <a:endParaRPr/>
          </a:p>
        </p:txBody>
      </p:sp>
      <p:sp>
        <p:nvSpPr>
          <p:cNvPr id="186" name="Google Shape;186;p34"/>
          <p:cNvSpPr txBox="1"/>
          <p:nvPr>
            <p:ph idx="1" type="body"/>
          </p:nvPr>
        </p:nvSpPr>
        <p:spPr>
          <a:xfrm>
            <a:off x="311700" y="1152475"/>
            <a:ext cx="8520600" cy="3416400"/>
          </a:xfrm>
          <a:prstGeom prst="rect">
            <a:avLst/>
          </a:prstGeom>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l">
              <a:spcBef>
                <a:spcPts val="0"/>
              </a:spcBef>
              <a:spcAft>
                <a:spcPts val="1600"/>
              </a:spcAft>
              <a:buNone/>
            </a:pPr>
            <a:r>
              <a:rPr lang="it" sz="2400">
                <a:solidFill>
                  <a:schemeClr val="dk1"/>
                </a:solidFill>
              </a:rPr>
              <a:t>Hadley Wickham defined "Tidy Data" as</a:t>
            </a:r>
            <a:r>
              <a:rPr lang="it" sz="2400">
                <a:solidFill>
                  <a:schemeClr val="dk1"/>
                </a:solidFill>
                <a:uFill>
                  <a:noFill/>
                </a:uFill>
                <a:hlinkClick r:id="rId3"/>
              </a:rPr>
              <a:t> </a:t>
            </a:r>
            <a:r>
              <a:rPr lang="it" sz="2400">
                <a:solidFill>
                  <a:schemeClr val="dk1"/>
                </a:solidFill>
              </a:rPr>
              <a:t>data sets that are arranged such that each variable is a column and each observation (or case) is a row.</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Tidy dataset</a:t>
            </a:r>
            <a:endParaRPr/>
          </a:p>
        </p:txBody>
      </p:sp>
      <p:sp>
        <p:nvSpPr>
          <p:cNvPr id="192" name="Google Shape;192;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3" name="Google Shape;193;p35"/>
          <p:cNvPicPr preferRelativeResize="0"/>
          <p:nvPr/>
        </p:nvPicPr>
        <p:blipFill>
          <a:blip r:embed="rId3">
            <a:alphaModFix/>
          </a:blip>
          <a:stretch>
            <a:fillRect/>
          </a:stretch>
        </p:blipFill>
        <p:spPr>
          <a:xfrm>
            <a:off x="311688" y="1252000"/>
            <a:ext cx="3857625" cy="3067050"/>
          </a:xfrm>
          <a:prstGeom prst="rect">
            <a:avLst/>
          </a:prstGeom>
          <a:noFill/>
          <a:ln>
            <a:noFill/>
          </a:ln>
        </p:spPr>
      </p:pic>
      <p:pic>
        <p:nvPicPr>
          <p:cNvPr id="194" name="Google Shape;194;p35"/>
          <p:cNvPicPr preferRelativeResize="0"/>
          <p:nvPr/>
        </p:nvPicPr>
        <p:blipFill>
          <a:blip r:embed="rId4">
            <a:alphaModFix/>
          </a:blip>
          <a:stretch>
            <a:fillRect/>
          </a:stretch>
        </p:blipFill>
        <p:spPr>
          <a:xfrm>
            <a:off x="4605338" y="1404938"/>
            <a:ext cx="4200525" cy="2943225"/>
          </a:xfrm>
          <a:prstGeom prst="rect">
            <a:avLst/>
          </a:prstGeom>
          <a:noFill/>
          <a:ln>
            <a:noFill/>
          </a:ln>
        </p:spPr>
      </p:pic>
      <p:cxnSp>
        <p:nvCxnSpPr>
          <p:cNvPr id="195" name="Google Shape;195;p35"/>
          <p:cNvCxnSpPr/>
          <p:nvPr/>
        </p:nvCxnSpPr>
        <p:spPr>
          <a:xfrm>
            <a:off x="3769525" y="2571750"/>
            <a:ext cx="982500" cy="0"/>
          </a:xfrm>
          <a:prstGeom prst="straightConnector1">
            <a:avLst/>
          </a:prstGeom>
          <a:noFill/>
          <a:ln cap="flat" cmpd="sng" w="38100">
            <a:solidFill>
              <a:schemeClr val="dk2"/>
            </a:solidFill>
            <a:prstDash val="solid"/>
            <a:round/>
            <a:headEnd len="med" w="med" type="none"/>
            <a:tailEnd len="med" w="med" type="triangle"/>
          </a:ln>
        </p:spPr>
      </p:cxnSp>
      <p:sp>
        <p:nvSpPr>
          <p:cNvPr id="196" name="Google Shape;196;p35"/>
          <p:cNvSpPr txBox="1"/>
          <p:nvPr/>
        </p:nvSpPr>
        <p:spPr>
          <a:xfrm>
            <a:off x="302000" y="4566325"/>
            <a:ext cx="6658500" cy="7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Even worst if there is no tracking of NaN!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Dealing with NAN</a:t>
            </a:r>
            <a:endParaRPr/>
          </a:p>
        </p:txBody>
      </p:sp>
      <p:sp>
        <p:nvSpPr>
          <p:cNvPr id="202" name="Google Shape;202;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a:t>If your dataset </a:t>
            </a:r>
            <a:r>
              <a:rPr lang="it"/>
              <a:t>has some missing values, you need to fix them.</a:t>
            </a:r>
            <a:endParaRPr/>
          </a:p>
          <a:p>
            <a:pPr indent="0" lvl="0" marL="0" rtl="0" algn="l">
              <a:spcBef>
                <a:spcPts val="1600"/>
              </a:spcBef>
              <a:spcAft>
                <a:spcPts val="0"/>
              </a:spcAft>
              <a:buClr>
                <a:schemeClr val="dk1"/>
              </a:buClr>
              <a:buSzPts val="1100"/>
              <a:buFont typeface="Arial"/>
              <a:buNone/>
            </a:pPr>
            <a:r>
              <a:rPr lang="it"/>
              <a:t>You have three options:</a:t>
            </a:r>
            <a:endParaRPr/>
          </a:p>
          <a:p>
            <a:pPr indent="0" lvl="0" marL="0" rtl="0" algn="l">
              <a:spcBef>
                <a:spcPts val="1600"/>
              </a:spcBef>
              <a:spcAft>
                <a:spcPts val="0"/>
              </a:spcAft>
              <a:buClr>
                <a:schemeClr val="dk1"/>
              </a:buClr>
              <a:buSzPts val="1100"/>
              <a:buFont typeface="Arial"/>
              <a:buNone/>
            </a:pPr>
            <a:r>
              <a:rPr lang="it"/>
              <a:t>• Get rid of the corresponding rows.</a:t>
            </a:r>
            <a:endParaRPr/>
          </a:p>
          <a:p>
            <a:pPr indent="0" lvl="0" marL="0" rtl="0" algn="l">
              <a:spcBef>
                <a:spcPts val="1600"/>
              </a:spcBef>
              <a:spcAft>
                <a:spcPts val="0"/>
              </a:spcAft>
              <a:buClr>
                <a:schemeClr val="dk1"/>
              </a:buClr>
              <a:buSzPts val="1100"/>
              <a:buFont typeface="Arial"/>
              <a:buNone/>
            </a:pPr>
            <a:r>
              <a:rPr lang="it"/>
              <a:t>• Get rid of the features containing NaN.</a:t>
            </a:r>
            <a:endParaRPr/>
          </a:p>
          <a:p>
            <a:pPr indent="0" lvl="0" marL="0" rtl="0" algn="l">
              <a:spcBef>
                <a:spcPts val="1600"/>
              </a:spcBef>
              <a:spcAft>
                <a:spcPts val="0"/>
              </a:spcAft>
              <a:buNone/>
            </a:pPr>
            <a:r>
              <a:rPr lang="it"/>
              <a:t>• Set the missing values to some value ( the mean,</a:t>
            </a:r>
            <a:br>
              <a:rPr lang="it"/>
            </a:br>
            <a:r>
              <a:rPr lang="it"/>
              <a:t> the median, etc.).</a:t>
            </a:r>
            <a:endParaRPr/>
          </a:p>
          <a:p>
            <a:pPr indent="0" lvl="0" marL="0" rtl="0" algn="l">
              <a:spcBef>
                <a:spcPts val="1600"/>
              </a:spcBef>
              <a:spcAft>
                <a:spcPts val="1600"/>
              </a:spcAft>
              <a:buNone/>
            </a:pPr>
            <a:r>
              <a:t/>
            </a:r>
            <a:endParaRPr/>
          </a:p>
        </p:txBody>
      </p:sp>
      <p:sp>
        <p:nvSpPr>
          <p:cNvPr id="203" name="Google Shape;203;p36"/>
          <p:cNvSpPr txBox="1"/>
          <p:nvPr/>
        </p:nvSpPr>
        <p:spPr>
          <a:xfrm>
            <a:off x="7080900" y="138000"/>
            <a:ext cx="1980000" cy="390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it" sz="1800">
                <a:solidFill>
                  <a:schemeClr val="dk2"/>
                </a:solidFill>
              </a:rPr>
              <a:t>1. NaN</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it" sz="1800">
                <a:solidFill>
                  <a:schemeClr val="dk2"/>
                </a:solidFill>
              </a:rPr>
              <a:t>2. None</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it" sz="1800">
                <a:solidFill>
                  <a:schemeClr val="dk2"/>
                </a:solidFill>
              </a:rPr>
              <a:t>3.</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it" sz="1800">
                <a:solidFill>
                  <a:schemeClr val="dk2"/>
                </a:solidFill>
              </a:rPr>
              <a:t>4. “Null”</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it" sz="1800">
                <a:solidFill>
                  <a:schemeClr val="dk2"/>
                </a:solidFill>
              </a:rPr>
              <a:t>5. “missing”</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it" sz="1800">
                <a:solidFill>
                  <a:schemeClr val="dk2"/>
                </a:solidFill>
              </a:rPr>
              <a:t>6. “not available”</a:t>
            </a:r>
            <a:endParaRPr sz="1800">
              <a:solidFill>
                <a:schemeClr val="dk2"/>
              </a:solidFill>
            </a:endParaRPr>
          </a:p>
          <a:p>
            <a:pPr indent="0" lvl="0" marL="0" rtl="0" algn="l">
              <a:lnSpc>
                <a:spcPct val="115000"/>
              </a:lnSpc>
              <a:spcBef>
                <a:spcPts val="1600"/>
              </a:spcBef>
              <a:spcAft>
                <a:spcPts val="0"/>
              </a:spcAft>
              <a:buNone/>
            </a:pPr>
            <a:r>
              <a:rPr lang="it" sz="1800">
                <a:solidFill>
                  <a:schemeClr val="dk2"/>
                </a:solidFill>
              </a:rPr>
              <a:t>7. “NA”</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it" sz="1800">
                <a:solidFill>
                  <a:schemeClr val="dk2"/>
                </a:solidFill>
              </a:rPr>
              <a:t>8. This is the path to hell							</a:t>
            </a:r>
            <a:endParaRPr sz="1800">
              <a:solidFill>
                <a:schemeClr val="dk2"/>
              </a:solidFill>
            </a:endParaRPr>
          </a:p>
          <a:p>
            <a:pPr indent="0" lvl="0" marL="0" rtl="0" algn="l">
              <a:spcBef>
                <a:spcPts val="1600"/>
              </a:spcBef>
              <a:spcAft>
                <a:spcPts val="0"/>
              </a:spcAft>
              <a:buNone/>
            </a:pPr>
            <a:r>
              <a:t/>
            </a:r>
            <a:endParaRPr/>
          </a:p>
        </p:txBody>
      </p:sp>
      <p:cxnSp>
        <p:nvCxnSpPr>
          <p:cNvPr id="204" name="Google Shape;204;p36"/>
          <p:cNvCxnSpPr/>
          <p:nvPr/>
        </p:nvCxnSpPr>
        <p:spPr>
          <a:xfrm>
            <a:off x="6874125" y="204450"/>
            <a:ext cx="0" cy="4574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Disclaimer</a:t>
            </a:r>
            <a:endParaRPr/>
          </a:p>
        </p:txBody>
      </p:sp>
      <p:sp>
        <p:nvSpPr>
          <p:cNvPr id="210" name="Google Shape;210;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a:t>
            </a:r>
            <a:r>
              <a:rPr lang="it"/>
              <a:t>ome dataset are by nature sparse (meaning full of mixing values).</a:t>
            </a:r>
            <a:br>
              <a:rPr lang="it"/>
            </a:br>
            <a:r>
              <a:rPr lang="it"/>
              <a:t>Like movies rating datasets: no-one except tarantino has seen </a:t>
            </a:r>
            <a:br>
              <a:rPr lang="it"/>
            </a:br>
            <a:r>
              <a:rPr lang="it"/>
              <a:t>all the movies.</a:t>
            </a:r>
            <a:br>
              <a:rPr lang="it"/>
            </a:br>
            <a:r>
              <a:rPr lang="it"/>
              <a:t>For these kind of dataset you should not perform any of the operations</a:t>
            </a:r>
            <a:br>
              <a:rPr lang="it"/>
            </a:br>
            <a:r>
              <a:rPr lang="it"/>
              <a:t>listed before!!! In fact there are other kinds of ML tools that can be applied for </a:t>
            </a:r>
            <a:br>
              <a:rPr lang="it"/>
            </a:br>
            <a:r>
              <a:rPr lang="it"/>
              <a:t>that dataset (like Matrix Factorization) that are specially design for this task..</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211" name="Google Shape;211;p37"/>
          <p:cNvPicPr preferRelativeResize="0"/>
          <p:nvPr/>
        </p:nvPicPr>
        <p:blipFill>
          <a:blip r:embed="rId3">
            <a:alphaModFix/>
          </a:blip>
          <a:stretch>
            <a:fillRect/>
          </a:stretch>
        </p:blipFill>
        <p:spPr>
          <a:xfrm>
            <a:off x="7835714" y="910375"/>
            <a:ext cx="1194836" cy="1593101"/>
          </a:xfrm>
          <a:prstGeom prst="rect">
            <a:avLst/>
          </a:prstGeom>
          <a:noFill/>
          <a:ln>
            <a:noFill/>
          </a:ln>
        </p:spPr>
      </p:pic>
      <p:pic>
        <p:nvPicPr>
          <p:cNvPr id="212" name="Google Shape;212;p37"/>
          <p:cNvPicPr preferRelativeResize="0"/>
          <p:nvPr/>
        </p:nvPicPr>
        <p:blipFill rotWithShape="1">
          <a:blip r:embed="rId4">
            <a:alphaModFix/>
          </a:blip>
          <a:srcRect b="0" l="0" r="0" t="16583"/>
          <a:stretch/>
        </p:blipFill>
        <p:spPr>
          <a:xfrm>
            <a:off x="311700" y="3179150"/>
            <a:ext cx="6622975" cy="1762375"/>
          </a:xfrm>
          <a:prstGeom prst="rect">
            <a:avLst/>
          </a:prstGeom>
          <a:noFill/>
          <a:ln>
            <a:noFill/>
          </a:ln>
        </p:spPr>
      </p:pic>
      <p:pic>
        <p:nvPicPr>
          <p:cNvPr id="213" name="Google Shape;213;p37"/>
          <p:cNvPicPr preferRelativeResize="0"/>
          <p:nvPr/>
        </p:nvPicPr>
        <p:blipFill>
          <a:blip r:embed="rId5">
            <a:alphaModFix/>
          </a:blip>
          <a:stretch>
            <a:fillRect/>
          </a:stretch>
        </p:blipFill>
        <p:spPr>
          <a:xfrm>
            <a:off x="5103975" y="3134150"/>
            <a:ext cx="2857500" cy="1600200"/>
          </a:xfrm>
          <a:prstGeom prst="rect">
            <a:avLst/>
          </a:prstGeom>
          <a:noFill/>
          <a:ln>
            <a:noFill/>
          </a:ln>
        </p:spPr>
      </p:pic>
      <p:sp>
        <p:nvSpPr>
          <p:cNvPr id="214" name="Google Shape;214;p37"/>
          <p:cNvSpPr txBox="1"/>
          <p:nvPr/>
        </p:nvSpPr>
        <p:spPr>
          <a:xfrm>
            <a:off x="6562400" y="3538400"/>
            <a:ext cx="6554400" cy="7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2400">
                <a:solidFill>
                  <a:srgbClr val="FF0000"/>
                </a:solidFill>
              </a:rPr>
              <a:t>Say NaN </a:t>
            </a:r>
            <a:br>
              <a:rPr b="1" lang="it" sz="2400">
                <a:solidFill>
                  <a:srgbClr val="FF0000"/>
                </a:solidFill>
              </a:rPr>
            </a:br>
            <a:r>
              <a:rPr b="1" lang="it" sz="2400">
                <a:solidFill>
                  <a:srgbClr val="FF0000"/>
                </a:solidFill>
              </a:rPr>
              <a:t>again!</a:t>
            </a:r>
            <a:endParaRPr b="1" sz="240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Get rid of the observations/features</a:t>
            </a:r>
            <a:endParaRPr/>
          </a:p>
        </p:txBody>
      </p:sp>
      <p:sp>
        <p:nvSpPr>
          <p:cNvPr id="220" name="Google Shape;220;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a:t>Using these you maintain only observations with full informations and you avoid to add spurius informations to your dataset.</a:t>
            </a:r>
            <a:endParaRPr/>
          </a:p>
          <a:p>
            <a:pPr indent="0" lvl="0" marL="0" rtl="0" algn="l">
              <a:spcBef>
                <a:spcPts val="1600"/>
              </a:spcBef>
              <a:spcAft>
                <a:spcPts val="0"/>
              </a:spcAft>
              <a:buNone/>
            </a:pPr>
            <a:r>
              <a:rPr lang="it"/>
              <a:t>In some tasks is common to drops all the rows containing a NaN.**(</a:t>
            </a:r>
            <a:r>
              <a:rPr lang="it" sz="1100">
                <a:solidFill>
                  <a:schemeClr val="dk1"/>
                </a:solidFill>
              </a:rPr>
              <a:t>the </a:t>
            </a:r>
            <a:r>
              <a:rPr i="1" lang="it" sz="1100">
                <a:solidFill>
                  <a:schemeClr val="dk1"/>
                </a:solidFill>
              </a:rPr>
              <a:t>sample</a:t>
            </a:r>
            <a:r>
              <a:rPr lang="it" sz="1100">
                <a:solidFill>
                  <a:schemeClr val="dk1"/>
                </a:solidFill>
              </a:rPr>
              <a:t> of observations that have </a:t>
            </a:r>
            <a:r>
              <a:rPr i="1" lang="it" sz="1100">
                <a:solidFill>
                  <a:schemeClr val="dk1"/>
                </a:solidFill>
              </a:rPr>
              <a:t>no missing data</a:t>
            </a:r>
            <a:r>
              <a:rPr lang="it" sz="1100">
                <a:solidFill>
                  <a:schemeClr val="dk1"/>
                </a:solidFill>
              </a:rPr>
              <a:t> might not be representative of the all dataset</a:t>
            </a:r>
            <a:r>
              <a:rPr lang="it"/>
              <a:t>)</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it"/>
              <a:t>You should get rid of a row if the percentage of NaN in the row is too big.</a:t>
            </a:r>
            <a:endParaRPr/>
          </a:p>
          <a:p>
            <a:pPr indent="0" lvl="0" marL="0" rtl="0" algn="l">
              <a:spcBef>
                <a:spcPts val="1600"/>
              </a:spcBef>
              <a:spcAft>
                <a:spcPts val="0"/>
              </a:spcAft>
              <a:buNone/>
            </a:pPr>
            <a:r>
              <a:rPr lang="it"/>
              <a:t>You should get rid of a row if it does not contain the target variable!*</a:t>
            </a:r>
            <a:endParaRPr/>
          </a:p>
          <a:p>
            <a:pPr indent="0" lvl="0" marL="0" rtl="0" algn="l">
              <a:spcBef>
                <a:spcPts val="1600"/>
              </a:spcBef>
              <a:spcAft>
                <a:spcPts val="0"/>
              </a:spcAft>
              <a:buNone/>
            </a:pPr>
            <a:r>
              <a:rPr lang="it"/>
              <a:t>You should get rid of a column if the percentage of NaN in the feature is too big.</a:t>
            </a:r>
            <a:endParaRPr/>
          </a:p>
          <a:p>
            <a:pPr indent="0" lvl="0" marL="0" rtl="0" algn="l">
              <a:spcBef>
                <a:spcPts val="1600"/>
              </a:spcBef>
              <a:spcAft>
                <a:spcPts val="1600"/>
              </a:spcAft>
              <a:buNone/>
            </a:pPr>
            <a:r>
              <a:t/>
            </a:r>
            <a:endParaRPr/>
          </a:p>
        </p:txBody>
      </p:sp>
      <p:cxnSp>
        <p:nvCxnSpPr>
          <p:cNvPr id="221" name="Google Shape;221;p38"/>
          <p:cNvCxnSpPr/>
          <p:nvPr/>
        </p:nvCxnSpPr>
        <p:spPr>
          <a:xfrm>
            <a:off x="932600" y="2903300"/>
            <a:ext cx="64968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Filling NaN </a:t>
            </a:r>
            <a:endParaRPr/>
          </a:p>
        </p:txBody>
      </p:sp>
      <p:sp>
        <p:nvSpPr>
          <p:cNvPr id="227" name="Google Shape;227;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Deleting rows or columns imply deleting information!</a:t>
            </a:r>
            <a:endParaRPr/>
          </a:p>
          <a:p>
            <a:pPr indent="0" lvl="0" marL="0" rtl="0" algn="l">
              <a:spcBef>
                <a:spcPts val="1600"/>
              </a:spcBef>
              <a:spcAft>
                <a:spcPts val="0"/>
              </a:spcAft>
              <a:buNone/>
            </a:pPr>
            <a:r>
              <a:rPr lang="it"/>
              <a:t>In some case you will end up with a poor dataset and too less information!</a:t>
            </a:r>
            <a:endParaRPr/>
          </a:p>
          <a:p>
            <a:pPr indent="0" lvl="0" marL="0" rtl="0" algn="l">
              <a:spcBef>
                <a:spcPts val="1600"/>
              </a:spcBef>
              <a:spcAft>
                <a:spcPts val="0"/>
              </a:spcAft>
              <a:buNone/>
            </a:pPr>
            <a:r>
              <a:rPr lang="it"/>
              <a:t>For numerical features, 2 easy choice: the missing value can be filled with the mean or the median of the column.</a:t>
            </a:r>
            <a:endParaRPr/>
          </a:p>
          <a:p>
            <a:pPr indent="0" lvl="0" marL="0" rtl="0" algn="l">
              <a:spcBef>
                <a:spcPts val="1600"/>
              </a:spcBef>
              <a:spcAft>
                <a:spcPts val="0"/>
              </a:spcAft>
              <a:buNone/>
            </a:pPr>
            <a:r>
              <a:rPr lang="it"/>
              <a:t>Question which is the best for you? (Vote! and Carlo counts!)</a:t>
            </a:r>
            <a:endParaRPr/>
          </a:p>
          <a:p>
            <a:pPr indent="0" lvl="0" marL="0" rtl="0" algn="l">
              <a:spcBef>
                <a:spcPts val="1600"/>
              </a:spcBef>
              <a:spcAft>
                <a:spcPts val="0"/>
              </a:spcAft>
              <a:buClr>
                <a:schemeClr val="dk1"/>
              </a:buClr>
              <a:buSzPts val="1100"/>
              <a:buFont typeface="Arial"/>
              <a:buNone/>
            </a:pPr>
            <a:r>
              <a:rPr lang="it"/>
              <a:t>Pros: Easy and fast. Works well with small numerical datasets.</a:t>
            </a:r>
            <a:endParaRPr/>
          </a:p>
          <a:p>
            <a:pPr indent="0" lvl="0" marL="0" rtl="0" algn="l">
              <a:spcBef>
                <a:spcPts val="1600"/>
              </a:spcBef>
              <a:spcAft>
                <a:spcPts val="1600"/>
              </a:spcAft>
              <a:buNone/>
            </a:pPr>
            <a:r>
              <a:rPr lang="it"/>
              <a:t>Cons: Doesn’t take in account the correlations between features, works only at the column level. Not very accurate.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Problems with the mean</a:t>
            </a:r>
            <a:endParaRPr/>
          </a:p>
        </p:txBody>
      </p:sp>
      <p:sp>
        <p:nvSpPr>
          <p:cNvPr id="233" name="Google Shape;233;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Outliers can heavily influence the mean value.</a:t>
            </a:r>
            <a:endParaRPr/>
          </a:p>
          <a:p>
            <a:pPr indent="0" lvl="0" marL="0" rtl="0" algn="l">
              <a:spcBef>
                <a:spcPts val="1600"/>
              </a:spcBef>
              <a:spcAft>
                <a:spcPts val="0"/>
              </a:spcAft>
              <a:buNone/>
            </a:pPr>
            <a:r>
              <a:rPr lang="it"/>
              <a:t>Example I have a grocery and one day Jeff Bezos </a:t>
            </a:r>
            <a:br>
              <a:rPr lang="it"/>
            </a:br>
            <a:r>
              <a:rPr lang="it"/>
              <a:t>enter to buy a liter of milk (a very realistic example XD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it"/>
              <a:t>If then you compute the average of the salaries of your </a:t>
            </a:r>
            <a:r>
              <a:rPr lang="it"/>
              <a:t>customers</a:t>
            </a:r>
            <a:r>
              <a:rPr lang="it"/>
              <a:t>…..</a:t>
            </a:r>
            <a:br>
              <a:rPr lang="it"/>
            </a:br>
            <a:r>
              <a:rPr lang="it"/>
              <a:t>(Make it now: suppose 5000 customers with salary of 2000€ and JB with </a:t>
            </a:r>
            <a:br>
              <a:rPr lang="it"/>
            </a:br>
            <a:r>
              <a:rPr lang="it"/>
              <a:t>6 Billions €)        mean=(5000*2000+6*10^9)/5001</a:t>
            </a:r>
            <a:br>
              <a:rPr lang="it"/>
            </a:br>
            <a:br>
              <a:rPr lang="it"/>
            </a:br>
            <a:r>
              <a:rPr lang="it"/>
              <a:t>The </a:t>
            </a:r>
            <a:r>
              <a:rPr b="1" lang="it"/>
              <a:t>median</a:t>
            </a:r>
            <a:r>
              <a:rPr lang="it"/>
              <a:t> instead is </a:t>
            </a:r>
            <a:r>
              <a:rPr b="1" lang="it"/>
              <a:t>very robust against outliers</a:t>
            </a:r>
            <a:r>
              <a:rPr lang="it"/>
              <a:t>. </a:t>
            </a:r>
            <a:endParaRPr/>
          </a:p>
          <a:p>
            <a:pPr indent="0" lvl="0" marL="0" rtl="0" algn="l">
              <a:spcBef>
                <a:spcPts val="1600"/>
              </a:spcBef>
              <a:spcAft>
                <a:spcPts val="1600"/>
              </a:spcAft>
              <a:buNone/>
            </a:pPr>
            <a:r>
              <a:t/>
            </a:r>
            <a:endParaRPr/>
          </a:p>
        </p:txBody>
      </p:sp>
      <p:pic>
        <p:nvPicPr>
          <p:cNvPr id="234" name="Google Shape;234;p40"/>
          <p:cNvPicPr preferRelativeResize="0"/>
          <p:nvPr/>
        </p:nvPicPr>
        <p:blipFill rotWithShape="1">
          <a:blip r:embed="rId3">
            <a:alphaModFix/>
          </a:blip>
          <a:srcRect b="0" l="6805" r="10706" t="0"/>
          <a:stretch/>
        </p:blipFill>
        <p:spPr>
          <a:xfrm>
            <a:off x="6339275" y="619075"/>
            <a:ext cx="2640025" cy="2136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Easy choices for categorical features</a:t>
            </a:r>
            <a:endParaRPr/>
          </a:p>
        </p:txBody>
      </p:sp>
      <p:sp>
        <p:nvSpPr>
          <p:cNvPr id="240" name="Google Shape;240;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For categorical features (some people use it also for numerical ones) you have two easy choices:</a:t>
            </a:r>
            <a:br>
              <a:rPr lang="it"/>
            </a:br>
            <a:r>
              <a:rPr lang="it"/>
              <a:t>-replace using the most frequent category</a:t>
            </a:r>
            <a:br>
              <a:rPr lang="it"/>
            </a:br>
            <a:r>
              <a:rPr lang="it"/>
              <a:t>- replace using a new invented category (e.g. ‘MISSING’).</a:t>
            </a:r>
            <a:endParaRPr/>
          </a:p>
          <a:p>
            <a:pPr indent="0" lvl="0" marL="0" rtl="0" algn="l">
              <a:spcBef>
                <a:spcPts val="1600"/>
              </a:spcBef>
              <a:spcAft>
                <a:spcPts val="0"/>
              </a:spcAft>
              <a:buClr>
                <a:schemeClr val="dk1"/>
              </a:buClr>
              <a:buSzPts val="1100"/>
              <a:buFont typeface="Arial"/>
              <a:buNone/>
            </a:pPr>
            <a:r>
              <a:rPr lang="it"/>
              <a:t>Pros: Easy and fast.</a:t>
            </a:r>
            <a:endParaRPr/>
          </a:p>
          <a:p>
            <a:pPr indent="0" lvl="0" marL="0" rtl="0" algn="l">
              <a:spcBef>
                <a:spcPts val="1600"/>
              </a:spcBef>
              <a:spcAft>
                <a:spcPts val="0"/>
              </a:spcAft>
              <a:buClr>
                <a:schemeClr val="dk1"/>
              </a:buClr>
              <a:buSzPts val="1100"/>
              <a:buFont typeface="Arial"/>
              <a:buNone/>
            </a:pPr>
            <a:r>
              <a:rPr lang="it"/>
              <a:t>Cons: Doesn’t take in account the correlations between features, works only at the column level. Most frequent, can introduce Bias in the dataset, while the new category can be too less informative for the successive ML algorithms.</a:t>
            </a:r>
            <a:endParaRPr/>
          </a:p>
          <a:p>
            <a:pPr indent="0" lvl="0" marL="0" rtl="0" algn="l">
              <a:spcBef>
                <a:spcPts val="1600"/>
              </a:spcBef>
              <a:spcAft>
                <a:spcPts val="0"/>
              </a:spcAft>
              <a:buClr>
                <a:schemeClr val="dk1"/>
              </a:buClr>
              <a:buSzPts val="1100"/>
              <a:buFont typeface="Arial"/>
              <a:buNone/>
            </a:pPr>
            <a:r>
              <a:rPr lang="it"/>
              <a:t>Note: Usually in the pipeline process, we insert the one-hot encoding</a:t>
            </a:r>
            <a:br>
              <a:rPr lang="it"/>
            </a:br>
            <a:r>
              <a:rPr lang="it"/>
              <a:t> (or other kinds of encoding) for categorical features.</a:t>
            </a:r>
            <a:endParaRPr/>
          </a:p>
          <a:p>
            <a:pPr indent="0" lvl="0" marL="0" rtl="0" algn="l">
              <a:spcBef>
                <a:spcPts val="1600"/>
              </a:spcBef>
              <a:spcAft>
                <a:spcPts val="1600"/>
              </a:spcAft>
              <a:buNone/>
            </a:pPr>
            <a:r>
              <a:t/>
            </a:r>
            <a:endParaRPr/>
          </a:p>
        </p:txBody>
      </p:sp>
      <p:cxnSp>
        <p:nvCxnSpPr>
          <p:cNvPr id="241" name="Google Shape;241;p41"/>
          <p:cNvCxnSpPr/>
          <p:nvPr/>
        </p:nvCxnSpPr>
        <p:spPr>
          <a:xfrm>
            <a:off x="444750" y="2514475"/>
            <a:ext cx="8056500" cy="0"/>
          </a:xfrm>
          <a:prstGeom prst="straightConnector1">
            <a:avLst/>
          </a:prstGeom>
          <a:noFill/>
          <a:ln cap="flat" cmpd="sng" w="9525">
            <a:solidFill>
              <a:schemeClr val="dk2"/>
            </a:solidFill>
            <a:prstDash val="solid"/>
            <a:round/>
            <a:headEnd len="med" w="med" type="none"/>
            <a:tailEnd len="med" w="med" type="none"/>
          </a:ln>
        </p:spPr>
      </p:cxnSp>
      <p:sp>
        <p:nvSpPr>
          <p:cNvPr id="242" name="Google Shape;242;p41"/>
          <p:cNvSpPr/>
          <p:nvPr/>
        </p:nvSpPr>
        <p:spPr>
          <a:xfrm>
            <a:off x="274050" y="4369325"/>
            <a:ext cx="7294225" cy="625875"/>
          </a:xfrm>
          <a:prstGeom prst="flowChartProcess">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Use ML.</a:t>
            </a:r>
            <a:endParaRPr/>
          </a:p>
        </p:txBody>
      </p:sp>
      <p:sp>
        <p:nvSpPr>
          <p:cNvPr id="248" name="Google Shape;248;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Use some of the ML </a:t>
            </a:r>
            <a:r>
              <a:rPr lang="it"/>
              <a:t>algorithms</a:t>
            </a:r>
            <a:r>
              <a:rPr lang="it"/>
              <a:t> that you will learn lately* in the course or others.</a:t>
            </a:r>
            <a:endParaRPr/>
          </a:p>
          <a:p>
            <a:pPr indent="0" lvl="0" marL="0" rtl="0" algn="l">
              <a:spcBef>
                <a:spcPts val="1600"/>
              </a:spcBef>
              <a:spcAft>
                <a:spcPts val="0"/>
              </a:spcAft>
              <a:buNone/>
            </a:pPr>
            <a:r>
              <a:rPr lang="it"/>
              <a:t>Like K-NN, Deep Learning, Naive Bayes.</a:t>
            </a:r>
            <a:endParaRPr/>
          </a:p>
          <a:p>
            <a:pPr indent="0" lvl="0" marL="0" rtl="0" algn="l">
              <a:spcBef>
                <a:spcPts val="1600"/>
              </a:spcBef>
              <a:spcAft>
                <a:spcPts val="0"/>
              </a:spcAft>
              <a:buNone/>
            </a:pPr>
            <a:r>
              <a:rPr b="1" lang="it"/>
              <a:t>Pros</a:t>
            </a:r>
            <a:r>
              <a:rPr lang="it"/>
              <a:t>: Can be very accurate and boost your</a:t>
            </a:r>
            <a:br>
              <a:rPr lang="it"/>
            </a:br>
            <a:r>
              <a:rPr lang="it"/>
              <a:t>results.</a:t>
            </a:r>
            <a:endParaRPr/>
          </a:p>
          <a:p>
            <a:pPr indent="0" lvl="0" marL="0" rtl="0" algn="l">
              <a:spcBef>
                <a:spcPts val="1600"/>
              </a:spcBef>
              <a:spcAft>
                <a:spcPts val="0"/>
              </a:spcAft>
              <a:buNone/>
            </a:pPr>
            <a:r>
              <a:rPr b="1" lang="it"/>
              <a:t>Cons</a:t>
            </a:r>
            <a:r>
              <a:rPr lang="it"/>
              <a:t>: You have a lot more work to do.</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49" name="Google Shape;249;p42"/>
          <p:cNvPicPr preferRelativeResize="0"/>
          <p:nvPr/>
        </p:nvPicPr>
        <p:blipFill>
          <a:blip r:embed="rId3">
            <a:alphaModFix/>
          </a:blip>
          <a:stretch>
            <a:fillRect/>
          </a:stretch>
        </p:blipFill>
        <p:spPr>
          <a:xfrm>
            <a:off x="234350" y="3527525"/>
            <a:ext cx="4193200" cy="1241275"/>
          </a:xfrm>
          <a:prstGeom prst="rect">
            <a:avLst/>
          </a:prstGeom>
          <a:noFill/>
          <a:ln>
            <a:noFill/>
          </a:ln>
        </p:spPr>
      </p:pic>
      <p:pic>
        <p:nvPicPr>
          <p:cNvPr id="250" name="Google Shape;250;p42"/>
          <p:cNvPicPr preferRelativeResize="0"/>
          <p:nvPr/>
        </p:nvPicPr>
        <p:blipFill>
          <a:blip r:embed="rId4">
            <a:alphaModFix/>
          </a:blip>
          <a:stretch>
            <a:fillRect/>
          </a:stretch>
        </p:blipFill>
        <p:spPr>
          <a:xfrm>
            <a:off x="5017652" y="1828700"/>
            <a:ext cx="3711326" cy="23617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Which approach you should use?</a:t>
            </a:r>
            <a:endParaRPr/>
          </a:p>
        </p:txBody>
      </p:sp>
      <p:sp>
        <p:nvSpPr>
          <p:cNvPr id="256" name="Google Shape;256;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Depends on your needs, and the task.</a:t>
            </a:r>
            <a:endParaRPr/>
          </a:p>
          <a:p>
            <a:pPr indent="0" lvl="0" marL="0" rtl="0" algn="l">
              <a:spcBef>
                <a:spcPts val="1600"/>
              </a:spcBef>
              <a:spcAft>
                <a:spcPts val="0"/>
              </a:spcAft>
              <a:buNone/>
            </a:pPr>
            <a:r>
              <a:rPr lang="it"/>
              <a:t>Be agile, start with the simplest one. </a:t>
            </a:r>
            <a:endParaRPr/>
          </a:p>
          <a:p>
            <a:pPr indent="0" lvl="0" marL="0" rtl="0" algn="l">
              <a:spcBef>
                <a:spcPts val="1600"/>
              </a:spcBef>
              <a:spcAft>
                <a:spcPts val="0"/>
              </a:spcAft>
              <a:buNone/>
            </a:pPr>
            <a:r>
              <a:rPr lang="it"/>
              <a:t>They will be your baseline so you can compare more complicated models</a:t>
            </a:r>
            <a:endParaRPr/>
          </a:p>
          <a:p>
            <a:pPr indent="0" lvl="0" marL="0" rtl="0" algn="l">
              <a:spcBef>
                <a:spcPts val="1600"/>
              </a:spcBef>
              <a:spcAft>
                <a:spcPts val="0"/>
              </a:spcAft>
              <a:buNone/>
            </a:pPr>
            <a:r>
              <a:rPr lang="it"/>
              <a:t>If the baseline and the complicated has the same results, stick with the baseline!</a:t>
            </a:r>
            <a:endParaRPr/>
          </a:p>
          <a:p>
            <a:pPr indent="0" lvl="0" marL="0" rtl="0" algn="l">
              <a:spcBef>
                <a:spcPts val="1600"/>
              </a:spcBef>
              <a:spcAft>
                <a:spcPts val="1600"/>
              </a:spcAft>
              <a:buNone/>
            </a:pPr>
            <a:r>
              <a:rPr lang="it"/>
              <a:t>Some people use the train-validation-test scheme for the overall data cleaning + ML pipeline.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it"/>
              <a:t>If dirty(data):</a:t>
            </a:r>
            <a:endParaRPr/>
          </a:p>
          <a:p>
            <a:pPr indent="457200" lvl="0" marL="3200400" rtl="0" algn="l">
              <a:spcBef>
                <a:spcPts val="0"/>
              </a:spcBef>
              <a:spcAft>
                <a:spcPts val="0"/>
              </a:spcAft>
              <a:buNone/>
            </a:pPr>
            <a:r>
              <a:rPr lang="it"/>
              <a:t>clean()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More on Missing data</a:t>
            </a:r>
            <a:endParaRPr/>
          </a:p>
        </p:txBody>
      </p:sp>
      <p:sp>
        <p:nvSpPr>
          <p:cNvPr id="262" name="Google Shape;262;p44"/>
          <p:cNvSpPr txBox="1"/>
          <p:nvPr>
            <p:ph idx="1" type="body"/>
          </p:nvPr>
        </p:nvSpPr>
        <p:spPr>
          <a:xfrm>
            <a:off x="63800" y="8653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W</a:t>
            </a:r>
            <a:r>
              <a:rPr lang="it"/>
              <a:t>hat we said is</a:t>
            </a:r>
            <a:r>
              <a:rPr lang="it"/>
              <a:t> just the </a:t>
            </a:r>
            <a:r>
              <a:rPr b="1" lang="it"/>
              <a:t>surface</a:t>
            </a:r>
            <a:r>
              <a:rPr lang="it"/>
              <a:t> of how to handle data missing.</a:t>
            </a:r>
            <a:endParaRPr/>
          </a:p>
          <a:p>
            <a:pPr indent="0" lvl="0" marL="0" rtl="0" algn="l">
              <a:spcBef>
                <a:spcPts val="1600"/>
              </a:spcBef>
              <a:spcAft>
                <a:spcPts val="0"/>
              </a:spcAft>
              <a:buNone/>
            </a:pPr>
            <a:r>
              <a:rPr lang="it"/>
              <a:t>When there are data missing we should always ask: why the data are missing?</a:t>
            </a:r>
            <a:endParaRPr/>
          </a:p>
          <a:p>
            <a:pPr indent="0" lvl="0" marL="0" rtl="0" algn="l">
              <a:spcBef>
                <a:spcPts val="1600"/>
              </a:spcBef>
              <a:spcAft>
                <a:spcPts val="0"/>
              </a:spcAft>
              <a:buNone/>
            </a:pPr>
            <a:r>
              <a:rPr lang="it"/>
              <a:t>There is any pattern in that?</a:t>
            </a:r>
            <a:endParaRPr/>
          </a:p>
          <a:p>
            <a:pPr indent="0" lvl="0" marL="0" rtl="0" algn="l">
              <a:spcBef>
                <a:spcPts val="1600"/>
              </a:spcBef>
              <a:spcAft>
                <a:spcPts val="1600"/>
              </a:spcAft>
              <a:buNone/>
            </a:pPr>
            <a:r>
              <a:rPr lang="it"/>
              <a:t>There are plenty of example of bias </a:t>
            </a:r>
            <a:br>
              <a:rPr lang="it"/>
            </a:br>
            <a:r>
              <a:rPr lang="it"/>
              <a:t>in missing data, like in polling,</a:t>
            </a:r>
            <a:br>
              <a:rPr lang="it"/>
            </a:br>
            <a:r>
              <a:rPr lang="it"/>
              <a:t>where people that vote for </a:t>
            </a:r>
            <a:br>
              <a:rPr lang="it"/>
            </a:br>
            <a:r>
              <a:rPr lang="it"/>
              <a:t>questionable politicians tends to </a:t>
            </a:r>
            <a:br>
              <a:rPr lang="it"/>
            </a:br>
            <a:r>
              <a:rPr lang="it"/>
              <a:t>not answer.</a:t>
            </a:r>
            <a:endParaRPr/>
          </a:p>
        </p:txBody>
      </p:sp>
      <p:pic>
        <p:nvPicPr>
          <p:cNvPr id="263" name="Google Shape;263;p44"/>
          <p:cNvPicPr preferRelativeResize="0"/>
          <p:nvPr/>
        </p:nvPicPr>
        <p:blipFill>
          <a:blip r:embed="rId3">
            <a:alphaModFix/>
          </a:blip>
          <a:stretch>
            <a:fillRect/>
          </a:stretch>
        </p:blipFill>
        <p:spPr>
          <a:xfrm>
            <a:off x="4293150" y="2022125"/>
            <a:ext cx="3830975" cy="2394350"/>
          </a:xfrm>
          <a:prstGeom prst="rect">
            <a:avLst/>
          </a:prstGeom>
          <a:noFill/>
          <a:ln>
            <a:noFill/>
          </a:ln>
        </p:spPr>
      </p:pic>
      <p:sp>
        <p:nvSpPr>
          <p:cNvPr id="264" name="Google Shape;264;p44"/>
          <p:cNvSpPr txBox="1"/>
          <p:nvPr/>
        </p:nvSpPr>
        <p:spPr>
          <a:xfrm>
            <a:off x="105875" y="3881825"/>
            <a:ext cx="4401300" cy="126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it" sz="1200"/>
              <a:t>“</a:t>
            </a:r>
            <a:r>
              <a:rPr lang="it" sz="1200"/>
              <a:t>Choice of method for dealing with missing data is crucial for validity of conclusions, and should be based on careful consideration of the reasons for the missing data, missing data patterns and the availability of auxiliary information.”</a:t>
            </a: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68" name="Shape 268"/>
        <p:cNvGrpSpPr/>
        <p:nvPr/>
      </p:nvGrpSpPr>
      <p:grpSpPr>
        <a:xfrm>
          <a:off x="0" y="0"/>
          <a:ext cx="0" cy="0"/>
          <a:chOff x="0" y="0"/>
          <a:chExt cx="0" cy="0"/>
        </a:xfrm>
      </p:grpSpPr>
      <p:sp>
        <p:nvSpPr>
          <p:cNvPr id="269" name="Google Shape;269;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Filling NaN (hardcore stuff, almost research)</a:t>
            </a:r>
            <a:endParaRPr/>
          </a:p>
        </p:txBody>
      </p:sp>
      <p:sp>
        <p:nvSpPr>
          <p:cNvPr id="270" name="Google Shape;270;p45"/>
          <p:cNvSpPr txBox="1"/>
          <p:nvPr>
            <p:ph idx="1" type="body"/>
          </p:nvPr>
        </p:nvSpPr>
        <p:spPr>
          <a:xfrm>
            <a:off x="311700" y="1152475"/>
            <a:ext cx="8633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Some </a:t>
            </a:r>
            <a:r>
              <a:rPr lang="it"/>
              <a:t>algorithms</a:t>
            </a:r>
            <a:r>
              <a:rPr lang="it"/>
              <a:t> give you the choice of weight more some observation and less other.</a:t>
            </a:r>
            <a:endParaRPr/>
          </a:p>
          <a:p>
            <a:pPr indent="0" lvl="0" marL="0" rtl="0" algn="l">
              <a:spcBef>
                <a:spcPts val="1600"/>
              </a:spcBef>
              <a:spcAft>
                <a:spcPts val="0"/>
              </a:spcAft>
              <a:buNone/>
            </a:pPr>
            <a:r>
              <a:rPr lang="it"/>
              <a:t>You can exploit this choice giving more importance to the observations with full information and less to the one where you filled the missing values.</a:t>
            </a:r>
            <a:endParaRPr/>
          </a:p>
          <a:p>
            <a:pPr indent="0" lvl="0" marL="0" rtl="0" algn="l">
              <a:spcBef>
                <a:spcPts val="1600"/>
              </a:spcBef>
              <a:spcAft>
                <a:spcPts val="0"/>
              </a:spcAft>
              <a:buNone/>
            </a:pPr>
            <a:r>
              <a:rPr lang="it"/>
              <a:t>Alternatively</a:t>
            </a:r>
            <a:r>
              <a:rPr lang="it"/>
              <a:t> you can duplicate in the dataset the </a:t>
            </a:r>
            <a:r>
              <a:rPr lang="it"/>
              <a:t>observations with full information.</a:t>
            </a:r>
            <a:endParaRPr/>
          </a:p>
          <a:p>
            <a:pPr indent="0" lvl="0" marL="0" rtl="0" algn="l">
              <a:spcBef>
                <a:spcPts val="1600"/>
              </a:spcBef>
              <a:spcAft>
                <a:spcPts val="0"/>
              </a:spcAft>
              <a:buNone/>
            </a:pPr>
            <a:r>
              <a:rPr lang="it">
                <a:solidFill>
                  <a:srgbClr val="FF0000"/>
                </a:solidFill>
              </a:rPr>
              <a:t>Take care that this do not interfere with other parts in the data cleaning pipeline.</a:t>
            </a:r>
            <a:endParaRPr>
              <a:solidFill>
                <a:srgbClr val="FF0000"/>
              </a:solidFill>
            </a:endParaRPr>
          </a:p>
          <a:p>
            <a:pPr indent="0" lvl="0" marL="0" rtl="0" algn="l">
              <a:spcBef>
                <a:spcPts val="1600"/>
              </a:spcBef>
              <a:spcAft>
                <a:spcPts val="1600"/>
              </a:spcAft>
              <a:buNone/>
            </a:pPr>
            <a:r>
              <a:rPr lang="it">
                <a:solidFill>
                  <a:srgbClr val="FF0000"/>
                </a:solidFill>
              </a:rPr>
              <a:t>If missing values are not random, you increase the BIAS, so use it with extreme precaution. (I actually discourage you to do it)</a:t>
            </a:r>
            <a:endParaRPr>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More on Missing data II</a:t>
            </a:r>
            <a:endParaRPr/>
          </a:p>
        </p:txBody>
      </p:sp>
      <p:sp>
        <p:nvSpPr>
          <p:cNvPr id="276" name="Google Shape;276;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Some </a:t>
            </a:r>
            <a:r>
              <a:rPr lang="it"/>
              <a:t>algorithms (like the new </a:t>
            </a:r>
            <a:r>
              <a:rPr b="1" lang="it"/>
              <a:t>randomforestSRC</a:t>
            </a:r>
            <a:r>
              <a:rPr lang="it"/>
              <a:t>)</a:t>
            </a:r>
            <a:r>
              <a:rPr lang="it"/>
              <a:t> handle also Missing values.</a:t>
            </a:r>
            <a:endParaRPr/>
          </a:p>
          <a:p>
            <a:pPr indent="0" lvl="0" marL="0" rtl="0" algn="l">
              <a:spcBef>
                <a:spcPts val="1600"/>
              </a:spcBef>
              <a:spcAft>
                <a:spcPts val="0"/>
              </a:spcAft>
              <a:buNone/>
            </a:pPr>
            <a:r>
              <a:rPr lang="it"/>
              <a:t>If you plan to use them (not always easy, these algorithms can be slow) the best solution is leave them as they are!!!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it"/>
              <a:t>Disclaimer 2: Take special care with </a:t>
            </a:r>
            <a:r>
              <a:rPr b="1" lang="it"/>
              <a:t>time series</a:t>
            </a:r>
            <a:r>
              <a:rPr lang="it"/>
              <a:t>. In these datasets time is very important and you should not use the easy methods. Like using the average temperature in all the dataset resulting in a 10° in January in Berlin! (CRAZY!)</a:t>
            </a:r>
            <a:br>
              <a:rPr lang="it"/>
            </a:br>
            <a:r>
              <a:rPr lang="it"/>
              <a:t>For these datasets something else like the average of the nearests </a:t>
            </a:r>
            <a:r>
              <a:rPr lang="it"/>
              <a:t>observation</a:t>
            </a:r>
            <a:r>
              <a:rPr lang="it"/>
              <a:t> in time.</a:t>
            </a:r>
            <a:endParaRPr/>
          </a:p>
        </p:txBody>
      </p:sp>
      <p:cxnSp>
        <p:nvCxnSpPr>
          <p:cNvPr id="277" name="Google Shape;277;p46"/>
          <p:cNvCxnSpPr>
            <a:endCxn id="276" idx="3"/>
          </p:cNvCxnSpPr>
          <p:nvPr/>
        </p:nvCxnSpPr>
        <p:spPr>
          <a:xfrm flipH="1" rot="10800000">
            <a:off x="308100" y="2860675"/>
            <a:ext cx="8524200" cy="9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7"/>
          <p:cNvSpPr txBox="1"/>
          <p:nvPr>
            <p:ph type="title"/>
          </p:nvPr>
        </p:nvSpPr>
        <p:spPr>
          <a:xfrm>
            <a:off x="550675" y="2574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Lets go to the code! </a:t>
            </a:r>
            <a:r>
              <a:rPr lang="it" sz="1200"/>
              <a:t>(where will do just easy stuff)</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t"/>
              <a:t>Preprocessing and </a:t>
            </a:r>
            <a:endParaRPr/>
          </a:p>
          <a:p>
            <a:pPr indent="0" lvl="0" marL="0" rtl="0" algn="ctr">
              <a:spcBef>
                <a:spcPts val="0"/>
              </a:spcBef>
              <a:spcAft>
                <a:spcPts val="0"/>
              </a:spcAft>
              <a:buNone/>
            </a:pPr>
            <a:r>
              <a:rPr lang="it"/>
              <a:t>Cleaning Data</a:t>
            </a:r>
            <a:endParaRPr/>
          </a:p>
        </p:txBody>
      </p:sp>
      <p:sp>
        <p:nvSpPr>
          <p:cNvPr id="122" name="Google Shape;122;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How to prepare data before ML models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Cleaning data</a:t>
            </a:r>
            <a:endParaRPr/>
          </a:p>
        </p:txBody>
      </p:sp>
      <p:sp>
        <p:nvSpPr>
          <p:cNvPr id="128" name="Google Shape;128;p28"/>
          <p:cNvSpPr txBox="1"/>
          <p:nvPr>
            <p:ph idx="1" type="body"/>
          </p:nvPr>
        </p:nvSpPr>
        <p:spPr>
          <a:xfrm>
            <a:off x="311700" y="1152475"/>
            <a:ext cx="8713800" cy="33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it" sz="1600"/>
              <a:t>I</a:t>
            </a:r>
            <a:r>
              <a:rPr b="1" lang="it" sz="1600"/>
              <a:t>n general avoid to do it manually but use functions.</a:t>
            </a:r>
            <a:endParaRPr b="1" sz="1600"/>
          </a:p>
          <a:p>
            <a:pPr indent="0" lvl="0" marL="0" rtl="0" algn="l">
              <a:spcBef>
                <a:spcPts val="1600"/>
              </a:spcBef>
              <a:spcAft>
                <a:spcPts val="0"/>
              </a:spcAft>
              <a:buClr>
                <a:schemeClr val="dk1"/>
              </a:buClr>
              <a:buSzPts val="1100"/>
              <a:buFont typeface="Arial"/>
              <a:buNone/>
            </a:pPr>
            <a:r>
              <a:rPr lang="it" sz="1400"/>
              <a:t>• This will allow you to reproduce these transformations easily and checks for errors.</a:t>
            </a:r>
            <a:endParaRPr sz="1400"/>
          </a:p>
          <a:p>
            <a:pPr indent="0" lvl="0" marL="0" rtl="0" algn="l">
              <a:spcBef>
                <a:spcPts val="1600"/>
              </a:spcBef>
              <a:spcAft>
                <a:spcPts val="0"/>
              </a:spcAft>
              <a:buClr>
                <a:schemeClr val="dk1"/>
              </a:buClr>
              <a:buSzPts val="1100"/>
              <a:buFont typeface="Arial"/>
              <a:buNone/>
            </a:pPr>
            <a:r>
              <a:rPr lang="it" sz="1400"/>
              <a:t>• You will gradually build a library of transformation functions that you can reuse in future projects.</a:t>
            </a:r>
            <a:endParaRPr sz="1400"/>
          </a:p>
          <a:p>
            <a:pPr indent="0" lvl="0" marL="0" rtl="0" algn="l">
              <a:spcBef>
                <a:spcPts val="1600"/>
              </a:spcBef>
              <a:spcAft>
                <a:spcPts val="0"/>
              </a:spcAft>
              <a:buClr>
                <a:schemeClr val="dk1"/>
              </a:buClr>
              <a:buSzPts val="1100"/>
              <a:buFont typeface="Arial"/>
              <a:buNone/>
            </a:pPr>
            <a:r>
              <a:rPr lang="it" sz="1400"/>
              <a:t>• You can use these functions in your live system to transform the new data before feeding it to your algorithms.</a:t>
            </a:r>
            <a:endParaRPr sz="1400"/>
          </a:p>
          <a:p>
            <a:pPr indent="0" lvl="0" marL="0" rtl="0" algn="l">
              <a:spcBef>
                <a:spcPts val="1600"/>
              </a:spcBef>
              <a:spcAft>
                <a:spcPts val="0"/>
              </a:spcAft>
              <a:buNone/>
            </a:pPr>
            <a:r>
              <a:rPr lang="it" sz="1400"/>
              <a:t>• This will make it possible for you to easily try various transformations and see which combination of transformations works best.</a:t>
            </a:r>
            <a:endParaRPr sz="1400"/>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9"/>
          <p:cNvSpPr/>
          <p:nvPr/>
        </p:nvSpPr>
        <p:spPr>
          <a:xfrm>
            <a:off x="2892050" y="1574275"/>
            <a:ext cx="5946900" cy="906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9"/>
          <p:cNvSpPr txBox="1"/>
          <p:nvPr>
            <p:ph type="title"/>
          </p:nvPr>
        </p:nvSpPr>
        <p:spPr>
          <a:xfrm>
            <a:off x="3879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Typical Pipeline in Supervised Learning</a:t>
            </a:r>
            <a:endParaRPr/>
          </a:p>
        </p:txBody>
      </p:sp>
      <p:sp>
        <p:nvSpPr>
          <p:cNvPr id="135" name="Google Shape;135;p29"/>
          <p:cNvSpPr txBox="1"/>
          <p:nvPr/>
        </p:nvSpPr>
        <p:spPr>
          <a:xfrm>
            <a:off x="934150" y="3487625"/>
            <a:ext cx="373200" cy="1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9"/>
          <p:cNvSpPr/>
          <p:nvPr/>
        </p:nvSpPr>
        <p:spPr>
          <a:xfrm>
            <a:off x="3102351" y="1722558"/>
            <a:ext cx="1141800" cy="63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t>Dirty Training Set</a:t>
            </a:r>
            <a:endParaRPr sz="1200"/>
          </a:p>
        </p:txBody>
      </p:sp>
      <p:sp>
        <p:nvSpPr>
          <p:cNvPr id="137" name="Google Shape;137;p29"/>
          <p:cNvSpPr/>
          <p:nvPr/>
        </p:nvSpPr>
        <p:spPr>
          <a:xfrm>
            <a:off x="692150" y="3782325"/>
            <a:ext cx="1590300" cy="63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Dirty Test Set</a:t>
            </a:r>
            <a:endParaRPr/>
          </a:p>
        </p:txBody>
      </p:sp>
      <p:sp>
        <p:nvSpPr>
          <p:cNvPr id="138" name="Google Shape;138;p29"/>
          <p:cNvSpPr/>
          <p:nvPr/>
        </p:nvSpPr>
        <p:spPr>
          <a:xfrm>
            <a:off x="4436026" y="1901708"/>
            <a:ext cx="483900" cy="308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9"/>
          <p:cNvSpPr/>
          <p:nvPr/>
        </p:nvSpPr>
        <p:spPr>
          <a:xfrm>
            <a:off x="5083126" y="1750683"/>
            <a:ext cx="14343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t>Exploration + Transformation Pipeline (P)</a:t>
            </a:r>
            <a:endParaRPr sz="1200"/>
          </a:p>
        </p:txBody>
      </p:sp>
      <p:sp>
        <p:nvSpPr>
          <p:cNvPr id="140" name="Google Shape;140;p29"/>
          <p:cNvSpPr/>
          <p:nvPr/>
        </p:nvSpPr>
        <p:spPr>
          <a:xfrm>
            <a:off x="6680626" y="1904783"/>
            <a:ext cx="373200" cy="308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9"/>
          <p:cNvSpPr/>
          <p:nvPr/>
        </p:nvSpPr>
        <p:spPr>
          <a:xfrm>
            <a:off x="7217026" y="1767858"/>
            <a:ext cx="13146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Model ML</a:t>
            </a:r>
            <a:endParaRPr/>
          </a:p>
        </p:txBody>
      </p:sp>
      <p:sp>
        <p:nvSpPr>
          <p:cNvPr id="142" name="Google Shape;142;p29"/>
          <p:cNvSpPr/>
          <p:nvPr/>
        </p:nvSpPr>
        <p:spPr>
          <a:xfrm>
            <a:off x="2969625" y="3815775"/>
            <a:ext cx="14343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t>Pipeline P</a:t>
            </a:r>
            <a:endParaRPr sz="1200"/>
          </a:p>
        </p:txBody>
      </p:sp>
      <p:sp>
        <p:nvSpPr>
          <p:cNvPr id="143" name="Google Shape;143;p29"/>
          <p:cNvSpPr/>
          <p:nvPr/>
        </p:nvSpPr>
        <p:spPr>
          <a:xfrm>
            <a:off x="2439438" y="3989350"/>
            <a:ext cx="373200" cy="308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9"/>
          <p:cNvSpPr/>
          <p:nvPr/>
        </p:nvSpPr>
        <p:spPr>
          <a:xfrm>
            <a:off x="4560888" y="3948075"/>
            <a:ext cx="373200" cy="308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9"/>
          <p:cNvSpPr/>
          <p:nvPr/>
        </p:nvSpPr>
        <p:spPr>
          <a:xfrm>
            <a:off x="5139075" y="3782325"/>
            <a:ext cx="14343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Performances</a:t>
            </a:r>
            <a:endParaRPr/>
          </a:p>
        </p:txBody>
      </p:sp>
      <p:sp>
        <p:nvSpPr>
          <p:cNvPr id="146" name="Google Shape;146;p29"/>
          <p:cNvSpPr/>
          <p:nvPr/>
        </p:nvSpPr>
        <p:spPr>
          <a:xfrm>
            <a:off x="398375" y="3649125"/>
            <a:ext cx="6492300" cy="906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9"/>
          <p:cNvSpPr/>
          <p:nvPr/>
        </p:nvSpPr>
        <p:spPr>
          <a:xfrm rot="5400000">
            <a:off x="711625" y="2995775"/>
            <a:ext cx="1419300" cy="210600"/>
          </a:xfrm>
          <a:prstGeom prst="rightArrow">
            <a:avLst>
              <a:gd fmla="val 38698"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9"/>
          <p:cNvSpPr/>
          <p:nvPr/>
        </p:nvSpPr>
        <p:spPr>
          <a:xfrm>
            <a:off x="807000" y="1740325"/>
            <a:ext cx="1314600" cy="63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t>Dirty/Raw Data</a:t>
            </a:r>
            <a:endParaRPr sz="1200"/>
          </a:p>
        </p:txBody>
      </p:sp>
      <p:sp>
        <p:nvSpPr>
          <p:cNvPr id="149" name="Google Shape;149;p29"/>
          <p:cNvSpPr/>
          <p:nvPr/>
        </p:nvSpPr>
        <p:spPr>
          <a:xfrm>
            <a:off x="2121600" y="1947250"/>
            <a:ext cx="919500" cy="177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9"/>
          <p:cNvSpPr txBox="1"/>
          <p:nvPr/>
        </p:nvSpPr>
        <p:spPr>
          <a:xfrm>
            <a:off x="823800" y="2779725"/>
            <a:ext cx="595200" cy="3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20%</a:t>
            </a:r>
            <a:endParaRPr/>
          </a:p>
        </p:txBody>
      </p:sp>
      <p:sp>
        <p:nvSpPr>
          <p:cNvPr id="151" name="Google Shape;151;p29"/>
          <p:cNvSpPr txBox="1"/>
          <p:nvPr/>
        </p:nvSpPr>
        <p:spPr>
          <a:xfrm>
            <a:off x="2283750" y="1646350"/>
            <a:ext cx="595200" cy="4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80%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Preprocessing and Cleaning data</a:t>
            </a:r>
            <a:endParaRPr/>
          </a:p>
        </p:txBody>
      </p:sp>
      <p:sp>
        <p:nvSpPr>
          <p:cNvPr id="157" name="Google Shape;157;p30"/>
          <p:cNvSpPr txBox="1"/>
          <p:nvPr>
            <p:ph idx="1" type="body"/>
          </p:nvPr>
        </p:nvSpPr>
        <p:spPr>
          <a:xfrm>
            <a:off x="311700" y="1000075"/>
            <a:ext cx="8385300" cy="111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In Machine Learning it is typical to clean and preprocess data before building the model. This phase is usually long because a good preprocessing can improve the result of the model. In ML it is famous saying: </a:t>
            </a:r>
            <a:endParaRPr/>
          </a:p>
        </p:txBody>
      </p:sp>
      <p:sp>
        <p:nvSpPr>
          <p:cNvPr id="158" name="Google Shape;158;p30"/>
          <p:cNvSpPr txBox="1"/>
          <p:nvPr/>
        </p:nvSpPr>
        <p:spPr>
          <a:xfrm>
            <a:off x="781750" y="1430225"/>
            <a:ext cx="373200" cy="1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0"/>
          <p:cNvSpPr txBox="1"/>
          <p:nvPr>
            <p:ph idx="1" type="body"/>
          </p:nvPr>
        </p:nvSpPr>
        <p:spPr>
          <a:xfrm>
            <a:off x="447000" y="2477525"/>
            <a:ext cx="8385300" cy="504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it" sz="2400"/>
              <a:t>GARBAGE IN → GARBAGE OUT</a:t>
            </a:r>
            <a:endParaRPr b="1" sz="2400"/>
          </a:p>
        </p:txBody>
      </p:sp>
      <p:sp>
        <p:nvSpPr>
          <p:cNvPr id="160" name="Google Shape;160;p30"/>
          <p:cNvSpPr txBox="1"/>
          <p:nvPr>
            <p:ph idx="1" type="body"/>
          </p:nvPr>
        </p:nvSpPr>
        <p:spPr>
          <a:xfrm>
            <a:off x="311700" y="3421875"/>
            <a:ext cx="8385300" cy="40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If you give your model bad data, dirty data, the results is not good (GARBAGE).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What is a Pipeline?</a:t>
            </a:r>
            <a:endParaRPr/>
          </a:p>
        </p:txBody>
      </p:sp>
      <p:sp>
        <p:nvSpPr>
          <p:cNvPr id="166" name="Google Shape;166;p31"/>
          <p:cNvSpPr txBox="1"/>
          <p:nvPr>
            <p:ph idx="1" type="body"/>
          </p:nvPr>
        </p:nvSpPr>
        <p:spPr>
          <a:xfrm>
            <a:off x="311700" y="1152475"/>
            <a:ext cx="8713800" cy="33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In general, a pipeline is an </a:t>
            </a:r>
            <a:r>
              <a:rPr b="1" lang="it"/>
              <a:t>ordered sequence</a:t>
            </a:r>
            <a:r>
              <a:rPr lang="it"/>
              <a:t> of operations to apply to a dataset. Pipeline transforms the data from </a:t>
            </a:r>
            <a:r>
              <a:rPr b="1" lang="it"/>
              <a:t>Dirty to Clean</a:t>
            </a:r>
            <a:r>
              <a:rPr lang="it"/>
              <a:t>.</a:t>
            </a:r>
            <a:endParaRPr/>
          </a:p>
          <a:p>
            <a:pPr indent="0" lvl="0" marL="0" rtl="0" algn="l">
              <a:spcBef>
                <a:spcPts val="1600"/>
              </a:spcBef>
              <a:spcAft>
                <a:spcPts val="0"/>
              </a:spcAft>
              <a:buNone/>
            </a:pPr>
            <a:r>
              <a:rPr lang="it"/>
              <a:t>The Pipeline </a:t>
            </a:r>
            <a:r>
              <a:rPr b="1" lang="it"/>
              <a:t>must</a:t>
            </a:r>
            <a:r>
              <a:rPr lang="it"/>
              <a:t> be built on the characteristics of the training set (to clean training set) and applied to unseen data (data that the model never saw = Test set).</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Common data problems</a:t>
            </a:r>
            <a:endParaRPr/>
          </a:p>
        </p:txBody>
      </p:sp>
      <p:sp>
        <p:nvSpPr>
          <p:cNvPr id="172" name="Google Shape;172;p32"/>
          <p:cNvSpPr txBox="1"/>
          <p:nvPr>
            <p:ph idx="1" type="body"/>
          </p:nvPr>
        </p:nvSpPr>
        <p:spPr>
          <a:xfrm>
            <a:off x="311700" y="1152475"/>
            <a:ext cx="8520600" cy="473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A86E8"/>
              </a:buClr>
              <a:buSzPts val="1800"/>
              <a:buChar char="●"/>
            </a:pPr>
            <a:r>
              <a:rPr lang="it">
                <a:solidFill>
                  <a:srgbClr val="4A86E8"/>
                </a:solidFill>
              </a:rPr>
              <a:t>Untidy data</a:t>
            </a:r>
            <a:endParaRPr>
              <a:solidFill>
                <a:srgbClr val="4A86E8"/>
              </a:solidFill>
            </a:endParaRPr>
          </a:p>
          <a:p>
            <a:pPr indent="-342900" lvl="0" marL="457200" rtl="0" algn="l">
              <a:spcBef>
                <a:spcPts val="0"/>
              </a:spcBef>
              <a:spcAft>
                <a:spcPts val="0"/>
              </a:spcAft>
              <a:buClr>
                <a:srgbClr val="4A86E8"/>
              </a:buClr>
              <a:buSzPts val="1800"/>
              <a:buChar char="●"/>
            </a:pPr>
            <a:r>
              <a:rPr lang="it">
                <a:solidFill>
                  <a:srgbClr val="4A86E8"/>
                </a:solidFill>
              </a:rPr>
              <a:t>Missing data</a:t>
            </a:r>
            <a:endParaRPr>
              <a:solidFill>
                <a:srgbClr val="4A86E8"/>
              </a:solidFill>
            </a:endParaRPr>
          </a:p>
          <a:p>
            <a:pPr indent="-342900" lvl="0" marL="457200" rtl="0" algn="l">
              <a:spcBef>
                <a:spcPts val="0"/>
              </a:spcBef>
              <a:spcAft>
                <a:spcPts val="0"/>
              </a:spcAft>
              <a:buClr>
                <a:srgbClr val="4A86E8"/>
              </a:buClr>
              <a:buSzPts val="1800"/>
              <a:buChar char="●"/>
            </a:pPr>
            <a:r>
              <a:rPr lang="it">
                <a:solidFill>
                  <a:srgbClr val="4A86E8"/>
                </a:solidFill>
              </a:rPr>
              <a:t>Outliers</a:t>
            </a:r>
            <a:endParaRPr>
              <a:solidFill>
                <a:srgbClr val="4A86E8"/>
              </a:solidFill>
            </a:endParaRPr>
          </a:p>
          <a:p>
            <a:pPr indent="-342900" lvl="0" marL="457200" rtl="0" algn="l">
              <a:spcBef>
                <a:spcPts val="0"/>
              </a:spcBef>
              <a:spcAft>
                <a:spcPts val="0"/>
              </a:spcAft>
              <a:buClr>
                <a:srgbClr val="4A86E8"/>
              </a:buClr>
              <a:buSzPts val="1800"/>
              <a:buChar char="●"/>
            </a:pPr>
            <a:r>
              <a:rPr lang="it">
                <a:solidFill>
                  <a:srgbClr val="4A86E8"/>
                </a:solidFill>
              </a:rPr>
              <a:t>Duplicate rows</a:t>
            </a:r>
            <a:endParaRPr>
              <a:solidFill>
                <a:srgbClr val="4A86E8"/>
              </a:solidFill>
            </a:endParaRPr>
          </a:p>
          <a:p>
            <a:pPr indent="-342900" lvl="0" marL="457200" rtl="0" algn="l">
              <a:spcBef>
                <a:spcPts val="0"/>
              </a:spcBef>
              <a:spcAft>
                <a:spcPts val="0"/>
              </a:spcAft>
              <a:buSzPts val="1800"/>
              <a:buChar char="●"/>
            </a:pPr>
            <a:r>
              <a:rPr lang="it"/>
              <a:t>Inconsistent column names</a:t>
            </a:r>
            <a:endParaRPr/>
          </a:p>
          <a:p>
            <a:pPr indent="-342900" lvl="0" marL="457200" rtl="0" algn="l">
              <a:spcBef>
                <a:spcPts val="0"/>
              </a:spcBef>
              <a:spcAft>
                <a:spcPts val="0"/>
              </a:spcAft>
              <a:buSzPts val="1800"/>
              <a:buChar char="●"/>
            </a:pPr>
            <a:r>
              <a:rPr lang="it"/>
              <a:t>Inconsistent categorical values					</a:t>
            </a:r>
            <a:endParaRPr/>
          </a:p>
          <a:p>
            <a:pPr indent="-342900" lvl="0" marL="457200" rtl="0" algn="l">
              <a:spcBef>
                <a:spcPts val="0"/>
              </a:spcBef>
              <a:spcAft>
                <a:spcPts val="0"/>
              </a:spcAft>
              <a:buSzPts val="1800"/>
              <a:buChar char="●"/>
            </a:pPr>
            <a:r>
              <a:rPr lang="it"/>
              <a:t>Inconsistent formatting or unit measure			</a:t>
            </a:r>
            <a:endParaRPr/>
          </a:p>
        </p:txBody>
      </p:sp>
      <p:cxnSp>
        <p:nvCxnSpPr>
          <p:cNvPr id="173" name="Google Shape;173;p32"/>
          <p:cNvCxnSpPr/>
          <p:nvPr/>
        </p:nvCxnSpPr>
        <p:spPr>
          <a:xfrm>
            <a:off x="5656525" y="2082050"/>
            <a:ext cx="0" cy="1638600"/>
          </a:xfrm>
          <a:prstGeom prst="straightConnector1">
            <a:avLst/>
          </a:prstGeom>
          <a:noFill/>
          <a:ln cap="flat" cmpd="sng" w="9525">
            <a:solidFill>
              <a:schemeClr val="dk2"/>
            </a:solidFill>
            <a:prstDash val="solid"/>
            <a:round/>
            <a:headEnd len="med" w="med" type="none"/>
            <a:tailEnd len="med" w="med" type="none"/>
          </a:ln>
        </p:spPr>
      </p:cxnSp>
      <p:sp>
        <p:nvSpPr>
          <p:cNvPr id="174" name="Google Shape;174;p32"/>
          <p:cNvSpPr txBox="1"/>
          <p:nvPr/>
        </p:nvSpPr>
        <p:spPr>
          <a:xfrm>
            <a:off x="5494175" y="2488250"/>
            <a:ext cx="6554400" cy="7647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it" sz="1800">
                <a:solidFill>
                  <a:schemeClr val="dk2"/>
                </a:solidFill>
              </a:rPr>
              <a:t>Just leaved out the easy</a:t>
            </a:r>
            <a:br>
              <a:rPr lang="it" sz="1800">
                <a:solidFill>
                  <a:schemeClr val="dk2"/>
                </a:solidFill>
              </a:rPr>
            </a:br>
            <a:r>
              <a:rPr lang="it" sz="1800">
                <a:solidFill>
                  <a:schemeClr val="dk2"/>
                </a:solidFill>
              </a:rPr>
              <a:t>and boring stuff. </a:t>
            </a:r>
            <a:endParaRPr sz="1800">
              <a:solidFill>
                <a:schemeClr val="dk2"/>
              </a:solidFill>
            </a:endParaRPr>
          </a:p>
          <a:p>
            <a:pPr indent="0" lvl="0" marL="0" rtl="0" algn="l">
              <a:spcBef>
                <a:spcPts val="16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Type of data</a:t>
            </a:r>
            <a:endParaRPr/>
          </a:p>
        </p:txBody>
      </p:sp>
      <p:sp>
        <p:nvSpPr>
          <p:cNvPr id="180" name="Google Shape;180;p33"/>
          <p:cNvSpPr txBox="1"/>
          <p:nvPr>
            <p:ph idx="1" type="body"/>
          </p:nvPr>
        </p:nvSpPr>
        <p:spPr>
          <a:xfrm>
            <a:off x="311700" y="1152475"/>
            <a:ext cx="8520600" cy="17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There exists some type of data:</a:t>
            </a:r>
            <a:endParaRPr/>
          </a:p>
          <a:p>
            <a:pPr indent="-342900" lvl="0" marL="457200" rtl="0" algn="l">
              <a:spcBef>
                <a:spcPts val="1600"/>
              </a:spcBef>
              <a:spcAft>
                <a:spcPts val="0"/>
              </a:spcAft>
              <a:buSzPts val="1800"/>
              <a:buChar char="●"/>
            </a:pPr>
            <a:r>
              <a:rPr b="1" lang="it"/>
              <a:t>Numerical</a:t>
            </a:r>
            <a:r>
              <a:rPr lang="it"/>
              <a:t> (continuous)</a:t>
            </a:r>
            <a:endParaRPr/>
          </a:p>
          <a:p>
            <a:pPr indent="-342900" lvl="0" marL="457200" rtl="0" algn="l">
              <a:spcBef>
                <a:spcPts val="0"/>
              </a:spcBef>
              <a:spcAft>
                <a:spcPts val="0"/>
              </a:spcAft>
              <a:buSzPts val="1800"/>
              <a:buChar char="●"/>
            </a:pPr>
            <a:r>
              <a:rPr b="1" lang="it"/>
              <a:t>Nominal</a:t>
            </a:r>
            <a:r>
              <a:rPr lang="it"/>
              <a:t> (not possible to sort them - like: animals)</a:t>
            </a:r>
            <a:endParaRPr/>
          </a:p>
          <a:p>
            <a:pPr indent="-342900" lvl="0" marL="457200" rtl="0" algn="l">
              <a:spcBef>
                <a:spcPts val="0"/>
              </a:spcBef>
              <a:spcAft>
                <a:spcPts val="0"/>
              </a:spcAft>
              <a:buSzPts val="1800"/>
              <a:buChar char="●"/>
            </a:pPr>
            <a:r>
              <a:rPr b="1" lang="it"/>
              <a:t>Ordinal</a:t>
            </a:r>
            <a:r>
              <a:rPr lang="it"/>
              <a:t> (it is possible to sort them - like: sizes of clothes)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