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  <p:embeddedFont>
      <p:font typeface="Overpass"/>
      <p:regular r:id="rId57"/>
      <p:bold r:id="rId58"/>
      <p:italic r:id="rId59"/>
      <p:boldItalic r:id="rId60"/>
    </p:embeddedFont>
    <p:embeddedFont>
      <p:font typeface="Overpass SemiBold"/>
      <p:regular r:id="rId61"/>
      <p:bold r:id="rId62"/>
      <p:italic r:id="rId63"/>
      <p:boldItalic r:id="rId64"/>
    </p:embeddedFont>
    <p:embeddedFont>
      <p:font typeface="Comfortaa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AAD1E4-E563-4BF2-9D7C-6AE0A0278A25}">
  <a:tblStyle styleId="{2CAAD1E4-E563-4BF2-9D7C-6AE0A0278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verpassSemiBold-bold.fntdata"/><Relationship Id="rId61" Type="http://schemas.openxmlformats.org/officeDocument/2006/relationships/font" Target="fonts/Overpass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OverpassSemiBold-boldItalic.fntdata"/><Relationship Id="rId63" Type="http://schemas.openxmlformats.org/officeDocument/2006/relationships/font" Target="fonts/OverpassSemiBold-italic.fntdata"/><Relationship Id="rId22" Type="http://schemas.openxmlformats.org/officeDocument/2006/relationships/slide" Target="slides/slide16.xml"/><Relationship Id="rId66" Type="http://schemas.openxmlformats.org/officeDocument/2006/relationships/font" Target="fonts/Comfortaa-bold.fntdata"/><Relationship Id="rId21" Type="http://schemas.openxmlformats.org/officeDocument/2006/relationships/slide" Target="slides/slide15.xml"/><Relationship Id="rId65" Type="http://schemas.openxmlformats.org/officeDocument/2006/relationships/font" Target="fonts/Comforta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verpas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57" Type="http://schemas.openxmlformats.org/officeDocument/2006/relationships/font" Target="fonts/Overpass-regular.fntdata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59" Type="http://schemas.openxmlformats.org/officeDocument/2006/relationships/font" Target="fonts/Overpass-italic.fntdata"/><Relationship Id="rId14" Type="http://schemas.openxmlformats.org/officeDocument/2006/relationships/slide" Target="slides/slide8.xml"/><Relationship Id="rId58" Type="http://schemas.openxmlformats.org/officeDocument/2006/relationships/font" Target="fonts/Overpas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c72b11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c72b11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c72b118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c72b118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c72b11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c72b11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c72b11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c72b11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c72b11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c72b11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c72b11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c72b11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c72b118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c72b118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c72b118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c72b118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c72b11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c72b11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c72b118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c72b118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a95f3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a95f3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a95f34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1a95f34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c72b118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c72b118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c72b11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c72b11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c72b11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c72b11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95f346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95f346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a95f34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a95f34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761dadd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761dadd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61dad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61dad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761dadd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761dadd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61dadd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61dadd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c72b118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c72b118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61dadd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61dadd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61dadd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61dadd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61dadd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61dadd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761dadd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761dadd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61dadd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61dadd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761dadd9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761dadd9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761dadd9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761dadd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61dadd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61dadd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61dadd9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761dadd9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61dadd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61dadd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c72b118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c72b118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761dadd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761dadd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61dadd9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61dadd9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761dadd9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761dadd9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61dadd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761dadd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761dadd9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761dadd9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761dadd9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761dadd9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761dad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761dad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c72b118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c72b118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c72b11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c72b11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c72b11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c72b11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c72b11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c72b11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c72b11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c72b11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2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2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3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23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311700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6850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4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Let’s Start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373100" y="5845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Numbers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389250" y="895200"/>
            <a:ext cx="8365500" cy="3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it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it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it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it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it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Variable assignment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311700" y="1152475"/>
            <a:ext cx="86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For example: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Char char="○"/>
            </a:pPr>
            <a:r>
              <a:rPr b="1" lang="it" sz="2900">
                <a:solidFill>
                  <a:srgbClr val="434343"/>
                </a:solidFill>
              </a:rPr>
              <a:t>my_cars = 4</a:t>
            </a:r>
            <a:endParaRPr b="1"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311700" y="1152475"/>
            <a:ext cx="86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Rules for variable names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Names can not start with a number.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311700" y="1152475"/>
            <a:ext cx="86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Rules for variable names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It's considered best practice (PEP8) that names are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lowercase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Python uses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Dynamic Typing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This means you can re-assign variables to different data types.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This makes Python very flexible in assigning data types, this is different than other languages that are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“Statically-Typed”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2416025" y="3243050"/>
            <a:ext cx="4080300" cy="1046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728525" y="1046413"/>
            <a:ext cx="73479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my_cars = 4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Reassign the variable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my_cars = [ “Summer” ,  “Fuerte” ]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2910000" y="3504200"/>
            <a:ext cx="3221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8761D"/>
                </a:solidFill>
              </a:rPr>
              <a:t>That’s ok in Python!</a:t>
            </a:r>
            <a:endParaRPr b="1"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/>
          <p:nvPr/>
        </p:nvSpPr>
        <p:spPr>
          <a:xfrm>
            <a:off x="1896675" y="3185175"/>
            <a:ext cx="4771200" cy="122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728525" y="1046413"/>
            <a:ext cx="73479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my_cars = 4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Reassign the variable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my_cars = [ “Summer” ,  “Fuerte” ]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2204175" y="3538125"/>
            <a:ext cx="4156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FF0000"/>
                </a:solidFill>
              </a:rPr>
              <a:t>That’s an Error in other Languages!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1735950" y="3185175"/>
            <a:ext cx="4771200" cy="122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Variable Assignment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224900" y="1222900"/>
            <a:ext cx="85725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0000FF"/>
                </a:solidFill>
              </a:rPr>
              <a:t>int</a:t>
            </a:r>
            <a:r>
              <a:rPr b="1" lang="it" sz="2900">
                <a:solidFill>
                  <a:srgbClr val="434343"/>
                </a:solidFill>
              </a:rPr>
              <a:t> </a:t>
            </a:r>
            <a:r>
              <a:rPr b="1" lang="it" sz="2900">
                <a:solidFill>
                  <a:srgbClr val="434343"/>
                </a:solidFill>
              </a:rPr>
              <a:t>my_cars = 4;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Reassign the variable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my_cars = [ “Summer”, “Fuerte” ] //Error 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2204175" y="3538125"/>
            <a:ext cx="4156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1155CC"/>
                </a:solidFill>
              </a:rPr>
              <a:t>Example of Static Typing like C#</a:t>
            </a:r>
            <a:endParaRPr b="1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Let’s assign some Variable!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'hello'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"Hello"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○"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" I don't do that "</a:t>
            </a:r>
            <a:endParaRPr b="1"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Because strings are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ordered sequences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it means we can using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indexing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slicing 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to grab sub-sections of the string.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Character :    W     o     r       l     d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900">
                <a:solidFill>
                  <a:srgbClr val="434343"/>
                </a:solidFill>
              </a:rPr>
              <a:t>  				</a:t>
            </a:r>
            <a:r>
              <a:rPr b="1" lang="it" sz="2900">
                <a:solidFill>
                  <a:srgbClr val="434343"/>
                </a:solidFill>
              </a:rPr>
              <a:t>	   Index :     0     1     2      3    4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Character :    W     o     r     l     d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900">
                <a:solidFill>
                  <a:srgbClr val="434343"/>
                </a:solidFill>
              </a:rPr>
              <a:t>  				</a:t>
            </a:r>
            <a:r>
              <a:rPr b="1" lang="it" sz="2900">
                <a:solidFill>
                  <a:srgbClr val="434343"/>
                </a:solidFill>
              </a:rPr>
              <a:t>	   Index :     0     1     2     3     4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</a:rPr>
              <a:t>           Reverse Index:     0    -4    -3    -2    -1</a:t>
            </a:r>
            <a:endParaRPr b="1" sz="2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1550" y="744575"/>
            <a:ext cx="80229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 this section of the course we will cover the key data types in Python.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These are your basic building blocks when constructing larger pieces of code.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Now we will have a quick overview of all the possible data types, then we’ll have lectures that go into more detail about each one!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Char char="○"/>
            </a:pPr>
            <a:r>
              <a:rPr b="1" lang="it" sz="2900">
                <a:solidFill>
                  <a:srgbClr val="434343"/>
                </a:solidFill>
              </a:rPr>
              <a:t>[start:stop:step]</a:t>
            </a:r>
            <a:endParaRPr b="1" sz="2900">
              <a:solidFill>
                <a:srgbClr val="434343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it" sz="2900">
                <a:solidFill>
                  <a:srgbClr val="434343"/>
                </a:solidFill>
              </a:rPr>
              <a:t>start</a:t>
            </a: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311700" y="744575"/>
            <a:ext cx="88323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This has the following syntax: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Char char="○"/>
            </a:pPr>
            <a:r>
              <a:rPr b="1" lang="it" sz="2900">
                <a:solidFill>
                  <a:srgbClr val="434343"/>
                </a:solidFill>
              </a:rPr>
              <a:t>[start:stop:step]</a:t>
            </a:r>
            <a:endParaRPr b="1" sz="2900">
              <a:solidFill>
                <a:srgbClr val="434343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it" sz="2900">
                <a:solidFill>
                  <a:srgbClr val="434343"/>
                </a:solidFill>
              </a:rPr>
              <a:t>start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it" sz="2900">
                <a:solidFill>
                  <a:srgbClr val="434343"/>
                </a:solidFill>
              </a:rPr>
              <a:t>stop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it" sz="2900">
                <a:solidFill>
                  <a:srgbClr val="434343"/>
                </a:solidFill>
              </a:rPr>
              <a:t>step</a:t>
            </a: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Strings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Let’s work on Stings!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Lists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311700" y="744575"/>
            <a:ext cx="83679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Lists are ordered sequences that can hold a variety of object types. 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They use [ ] brackets and commas to separate objects in the list.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[1,2,3,4,5] 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Lists support </a:t>
            </a:r>
            <a:r>
              <a:rPr lang="it" sz="2600" u="sng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indexing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it" sz="2600" u="sng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slicing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Lists can be nested and also have a variety of useful methods that can be called off of them.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Lists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Dictionaries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744575"/>
            <a:ext cx="8520600" cy="3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Dictionaries are unordered mappings for storing objects. Previously we saw how lists store objects in an ordered sequence, dictionaries use  a key-value pairing instead.</a:t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omfortaa"/>
              <a:buChar char="●"/>
            </a:pPr>
            <a:r>
              <a:rPr lang="it" sz="2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This key-value pair allows users to quickly grab objects without needing to know an index location.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Dictionaries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1013025"/>
            <a:ext cx="8520600" cy="3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            </a:t>
            </a:r>
            <a:r>
              <a:rPr b="1" lang="it" sz="2900">
                <a:solidFill>
                  <a:srgbClr val="434343"/>
                </a:solidFill>
              </a:rPr>
              <a:t>{'key1':'value1','key2':'value2'}</a:t>
            </a:r>
            <a:endParaRPr sz="2900">
              <a:solidFill>
                <a:srgbClr val="434343"/>
              </a:solidFill>
            </a:endParaRPr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So when to choose a list and when to choose a dictionary?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Dictionaries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1017975"/>
            <a:ext cx="8520600" cy="32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Dictionaries: 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Objects retrieved by key name.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Unordered and can not be sorted.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Lists: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Objects retrieved by location.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Ordered Sequence can be indexed or sliced.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9" name="Google Shape;289;p51"/>
          <p:cNvSpPr txBox="1"/>
          <p:nvPr>
            <p:ph type="title"/>
          </p:nvPr>
        </p:nvSpPr>
        <p:spPr>
          <a:xfrm>
            <a:off x="247425" y="2136300"/>
            <a:ext cx="8520600" cy="8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Tuple</a:t>
            </a: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5" name="Google Shape;295;p52"/>
          <p:cNvSpPr txBox="1"/>
          <p:nvPr/>
        </p:nvSpPr>
        <p:spPr>
          <a:xfrm>
            <a:off x="633550" y="938900"/>
            <a:ext cx="79782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Tuples 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are very similar to lists. However they have one key difference - </a:t>
            </a: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immutability.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Once an element is inside a tuple, it can not be reassigned.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Tuples use parenthesis:  </a:t>
            </a: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(1,2,3)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600"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Sets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600075" y="878700"/>
            <a:ext cx="8154600" cy="3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3" name="Google Shape;31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600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Booleans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56"/>
          <p:cNvSpPr txBox="1"/>
          <p:nvPr/>
        </p:nvSpPr>
        <p:spPr>
          <a:xfrm>
            <a:off x="593550" y="987875"/>
            <a:ext cx="795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in controlling the the code workflow and in combination with logical operatos!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Object and Data Structure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b="1" lang="it" sz="5400"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sz="5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Files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1" name="Google Shape;331;p58"/>
          <p:cNvSpPr txBox="1"/>
          <p:nvPr/>
        </p:nvSpPr>
        <p:spPr>
          <a:xfrm>
            <a:off x="514350" y="822750"/>
            <a:ext cx="83367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8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20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317675" y="6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{2CAAD1E4-E563-4BF2-9D7C-6AE0A0278A25}</a:tableStyleId>
              </a:tblPr>
              <a:tblGrid>
                <a:gridCol w="1360875"/>
                <a:gridCol w="830275"/>
                <a:gridCol w="6317475"/>
              </a:tblGrid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333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100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it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6.3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5.9    200.0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0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"fuerte"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ummer'   "2000"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[20,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world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it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8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it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311700" y="220775"/>
            <a:ext cx="36054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Basic Data Types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