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a95f34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a95f34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a37a3a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a37a3a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a37a3a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a37a3a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a37a3a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a37a3a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a37a3a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a37a3a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1a95f346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1a95f346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1a95f346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1a95f346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1a95f346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1a95f346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90072" y="4388070"/>
            <a:ext cx="1111378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800"/>
              <a:t>Functions</a:t>
            </a:r>
            <a:endParaRPr b="1" sz="5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it" sz="3000">
                <a:solidFill>
                  <a:srgbClr val="434343"/>
                </a:solidFill>
              </a:rPr>
              <a:t>Functions </a:t>
            </a:r>
            <a:r>
              <a:rPr lang="it" sz="3000">
                <a:solidFill>
                  <a:srgbClr val="434343"/>
                </a:solidFill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Functions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916225"/>
            <a:ext cx="8520600" cy="3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>
                <a:solidFill>
                  <a:srgbClr val="38761D"/>
                </a:solidFill>
              </a:rPr>
              <a:t>def</a:t>
            </a:r>
            <a:r>
              <a:rPr lang="it" sz="3000">
                <a:solidFill>
                  <a:schemeClr val="lt1"/>
                </a:solidFill>
              </a:rPr>
              <a:t> </a:t>
            </a:r>
            <a:r>
              <a:rPr lang="it" sz="3000">
                <a:solidFill>
                  <a:srgbClr val="0000FF"/>
                </a:solidFill>
              </a:rPr>
              <a:t>function_name</a:t>
            </a:r>
            <a:r>
              <a:rPr lang="it" sz="3000">
                <a:solidFill>
                  <a:srgbClr val="000000"/>
                </a:solidFill>
              </a:rPr>
              <a:t>():</a:t>
            </a:r>
            <a:endParaRPr sz="3000">
              <a:solidFill>
                <a:srgbClr val="000000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>
                <a:solidFill>
                  <a:schemeClr val="lt1"/>
                </a:solidFill>
              </a:rPr>
              <a:t>	</a:t>
            </a:r>
            <a:r>
              <a:rPr lang="it" sz="2400">
                <a:solidFill>
                  <a:srgbClr val="FF0000"/>
                </a:solidFill>
              </a:rPr>
              <a:t>’’’</a:t>
            </a:r>
            <a:endParaRPr sz="2400">
              <a:solidFill>
                <a:srgbClr val="FF0000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>
                <a:solidFill>
                  <a:srgbClr val="FF0000"/>
                </a:solidFill>
              </a:rPr>
              <a:t>     Docstring explains function.</a:t>
            </a:r>
            <a:endParaRPr sz="2400">
              <a:solidFill>
                <a:srgbClr val="FF0000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>
                <a:solidFill>
                  <a:srgbClr val="FF0000"/>
                </a:solidFill>
              </a:rPr>
              <a:t>     ’’’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>
                <a:solidFill>
                  <a:schemeClr val="lt1"/>
                </a:solidFill>
              </a:rPr>
              <a:t>        				</a:t>
            </a:r>
            <a:r>
              <a:rPr lang="it" sz="3000">
                <a:solidFill>
                  <a:srgbClr val="6AA84F"/>
                </a:solidFill>
              </a:rPr>
              <a:t>print</a:t>
            </a:r>
            <a:r>
              <a:rPr lang="it" sz="3000">
                <a:solidFill>
                  <a:srgbClr val="000000"/>
                </a:solidFill>
              </a:rPr>
              <a:t>(</a:t>
            </a:r>
            <a:r>
              <a:rPr lang="it" sz="3000">
                <a:solidFill>
                  <a:srgbClr val="FF0000"/>
                </a:solidFill>
              </a:rPr>
              <a:t>“Hello”</a:t>
            </a:r>
            <a:r>
              <a:rPr lang="it" sz="3000">
                <a:solidFill>
                  <a:srgbClr val="000000"/>
                </a:solidFill>
              </a:rPr>
              <a:t>)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>
                <a:solidFill>
                  <a:srgbClr val="FF0000"/>
                </a:solidFill>
              </a:rPr>
              <a:t>&gt;&gt;</a:t>
            </a:r>
            <a:r>
              <a:rPr lang="it" sz="3000">
                <a:solidFill>
                  <a:srgbClr val="000000"/>
                </a:solidFill>
              </a:rPr>
              <a:t> function_name()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>
                <a:solidFill>
                  <a:srgbClr val="FF0000"/>
                </a:solidFill>
              </a:rPr>
              <a:t>&gt;&gt;</a:t>
            </a:r>
            <a:r>
              <a:rPr lang="it" sz="3000">
                <a:solidFill>
                  <a:srgbClr val="D54DAB"/>
                </a:solidFill>
              </a:rPr>
              <a:t> </a:t>
            </a:r>
            <a:r>
              <a:rPr lang="it" sz="3000">
                <a:solidFill>
                  <a:srgbClr val="000000"/>
                </a:solidFill>
              </a:rPr>
              <a:t>Hello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Functions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733675"/>
            <a:ext cx="8520600" cy="3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38761D"/>
                </a:solidFill>
              </a:rPr>
              <a:t>def</a:t>
            </a:r>
            <a:r>
              <a:rPr lang="it" sz="3000">
                <a:solidFill>
                  <a:schemeClr val="lt1"/>
                </a:solidFill>
              </a:rPr>
              <a:t> </a:t>
            </a:r>
            <a:r>
              <a:rPr lang="it" sz="3000">
                <a:solidFill>
                  <a:srgbClr val="0000FF"/>
                </a:solidFill>
              </a:rPr>
              <a:t>function_name</a:t>
            </a:r>
            <a:r>
              <a:rPr lang="it" sz="3000">
                <a:solidFill>
                  <a:srgbClr val="000000"/>
                </a:solidFill>
              </a:rPr>
              <a:t>(name):</a:t>
            </a:r>
            <a:endParaRPr sz="3000">
              <a:solidFill>
                <a:srgbClr val="000000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lt1"/>
                </a:solidFill>
              </a:rPr>
              <a:t>	</a:t>
            </a:r>
            <a:r>
              <a:rPr lang="it" sz="2400">
                <a:solidFill>
                  <a:srgbClr val="FF0000"/>
                </a:solidFill>
              </a:rPr>
              <a:t>’’’</a:t>
            </a:r>
            <a:endParaRPr sz="2400">
              <a:solidFill>
                <a:srgbClr val="FF0000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0000"/>
                </a:solidFill>
              </a:rPr>
              <a:t>     Docstring explains function.</a:t>
            </a:r>
            <a:endParaRPr sz="2400">
              <a:solidFill>
                <a:srgbClr val="FF0000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0000"/>
                </a:solidFill>
              </a:rPr>
              <a:t>     ’’’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lt1"/>
                </a:solidFill>
              </a:rPr>
              <a:t>        				</a:t>
            </a:r>
            <a:r>
              <a:rPr lang="it" sz="3000">
                <a:solidFill>
                  <a:srgbClr val="6AA84F"/>
                </a:solidFill>
              </a:rPr>
              <a:t>print</a:t>
            </a:r>
            <a:r>
              <a:rPr lang="it" sz="3000">
                <a:solidFill>
                  <a:srgbClr val="000000"/>
                </a:solidFill>
              </a:rPr>
              <a:t>(</a:t>
            </a:r>
            <a:r>
              <a:rPr lang="it" sz="3000">
                <a:solidFill>
                  <a:srgbClr val="FF0000"/>
                </a:solidFill>
              </a:rPr>
              <a:t>“Hello” </a:t>
            </a:r>
            <a:r>
              <a:rPr lang="it" sz="3000">
                <a:solidFill>
                  <a:srgbClr val="000000"/>
                </a:solidFill>
              </a:rPr>
              <a:t>+ name)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0000"/>
                </a:solidFill>
              </a:rPr>
              <a:t>&gt;&gt;</a:t>
            </a:r>
            <a:r>
              <a:rPr lang="it" sz="3000">
                <a:solidFill>
                  <a:srgbClr val="000000"/>
                </a:solidFill>
              </a:rPr>
              <a:t> function_name(</a:t>
            </a:r>
            <a:r>
              <a:rPr lang="it" sz="3000">
                <a:solidFill>
                  <a:srgbClr val="FF0000"/>
                </a:solidFill>
              </a:rPr>
              <a:t>‘Jonny’</a:t>
            </a:r>
            <a:r>
              <a:rPr lang="it" sz="3000">
                <a:solidFill>
                  <a:srgbClr val="000000"/>
                </a:solidFill>
              </a:rPr>
              <a:t>)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it" sz="3000">
                <a:solidFill>
                  <a:srgbClr val="FF0000"/>
                </a:solidFill>
              </a:rPr>
              <a:t>&gt;&gt;</a:t>
            </a:r>
            <a:r>
              <a:rPr lang="it" sz="3000">
                <a:solidFill>
                  <a:srgbClr val="D54DAB"/>
                </a:solidFill>
              </a:rPr>
              <a:t> </a:t>
            </a:r>
            <a:r>
              <a:rPr lang="it" sz="3000">
                <a:solidFill>
                  <a:srgbClr val="000000"/>
                </a:solidFill>
              </a:rPr>
              <a:t>Hello Jonny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Functions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it" sz="3000">
                <a:solidFill>
                  <a:srgbClr val="434343"/>
                </a:solidFill>
              </a:rPr>
              <a:t>It’s a best practice to use the </a:t>
            </a:r>
            <a:r>
              <a:rPr b="1" lang="it" sz="3000">
                <a:solidFill>
                  <a:srgbClr val="434343"/>
                </a:solidFill>
              </a:rPr>
              <a:t>return</a:t>
            </a:r>
            <a:r>
              <a:rPr lang="it" sz="3000">
                <a:solidFill>
                  <a:srgbClr val="434343"/>
                </a:solidFill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it" sz="3000">
                <a:solidFill>
                  <a:srgbClr val="434343"/>
                </a:solidFill>
              </a:rPr>
              <a:t>return</a:t>
            </a:r>
            <a:r>
              <a:rPr lang="it" sz="3000">
                <a:solidFill>
                  <a:srgbClr val="434343"/>
                </a:solidFill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Functions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863550"/>
            <a:ext cx="8520600" cy="3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6AA84F"/>
                </a:solidFill>
              </a:rPr>
              <a:t>def</a:t>
            </a:r>
            <a:r>
              <a:rPr lang="it" sz="3000">
                <a:solidFill>
                  <a:srgbClr val="38761D"/>
                </a:solidFill>
              </a:rPr>
              <a:t> </a:t>
            </a:r>
            <a:r>
              <a:rPr lang="it" sz="3000">
                <a:solidFill>
                  <a:srgbClr val="0000FF"/>
                </a:solidFill>
              </a:rPr>
              <a:t>multiply_function</a:t>
            </a:r>
            <a:r>
              <a:rPr lang="it" sz="3000">
                <a:solidFill>
                  <a:srgbClr val="000000"/>
                </a:solidFill>
              </a:rPr>
              <a:t>(a, b):</a:t>
            </a:r>
            <a:endParaRPr sz="3000">
              <a:solidFill>
                <a:srgbClr val="000000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lt1"/>
                </a:solidFill>
              </a:rPr>
              <a:t>	</a:t>
            </a:r>
            <a:r>
              <a:rPr lang="it" sz="2400">
                <a:solidFill>
                  <a:srgbClr val="FF0000"/>
                </a:solidFill>
              </a:rPr>
              <a:t>’’’</a:t>
            </a:r>
            <a:endParaRPr sz="2400">
              <a:solidFill>
                <a:srgbClr val="FF0000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0000"/>
                </a:solidFill>
              </a:rPr>
              <a:t>     Docstring explains function.</a:t>
            </a:r>
            <a:endParaRPr sz="2400">
              <a:solidFill>
                <a:srgbClr val="FF0000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0000"/>
                </a:solidFill>
              </a:rPr>
              <a:t>     ’’’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lt1"/>
                </a:solidFill>
              </a:rPr>
              <a:t>        				</a:t>
            </a:r>
            <a:r>
              <a:rPr lang="it" sz="3000">
                <a:solidFill>
                  <a:srgbClr val="6AA84F"/>
                </a:solidFill>
              </a:rPr>
              <a:t>return</a:t>
            </a:r>
            <a:r>
              <a:rPr lang="it" sz="3000">
                <a:solidFill>
                  <a:srgbClr val="000000"/>
                </a:solidFill>
              </a:rPr>
              <a:t>(a * b)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0000"/>
                </a:solidFill>
              </a:rPr>
              <a:t>&gt;&gt;</a:t>
            </a:r>
            <a:r>
              <a:rPr lang="it" sz="3000">
                <a:solidFill>
                  <a:srgbClr val="000000"/>
                </a:solidFill>
              </a:rPr>
              <a:t> var = multiply_function()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0000"/>
                </a:solidFill>
              </a:rPr>
              <a:t>&gt;&gt;</a:t>
            </a:r>
            <a:r>
              <a:rPr lang="it" sz="3000">
                <a:solidFill>
                  <a:srgbClr val="D54DAB"/>
                </a:solidFill>
              </a:rPr>
              <a:t> </a:t>
            </a:r>
            <a:r>
              <a:rPr lang="it" sz="3000">
                <a:solidFill>
                  <a:srgbClr val="6AA84F"/>
                </a:solidFill>
              </a:rPr>
              <a:t>print</a:t>
            </a:r>
            <a:r>
              <a:rPr lang="it" sz="3000">
                <a:solidFill>
                  <a:srgbClr val="000000"/>
                </a:solidFill>
              </a:rPr>
              <a:t>(var)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Functions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336200"/>
            <a:ext cx="8520600" cy="16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/>
              <a:t>Let’s work on some function</a:t>
            </a:r>
            <a:endParaRPr b="1"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