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 name="Shape 51"/>
        <p:cNvGrpSpPr/>
        <p:nvPr/>
      </p:nvGrpSpPr>
      <p:grpSpPr>
        <a:xfrm>
          <a:off x="0" y="0"/>
          <a:ext cx="0" cy="0"/>
          <a:chOff x="0" y="0"/>
          <a:chExt cx="0" cy="0"/>
        </a:xfrm>
      </p:grpSpPr>
      <p:sp>
        <p:nvSpPr>
          <p:cNvPr id="52" name="Google Shape;5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3" name="Google Shape;5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g4779de9943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4779de994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60a8804dc2_1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60a8804dc2_1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60a8804dc2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60a8804dc2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60a8804dc2_1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60a8804dc2_1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60a8804dc2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60a8804dc2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60a8804dc2_1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60a8804dc2_1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619ed27c9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619ed27c9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2" name="Google Shape;12;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5" name="Shape 45"/>
        <p:cNvGrpSpPr/>
        <p:nvPr/>
      </p:nvGrpSpPr>
      <p:grpSpPr>
        <a:xfrm>
          <a:off x="0" y="0"/>
          <a:ext cx="0" cy="0"/>
          <a:chOff x="0" y="0"/>
          <a:chExt cx="0" cy="0"/>
        </a:xfrm>
      </p:grpSpPr>
      <p:sp>
        <p:nvSpPr>
          <p:cNvPr id="46" name="Google Shape;46;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7" name="Google Shape;47;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8" name="Google Shape;48;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9" name="Shape 49"/>
        <p:cNvGrpSpPr/>
        <p:nvPr/>
      </p:nvGrpSpPr>
      <p:grpSpPr>
        <a:xfrm>
          <a:off x="0" y="0"/>
          <a:ext cx="0" cy="0"/>
          <a:chOff x="0" y="0"/>
          <a:chExt cx="0" cy="0"/>
        </a:xfrm>
      </p:grpSpPr>
      <p:sp>
        <p:nvSpPr>
          <p:cNvPr id="50" name="Google Shape;50;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4" name="Shape 14"/>
        <p:cNvGrpSpPr/>
        <p:nvPr/>
      </p:nvGrpSpPr>
      <p:grpSpPr>
        <a:xfrm>
          <a:off x="0" y="0"/>
          <a:ext cx="0" cy="0"/>
          <a:chOff x="0" y="0"/>
          <a:chExt cx="0" cy="0"/>
        </a:xfrm>
      </p:grpSpPr>
      <p:sp>
        <p:nvSpPr>
          <p:cNvPr id="15" name="Google Shape;15;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3" name="Shape 33"/>
        <p:cNvGrpSpPr/>
        <p:nvPr/>
      </p:nvGrpSpPr>
      <p:grpSpPr>
        <a:xfrm>
          <a:off x="0" y="0"/>
          <a:ext cx="0" cy="0"/>
          <a:chOff x="0" y="0"/>
          <a:chExt cx="0" cy="0"/>
        </a:xfrm>
      </p:grpSpPr>
      <p:sp>
        <p:nvSpPr>
          <p:cNvPr id="34" name="Google Shape;34;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9" name="Google Shape;39;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0" name="Google Shape;40;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1" name="Google Shape;4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2" name="Shape 42"/>
        <p:cNvGrpSpPr/>
        <p:nvPr/>
      </p:nvGrpSpPr>
      <p:grpSpPr>
        <a:xfrm>
          <a:off x="0" y="0"/>
          <a:ext cx="0" cy="0"/>
          <a:chOff x="0" y="0"/>
          <a:chExt cx="0" cy="0"/>
        </a:xfrm>
      </p:grpSpPr>
      <p:sp>
        <p:nvSpPr>
          <p:cNvPr id="43" name="Google Shape;43;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4" name="Google Shape;4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it"/>
              <a:t>‹#›</a:t>
            </a:fld>
            <a:endParaRPr/>
          </a:p>
        </p:txBody>
      </p:sp>
      <p:pic>
        <p:nvPicPr>
          <p:cNvPr id="9" name="Google Shape;9;p1"/>
          <p:cNvPicPr preferRelativeResize="0"/>
          <p:nvPr/>
        </p:nvPicPr>
        <p:blipFill>
          <a:blip r:embed="rId1">
            <a:alphaModFix/>
          </a:blip>
          <a:stretch>
            <a:fillRect/>
          </a:stretch>
        </p:blipFill>
        <p:spPr>
          <a:xfrm>
            <a:off x="7790072" y="4388070"/>
            <a:ext cx="1111378" cy="5727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8.png"/><Relationship Id="rId4" Type="http://schemas.openxmlformats.org/officeDocument/2006/relationships/image" Target="../media/image6.png"/><Relationship Id="rId5"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en.wikipedia.org/wiki/Coefficient_of_determination" TargetMode="External"/><Relationship Id="rId4" Type="http://schemas.openxmlformats.org/officeDocument/2006/relationships/image" Target="../media/image2.png"/><Relationship Id="rId5" Type="http://schemas.openxmlformats.org/officeDocument/2006/relationships/image" Target="../media/image12.png"/><Relationship Id="rId6" Type="http://schemas.openxmlformats.org/officeDocument/2006/relationships/image" Target="../media/image9.png"/><Relationship Id="rId7" Type="http://schemas.openxmlformats.org/officeDocument/2006/relationships/image" Target="../media/image4.png"/><Relationship Id="rId8"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en.wikipedia.org/wiki/Coefficient_of_determination" TargetMode="External"/><Relationship Id="rId4" Type="http://schemas.openxmlformats.org/officeDocument/2006/relationships/image" Target="../media/image5.png"/><Relationship Id="rId5"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13.png"/><Relationship Id="rId5"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 name="Shape 54"/>
        <p:cNvGrpSpPr/>
        <p:nvPr/>
      </p:nvGrpSpPr>
      <p:grpSpPr>
        <a:xfrm>
          <a:off x="0" y="0"/>
          <a:ext cx="0" cy="0"/>
          <a:chOff x="0" y="0"/>
          <a:chExt cx="0" cy="0"/>
        </a:xfrm>
      </p:grpSpPr>
      <p:sp>
        <p:nvSpPr>
          <p:cNvPr id="55" name="Google Shape;55;p13"/>
          <p:cNvSpPr txBox="1"/>
          <p:nvPr>
            <p:ph type="ctrTitle"/>
          </p:nvPr>
        </p:nvSpPr>
        <p:spPr>
          <a:xfrm>
            <a:off x="386708" y="72792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it"/>
              <a:t>Metrics to evaluate regression models</a:t>
            </a:r>
            <a:endParaRPr/>
          </a:p>
        </p:txBody>
      </p:sp>
      <p:sp>
        <p:nvSpPr>
          <p:cNvPr id="56" name="Google Shape;56;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it"/>
              <a:t>How to know if a regression model works well?</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Google Shape;61;p14"/>
          <p:cNvSpPr txBox="1"/>
          <p:nvPr>
            <p:ph type="title"/>
          </p:nvPr>
        </p:nvSpPr>
        <p:spPr>
          <a:xfrm>
            <a:off x="235500"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Regression Evaluation: RMSE and MSE</a:t>
            </a:r>
            <a:endParaRPr/>
          </a:p>
        </p:txBody>
      </p:sp>
      <p:pic>
        <p:nvPicPr>
          <p:cNvPr id="62" name="Google Shape;62;p14"/>
          <p:cNvPicPr preferRelativeResize="0"/>
          <p:nvPr/>
        </p:nvPicPr>
        <p:blipFill>
          <a:blip r:embed="rId3">
            <a:alphaModFix/>
          </a:blip>
          <a:stretch>
            <a:fillRect/>
          </a:stretch>
        </p:blipFill>
        <p:spPr>
          <a:xfrm>
            <a:off x="1730575" y="1046450"/>
            <a:ext cx="2983659" cy="865250"/>
          </a:xfrm>
          <a:prstGeom prst="rect">
            <a:avLst/>
          </a:prstGeom>
          <a:noFill/>
          <a:ln>
            <a:noFill/>
          </a:ln>
        </p:spPr>
      </p:pic>
      <p:pic>
        <p:nvPicPr>
          <p:cNvPr id="63" name="Google Shape;63;p14"/>
          <p:cNvPicPr preferRelativeResize="0"/>
          <p:nvPr/>
        </p:nvPicPr>
        <p:blipFill>
          <a:blip r:embed="rId4">
            <a:alphaModFix/>
          </a:blip>
          <a:stretch>
            <a:fillRect/>
          </a:stretch>
        </p:blipFill>
        <p:spPr>
          <a:xfrm>
            <a:off x="1730563" y="2139125"/>
            <a:ext cx="2767625" cy="865250"/>
          </a:xfrm>
          <a:prstGeom prst="rect">
            <a:avLst/>
          </a:prstGeom>
          <a:noFill/>
          <a:ln>
            <a:noFill/>
          </a:ln>
        </p:spPr>
      </p:pic>
      <p:pic>
        <p:nvPicPr>
          <p:cNvPr id="64" name="Google Shape;64;p14"/>
          <p:cNvPicPr preferRelativeResize="0"/>
          <p:nvPr/>
        </p:nvPicPr>
        <p:blipFill>
          <a:blip r:embed="rId5">
            <a:alphaModFix/>
          </a:blip>
          <a:stretch>
            <a:fillRect/>
          </a:stretch>
        </p:blipFill>
        <p:spPr>
          <a:xfrm>
            <a:off x="5499550" y="963050"/>
            <a:ext cx="3421575" cy="3416474"/>
          </a:xfrm>
          <a:prstGeom prst="rect">
            <a:avLst/>
          </a:prstGeom>
          <a:noFill/>
          <a:ln>
            <a:noFill/>
          </a:ln>
        </p:spPr>
      </p:pic>
      <p:sp>
        <p:nvSpPr>
          <p:cNvPr id="65" name="Google Shape;65;p14"/>
          <p:cNvSpPr txBox="1"/>
          <p:nvPr/>
        </p:nvSpPr>
        <p:spPr>
          <a:xfrm>
            <a:off x="7719700" y="3109200"/>
            <a:ext cx="728400" cy="33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a:t>Errors</a:t>
            </a:r>
            <a:endParaRPr/>
          </a:p>
        </p:txBody>
      </p:sp>
      <p:cxnSp>
        <p:nvCxnSpPr>
          <p:cNvPr id="66" name="Google Shape;66;p14"/>
          <p:cNvCxnSpPr>
            <a:stCxn id="65" idx="0"/>
          </p:cNvCxnSpPr>
          <p:nvPr/>
        </p:nvCxnSpPr>
        <p:spPr>
          <a:xfrm flipH="1">
            <a:off x="7604200" y="3109200"/>
            <a:ext cx="479700" cy="26700"/>
          </a:xfrm>
          <a:prstGeom prst="straightConnector1">
            <a:avLst/>
          </a:prstGeom>
          <a:noFill/>
          <a:ln cap="flat" cmpd="sng" w="9525">
            <a:solidFill>
              <a:schemeClr val="dk2"/>
            </a:solidFill>
            <a:prstDash val="solid"/>
            <a:round/>
            <a:headEnd len="med" w="med" type="none"/>
            <a:tailEnd len="med" w="med" type="triangle"/>
          </a:ln>
        </p:spPr>
      </p:cxnSp>
      <p:sp>
        <p:nvSpPr>
          <p:cNvPr id="67" name="Google Shape;67;p14"/>
          <p:cNvSpPr txBox="1"/>
          <p:nvPr/>
        </p:nvSpPr>
        <p:spPr>
          <a:xfrm>
            <a:off x="133250" y="3290600"/>
            <a:ext cx="5578800" cy="119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it"/>
              <a:t>MSE</a:t>
            </a:r>
            <a:r>
              <a:rPr lang="it"/>
              <a:t>=Mean Squared Error. </a:t>
            </a:r>
            <a:r>
              <a:rPr b="1" lang="it"/>
              <a:t>RMSE</a:t>
            </a:r>
            <a:r>
              <a:rPr lang="it"/>
              <a:t>=Root Mean Squared Error. </a:t>
            </a:r>
            <a:endParaRPr/>
          </a:p>
          <a:p>
            <a:pPr indent="0" lvl="0" marL="0" rtl="0" algn="l">
              <a:spcBef>
                <a:spcPts val="0"/>
              </a:spcBef>
              <a:spcAft>
                <a:spcPts val="0"/>
              </a:spcAft>
              <a:buNone/>
            </a:pPr>
            <a:r>
              <a:t/>
            </a:r>
            <a:endParaRPr/>
          </a:p>
          <a:p>
            <a:pPr indent="0" lvl="0" marL="0" rtl="0" algn="l">
              <a:spcBef>
                <a:spcPts val="0"/>
              </a:spcBef>
              <a:spcAft>
                <a:spcPts val="0"/>
              </a:spcAft>
              <a:buNone/>
            </a:pPr>
            <a:r>
              <a:rPr lang="it"/>
              <a:t>If you notice, they are very similar (the root square). In out House Price regression problem, image the RMSE = 5.090. This means that the </a:t>
            </a:r>
            <a:r>
              <a:rPr b="1" lang="it"/>
              <a:t>average error</a:t>
            </a:r>
            <a:r>
              <a:rPr lang="it"/>
              <a:t> we are making is 5.090 $. Is it big or not? It depends: in the houses problem is small because the mean house value &gt;50K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5"/>
          <p:cNvSpPr txBox="1"/>
          <p:nvPr>
            <p:ph type="title"/>
          </p:nvPr>
        </p:nvSpPr>
        <p:spPr>
          <a:xfrm>
            <a:off x="235500"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2300"/>
              <a:t>Regression Evaluation: R2 (R squared) a.k.a Coefficient of determination (</a:t>
            </a:r>
            <a:r>
              <a:rPr lang="it" sz="2300" u="sng">
                <a:solidFill>
                  <a:schemeClr val="hlink"/>
                </a:solidFill>
                <a:hlinkClick r:id="rId3"/>
              </a:rPr>
              <a:t>LINK</a:t>
            </a:r>
            <a:r>
              <a:rPr lang="it" sz="2300"/>
              <a:t>)</a:t>
            </a:r>
            <a:endParaRPr sz="2300"/>
          </a:p>
        </p:txBody>
      </p:sp>
      <p:pic>
        <p:nvPicPr>
          <p:cNvPr id="73" name="Google Shape;73;p15"/>
          <p:cNvPicPr preferRelativeResize="0"/>
          <p:nvPr/>
        </p:nvPicPr>
        <p:blipFill>
          <a:blip r:embed="rId4">
            <a:alphaModFix/>
          </a:blip>
          <a:stretch>
            <a:fillRect/>
          </a:stretch>
        </p:blipFill>
        <p:spPr>
          <a:xfrm>
            <a:off x="5499550" y="963050"/>
            <a:ext cx="3421575" cy="3416474"/>
          </a:xfrm>
          <a:prstGeom prst="rect">
            <a:avLst/>
          </a:prstGeom>
          <a:noFill/>
          <a:ln>
            <a:noFill/>
          </a:ln>
        </p:spPr>
      </p:pic>
      <p:sp>
        <p:nvSpPr>
          <p:cNvPr id="74" name="Google Shape;74;p15"/>
          <p:cNvSpPr txBox="1"/>
          <p:nvPr/>
        </p:nvSpPr>
        <p:spPr>
          <a:xfrm>
            <a:off x="8155000" y="2880600"/>
            <a:ext cx="728400" cy="33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a:t>e</a:t>
            </a:r>
            <a:endParaRPr/>
          </a:p>
        </p:txBody>
      </p:sp>
      <p:cxnSp>
        <p:nvCxnSpPr>
          <p:cNvPr id="75" name="Google Shape;75;p15"/>
          <p:cNvCxnSpPr/>
          <p:nvPr/>
        </p:nvCxnSpPr>
        <p:spPr>
          <a:xfrm flipH="1">
            <a:off x="7680400" y="3110500"/>
            <a:ext cx="479700" cy="26700"/>
          </a:xfrm>
          <a:prstGeom prst="straightConnector1">
            <a:avLst/>
          </a:prstGeom>
          <a:noFill/>
          <a:ln cap="flat" cmpd="sng" w="9525">
            <a:solidFill>
              <a:schemeClr val="dk2"/>
            </a:solidFill>
            <a:prstDash val="solid"/>
            <a:round/>
            <a:headEnd len="med" w="med" type="none"/>
            <a:tailEnd len="med" w="med" type="triangle"/>
          </a:ln>
        </p:spPr>
      </p:cxnSp>
      <p:sp>
        <p:nvSpPr>
          <p:cNvPr id="76" name="Google Shape;76;p15"/>
          <p:cNvSpPr txBox="1"/>
          <p:nvPr/>
        </p:nvSpPr>
        <p:spPr>
          <a:xfrm>
            <a:off x="235500" y="3482875"/>
            <a:ext cx="5578800" cy="127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it"/>
              <a:t>R2 score</a:t>
            </a:r>
            <a:r>
              <a:rPr lang="it"/>
              <a:t> is between -infinite and 1, always. It can’t be more than 1.</a:t>
            </a:r>
            <a:endParaRPr/>
          </a:p>
          <a:p>
            <a:pPr indent="0" lvl="0" marL="0" rtl="0" algn="l">
              <a:spcBef>
                <a:spcPts val="0"/>
              </a:spcBef>
              <a:spcAft>
                <a:spcPts val="0"/>
              </a:spcAft>
              <a:buNone/>
            </a:pPr>
            <a:r>
              <a:t/>
            </a:r>
            <a:endParaRPr/>
          </a:p>
          <a:p>
            <a:pPr indent="0" lvl="0" marL="0" rtl="0" algn="l">
              <a:spcBef>
                <a:spcPts val="0"/>
              </a:spcBef>
              <a:spcAft>
                <a:spcPts val="0"/>
              </a:spcAft>
              <a:buNone/>
            </a:pPr>
            <a:r>
              <a:rPr lang="it"/>
              <a:t>It compares the </a:t>
            </a:r>
            <a:r>
              <a:rPr b="1" lang="it"/>
              <a:t>SSres</a:t>
            </a:r>
            <a:r>
              <a:rPr lang="it"/>
              <a:t> = sum of errors of the regressor(squared). with </a:t>
            </a:r>
            <a:r>
              <a:rPr b="1" lang="it"/>
              <a:t>SStot</a:t>
            </a:r>
            <a:r>
              <a:rPr lang="it"/>
              <a:t> that is the total variance of the data (measure of dispersion around the mean of the signal). </a:t>
            </a:r>
            <a:endParaRPr/>
          </a:p>
        </p:txBody>
      </p:sp>
      <p:pic>
        <p:nvPicPr>
          <p:cNvPr id="77" name="Google Shape;77;p15"/>
          <p:cNvPicPr preferRelativeResize="0"/>
          <p:nvPr/>
        </p:nvPicPr>
        <p:blipFill>
          <a:blip r:embed="rId5">
            <a:alphaModFix/>
          </a:blip>
          <a:stretch>
            <a:fillRect/>
          </a:stretch>
        </p:blipFill>
        <p:spPr>
          <a:xfrm>
            <a:off x="1714525" y="1124325"/>
            <a:ext cx="1972100" cy="859425"/>
          </a:xfrm>
          <a:prstGeom prst="rect">
            <a:avLst/>
          </a:prstGeom>
          <a:noFill/>
          <a:ln>
            <a:noFill/>
          </a:ln>
        </p:spPr>
      </p:pic>
      <p:pic>
        <p:nvPicPr>
          <p:cNvPr id="78" name="Google Shape;78;p15"/>
          <p:cNvPicPr preferRelativeResize="0"/>
          <p:nvPr/>
        </p:nvPicPr>
        <p:blipFill>
          <a:blip r:embed="rId6">
            <a:alphaModFix/>
          </a:blip>
          <a:stretch>
            <a:fillRect/>
          </a:stretch>
        </p:blipFill>
        <p:spPr>
          <a:xfrm>
            <a:off x="3596650" y="2251075"/>
            <a:ext cx="1510925" cy="859425"/>
          </a:xfrm>
          <a:prstGeom prst="rect">
            <a:avLst/>
          </a:prstGeom>
          <a:noFill/>
          <a:ln>
            <a:noFill/>
          </a:ln>
        </p:spPr>
      </p:pic>
      <p:pic>
        <p:nvPicPr>
          <p:cNvPr id="79" name="Google Shape;79;p15"/>
          <p:cNvPicPr preferRelativeResize="0"/>
          <p:nvPr/>
        </p:nvPicPr>
        <p:blipFill>
          <a:blip r:embed="rId7">
            <a:alphaModFix/>
          </a:blip>
          <a:stretch>
            <a:fillRect/>
          </a:stretch>
        </p:blipFill>
        <p:spPr>
          <a:xfrm>
            <a:off x="477775" y="2063850"/>
            <a:ext cx="1972099" cy="551964"/>
          </a:xfrm>
          <a:prstGeom prst="rect">
            <a:avLst/>
          </a:prstGeom>
          <a:noFill/>
          <a:ln>
            <a:noFill/>
          </a:ln>
        </p:spPr>
      </p:pic>
      <p:pic>
        <p:nvPicPr>
          <p:cNvPr id="80" name="Google Shape;80;p15"/>
          <p:cNvPicPr preferRelativeResize="0"/>
          <p:nvPr/>
        </p:nvPicPr>
        <p:blipFill>
          <a:blip r:embed="rId8">
            <a:alphaModFix/>
          </a:blip>
          <a:stretch>
            <a:fillRect/>
          </a:stretch>
        </p:blipFill>
        <p:spPr>
          <a:xfrm>
            <a:off x="441850" y="2762999"/>
            <a:ext cx="2874083" cy="5727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6"/>
          <p:cNvSpPr txBox="1"/>
          <p:nvPr>
            <p:ph type="title"/>
          </p:nvPr>
        </p:nvSpPr>
        <p:spPr>
          <a:xfrm>
            <a:off x="235500"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2300"/>
              <a:t>Regression Evaluation: R2 (R squared) a.k.a Coefficient of determination (</a:t>
            </a:r>
            <a:r>
              <a:rPr lang="it" sz="2300" u="sng">
                <a:solidFill>
                  <a:schemeClr val="hlink"/>
                </a:solidFill>
                <a:hlinkClick r:id="rId3"/>
              </a:rPr>
              <a:t>LINK</a:t>
            </a:r>
            <a:r>
              <a:rPr lang="it" sz="2300"/>
              <a:t>)</a:t>
            </a:r>
            <a:endParaRPr sz="2300"/>
          </a:p>
        </p:txBody>
      </p:sp>
      <p:sp>
        <p:nvSpPr>
          <p:cNvPr id="86" name="Google Shape;86;p16"/>
          <p:cNvSpPr txBox="1"/>
          <p:nvPr/>
        </p:nvSpPr>
        <p:spPr>
          <a:xfrm>
            <a:off x="355325" y="1100150"/>
            <a:ext cx="8270400" cy="235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1300"/>
              <a:t>Having said that, if you think about the formulas, it is doing this:</a:t>
            </a:r>
            <a:endParaRPr sz="1300"/>
          </a:p>
          <a:p>
            <a:pPr indent="0" lvl="0" marL="0" rtl="0" algn="l">
              <a:spcBef>
                <a:spcPts val="0"/>
              </a:spcBef>
              <a:spcAft>
                <a:spcPts val="0"/>
              </a:spcAft>
              <a:buNone/>
            </a:pPr>
            <a:r>
              <a:t/>
            </a:r>
            <a:endParaRPr sz="1300"/>
          </a:p>
          <a:p>
            <a:pPr indent="-311150" lvl="0" marL="457200" rtl="0" algn="l">
              <a:spcBef>
                <a:spcPts val="0"/>
              </a:spcBef>
              <a:spcAft>
                <a:spcPts val="0"/>
              </a:spcAft>
              <a:buSzPts val="1300"/>
              <a:buAutoNum type="arabicPeriod"/>
            </a:pPr>
            <a:r>
              <a:rPr lang="it" sz="1300"/>
              <a:t>With the regressor, calculate the            that is a measure of error</a:t>
            </a:r>
            <a:endParaRPr sz="1300"/>
          </a:p>
          <a:p>
            <a:pPr indent="0" lvl="0" marL="457200" rtl="0" algn="l">
              <a:spcBef>
                <a:spcPts val="0"/>
              </a:spcBef>
              <a:spcAft>
                <a:spcPts val="0"/>
              </a:spcAft>
              <a:buNone/>
            </a:pPr>
            <a:r>
              <a:t/>
            </a:r>
            <a:endParaRPr sz="1300"/>
          </a:p>
          <a:p>
            <a:pPr indent="-311150" lvl="0" marL="457200" rtl="0" algn="l">
              <a:spcBef>
                <a:spcPts val="0"/>
              </a:spcBef>
              <a:spcAft>
                <a:spcPts val="0"/>
              </a:spcAft>
              <a:buSzPts val="1300"/>
              <a:buAutoNum type="arabicPeriod"/>
            </a:pPr>
            <a:r>
              <a:rPr lang="it" sz="1300"/>
              <a:t>Take your real target values, plot them, and draw an horizontal line corresponding to the mean and calculate again the sum of error squared and call it SStot. (this is equivalent as calculating the variance of target real values)</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it" sz="1300"/>
              <a:t>The R2 score compare the errors made by your model and the by the horizontal line. R2 score tells you how much your model is better than predicting the values using the mean of the signal.  </a:t>
            </a:r>
            <a:endParaRPr sz="1300"/>
          </a:p>
        </p:txBody>
      </p:sp>
      <p:pic>
        <p:nvPicPr>
          <p:cNvPr id="87" name="Google Shape;87;p16"/>
          <p:cNvPicPr preferRelativeResize="0"/>
          <p:nvPr/>
        </p:nvPicPr>
        <p:blipFill>
          <a:blip r:embed="rId4">
            <a:alphaModFix/>
          </a:blip>
          <a:stretch>
            <a:fillRect/>
          </a:stretch>
        </p:blipFill>
        <p:spPr>
          <a:xfrm>
            <a:off x="3293350" y="1490375"/>
            <a:ext cx="470400" cy="419550"/>
          </a:xfrm>
          <a:prstGeom prst="rect">
            <a:avLst/>
          </a:prstGeom>
          <a:noFill/>
          <a:ln>
            <a:noFill/>
          </a:ln>
        </p:spPr>
      </p:pic>
      <p:pic>
        <p:nvPicPr>
          <p:cNvPr id="88" name="Google Shape;88;p16"/>
          <p:cNvPicPr preferRelativeResize="0"/>
          <p:nvPr/>
        </p:nvPicPr>
        <p:blipFill>
          <a:blip r:embed="rId5">
            <a:alphaModFix/>
          </a:blip>
          <a:stretch>
            <a:fillRect/>
          </a:stretch>
        </p:blipFill>
        <p:spPr>
          <a:xfrm>
            <a:off x="470125" y="3311174"/>
            <a:ext cx="1881725" cy="1716850"/>
          </a:xfrm>
          <a:prstGeom prst="rect">
            <a:avLst/>
          </a:prstGeom>
          <a:noFill/>
          <a:ln>
            <a:noFill/>
          </a:ln>
        </p:spPr>
      </p:pic>
      <p:cxnSp>
        <p:nvCxnSpPr>
          <p:cNvPr id="89" name="Google Shape;89;p16"/>
          <p:cNvCxnSpPr/>
          <p:nvPr/>
        </p:nvCxnSpPr>
        <p:spPr>
          <a:xfrm flipH="1" rot="10800000">
            <a:off x="346450" y="3553400"/>
            <a:ext cx="1652400" cy="1003800"/>
          </a:xfrm>
          <a:prstGeom prst="straightConnector1">
            <a:avLst/>
          </a:prstGeom>
          <a:noFill/>
          <a:ln cap="flat" cmpd="sng" w="9525">
            <a:solidFill>
              <a:srgbClr val="FF0000"/>
            </a:solidFill>
            <a:prstDash val="solid"/>
            <a:round/>
            <a:headEnd len="med" w="med" type="none"/>
            <a:tailEnd len="med" w="med" type="none"/>
          </a:ln>
        </p:spPr>
      </p:cxnSp>
      <p:cxnSp>
        <p:nvCxnSpPr>
          <p:cNvPr id="90" name="Google Shape;90;p16"/>
          <p:cNvCxnSpPr/>
          <p:nvPr/>
        </p:nvCxnSpPr>
        <p:spPr>
          <a:xfrm flipH="1">
            <a:off x="80050" y="3974650"/>
            <a:ext cx="2620500" cy="17700"/>
          </a:xfrm>
          <a:prstGeom prst="straightConnector1">
            <a:avLst/>
          </a:prstGeom>
          <a:noFill/>
          <a:ln cap="flat" cmpd="sng" w="28575">
            <a:solidFill>
              <a:srgbClr val="00FF00"/>
            </a:solidFill>
            <a:prstDash val="dash"/>
            <a:round/>
            <a:headEnd len="med" w="med" type="none"/>
            <a:tailEnd len="med" w="med" type="none"/>
          </a:ln>
        </p:spPr>
      </p:cxnSp>
      <p:sp>
        <p:nvSpPr>
          <p:cNvPr id="91" name="Google Shape;91;p16"/>
          <p:cNvSpPr txBox="1"/>
          <p:nvPr/>
        </p:nvSpPr>
        <p:spPr>
          <a:xfrm>
            <a:off x="3029250" y="3483675"/>
            <a:ext cx="5632200" cy="64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a:t>If R2 score = 0, so your model is useless because the green line (the mean) is predicting as well as your model! :)</a:t>
            </a:r>
            <a:endParaRPr/>
          </a:p>
          <a:p>
            <a:pPr indent="0" lvl="0" marL="0" rtl="0" algn="l">
              <a:spcBef>
                <a:spcPts val="0"/>
              </a:spcBef>
              <a:spcAft>
                <a:spcPts val="0"/>
              </a:spcAft>
              <a:buNone/>
            </a:pPr>
            <a:r>
              <a:rPr lang="it"/>
              <a: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7"/>
          <p:cNvSpPr txBox="1"/>
          <p:nvPr>
            <p:ph type="title"/>
          </p:nvPr>
        </p:nvSpPr>
        <p:spPr>
          <a:xfrm>
            <a:off x="235500"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2500"/>
              <a:t>R2 Square: </a:t>
            </a:r>
            <a:r>
              <a:rPr b="1" lang="it" sz="2500"/>
              <a:t>second</a:t>
            </a:r>
            <a:r>
              <a:rPr lang="it" sz="2500"/>
              <a:t> way to think it</a:t>
            </a:r>
            <a:endParaRPr sz="2500"/>
          </a:p>
        </p:txBody>
      </p:sp>
      <p:pic>
        <p:nvPicPr>
          <p:cNvPr id="97" name="Google Shape;97;p17"/>
          <p:cNvPicPr preferRelativeResize="0"/>
          <p:nvPr/>
        </p:nvPicPr>
        <p:blipFill>
          <a:blip r:embed="rId3">
            <a:alphaModFix/>
          </a:blip>
          <a:stretch>
            <a:fillRect/>
          </a:stretch>
        </p:blipFill>
        <p:spPr>
          <a:xfrm>
            <a:off x="303425" y="794250"/>
            <a:ext cx="4526893" cy="4125776"/>
          </a:xfrm>
          <a:prstGeom prst="rect">
            <a:avLst/>
          </a:prstGeom>
          <a:noFill/>
          <a:ln>
            <a:noFill/>
          </a:ln>
        </p:spPr>
      </p:pic>
      <p:sp>
        <p:nvSpPr>
          <p:cNvPr id="98" name="Google Shape;98;p17"/>
          <p:cNvSpPr txBox="1"/>
          <p:nvPr/>
        </p:nvSpPr>
        <p:spPr>
          <a:xfrm>
            <a:off x="4965825" y="909850"/>
            <a:ext cx="3899700" cy="367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a:t>If we plot the scatter plot </a:t>
            </a:r>
            <a:r>
              <a:rPr b="1" lang="it"/>
              <a:t>Real target values</a:t>
            </a:r>
            <a:r>
              <a:rPr lang="it"/>
              <a:t> vs </a:t>
            </a:r>
            <a:r>
              <a:rPr b="1" lang="it"/>
              <a:t>Predicted</a:t>
            </a:r>
            <a:r>
              <a:rPr lang="it"/>
              <a:t> and if the model is able to </a:t>
            </a:r>
            <a:r>
              <a:rPr b="1" lang="it"/>
              <a:t>perfectly</a:t>
            </a:r>
            <a:r>
              <a:rPr lang="it"/>
              <a:t> predict the values, we would expect that the blu points describe a line.</a:t>
            </a:r>
            <a:endParaRPr/>
          </a:p>
          <a:p>
            <a:pPr indent="0" lvl="0" marL="0" rtl="0" algn="l">
              <a:spcBef>
                <a:spcPts val="0"/>
              </a:spcBef>
              <a:spcAft>
                <a:spcPts val="0"/>
              </a:spcAft>
              <a:buNone/>
            </a:pPr>
            <a:r>
              <a:t/>
            </a:r>
            <a:endParaRPr/>
          </a:p>
          <a:p>
            <a:pPr indent="0" lvl="0" marL="0" rtl="0" algn="l">
              <a:spcBef>
                <a:spcPts val="0"/>
              </a:spcBef>
              <a:spcAft>
                <a:spcPts val="0"/>
              </a:spcAft>
              <a:buNone/>
            </a:pPr>
            <a:r>
              <a:rPr lang="it"/>
              <a:t>In this case (in the figure), we see that the predicted values drift a little from the real ones. This is normal.</a:t>
            </a:r>
            <a:endParaRPr/>
          </a:p>
          <a:p>
            <a:pPr indent="0" lvl="0" marL="0" rtl="0" algn="l">
              <a:spcBef>
                <a:spcPts val="0"/>
              </a:spcBef>
              <a:spcAft>
                <a:spcPts val="0"/>
              </a:spcAft>
              <a:buNone/>
            </a:pPr>
            <a:r>
              <a:t/>
            </a:r>
            <a:endParaRPr/>
          </a:p>
          <a:p>
            <a:pPr indent="0" lvl="0" marL="0" rtl="0" algn="l">
              <a:spcBef>
                <a:spcPts val="0"/>
              </a:spcBef>
              <a:spcAft>
                <a:spcPts val="0"/>
              </a:spcAft>
              <a:buNone/>
            </a:pPr>
            <a:r>
              <a:rPr lang="it"/>
              <a:t>So, the more the blue points (Real vs Predicted) are approaching a line, the higher is R2 score (towards 1). </a:t>
            </a:r>
            <a:endParaRPr/>
          </a:p>
          <a:p>
            <a:pPr indent="0" lvl="0" marL="0" rtl="0" algn="l">
              <a:spcBef>
                <a:spcPts val="0"/>
              </a:spcBef>
              <a:spcAft>
                <a:spcPts val="0"/>
              </a:spcAft>
              <a:buNone/>
            </a:pPr>
            <a:r>
              <a:t/>
            </a:r>
            <a:endParaRPr/>
          </a:p>
          <a:p>
            <a:pPr indent="0" lvl="0" marL="0" rtl="0" algn="l">
              <a:spcBef>
                <a:spcPts val="0"/>
              </a:spcBef>
              <a:spcAft>
                <a:spcPts val="0"/>
              </a:spcAft>
              <a:buNone/>
            </a:pPr>
            <a:r>
              <a:rPr lang="it"/>
              <a:t>R2 score is linked to the concept of “explained variance”: it tells you how much variance (information) the model can “explain”.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8"/>
          <p:cNvSpPr txBox="1"/>
          <p:nvPr>
            <p:ph type="title"/>
          </p:nvPr>
        </p:nvSpPr>
        <p:spPr>
          <a:xfrm>
            <a:off x="235500"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2500"/>
              <a:t>How do you evaluate a regression model?</a:t>
            </a:r>
            <a:endParaRPr sz="2500"/>
          </a:p>
        </p:txBody>
      </p:sp>
      <p:pic>
        <p:nvPicPr>
          <p:cNvPr id="104" name="Google Shape;104;p18"/>
          <p:cNvPicPr preferRelativeResize="0"/>
          <p:nvPr/>
        </p:nvPicPr>
        <p:blipFill>
          <a:blip r:embed="rId3">
            <a:alphaModFix/>
          </a:blip>
          <a:stretch>
            <a:fillRect/>
          </a:stretch>
        </p:blipFill>
        <p:spPr>
          <a:xfrm>
            <a:off x="8134250" y="198137"/>
            <a:ext cx="761676" cy="761676"/>
          </a:xfrm>
          <a:prstGeom prst="rect">
            <a:avLst/>
          </a:prstGeom>
          <a:noFill/>
          <a:ln>
            <a:noFill/>
          </a:ln>
        </p:spPr>
      </p:pic>
      <p:sp>
        <p:nvSpPr>
          <p:cNvPr id="105" name="Google Shape;105;p18"/>
          <p:cNvSpPr txBox="1"/>
          <p:nvPr>
            <p:ph idx="1" type="body"/>
          </p:nvPr>
        </p:nvSpPr>
        <p:spPr>
          <a:xfrm>
            <a:off x="311700" y="695275"/>
            <a:ext cx="7665600" cy="432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300"/>
              <a:t>Generally it is possible to use 2 metrics: RMSE and R2 Score</a:t>
            </a:r>
            <a:endParaRPr sz="1300"/>
          </a:p>
          <a:p>
            <a:pPr indent="0" lvl="0" marL="0" rtl="0" algn="l">
              <a:spcBef>
                <a:spcPts val="1600"/>
              </a:spcBef>
              <a:spcAft>
                <a:spcPts val="0"/>
              </a:spcAft>
              <a:buNone/>
            </a:pPr>
            <a:r>
              <a:rPr b="1" lang="it" sz="1300"/>
              <a:t>RMSE</a:t>
            </a:r>
            <a:r>
              <a:rPr lang="it" sz="1300"/>
              <a:t> quantify us the average error our model is doing in the regression task. For example, evaluating the price of houses given Area, an RMSE of 1000$ tells us that the average error is 1000$. High or low? Depends on the average house price.</a:t>
            </a:r>
            <a:endParaRPr sz="1300"/>
          </a:p>
          <a:p>
            <a:pPr indent="0" lvl="0" marL="0" rtl="0" algn="l">
              <a:spcBef>
                <a:spcPts val="1600"/>
              </a:spcBef>
              <a:spcAft>
                <a:spcPts val="0"/>
              </a:spcAft>
              <a:buNone/>
            </a:pPr>
            <a:r>
              <a:rPr b="1" lang="it" sz="1300"/>
              <a:t>R2 Score</a:t>
            </a:r>
            <a:r>
              <a:rPr lang="it" sz="1300"/>
              <a:t> tells us </a:t>
            </a:r>
            <a:r>
              <a:rPr b="1" lang="it" sz="1300"/>
              <a:t>how well</a:t>
            </a:r>
            <a:r>
              <a:rPr lang="it" sz="1300"/>
              <a:t> the regression model is able to describe the data and it is a sort of </a:t>
            </a:r>
            <a:r>
              <a:rPr b="1" lang="it" sz="1300"/>
              <a:t>quality index</a:t>
            </a:r>
            <a:r>
              <a:rPr lang="it" sz="1300"/>
              <a:t> of the </a:t>
            </a:r>
            <a:r>
              <a:rPr b="1" lang="it" sz="1300"/>
              <a:t>fitting (</a:t>
            </a:r>
            <a:r>
              <a:rPr lang="it" sz="1300"/>
              <a:t>fitting means then a regressor describe the data). </a:t>
            </a:r>
            <a:r>
              <a:rPr b="1" lang="it" sz="1300"/>
              <a:t>R2 score </a:t>
            </a:r>
            <a:r>
              <a:rPr lang="it" sz="1300"/>
              <a:t>ranges from -infinite to 1 (</a:t>
            </a:r>
            <a:r>
              <a:rPr b="1" lang="it" sz="1300"/>
              <a:t>be careful</a:t>
            </a:r>
            <a:r>
              <a:rPr lang="it" sz="1300"/>
              <a:t>: 1, in the test set, is </a:t>
            </a:r>
            <a:r>
              <a:rPr b="1" lang="it" sz="1300"/>
              <a:t>impossible</a:t>
            </a:r>
            <a:r>
              <a:rPr lang="it" sz="1300"/>
              <a:t>, when you see it, something is surely wrong). The data has always a part of noise that cannot be predicted so a model is NEVER able to predict perfectly the target. All the next definitions are valid (and are closing related one with the other):</a:t>
            </a:r>
            <a:endParaRPr sz="1300"/>
          </a:p>
          <a:p>
            <a:pPr indent="-311150" lvl="0" marL="457200" rtl="0" algn="l">
              <a:spcBef>
                <a:spcPts val="1600"/>
              </a:spcBef>
              <a:spcAft>
                <a:spcPts val="0"/>
              </a:spcAft>
              <a:buSzPts val="1300"/>
              <a:buChar char="●"/>
            </a:pPr>
            <a:r>
              <a:rPr b="1" lang="it" sz="1300"/>
              <a:t>R2 score</a:t>
            </a:r>
            <a:r>
              <a:rPr lang="it" sz="1300"/>
              <a:t> tells us the % of improvement of the model compared to a mean model (represented by the mean rect) because is compares the </a:t>
            </a:r>
            <a:r>
              <a:rPr b="1" lang="it" sz="1300"/>
              <a:t>error of the fitting</a:t>
            </a:r>
            <a:r>
              <a:rPr lang="it" sz="1300"/>
              <a:t> with </a:t>
            </a:r>
            <a:r>
              <a:rPr b="1" lang="it" sz="1300"/>
              <a:t>the error of the mean model</a:t>
            </a:r>
            <a:r>
              <a:rPr lang="it" sz="1300"/>
              <a:t> (doing a ratio).</a:t>
            </a:r>
            <a:endParaRPr sz="1300"/>
          </a:p>
          <a:p>
            <a:pPr indent="-311150" lvl="0" marL="457200" rtl="0" algn="l">
              <a:spcBef>
                <a:spcPts val="0"/>
              </a:spcBef>
              <a:spcAft>
                <a:spcPts val="0"/>
              </a:spcAft>
              <a:buSzPts val="1300"/>
              <a:buChar char="●"/>
            </a:pPr>
            <a:r>
              <a:rPr b="1" lang="it" sz="1300"/>
              <a:t>R2 score </a:t>
            </a:r>
            <a:r>
              <a:rPr lang="it" sz="1300"/>
              <a:t>is related to the portion (%) of “variance” that the model “understood” from the data.</a:t>
            </a:r>
            <a:endParaRPr sz="1300"/>
          </a:p>
          <a:p>
            <a:pPr indent="-311150" lvl="0" marL="457200" rtl="0" algn="l">
              <a:spcBef>
                <a:spcPts val="0"/>
              </a:spcBef>
              <a:spcAft>
                <a:spcPts val="0"/>
              </a:spcAft>
              <a:buSzPts val="1300"/>
              <a:buChar char="●"/>
            </a:pPr>
            <a:r>
              <a:rPr b="1" lang="it" sz="1300"/>
              <a:t>R2 score </a:t>
            </a:r>
            <a:r>
              <a:rPr lang="it" sz="1300"/>
              <a:t>tells you how much the point in a plot (Real_values vs Predicted) approach a rect.</a:t>
            </a:r>
            <a:endParaRPr sz="13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9"/>
          <p:cNvSpPr txBox="1"/>
          <p:nvPr>
            <p:ph type="title"/>
          </p:nvPr>
        </p:nvSpPr>
        <p:spPr>
          <a:xfrm>
            <a:off x="235500"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2500"/>
              <a:t>Sklearn: RMSE and R2 Score</a:t>
            </a:r>
            <a:endParaRPr sz="2500"/>
          </a:p>
        </p:txBody>
      </p:sp>
      <p:pic>
        <p:nvPicPr>
          <p:cNvPr id="111" name="Google Shape;111;p19"/>
          <p:cNvPicPr preferRelativeResize="0"/>
          <p:nvPr/>
        </p:nvPicPr>
        <p:blipFill>
          <a:blip r:embed="rId3">
            <a:alphaModFix/>
          </a:blip>
          <a:stretch>
            <a:fillRect/>
          </a:stretch>
        </p:blipFill>
        <p:spPr>
          <a:xfrm>
            <a:off x="7623449" y="79013"/>
            <a:ext cx="1283675" cy="695136"/>
          </a:xfrm>
          <a:prstGeom prst="rect">
            <a:avLst/>
          </a:prstGeom>
          <a:noFill/>
          <a:ln>
            <a:noFill/>
          </a:ln>
        </p:spPr>
      </p:pic>
      <p:pic>
        <p:nvPicPr>
          <p:cNvPr id="112" name="Google Shape;112;p19"/>
          <p:cNvPicPr preferRelativeResize="0"/>
          <p:nvPr/>
        </p:nvPicPr>
        <p:blipFill>
          <a:blip r:embed="rId4">
            <a:alphaModFix/>
          </a:blip>
          <a:stretch>
            <a:fillRect/>
          </a:stretch>
        </p:blipFill>
        <p:spPr>
          <a:xfrm>
            <a:off x="152400" y="926548"/>
            <a:ext cx="8839198" cy="1375708"/>
          </a:xfrm>
          <a:prstGeom prst="rect">
            <a:avLst/>
          </a:prstGeom>
          <a:noFill/>
          <a:ln>
            <a:noFill/>
          </a:ln>
        </p:spPr>
      </p:pic>
      <p:pic>
        <p:nvPicPr>
          <p:cNvPr id="113" name="Google Shape;113;p19"/>
          <p:cNvPicPr preferRelativeResize="0"/>
          <p:nvPr/>
        </p:nvPicPr>
        <p:blipFill>
          <a:blip r:embed="rId5">
            <a:alphaModFix/>
          </a:blip>
          <a:stretch>
            <a:fillRect/>
          </a:stretch>
        </p:blipFill>
        <p:spPr>
          <a:xfrm>
            <a:off x="152400" y="2454657"/>
            <a:ext cx="8839201" cy="127362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20"/>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it"/>
              <a:t>Go to Notebook Regression Metrics</a:t>
            </a:r>
            <a:endParaRPr/>
          </a:p>
          <a:p>
            <a:pPr indent="0" lvl="0" marL="0" rtl="0" algn="ctr">
              <a:spcBef>
                <a:spcPts val="0"/>
              </a:spcBef>
              <a:spcAft>
                <a:spcPts val="0"/>
              </a:spcAft>
              <a:buNone/>
            </a:pPr>
            <a:r>
              <a:rPr lang="it"/>
              <a:t>Section 1</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