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193ae4c6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193ae4c6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1f03413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1f03413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193ae4c6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193ae4c6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193ae4c6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193ae4c6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1f03413c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1f03413c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193ae4c6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193ae4c6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1f03413c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1f03413c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1f03413c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1f03413c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193ae4c6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193ae4c6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1f03413c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1f03413c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1a95f346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1a95f346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1f03413c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1f03413c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1f03413c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1f03413c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1f03413c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1f03413c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1f03413c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1f03413c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1f03413c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1f03413c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1f03413c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1f03413c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1f03413c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1f03413c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1f03413c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1f03413c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1f03413c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1f03413c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193ae4c6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193ae4c6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1a95f346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1a95f346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1a95f346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1a95f346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193ae4c6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193ae4c6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193ae4c6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193ae4c6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193ae4c6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193ae4c6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193ae4c6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193ae4c6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90072" y="4388070"/>
            <a:ext cx="1111378" cy="5727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towardsdatascience.com/understanding-the-concept-of-hierarchical-clustering-technique-c6e8243758ec" TargetMode="External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towardsdatascience.com/understanding-the-concept-of-hierarchical-clustering-technique-c6e8243758ec" TargetMode="External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towardsdatascience.com/dbscan-clustering-for-data-shapes-k-means-cant-handle-well-in-python-6be89af4e6ea" TargetMode="External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jakevdp.github.io/PythonDataScienceHandbook/05.10-manifold-learning.html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24.png"/><Relationship Id="rId6" Type="http://schemas.openxmlformats.org/officeDocument/2006/relationships/hyperlink" Target="https://jakevdp.github.io/PythonDataScienceHandbook/05.09-principal-component-analysis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jakevdp.github.io/PythonDataScienceHandbook/05.09-principal-component-analysis.html" TargetMode="External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8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Hamming_distance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K-means_cluste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cikit-learn.org/stable/modules/generated/sklearn.cluster.KMeans.html" TargetMode="External"/><Relationship Id="rId4" Type="http://schemas.openxmlformats.org/officeDocument/2006/relationships/hyperlink" Target="https://pythonprogramminglanguage.com/kmeans-elbow-method/" TargetMode="External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Unsupervised Learning Techniques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Clustering and Dimensionality Reduction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Spectral Clustering: k-means in higher dim. spaces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000075"/>
            <a:ext cx="8216400" cy="11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You already learning that non linear data can be separable in higher dimensional spaces? Good!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Spectral Clustering is a K-Mean that project the data into higher-dimensional space and </a:t>
            </a:r>
            <a:r>
              <a:rPr b="1" lang="it"/>
              <a:t>then </a:t>
            </a:r>
            <a:r>
              <a:rPr lang="it"/>
              <a:t>apply K-Means!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050" y="2571750"/>
            <a:ext cx="3545475" cy="244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Feature Scaling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000075"/>
            <a:ext cx="8216400" cy="18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Be careful ! Since K-means and Hierarchical clustering uses a distance metrics, we always have to scaling the features so that they are comparable.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If not, if a features is in KM and another in Centimeters, the feature in centimeters is sort of </a:t>
            </a:r>
            <a:r>
              <a:rPr b="1" lang="it"/>
              <a:t>ignored </a:t>
            </a:r>
            <a:r>
              <a:rPr lang="it"/>
              <a:t>because too small!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Hands on session!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Open notebook </a:t>
            </a:r>
            <a:r>
              <a:rPr b="1" lang="it"/>
              <a:t>clustering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Hierarchical Clustering (Agglomerative Clustering)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235500" y="771475"/>
            <a:ext cx="8520600" cy="10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This is another useful technique used often. This allows us to </a:t>
            </a:r>
            <a:r>
              <a:rPr b="1" lang="it"/>
              <a:t>visually see the clusters</a:t>
            </a:r>
            <a:r>
              <a:rPr lang="it"/>
              <a:t> even if we are in high dimension space. This technique create a </a:t>
            </a:r>
            <a:r>
              <a:rPr b="1" lang="it"/>
              <a:t>Dendrogram.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925" y="1573800"/>
            <a:ext cx="4680175" cy="332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How it works?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235500" y="923875"/>
            <a:ext cx="4250700" cy="25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Initially all the samples in the dataset are considered </a:t>
            </a:r>
            <a:r>
              <a:rPr b="1" lang="it" sz="1400"/>
              <a:t>single clusters</a:t>
            </a:r>
            <a:r>
              <a:rPr lang="it" sz="1400"/>
              <a:t>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/>
              <a:t>Then it is an </a:t>
            </a:r>
            <a:r>
              <a:rPr b="1" lang="it" sz="1400"/>
              <a:t>iterative process: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b="1" lang="it" sz="1400"/>
              <a:t>Calculate distances: </a:t>
            </a:r>
            <a:r>
              <a:rPr lang="it" sz="1400"/>
              <a:t>Calculate the matrix distance (distances between all pairs of samples)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it" sz="1400"/>
              <a:t>Merge</a:t>
            </a:r>
            <a:r>
              <a:rPr lang="it" sz="1400"/>
              <a:t>:</a:t>
            </a:r>
            <a:r>
              <a:rPr b="1" lang="it" sz="1400"/>
              <a:t> </a:t>
            </a:r>
            <a:r>
              <a:rPr lang="it" sz="1400"/>
              <a:t>merge into 1 cluster the closest pair of samples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it" sz="1400"/>
              <a:t>Repeat</a:t>
            </a:r>
            <a:r>
              <a:rPr lang="it" sz="1400"/>
              <a:t> until there is only 1 big cluster.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6"/>
          <p:cNvSpPr txBox="1"/>
          <p:nvPr/>
        </p:nvSpPr>
        <p:spPr>
          <a:xfrm>
            <a:off x="328675" y="4628250"/>
            <a:ext cx="69645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u="sng">
                <a:solidFill>
                  <a:schemeClr val="hlink"/>
                </a:solidFill>
                <a:hlinkClick r:id="rId3"/>
              </a:rPr>
              <a:t>https://towardsdatascience.com/understanding-the-concept-of-hierarchical-clustering-technique-c6e8243758ec</a:t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600" y="865325"/>
            <a:ext cx="403860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231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What is a dendrogram</a:t>
            </a:r>
            <a:endParaRPr/>
          </a:p>
        </p:txBody>
      </p:sp>
      <p:sp>
        <p:nvSpPr>
          <p:cNvPr id="163" name="Google Shape;163;p27"/>
          <p:cNvSpPr txBox="1"/>
          <p:nvPr/>
        </p:nvSpPr>
        <p:spPr>
          <a:xfrm>
            <a:off x="5951900" y="1146200"/>
            <a:ext cx="2958300" cy="25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It is a way to visually see the number of cluster and evaluate the distance between samples.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How?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On the bottom we have ALL the samples in the dataset.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vertical lines indicate the distance between clusters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75" y="1146200"/>
            <a:ext cx="4680175" cy="332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231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Distance between clusters in Hierarchical</a:t>
            </a:r>
            <a:endParaRPr/>
          </a:p>
        </p:txBody>
      </p:sp>
      <p:sp>
        <p:nvSpPr>
          <p:cNvPr id="170" name="Google Shape;170;p28"/>
          <p:cNvSpPr txBox="1"/>
          <p:nvPr/>
        </p:nvSpPr>
        <p:spPr>
          <a:xfrm>
            <a:off x="257625" y="986050"/>
            <a:ext cx="3544500" cy="13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it">
                <a:solidFill>
                  <a:schemeClr val="dk1"/>
                </a:solidFill>
              </a:rPr>
              <a:t>Min </a:t>
            </a:r>
            <a:r>
              <a:rPr lang="it">
                <a:solidFill>
                  <a:schemeClr val="dk1"/>
                </a:solidFill>
              </a:rPr>
              <a:t>= the distance between 2 clusters A and B is the </a:t>
            </a:r>
            <a:r>
              <a:rPr lang="it" u="sng">
                <a:solidFill>
                  <a:schemeClr val="dk1"/>
                </a:solidFill>
              </a:rPr>
              <a:t>minimum</a:t>
            </a:r>
            <a:r>
              <a:rPr lang="it">
                <a:solidFill>
                  <a:schemeClr val="dk1"/>
                </a:solidFill>
              </a:rPr>
              <a:t> distance between 2 samples in A and B</a:t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 rotWithShape="1">
          <a:blip r:embed="rId3">
            <a:alphaModFix/>
          </a:blip>
          <a:srcRect b="22122" l="13204" r="15686" t="18360"/>
          <a:stretch/>
        </p:blipFill>
        <p:spPr>
          <a:xfrm>
            <a:off x="689975" y="2234700"/>
            <a:ext cx="2898925" cy="150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 txBox="1"/>
          <p:nvPr/>
        </p:nvSpPr>
        <p:spPr>
          <a:xfrm>
            <a:off x="3953125" y="1035475"/>
            <a:ext cx="35445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it">
                <a:solidFill>
                  <a:schemeClr val="dk1"/>
                </a:solidFill>
              </a:rPr>
              <a:t>Max</a:t>
            </a:r>
            <a:r>
              <a:rPr lang="it">
                <a:solidFill>
                  <a:schemeClr val="dk1"/>
                </a:solidFill>
              </a:rPr>
              <a:t> = the distance between 2 clusters A and B is the </a:t>
            </a:r>
            <a:r>
              <a:rPr lang="it" u="sng">
                <a:solidFill>
                  <a:schemeClr val="dk1"/>
                </a:solidFill>
              </a:rPr>
              <a:t>maximum</a:t>
            </a:r>
            <a:r>
              <a:rPr lang="it">
                <a:solidFill>
                  <a:schemeClr val="dk1"/>
                </a:solidFill>
              </a:rPr>
              <a:t> distance between 2 samples in A and 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 rotWithShape="1">
          <a:blip r:embed="rId4">
            <a:alphaModFix/>
          </a:blip>
          <a:srcRect b="14080" l="8872" r="9052" t="16145"/>
          <a:stretch/>
        </p:blipFill>
        <p:spPr>
          <a:xfrm>
            <a:off x="4290675" y="2056975"/>
            <a:ext cx="3126949" cy="1645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231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Distance between clusters in Hierarchical</a:t>
            </a:r>
            <a:endParaRPr/>
          </a:p>
        </p:txBody>
      </p:sp>
      <p:sp>
        <p:nvSpPr>
          <p:cNvPr id="179" name="Google Shape;179;p29"/>
          <p:cNvSpPr txBox="1"/>
          <p:nvPr/>
        </p:nvSpPr>
        <p:spPr>
          <a:xfrm>
            <a:off x="195425" y="4628250"/>
            <a:ext cx="72222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 know better the pros and cons of each distance criteria start here: </a:t>
            </a:r>
            <a:r>
              <a:rPr lang="it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</p:txBody>
      </p:sp>
      <p:sp>
        <p:nvSpPr>
          <p:cNvPr id="180" name="Google Shape;180;p29"/>
          <p:cNvSpPr txBox="1"/>
          <p:nvPr/>
        </p:nvSpPr>
        <p:spPr>
          <a:xfrm>
            <a:off x="257625" y="986050"/>
            <a:ext cx="3544500" cy="13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it">
                <a:solidFill>
                  <a:schemeClr val="dk1"/>
                </a:solidFill>
              </a:rPr>
              <a:t>Average</a:t>
            </a:r>
            <a:r>
              <a:rPr b="1" lang="it">
                <a:solidFill>
                  <a:schemeClr val="dk1"/>
                </a:solidFill>
              </a:rPr>
              <a:t> </a:t>
            </a:r>
            <a:r>
              <a:rPr lang="it">
                <a:solidFill>
                  <a:schemeClr val="dk1"/>
                </a:solidFill>
              </a:rPr>
              <a:t>= the distance between 2 clusters A and B is the </a:t>
            </a:r>
            <a:r>
              <a:rPr lang="it" u="sng">
                <a:solidFill>
                  <a:schemeClr val="dk1"/>
                </a:solidFill>
              </a:rPr>
              <a:t>average</a:t>
            </a:r>
            <a:r>
              <a:rPr lang="it">
                <a:solidFill>
                  <a:schemeClr val="dk1"/>
                </a:solidFill>
              </a:rPr>
              <a:t> distances between all pairs in A and B</a:t>
            </a:r>
            <a:endParaRPr/>
          </a:p>
        </p:txBody>
      </p:sp>
      <p:sp>
        <p:nvSpPr>
          <p:cNvPr id="181" name="Google Shape;181;p29"/>
          <p:cNvSpPr txBox="1"/>
          <p:nvPr/>
        </p:nvSpPr>
        <p:spPr>
          <a:xfrm>
            <a:off x="4181725" y="959275"/>
            <a:ext cx="35445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it">
                <a:solidFill>
                  <a:schemeClr val="dk1"/>
                </a:solidFill>
              </a:rPr>
              <a:t>Wards</a:t>
            </a:r>
            <a:r>
              <a:rPr lang="it">
                <a:solidFill>
                  <a:schemeClr val="dk1"/>
                </a:solidFill>
              </a:rPr>
              <a:t> = the distance between 2 clusters A and B is the </a:t>
            </a:r>
            <a:r>
              <a:rPr lang="it" u="sng">
                <a:solidFill>
                  <a:schemeClr val="dk1"/>
                </a:solidFill>
              </a:rPr>
              <a:t>sum of squared distances</a:t>
            </a:r>
            <a:r>
              <a:rPr lang="it">
                <a:solidFill>
                  <a:schemeClr val="dk1"/>
                </a:solidFill>
              </a:rPr>
              <a:t> between samples of A and B. It is similar to Average</a:t>
            </a:r>
            <a:endParaRPr b="1"/>
          </a:p>
        </p:txBody>
      </p:sp>
      <p:pic>
        <p:nvPicPr>
          <p:cNvPr id="182" name="Google Shape;182;p29"/>
          <p:cNvPicPr preferRelativeResize="0"/>
          <p:nvPr/>
        </p:nvPicPr>
        <p:blipFill rotWithShape="1">
          <a:blip r:embed="rId4">
            <a:alphaModFix/>
          </a:blip>
          <a:srcRect b="6429" l="10958" r="5583" t="24218"/>
          <a:stretch/>
        </p:blipFill>
        <p:spPr>
          <a:xfrm>
            <a:off x="461950" y="2167550"/>
            <a:ext cx="3263474" cy="167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9"/>
          <p:cNvPicPr preferRelativeResize="0"/>
          <p:nvPr/>
        </p:nvPicPr>
        <p:blipFill rotWithShape="1">
          <a:blip r:embed="rId4">
            <a:alphaModFix/>
          </a:blip>
          <a:srcRect b="6429" l="10958" r="5583" t="24218"/>
          <a:stretch/>
        </p:blipFill>
        <p:spPr>
          <a:xfrm>
            <a:off x="4771800" y="2135550"/>
            <a:ext cx="3263474" cy="167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DB Scan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52475"/>
            <a:ext cx="8520600" cy="10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This clustering is based strong when there is noise in the dataset.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825" y="1929025"/>
            <a:ext cx="5725881" cy="266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What to know about Clustering</a:t>
            </a:r>
            <a:endParaRPr/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7500" y="85500"/>
            <a:ext cx="761676" cy="76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 txBox="1"/>
          <p:nvPr/>
        </p:nvSpPr>
        <p:spPr>
          <a:xfrm>
            <a:off x="435300" y="1012700"/>
            <a:ext cx="8261700" cy="3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most well known clustering techniques are K-Means and Hierarchical clustering. KMean belongs to the category “</a:t>
            </a:r>
            <a:r>
              <a:rPr b="1" lang="it">
                <a:solidFill>
                  <a:schemeClr val="dk1"/>
                </a:solidFill>
                <a:highlight>
                  <a:srgbClr val="FFFFFF"/>
                </a:highlight>
              </a:rPr>
              <a:t>Centroid-based clustering” </a:t>
            </a:r>
            <a:r>
              <a:rPr lang="it">
                <a:solidFill>
                  <a:schemeClr val="dk1"/>
                </a:solidFill>
                <a:highlight>
                  <a:srgbClr val="FFFFFF"/>
                </a:highlight>
              </a:rPr>
              <a:t>while Hierarchical belongs to the category “</a:t>
            </a:r>
            <a:r>
              <a:rPr b="1" lang="it">
                <a:solidFill>
                  <a:schemeClr val="dk1"/>
                </a:solidFill>
                <a:highlight>
                  <a:srgbClr val="FFFFFF"/>
                </a:highlight>
              </a:rPr>
              <a:t>Connectivity-based clustering”.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highlight>
                  <a:srgbClr val="FFFFFF"/>
                </a:highlight>
              </a:rPr>
              <a:t>Both works on iterative processes.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highlight>
                  <a:srgbClr val="FFFFFF"/>
                </a:highlight>
              </a:rPr>
              <a:t>K-Means</a:t>
            </a:r>
            <a:r>
              <a:rPr lang="it">
                <a:solidFill>
                  <a:schemeClr val="dk1"/>
                </a:solidFill>
                <a:highlight>
                  <a:srgbClr val="FFFFFF"/>
                </a:highlight>
              </a:rPr>
              <a:t> works well with spherical data and linearly separable data. To understand the number of clusters we can use the Elbow Method.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highlight>
                  <a:srgbClr val="FFFFFF"/>
                </a:highlight>
              </a:rPr>
              <a:t>Hierarchical </a:t>
            </a:r>
            <a:r>
              <a:rPr lang="it">
                <a:solidFill>
                  <a:schemeClr val="dk1"/>
                </a:solidFill>
                <a:highlight>
                  <a:srgbClr val="FFFFFF"/>
                </a:highlight>
              </a:rPr>
              <a:t>is an agglomerative bottom-up clustering (from single samples until 1 big cluster) and it generates a dendrogram: here is more easy to understand the number of cluster, visually.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highlight>
                  <a:srgbClr val="FFFFFF"/>
                </a:highlight>
              </a:rPr>
              <a:t>All the clustering techniques work with distance metrics.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highlight>
                  <a:srgbClr val="FFFFFF"/>
                </a:highlight>
              </a:rPr>
              <a:t>DBScan is a </a:t>
            </a:r>
            <a:r>
              <a:rPr b="1" lang="it">
                <a:solidFill>
                  <a:schemeClr val="dk1"/>
                </a:solidFill>
                <a:highlight>
                  <a:srgbClr val="FFFFFF"/>
                </a:highlight>
              </a:rPr>
              <a:t>density based technique, </a:t>
            </a:r>
            <a:r>
              <a:rPr lang="it">
                <a:solidFill>
                  <a:schemeClr val="dk1"/>
                </a:solidFill>
                <a:highlight>
                  <a:srgbClr val="FFFFFF"/>
                </a:highlight>
              </a:rPr>
              <a:t>that is particularly strong in case of NOISE dataset since the clusters are formed when they reach a certain density (number of point in a space unit = density)</a:t>
            </a:r>
            <a:r>
              <a:rPr lang="it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Clustering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923875"/>
            <a:ext cx="8520600" cy="18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Clustering is an unsupervised learning technique.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500"/>
              <a:t>We DON’T need any label (target values) for clustering. In fact the goal of clustering is infer labels directly from data.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 sz="1500"/>
              <a:t>Clustering: </a:t>
            </a:r>
            <a:r>
              <a:rPr lang="it" sz="1500"/>
              <a:t>create groups (clusters) of samples similar to each others.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50" y="2571750"/>
            <a:ext cx="3350899" cy="23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3480525" y="3482300"/>
            <a:ext cx="826200" cy="46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5700" y="2571750"/>
            <a:ext cx="3350899" cy="2323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Dimensionality Reduction</a:t>
            </a:r>
            <a:endParaRPr/>
          </a:p>
        </p:txBody>
      </p:sp>
      <p:sp>
        <p:nvSpPr>
          <p:cNvPr id="203" name="Google Shape;203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Principal Component Analysis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435300" y="216425"/>
            <a:ext cx="83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Dimensionality Reduction</a:t>
            </a:r>
            <a:endParaRPr/>
          </a:p>
        </p:txBody>
      </p:sp>
      <p:pic>
        <p:nvPicPr>
          <p:cNvPr id="209" name="Google Shape;2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7500" y="85500"/>
            <a:ext cx="761676" cy="76167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3"/>
          <p:cNvSpPr txBox="1"/>
          <p:nvPr/>
        </p:nvSpPr>
        <p:spPr>
          <a:xfrm>
            <a:off x="435300" y="1012700"/>
            <a:ext cx="8261700" cy="3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In general dimensionality reductions are techniques to transform the samples into a lower dimensional space. For example from samples living in 64 dimensions into a space with 10 dimension.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The goal is </a:t>
            </a:r>
            <a:r>
              <a:rPr b="1" lang="it" sz="1500"/>
              <a:t>preserving</a:t>
            </a:r>
            <a:r>
              <a:rPr lang="it" sz="1500"/>
              <a:t> the quantity of information in the samples but projecting in a lower space.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Examples?</a:t>
            </a:r>
            <a:endParaRPr sz="1500"/>
          </a:p>
        </p:txBody>
      </p:sp>
      <p:sp>
        <p:nvSpPr>
          <p:cNvPr id="211" name="Google Shape;211;p33"/>
          <p:cNvSpPr txBox="1"/>
          <p:nvPr/>
        </p:nvSpPr>
        <p:spPr>
          <a:xfrm>
            <a:off x="3663700" y="2711675"/>
            <a:ext cx="5092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If we drop some white pixels around the 8 number, we don’t probably lose much useful information.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Also, the black pixels are highly correlated one with the adjacent you.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Hence, probably some information can be dropped without losing much information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1225" y="2909475"/>
            <a:ext cx="1792402" cy="17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435300" y="216425"/>
            <a:ext cx="83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Change of basis describing the data</a:t>
            </a:r>
            <a:endParaRPr/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50" y="1837775"/>
            <a:ext cx="3947550" cy="271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4"/>
          <p:cNvSpPr txBox="1"/>
          <p:nvPr/>
        </p:nvSpPr>
        <p:spPr>
          <a:xfrm>
            <a:off x="2246125" y="4612625"/>
            <a:ext cx="5418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X1</a:t>
            </a:r>
            <a:endParaRPr/>
          </a:p>
        </p:txBody>
      </p:sp>
      <p:sp>
        <p:nvSpPr>
          <p:cNvPr id="220" name="Google Shape;220;p34"/>
          <p:cNvSpPr txBox="1"/>
          <p:nvPr/>
        </p:nvSpPr>
        <p:spPr>
          <a:xfrm>
            <a:off x="133150" y="3044525"/>
            <a:ext cx="4101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X2</a:t>
            </a:r>
            <a:endParaRPr/>
          </a:p>
        </p:txBody>
      </p:sp>
      <p:pic>
        <p:nvPicPr>
          <p:cNvPr id="221" name="Google Shape;22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200" y="1827125"/>
            <a:ext cx="4058345" cy="279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4"/>
          <p:cNvSpPr txBox="1"/>
          <p:nvPr/>
        </p:nvSpPr>
        <p:spPr>
          <a:xfrm>
            <a:off x="4572000" y="981700"/>
            <a:ext cx="4373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Here the samples can be described in terms of Z1 and Z2. These new vectors Z1 and Z2 are the principal components </a:t>
            </a:r>
            <a:endParaRPr/>
          </a:p>
        </p:txBody>
      </p:sp>
      <p:sp>
        <p:nvSpPr>
          <p:cNvPr id="223" name="Google Shape;223;p34"/>
          <p:cNvSpPr txBox="1"/>
          <p:nvPr/>
        </p:nvSpPr>
        <p:spPr>
          <a:xfrm>
            <a:off x="7520525" y="3110450"/>
            <a:ext cx="5862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Z1</a:t>
            </a:r>
            <a:endParaRPr/>
          </a:p>
        </p:txBody>
      </p:sp>
      <p:sp>
        <p:nvSpPr>
          <p:cNvPr id="224" name="Google Shape;224;p34"/>
          <p:cNvSpPr txBox="1"/>
          <p:nvPr/>
        </p:nvSpPr>
        <p:spPr>
          <a:xfrm>
            <a:off x="6510800" y="3382175"/>
            <a:ext cx="5862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Z2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435300" y="216425"/>
            <a:ext cx="83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Change of basis describing the data</a:t>
            </a:r>
            <a:endParaRPr/>
          </a:p>
        </p:txBody>
      </p:sp>
      <p:pic>
        <p:nvPicPr>
          <p:cNvPr id="230" name="Google Shape;2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50" y="910350"/>
            <a:ext cx="4058345" cy="279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/>
          <p:nvPr/>
        </p:nvSpPr>
        <p:spPr>
          <a:xfrm>
            <a:off x="3166275" y="1647650"/>
            <a:ext cx="5862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Z1</a:t>
            </a:r>
            <a:endParaRPr/>
          </a:p>
        </p:txBody>
      </p:sp>
      <p:sp>
        <p:nvSpPr>
          <p:cNvPr id="232" name="Google Shape;232;p35"/>
          <p:cNvSpPr txBox="1"/>
          <p:nvPr/>
        </p:nvSpPr>
        <p:spPr>
          <a:xfrm>
            <a:off x="2004150" y="2376575"/>
            <a:ext cx="5862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Z2</a:t>
            </a:r>
            <a:endParaRPr/>
          </a:p>
        </p:txBody>
      </p:sp>
      <p:pic>
        <p:nvPicPr>
          <p:cNvPr id="233" name="Google Shape;23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6250" y="834525"/>
            <a:ext cx="4168600" cy="28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5"/>
          <p:cNvSpPr txBox="1"/>
          <p:nvPr/>
        </p:nvSpPr>
        <p:spPr>
          <a:xfrm>
            <a:off x="453050" y="4038075"/>
            <a:ext cx="73377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PCA is able to find the directions of </a:t>
            </a:r>
            <a:r>
              <a:rPr b="1" lang="it"/>
              <a:t>maximum variance </a:t>
            </a:r>
            <a:r>
              <a:rPr lang="it"/>
              <a:t>in data and project data along this direction. Think about variance as “information quantity”. Notice that Z2 direction is much smaller than Z1 direction. </a:t>
            </a:r>
            <a:r>
              <a:rPr b="1" lang="it"/>
              <a:t>We can describe data ONLY along Z1.</a:t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435300" y="216425"/>
            <a:ext cx="83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3D example</a:t>
            </a:r>
            <a:endParaRPr/>
          </a:p>
        </p:txBody>
      </p:sp>
      <p:sp>
        <p:nvSpPr>
          <p:cNvPr id="240" name="Google Shape;240;p36"/>
          <p:cNvSpPr txBox="1"/>
          <p:nvPr/>
        </p:nvSpPr>
        <p:spPr>
          <a:xfrm>
            <a:off x="148250" y="4342875"/>
            <a:ext cx="733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 this example, 3D data lies close to a plane. We can then project the 3D data into on the plane and change vector basis.</a:t>
            </a:r>
            <a:endParaRPr b="1"/>
          </a:p>
        </p:txBody>
      </p:sp>
      <p:pic>
        <p:nvPicPr>
          <p:cNvPr id="241" name="Google Shape;241;p36"/>
          <p:cNvPicPr preferRelativeResize="0"/>
          <p:nvPr/>
        </p:nvPicPr>
        <p:blipFill rotWithShape="1">
          <a:blip r:embed="rId3">
            <a:alphaModFix/>
          </a:blip>
          <a:srcRect b="7063" l="0" r="0" t="0"/>
          <a:stretch/>
        </p:blipFill>
        <p:spPr>
          <a:xfrm>
            <a:off x="484625" y="1072150"/>
            <a:ext cx="4318601" cy="273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5626" y="941525"/>
            <a:ext cx="3955976" cy="32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435300" y="216425"/>
            <a:ext cx="83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How much information retained?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7500" y="85500"/>
            <a:ext cx="761676" cy="76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225" y="1301313"/>
            <a:ext cx="4781550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7"/>
          <p:cNvSpPr txBox="1"/>
          <p:nvPr/>
        </p:nvSpPr>
        <p:spPr>
          <a:xfrm>
            <a:off x="5578800" y="1722400"/>
            <a:ext cx="3126900" cy="21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This is a very common plot: this depicts the information retained (from 0 to 100%) depending on the number of components used.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This means: using 20 components we are able to describe the data losing about 15% of the information in the data.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type="title"/>
          </p:nvPr>
        </p:nvSpPr>
        <p:spPr>
          <a:xfrm>
            <a:off x="435300" y="216425"/>
            <a:ext cx="83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What is PCA?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Principal component analysis is a </a:t>
            </a:r>
            <a:r>
              <a:rPr b="1" lang="it" sz="1500"/>
              <a:t>dimensionality reduction technique</a:t>
            </a:r>
            <a:r>
              <a:rPr lang="it" sz="1500"/>
              <a:t> used to preserve the information in the data BUT mapping the samples in a lower dimensional space.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This is done by finding the “directions of maximum variation” (that are supposed to have much information) and projecting the data along these directions.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These are “</a:t>
            </a:r>
            <a:r>
              <a:rPr lang="it" sz="1500"/>
              <a:t>privilege</a:t>
            </a:r>
            <a:r>
              <a:rPr lang="it" sz="1500"/>
              <a:t> directions” called </a:t>
            </a:r>
            <a:r>
              <a:rPr b="1" lang="it" sz="1500"/>
              <a:t>Principal Components </a:t>
            </a:r>
            <a:r>
              <a:rPr lang="it" sz="1500"/>
              <a:t>that describe the information content of the data.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More precisely the directions are vectors called “Eigenvectors” and the “power” in each of these is called “EigenValues”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/>
              <a:t>(Yes, if you know Linear Algebra, this sounds like getting the EigenVectors and EigenValues of a matrix...in fact it is like that! But the matrix is the covariance Matrix).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7500" y="85500"/>
            <a:ext cx="761676" cy="76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435300" y="216425"/>
            <a:ext cx="558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Why PCA is used?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It can be used for: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Speed up model Training (since we have less features)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Compress dataset and images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Denoising of images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Project dataset into 2 dimension and plot samples (to understand possible clusters)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 u="sng"/>
              <a:t>Be careful!</a:t>
            </a:r>
            <a:r>
              <a:rPr b="1" lang="it" sz="1500"/>
              <a:t> PCA can detect only project data into linear structures (rect, planes…) because data are linear.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/>
              <a:t>If data are nonlinear, you need to use Manifold algorithms.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/>
              <a:t>Not covered in this course but here a very good link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 u="sng">
                <a:solidFill>
                  <a:schemeClr val="hlink"/>
                </a:solidFill>
                <a:hlinkClick r:id="rId3"/>
              </a:rPr>
              <a:t>LINK</a:t>
            </a:r>
            <a:r>
              <a:rPr b="1" lang="it" sz="1500"/>
              <a:t>  </a:t>
            </a:r>
            <a:endParaRPr b="1" sz="1500"/>
          </a:p>
        </p:txBody>
      </p:sp>
      <p:pic>
        <p:nvPicPr>
          <p:cNvPr id="262" name="Google Shape;26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7500" y="85500"/>
            <a:ext cx="761676" cy="76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1225" y="1616650"/>
            <a:ext cx="3222376" cy="260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9"/>
          <p:cNvSpPr txBox="1"/>
          <p:nvPr/>
        </p:nvSpPr>
        <p:spPr>
          <a:xfrm>
            <a:off x="302025" y="4615500"/>
            <a:ext cx="53478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>
                <a:solidFill>
                  <a:schemeClr val="hlink"/>
                </a:solidFill>
                <a:hlinkClick r:id="rId6"/>
              </a:rPr>
              <a:t>LINK</a:t>
            </a:r>
            <a:r>
              <a:rPr lang="it"/>
              <a:t> to a very cool exercise about images!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/>
        </p:nvSpPr>
        <p:spPr>
          <a:xfrm>
            <a:off x="2724825" y="588925"/>
            <a:ext cx="53478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>
                <a:solidFill>
                  <a:schemeClr val="hlink"/>
                </a:solidFill>
                <a:hlinkClick r:id="rId3"/>
              </a:rPr>
              <a:t>LINK</a:t>
            </a:r>
            <a:r>
              <a:rPr lang="it"/>
              <a:t> to a very cool exercise about images!</a:t>
            </a:r>
            <a:endParaRPr/>
          </a:p>
        </p:txBody>
      </p:sp>
      <p:pic>
        <p:nvPicPr>
          <p:cNvPr id="270" name="Google Shape;27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00" y="1564475"/>
            <a:ext cx="8839201" cy="2402644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0"/>
          <p:cNvSpPr txBox="1"/>
          <p:nvPr/>
        </p:nvSpPr>
        <p:spPr>
          <a:xfrm>
            <a:off x="3153625" y="977175"/>
            <a:ext cx="25851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COMPRESSION OF IMAGES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Similarity of sample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923875"/>
            <a:ext cx="85206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What does “similarity” means? When 2 samples are similar? Imagine you are in a 2d space and we have 2 samples (2 vectors) in this space. We need something (a </a:t>
            </a:r>
            <a:r>
              <a:rPr b="1" lang="it" sz="1300"/>
              <a:t>metric) </a:t>
            </a:r>
            <a:r>
              <a:rPr lang="it" sz="1300"/>
              <a:t>to calculate the distance between them: the more close, the more similar. For example, we could calculate the </a:t>
            </a:r>
            <a:r>
              <a:rPr b="1" lang="it" sz="1300"/>
              <a:t>euclidean distance</a:t>
            </a:r>
            <a:endParaRPr b="1"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800" y="2004775"/>
            <a:ext cx="2922598" cy="201384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741075" y="1971725"/>
            <a:ext cx="2922600" cy="381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8625" y="1977600"/>
            <a:ext cx="2567092" cy="4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2675" y="1917738"/>
            <a:ext cx="2685173" cy="218792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227225" y="4402300"/>
            <a:ext cx="727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latin typeface="Impact"/>
                <a:ea typeface="Impact"/>
                <a:cs typeface="Impact"/>
                <a:sym typeface="Impact"/>
              </a:rPr>
              <a:t>Take home message: for clustering, we always need a </a:t>
            </a:r>
            <a:r>
              <a:rPr lang="it" sz="150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distance metric</a:t>
            </a:r>
            <a:r>
              <a:rPr lang="it" sz="1500">
                <a:latin typeface="Impact"/>
                <a:ea typeface="Impact"/>
                <a:cs typeface="Impact"/>
                <a:sym typeface="Impact"/>
              </a:rPr>
              <a:t> able to calculate distances between pair of samples</a:t>
            </a:r>
            <a:endParaRPr sz="15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Different distance metrics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000075"/>
            <a:ext cx="8520600" cy="14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There are some common distance metrics (usually used):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Numerical data: Euclidean distance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Categorical data: </a:t>
            </a:r>
            <a:r>
              <a:rPr lang="it" u="sng">
                <a:solidFill>
                  <a:schemeClr val="hlink"/>
                </a:solidFill>
                <a:hlinkClick r:id="rId3"/>
              </a:rPr>
              <a:t>Hamming Distance</a:t>
            </a:r>
            <a:r>
              <a:rPr lang="it"/>
              <a:t> (link to wikipedia)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461950" y="2567300"/>
            <a:ext cx="83238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Hamming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It works on samples of the same length, it tells us the number of non-matching elements in the vector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Examples: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4175" y="3500625"/>
            <a:ext cx="2984325" cy="14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K-mean Clustering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000075"/>
            <a:ext cx="8520600" cy="3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This method is simple and it works great on spherical clustering mostly. </a:t>
            </a:r>
            <a:r>
              <a:rPr b="1" lang="it" sz="1400" u="sng">
                <a:solidFill>
                  <a:schemeClr val="hlink"/>
                </a:solidFill>
                <a:hlinkClick r:id="rId3"/>
              </a:rPr>
              <a:t>LINK animation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/>
              <a:t>Steps: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it" sz="1400"/>
              <a:t>Setting: Decide in advance the number of clusters you want to have (es: </a:t>
            </a:r>
            <a:r>
              <a:rPr lang="it" sz="1400"/>
              <a:t>num_cluster</a:t>
            </a:r>
            <a:r>
              <a:rPr lang="it" sz="1400"/>
              <a:t> = 3)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it" sz="1400"/>
              <a:t>Initialize 3 </a:t>
            </a:r>
            <a:r>
              <a:rPr b="1" lang="it" sz="1400"/>
              <a:t>centroids</a:t>
            </a:r>
            <a:r>
              <a:rPr lang="it" sz="1400"/>
              <a:t> = random points in the space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it" sz="1400"/>
              <a:t>For Loop </a:t>
            </a:r>
            <a:r>
              <a:rPr b="1" lang="it" sz="1400"/>
              <a:t>num_iterations</a:t>
            </a:r>
            <a:r>
              <a:rPr lang="it" sz="1400"/>
              <a:t>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it"/>
              <a:t>Get</a:t>
            </a:r>
            <a:r>
              <a:rPr lang="it"/>
              <a:t> </a:t>
            </a:r>
            <a:r>
              <a:rPr b="1" lang="it"/>
              <a:t>distances</a:t>
            </a:r>
            <a:r>
              <a:rPr lang="it"/>
              <a:t>: Calculate the distances (e.g. euclidean) of each centroids to ALL samples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it"/>
              <a:t>Assignment</a:t>
            </a:r>
            <a:r>
              <a:rPr lang="it"/>
              <a:t>: assign the samples to the closest centroids. Now each sample is assigned to one out of 3 centroids.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it"/>
              <a:t>Update step: </a:t>
            </a:r>
            <a:r>
              <a:rPr lang="it"/>
              <a:t>Calculate the mean of the cluster and m</a:t>
            </a:r>
            <a:r>
              <a:rPr lang="it"/>
              <a:t>ove the centroid in the means of the clusters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Repeat until convergence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1" name="Google Shape;91;p17"/>
          <p:cNvSpPr txBox="1"/>
          <p:nvPr/>
        </p:nvSpPr>
        <p:spPr>
          <a:xfrm>
            <a:off x="302025" y="4532775"/>
            <a:ext cx="64140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centroids are points in the space </a:t>
            </a:r>
            <a:r>
              <a:rPr b="1" lang="it"/>
              <a:t>representative</a:t>
            </a:r>
            <a:r>
              <a:rPr lang="it"/>
              <a:t> of the cluster.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K-mean Clustering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311700" y="3946475"/>
            <a:ext cx="64140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centroids are points in the space </a:t>
            </a:r>
            <a:r>
              <a:rPr b="1" lang="it"/>
              <a:t>representative</a:t>
            </a:r>
            <a:r>
              <a:rPr lang="it"/>
              <a:t> of each cluster.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5850"/>
            <a:ext cx="8839201" cy="2357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K-mean: how many clusters?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847675"/>
            <a:ext cx="8520600" cy="11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It is easy when we have 2 features. But when we have 100 features (samples living in 100 dimension space) is complicated to scatter plot them and visualise the results.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 sz="1400"/>
              <a:t>Here the main question: how many clusters? We can use the Elbow Method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00" y="1917325"/>
            <a:ext cx="4058350" cy="30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4486125" y="2029175"/>
            <a:ext cx="4530600" cy="15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method is this: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For num_cluster in range(10):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	KMeans(cluster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num_cluster).fit(X)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	List.append(</a:t>
            </a: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inertia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plot(List)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	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4486125" y="4077500"/>
            <a:ext cx="20343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What is </a:t>
            </a:r>
            <a:r>
              <a:rPr b="1" lang="it"/>
              <a:t>inertia</a:t>
            </a:r>
            <a:r>
              <a:rPr lang="it"/>
              <a:t>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K-mean: Inertia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847675"/>
            <a:ext cx="85206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t" sz="1400"/>
              <a:t>From Sklearn Documentation: </a:t>
            </a:r>
            <a:r>
              <a:rPr b="1" lang="it" sz="1400" u="sng">
                <a:solidFill>
                  <a:schemeClr val="hlink"/>
                </a:solidFill>
                <a:hlinkClick r:id="rId3"/>
              </a:rPr>
              <a:t>LINK</a:t>
            </a:r>
            <a:endParaRPr sz="1400"/>
          </a:p>
        </p:txBody>
      </p:sp>
      <p:sp>
        <p:nvSpPr>
          <p:cNvPr id="114" name="Google Shape;114;p20"/>
          <p:cNvSpPr txBox="1"/>
          <p:nvPr/>
        </p:nvSpPr>
        <p:spPr>
          <a:xfrm>
            <a:off x="346450" y="4615625"/>
            <a:ext cx="34824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>
                <a:solidFill>
                  <a:schemeClr val="hlink"/>
                </a:solidFill>
                <a:hlinkClick r:id="rId4"/>
              </a:rPr>
              <a:t>LINK</a:t>
            </a:r>
            <a:r>
              <a:rPr lang="it"/>
              <a:t> Example of Elbow Tutorial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1235275"/>
            <a:ext cx="8355815" cy="107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359100" y="2441550"/>
            <a:ext cx="8355900" cy="20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Intuitively, the inertia is a value that indicate </a:t>
            </a:r>
            <a:r>
              <a:rPr b="1" lang="it">
                <a:solidFill>
                  <a:schemeClr val="dk2"/>
                </a:solidFill>
              </a:rPr>
              <a:t>how much the samples are close to their centroids.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Similar to inertia, “</a:t>
            </a:r>
            <a:r>
              <a:rPr b="1" lang="it">
                <a:solidFill>
                  <a:schemeClr val="dk2"/>
                </a:solidFill>
              </a:rPr>
              <a:t>distorsion</a:t>
            </a:r>
            <a:r>
              <a:rPr lang="it">
                <a:solidFill>
                  <a:schemeClr val="dk2"/>
                </a:solidFill>
              </a:rPr>
              <a:t>” is very similar to inertia:  </a:t>
            </a:r>
            <a:r>
              <a:rPr b="1" lang="it">
                <a:solidFill>
                  <a:schemeClr val="dk2"/>
                </a:solidFill>
              </a:rPr>
              <a:t>average distance of samples from their corresponding centroids. 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2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Both Inertia and Distorsion gives you an idea about how much compact are the clusters   </a:t>
            </a:r>
            <a:endParaRPr b="1" sz="200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K-mean Clustering limitations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000075"/>
            <a:ext cx="4751700" cy="11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/>
              <a:t>The fundamental model assumptions</a:t>
            </a:r>
            <a:r>
              <a:rPr lang="it" sz="1400"/>
              <a:t> of k-means (points will be closer to their own cluster center than to others) means that the algorithm will often be ineffective if the clusters have complicated geometries.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/>
              <a:t>In fact, </a:t>
            </a:r>
            <a:r>
              <a:rPr b="1" lang="it" sz="1400"/>
              <a:t>K-mean usually works well for Spherical and Linearly separable data.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/>
              <a:t>Here is an example →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3" name="Google Shape;123;p21"/>
          <p:cNvSpPr txBox="1"/>
          <p:nvPr/>
        </p:nvSpPr>
        <p:spPr>
          <a:xfrm>
            <a:off x="311700" y="4466825"/>
            <a:ext cx="64140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Can’t work well, because data are not linearly separable.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875" y="890425"/>
            <a:ext cx="3639979" cy="351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