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2f036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2f036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452d98e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452d98e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452d98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452d98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742ac5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1742ac5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452d98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0452d98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1742ac5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1742ac5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1742ac5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1742ac5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f0ef79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f0ef79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2f036f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2f036f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3a4c1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3a4c1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452d98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452d98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6a0f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6a0f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2f036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2f036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2f036f5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2f036f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452d98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452d98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452d98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452d98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93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akevdp.github.io/PythonDataScienceHandbook/05.03-hyperparameters-and-model-validation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Creation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Evaluation of the model</a:t>
            </a:r>
            <a:endParaRPr/>
          </a:p>
        </p:txBody>
      </p:sp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Create your model from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216425"/>
            <a:ext cx="82875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Now you know how to evaluate a model. But how can we choose the right hyperparameters?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27300" y="1165525"/>
            <a:ext cx="84813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One way to address this is to use </a:t>
            </a:r>
            <a:r>
              <a:rPr b="1" lang="it" sz="1400"/>
              <a:t>cross-validation</a:t>
            </a:r>
            <a:r>
              <a:rPr lang="it" sz="1400"/>
              <a:t>; that is, to do a sequence of fits where each subset of the data is used both as a training set and as a validation set. Visually, it might look something like this.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50" y="2435250"/>
            <a:ext cx="2478526" cy="204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4"/>
          <p:cNvSpPr txBox="1"/>
          <p:nvPr/>
        </p:nvSpPr>
        <p:spPr>
          <a:xfrm>
            <a:off x="420275" y="2017600"/>
            <a:ext cx="3963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Cross-validate for alpha = [0.1, 0.2, 0.3 …….]</a:t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4139675" y="2944325"/>
            <a:ext cx="45621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many alphas (regularization values) perform cross-validation and get the results. Then choose the alpha showing the best performances!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2164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Bias/Variance Tradeoff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31350" y="808325"/>
            <a:ext cx="84813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On the left, </a:t>
            </a:r>
            <a:r>
              <a:rPr b="1" lang="it" sz="1400"/>
              <a:t>underfitting (high bias): </a:t>
            </a:r>
            <a:r>
              <a:rPr lang="it" sz="1400"/>
              <a:t>the model is too simple. On the right, the model is too flexible/complex (overfitting). The model captured the random noise in the data. In red the new samples (unseen from the model) and validation scores.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5" y="1916425"/>
            <a:ext cx="5810250" cy="22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 txBox="1"/>
          <p:nvPr/>
        </p:nvSpPr>
        <p:spPr>
          <a:xfrm>
            <a:off x="5789225" y="1574725"/>
            <a:ext cx="29403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it" sz="1200">
                <a:solidFill>
                  <a:schemeClr val="dk2"/>
                </a:solidFill>
              </a:rPr>
              <a:t>For high-bias models</a:t>
            </a:r>
            <a:r>
              <a:rPr lang="it" sz="1200">
                <a:solidFill>
                  <a:schemeClr val="dk2"/>
                </a:solidFill>
              </a:rPr>
              <a:t>, the performance of the model on the validation set is </a:t>
            </a:r>
            <a:r>
              <a:rPr b="1" lang="it" sz="1200">
                <a:solidFill>
                  <a:schemeClr val="dk2"/>
                </a:solidFill>
              </a:rPr>
              <a:t>similar</a:t>
            </a:r>
            <a:r>
              <a:rPr lang="it" sz="1200">
                <a:solidFill>
                  <a:schemeClr val="dk2"/>
                </a:solidFill>
              </a:rPr>
              <a:t> to the performance on the training set.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it" sz="1200">
                <a:solidFill>
                  <a:schemeClr val="dk2"/>
                </a:solidFill>
              </a:rPr>
              <a:t>For high-variance models</a:t>
            </a:r>
            <a:r>
              <a:rPr lang="it" sz="1200">
                <a:solidFill>
                  <a:schemeClr val="dk2"/>
                </a:solidFill>
              </a:rPr>
              <a:t>, the performance of the model on </a:t>
            </a:r>
            <a:r>
              <a:rPr b="1" lang="it" sz="1200">
                <a:solidFill>
                  <a:schemeClr val="dk2"/>
                </a:solidFill>
              </a:rPr>
              <a:t>the validation set is far worse than the performance on the training set</a:t>
            </a:r>
            <a:r>
              <a:rPr lang="it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2164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Validation Curve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31350" y="732125"/>
            <a:ext cx="84813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The validation curve describe the performances (scores) of the model trained on the training set and predicting on training set and validation set.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TAKE HOME MESSAGE</a:t>
            </a:r>
            <a:r>
              <a:rPr lang="it" sz="1200"/>
              <a:t>: the more complex the model, the worse it performs on the validation set. The best complexity is at the maximum of validation score line. Validation Curve is a graphical tool to understand the best complexity to choose.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4" name="Google Shape;194;p36"/>
          <p:cNvSpPr txBox="1"/>
          <p:nvPr/>
        </p:nvSpPr>
        <p:spPr>
          <a:xfrm>
            <a:off x="4722825" y="1962225"/>
            <a:ext cx="29403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it" sz="1200">
                <a:solidFill>
                  <a:schemeClr val="dk2"/>
                </a:solidFill>
              </a:rPr>
              <a:t>For high-bias models</a:t>
            </a:r>
            <a:r>
              <a:rPr lang="it" sz="1200">
                <a:solidFill>
                  <a:schemeClr val="dk2"/>
                </a:solidFill>
              </a:rPr>
              <a:t>, the performance of the model on the validation set is </a:t>
            </a:r>
            <a:r>
              <a:rPr b="1" lang="it" sz="1200">
                <a:solidFill>
                  <a:schemeClr val="dk2"/>
                </a:solidFill>
              </a:rPr>
              <a:t>similar</a:t>
            </a:r>
            <a:r>
              <a:rPr lang="it" sz="1200">
                <a:solidFill>
                  <a:schemeClr val="dk2"/>
                </a:solidFill>
              </a:rPr>
              <a:t> to the performance on the training set.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it" sz="1200">
                <a:solidFill>
                  <a:schemeClr val="dk2"/>
                </a:solidFill>
              </a:rPr>
              <a:t>For high-variance models</a:t>
            </a:r>
            <a:r>
              <a:rPr lang="it" sz="1200">
                <a:solidFill>
                  <a:schemeClr val="dk2"/>
                </a:solidFill>
              </a:rPr>
              <a:t>, the performance of the model on </a:t>
            </a:r>
            <a:r>
              <a:rPr b="1" lang="it" sz="1200">
                <a:solidFill>
                  <a:schemeClr val="dk2"/>
                </a:solidFill>
              </a:rPr>
              <a:t>the validation set is far worse than the performance on the training set</a:t>
            </a:r>
            <a:r>
              <a:rPr lang="it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50" y="1733625"/>
            <a:ext cx="4419600" cy="303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2164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Grid Search: the best way to choose the model complexity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31350" y="960725"/>
            <a:ext cx="8481300" cy="22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GridSearch is a common way to </a:t>
            </a:r>
            <a:r>
              <a:rPr b="1" lang="it" sz="1400"/>
              <a:t>hyperparameter tuning </a:t>
            </a:r>
            <a:r>
              <a:rPr lang="it" sz="1400"/>
              <a:t>(choose the best hyperparameters) </a:t>
            </a:r>
            <a:endParaRPr sz="1400"/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it" sz="1400"/>
              <a:t>It works choosing a “grid” of possible hyperparameters and performing a </a:t>
            </a:r>
            <a:r>
              <a:rPr b="1" lang="it" sz="1400"/>
              <a:t>cross-validation </a:t>
            </a:r>
            <a:r>
              <a:rPr lang="it" sz="1400"/>
              <a:t>on them.</a:t>
            </a:r>
            <a:endParaRPr sz="1400"/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it" sz="1400"/>
              <a:t>The GridSearch automatically perform a k-fold Cross Validation with different hyperparameter combinations.</a:t>
            </a:r>
            <a:endParaRPr sz="1400"/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it" sz="1400"/>
              <a:t>For example:</a:t>
            </a:r>
            <a:endParaRPr sz="1400"/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220925"/>
            <a:ext cx="8839201" cy="118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2164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What to do when the model is performing bad?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31350" y="960725"/>
            <a:ext cx="84813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Sometimes can happen: the model is not performing well. We can first of all understand if the model is overfitting or underfitting.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 case of overfitting, the training set score is high while the validation score is low. What to do in this case?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Use a less complex model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Use regularization techniques</a:t>
            </a:r>
            <a:r>
              <a:rPr lang="it" sz="1400"/>
              <a:t> (if available for that particular model - Linear Regression have)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 case of underfitting (high bias) the score on training set and validation set are </a:t>
            </a:r>
            <a:r>
              <a:rPr b="1" lang="it" sz="1400"/>
              <a:t>low. </a:t>
            </a:r>
            <a:r>
              <a:rPr lang="it" sz="1400"/>
              <a:t>The solution could be: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Increase the complexity</a:t>
            </a:r>
            <a:r>
              <a:rPr lang="it" sz="1400"/>
              <a:t> of the model (each model has its techniques)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Add more information</a:t>
            </a:r>
            <a:r>
              <a:rPr lang="it" sz="1400"/>
              <a:t> to your data: maybe data are informative enough, so you can add more dimensions (features) to your samples. (remember example of parabola with line)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The rationale behind this can be explained with the “Validation Curve”: this curve helps to find the optimal complexity of the model, since it maximize the Validation set scoring.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450" y="175962"/>
            <a:ext cx="761676" cy="7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2164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Source of this lesson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31350" y="960725"/>
            <a:ext cx="72729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We strongly </a:t>
            </a:r>
            <a:r>
              <a:rPr lang="it" sz="1400"/>
              <a:t>advise</a:t>
            </a:r>
            <a:r>
              <a:rPr lang="it" sz="1400"/>
              <a:t> to read 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it" sz="1400"/>
              <a:t>, an excellent article about Model Validation.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Bonus track: we did not talk about </a:t>
            </a:r>
            <a:r>
              <a:rPr b="1" lang="it" sz="1400"/>
              <a:t>“Learning Curves”</a:t>
            </a:r>
            <a:r>
              <a:rPr lang="it" sz="1400"/>
              <a:t>, you can read it in the link.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We skip it on purpose to make the lesson lighter, but we are available to talk about it !!!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Notebook CrossValidation Session 15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2164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Before start: </a:t>
            </a:r>
            <a:r>
              <a:rPr lang="it" sz="2000"/>
              <a:t>Difference between </a:t>
            </a:r>
            <a:r>
              <a:rPr b="1" lang="it" sz="2000"/>
              <a:t>Parameters</a:t>
            </a:r>
            <a:r>
              <a:rPr lang="it" sz="2000"/>
              <a:t> and </a:t>
            </a:r>
            <a:r>
              <a:rPr b="1" lang="it" sz="2000"/>
              <a:t>Hyperparameters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27300" y="936925"/>
            <a:ext cx="8481300" cy="4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it" sz="1400"/>
              <a:t>PARAMETERS: </a:t>
            </a:r>
            <a:r>
              <a:rPr lang="it" sz="1400"/>
              <a:t>are the weights that are tuned (optimized) by means of the training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it" sz="1400"/>
              <a:t>HYPERPARAMETERS: </a:t>
            </a:r>
            <a:r>
              <a:rPr lang="it" sz="1400"/>
              <a:t>are values that are decided before training. They can be relative to the model (model complexity) but also preprocessing steps.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Training Linear Regression models on data means find the best </a:t>
            </a:r>
            <a:r>
              <a:rPr b="1" lang="it" sz="1400"/>
              <a:t>parameters (weights) </a:t>
            </a:r>
            <a:r>
              <a:rPr lang="it" sz="1400"/>
              <a:t>that allows the model to describe the data properly. The </a:t>
            </a:r>
            <a:r>
              <a:rPr b="1" lang="it" sz="1400"/>
              <a:t>parameters </a:t>
            </a:r>
            <a:r>
              <a:rPr lang="it" sz="1400"/>
              <a:t>are found </a:t>
            </a:r>
            <a:r>
              <a:rPr b="1" lang="it" sz="1400" u="sng"/>
              <a:t>after</a:t>
            </a:r>
            <a:r>
              <a:rPr lang="it" sz="1400"/>
              <a:t> training phase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400"/>
              <a:t>For example, in Lasso and Ridge Regression, the hyperparameter is the alpha value (regularization strength). For a Decision Tree, can be the maximum depth of the tree. To sum up, an hyper-parameter control some aspect that is fixed BEFORE training phase.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Now think about regularization LASSO and RIDGE regressions: the parameter </a:t>
            </a:r>
            <a:r>
              <a:rPr b="1" lang="it" sz="1400"/>
              <a:t>ALPHA </a:t>
            </a:r>
            <a:r>
              <a:rPr lang="it" sz="1400"/>
              <a:t>can be decided </a:t>
            </a:r>
            <a:r>
              <a:rPr b="1" lang="it" sz="1400"/>
              <a:t>before </a:t>
            </a:r>
            <a:r>
              <a:rPr lang="it" sz="1400"/>
              <a:t>training phase (we decide it before training).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Also, in Polynomial Regression, the maximum degree of the polynomial can be decided </a:t>
            </a:r>
            <a:r>
              <a:rPr b="1" lang="it" sz="1400"/>
              <a:t>before </a:t>
            </a:r>
            <a:r>
              <a:rPr lang="it" sz="1400"/>
              <a:t>training the model.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2164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Difference between </a:t>
            </a:r>
            <a:r>
              <a:rPr b="1" lang="it" sz="2400"/>
              <a:t>Parameters</a:t>
            </a:r>
            <a:r>
              <a:rPr lang="it" sz="2400"/>
              <a:t> and </a:t>
            </a:r>
            <a:r>
              <a:rPr b="1" lang="it" sz="2400"/>
              <a:t>Hyperparameters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27300" y="936925"/>
            <a:ext cx="8481300" cy="21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REMEMBER:</a:t>
            </a:r>
            <a:endParaRPr b="1" sz="14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Different</a:t>
            </a:r>
            <a:r>
              <a:rPr lang="it" sz="1500"/>
              <a:t> Models have </a:t>
            </a:r>
            <a:r>
              <a:rPr b="1" lang="it" sz="1500"/>
              <a:t>different</a:t>
            </a:r>
            <a:r>
              <a:rPr lang="it" sz="1500"/>
              <a:t> Hyperparameters type (Linear Regression has </a:t>
            </a:r>
            <a:r>
              <a:rPr b="1" lang="it" sz="1500"/>
              <a:t>alpha</a:t>
            </a:r>
            <a:r>
              <a:rPr lang="it" sz="1500"/>
              <a:t>, Decision Trees has the </a:t>
            </a:r>
            <a:r>
              <a:rPr b="1" lang="it" sz="1500"/>
              <a:t>Depth</a:t>
            </a:r>
            <a:r>
              <a:rPr lang="it" sz="1500"/>
              <a:t> of the tree, Support Vector Machines has the </a:t>
            </a:r>
            <a:r>
              <a:rPr b="1" lang="it" sz="1500"/>
              <a:t>Kernel</a:t>
            </a:r>
            <a:r>
              <a:rPr lang="it" sz="1500"/>
              <a:t> parameters…)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Hyperparameters</a:t>
            </a:r>
            <a:r>
              <a:rPr lang="it" sz="1500"/>
              <a:t> are values that can be chosen </a:t>
            </a:r>
            <a:r>
              <a:rPr b="1" lang="it" sz="1500"/>
              <a:t>before </a:t>
            </a:r>
            <a:r>
              <a:rPr lang="it" sz="1500"/>
              <a:t>training phase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Hyperparameters</a:t>
            </a:r>
            <a:r>
              <a:rPr lang="it" sz="1500"/>
              <a:t> set the </a:t>
            </a:r>
            <a:r>
              <a:rPr b="1" lang="it" sz="1500"/>
              <a:t>complexity/flexibility</a:t>
            </a:r>
            <a:r>
              <a:rPr lang="it" sz="1500"/>
              <a:t> of the models so they control the overfitting of the model to the data.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2164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Steps to create a model for your data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251100" y="860725"/>
            <a:ext cx="8481300" cy="1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it" sz="1500"/>
              <a:t>Choose a class of model (Linear Regression? Random Forest? KNN? ...)</a:t>
            </a:r>
            <a:endParaRPr sz="1500"/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it" sz="1500"/>
              <a:t>Choose model hyperparameters values (deciding the complexity of the model)</a:t>
            </a:r>
            <a:endParaRPr sz="1500"/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it" sz="1500"/>
              <a:t>Fit the model to the </a:t>
            </a:r>
            <a:r>
              <a:rPr b="1" lang="it" sz="1500"/>
              <a:t>training data </a:t>
            </a:r>
            <a:r>
              <a:rPr lang="it" sz="1500"/>
              <a:t>and evaluate the model</a:t>
            </a:r>
            <a:endParaRPr sz="1500"/>
          </a:p>
          <a:p>
            <a:pPr indent="-3238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Once satisfied, measure </a:t>
            </a:r>
            <a:r>
              <a:rPr b="1" lang="it" sz="1500"/>
              <a:t>generalization error</a:t>
            </a:r>
            <a:r>
              <a:rPr lang="it" sz="1500"/>
              <a:t> on test set to simulate a real usage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669800" y="2004150"/>
            <a:ext cx="79650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/>
              <a:t>How to evaluate the model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/>
              <a:t>(once chosen the complexity by choosing hyperparameters)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216425"/>
            <a:ext cx="84813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Alternative 1: </a:t>
            </a:r>
            <a:r>
              <a:rPr lang="it" sz="2400"/>
              <a:t>THE NAIVE and </a:t>
            </a:r>
            <a:r>
              <a:rPr lang="it" sz="2400">
                <a:solidFill>
                  <a:srgbClr val="FF0000"/>
                </a:solidFill>
              </a:rPr>
              <a:t>WRONG</a:t>
            </a:r>
            <a:r>
              <a:rPr lang="it" sz="2400"/>
              <a:t> Approach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(</a:t>
            </a:r>
            <a:r>
              <a:rPr b="1" lang="it" sz="2400"/>
              <a:t>NEVER</a:t>
            </a:r>
            <a:r>
              <a:rPr lang="it" sz="2400"/>
              <a:t> say/do it in a interview)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27300" y="1241725"/>
            <a:ext cx="8481300" cy="2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0000"/>
                </a:solidFill>
              </a:rPr>
              <a:t>Never Train model on Training set and evaluate the performances on the same data (Training set)!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500"/>
              <a:t>In fact, in this case you don’t have a real estimation of the generalization power of the model, because you </a:t>
            </a:r>
            <a:r>
              <a:rPr b="1" lang="it" sz="1500"/>
              <a:t>LEARN</a:t>
            </a:r>
            <a:r>
              <a:rPr lang="it" sz="1500"/>
              <a:t> and </a:t>
            </a:r>
            <a:r>
              <a:rPr b="1" lang="it" sz="1500"/>
              <a:t>PREDICT</a:t>
            </a:r>
            <a:r>
              <a:rPr lang="it" sz="1500"/>
              <a:t> on the same data: overfitting is very common in this case and you don’t realize you are overfitting.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t" sz="1500"/>
              <a:t>Example on the notebook: open CrossValidation_Hyperparameters_Tuning.ipynb</a:t>
            </a:r>
            <a:endParaRPr b="1" sz="1500"/>
          </a:p>
        </p:txBody>
      </p:sp>
      <p:sp>
        <p:nvSpPr>
          <p:cNvPr id="141" name="Google Shape;141;p30"/>
          <p:cNvSpPr/>
          <p:nvPr/>
        </p:nvSpPr>
        <p:spPr>
          <a:xfrm>
            <a:off x="2552000" y="3569575"/>
            <a:ext cx="4674000" cy="497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Training 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2552000" y="4246100"/>
            <a:ext cx="4674000" cy="497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Training 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1516700" y="3685075"/>
            <a:ext cx="13413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Train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on: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159300" y="-1217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Alternative 2: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Hold out set method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27300" y="936925"/>
            <a:ext cx="84813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Simply take your training set: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Split in 80% (we informally call it </a:t>
            </a:r>
            <a:r>
              <a:rPr b="1" lang="it" sz="1400"/>
              <a:t>small training set</a:t>
            </a:r>
            <a:r>
              <a:rPr lang="it" sz="1400"/>
              <a:t>) and 20% (validation set) </a:t>
            </a:r>
            <a:r>
              <a:rPr b="1" lang="it" sz="1400"/>
              <a:t>randomly sample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Train on Small Training set, predict on Hold-out-set (also called validation set)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Get the performances (es: accuracy)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This time, the estimation of the model trained is more </a:t>
            </a:r>
            <a:r>
              <a:rPr b="1" lang="it" sz="1400"/>
              <a:t>realistic: </a:t>
            </a:r>
            <a:r>
              <a:rPr lang="it" sz="1400"/>
              <a:t>we trained on data, and predict on “unseen data” (that the model never saw before).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We assume that the statistical properties of the Training Set and Validation Set are the same (or very similar) - because we assume that they are </a:t>
            </a:r>
            <a:r>
              <a:rPr b="1" lang="it" sz="1400"/>
              <a:t>generated by the same distributions.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0" name="Google Shape;150;p31"/>
          <p:cNvSpPr/>
          <p:nvPr/>
        </p:nvSpPr>
        <p:spPr>
          <a:xfrm>
            <a:off x="4026650" y="318250"/>
            <a:ext cx="4674000" cy="497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Small Training 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7367340" y="336175"/>
            <a:ext cx="1318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Hold-out-set</a:t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632250" y="3933475"/>
            <a:ext cx="7879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1500">
                <a:solidFill>
                  <a:schemeClr val="dk2"/>
                </a:solidFill>
              </a:rPr>
              <a:t>Example on the notebook: open CrossValidation_Hyperparameters_Tuning.ipynb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235500" y="640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Hold out set method is ok, but...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27300" y="1851325"/>
            <a:ext cx="84813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We lost portion of our data for testing and not for training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/>
              <a:t>We randomly sampled 20% for validation set. If for any reason (luckiness) the validation set is particularly “hard” to predict?</a:t>
            </a:r>
            <a:r>
              <a:rPr lang="it" sz="1400">
                <a:solidFill>
                  <a:schemeClr val="dk1"/>
                </a:solidFill>
              </a:rPr>
              <a:t> </a:t>
            </a:r>
            <a:r>
              <a:rPr lang="it" sz="1400"/>
              <a:t>(imagine that in the test set there’s a under-samples of bananas)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K-fold cross validation is our solution (most common used in practice)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9" name="Google Shape;159;p32"/>
          <p:cNvSpPr/>
          <p:nvPr/>
        </p:nvSpPr>
        <p:spPr>
          <a:xfrm>
            <a:off x="2118450" y="1081125"/>
            <a:ext cx="4674000" cy="497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Small Training 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5474240" y="1098975"/>
            <a:ext cx="1318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Hold-out-set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159300" y="64025"/>
            <a:ext cx="8287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Alternative 3: Cross Validation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27300" y="1546525"/>
            <a:ext cx="84813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One way to address this is to use cross-validation; that is, to do a sequence of fits where each subset of the data is used both as a training set and as a validation set. Visually, it might look something like this.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7" name="Google Shape;167;p33"/>
          <p:cNvSpPr/>
          <p:nvPr/>
        </p:nvSpPr>
        <p:spPr>
          <a:xfrm>
            <a:off x="2118450" y="852525"/>
            <a:ext cx="4674000" cy="497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Small Training set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33"/>
          <p:cNvSpPr/>
          <p:nvPr/>
        </p:nvSpPr>
        <p:spPr>
          <a:xfrm>
            <a:off x="5474240" y="870375"/>
            <a:ext cx="1318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Hold-out-set</a:t>
            </a:r>
            <a:endParaRPr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00" y="2138425"/>
            <a:ext cx="3551999" cy="29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 txBox="1"/>
          <p:nvPr/>
        </p:nvSpPr>
        <p:spPr>
          <a:xfrm>
            <a:off x="6467125" y="2371875"/>
            <a:ext cx="1980900" cy="1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2"/>
                </a:solidFill>
              </a:rPr>
              <a:t>Example on the notebook: open CrossValidation_Hyperparameters_Tuning.ipynb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