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Overpass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Comforta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Overpass-italic.fntdata"/><Relationship Id="rId10" Type="http://schemas.openxmlformats.org/officeDocument/2006/relationships/slide" Target="slides/slide5.xml"/><Relationship Id="rId32" Type="http://schemas.openxmlformats.org/officeDocument/2006/relationships/font" Target="fonts/Overpass-bold.fntdata"/><Relationship Id="rId13" Type="http://schemas.openxmlformats.org/officeDocument/2006/relationships/slide" Target="slides/slide8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34" Type="http://schemas.openxmlformats.org/officeDocument/2006/relationships/font" Target="fonts/Overpass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39" Type="http://schemas.openxmlformats.org/officeDocument/2006/relationships/font" Target="fonts/Comfortaa-regular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8b3905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8b3905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8b3905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8b3905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8b3905b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8b3905b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8b3905b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8b3905b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8b3905b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08b3905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08b3905b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08b3905b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08b3905b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08b3905b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08b3905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08b3905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8b3905b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8b3905b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8b3905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8b3905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a95f34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a95f3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8b3905b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8b3905b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a23afb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a23afb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08b3905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08b3905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08b3905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08b3905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8b3905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8b3905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8b3905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8b3905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08b3905b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08b3905b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8b3905b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8b3905b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8b3905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8b3905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Python 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730500" y="794700"/>
            <a:ext cx="76830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●"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Many objects in Python are </a:t>
            </a:r>
            <a:r>
              <a:rPr lang="it" sz="2600">
                <a:solidFill>
                  <a:srgbClr val="434343"/>
                </a:solidFill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“iterable”</a:t>
            </a: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, meaning we can iterate over every element in the object, such as: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Character</a:t>
            </a: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in a string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Element in a list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Comfortaa"/>
              <a:buChar char="○"/>
            </a:pPr>
            <a:r>
              <a:rPr b="1"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Key and Value of a dictionary</a:t>
            </a:r>
            <a:endParaRPr b="1"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26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We can use for loops to execute a block of code for every iteration.</a:t>
            </a:r>
            <a:endParaRPr sz="26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569100" y="730175"/>
            <a:ext cx="7752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of a for loop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 = [1,2,3]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for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element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print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(element)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569100" y="730175"/>
            <a:ext cx="7752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of a for loop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 = [1,2,3]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for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element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print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(element)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1896675" y="1489475"/>
            <a:ext cx="3118500" cy="49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569100" y="730175"/>
            <a:ext cx="7752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of a for loop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 = [1,2,3]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for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element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print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(element)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2555625" y="1994175"/>
            <a:ext cx="1578600" cy="40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69100" y="730175"/>
            <a:ext cx="7752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of a for loop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 = [1,2,3]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for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element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print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(element)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499200" y="2004925"/>
            <a:ext cx="1578600" cy="40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569100" y="730175"/>
            <a:ext cx="77529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Comfortaa"/>
              <a:buChar char="●"/>
            </a:pPr>
            <a:r>
              <a:rPr lang="it" sz="2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Syntax of a for loop</a:t>
            </a:r>
            <a:endParaRPr sz="2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 = [1,2,3]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for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element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my_list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print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(element)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990000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99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3328775" y="2405225"/>
            <a:ext cx="1750200" cy="49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800">
                <a:latin typeface="Montserrat"/>
                <a:ea typeface="Montserrat"/>
                <a:cs typeface="Montserrat"/>
                <a:sym typeface="Montserrat"/>
              </a:rPr>
              <a:t>Let’s work on for loops!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817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400"/>
              <a:t>While Loops</a:t>
            </a:r>
            <a:endParaRPr b="1"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While Loops</a:t>
            </a:r>
            <a:endParaRPr sz="1800"/>
          </a:p>
        </p:txBody>
      </p:sp>
      <p:sp>
        <p:nvSpPr>
          <p:cNvPr id="162" name="Google Shape;162;p30"/>
          <p:cNvSpPr txBox="1"/>
          <p:nvPr/>
        </p:nvSpPr>
        <p:spPr>
          <a:xfrm>
            <a:off x="671325" y="970100"/>
            <a:ext cx="76725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434343"/>
                </a:solidFill>
              </a:rPr>
              <a:t>While loops will continue to execute a block of code </a:t>
            </a:r>
            <a:r>
              <a:rPr b="1" lang="it" sz="2400">
                <a:solidFill>
                  <a:srgbClr val="434343"/>
                </a:solidFill>
              </a:rPr>
              <a:t>while</a:t>
            </a:r>
            <a:r>
              <a:rPr lang="it" sz="2400">
                <a:solidFill>
                  <a:srgbClr val="434343"/>
                </a:solidFill>
              </a:rPr>
              <a:t> some condition remains True.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While Loops</a:t>
            </a:r>
            <a:endParaRPr sz="1800"/>
          </a:p>
        </p:txBody>
      </p:sp>
      <p:sp>
        <p:nvSpPr>
          <p:cNvPr id="168" name="Google Shape;168;p31"/>
          <p:cNvSpPr txBox="1"/>
          <p:nvPr/>
        </p:nvSpPr>
        <p:spPr>
          <a:xfrm>
            <a:off x="385750" y="1028700"/>
            <a:ext cx="809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Char char="●"/>
            </a:pPr>
            <a:r>
              <a:rPr lang="it" sz="2900">
                <a:solidFill>
                  <a:srgbClr val="434343"/>
                </a:solidFill>
              </a:rPr>
              <a:t>Syntax of a while loop</a:t>
            </a:r>
            <a:endParaRPr sz="2900">
              <a:solidFill>
                <a:srgbClr val="434343"/>
              </a:solidFill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some_boolean_condition:</a:t>
            </a:r>
            <a:r>
              <a:rPr b="1" lang="it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65383" y="1345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600">
                <a:latin typeface="Montserrat"/>
                <a:ea typeface="Montserrat"/>
                <a:cs typeface="Montserrat"/>
                <a:sym typeface="Montserrat"/>
              </a:rPr>
              <a:t>If, elif, else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600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While Loops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289925" y="966425"/>
            <a:ext cx="831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it" sz="2900"/>
              <a:t>You can combine with an </a:t>
            </a:r>
            <a:r>
              <a:rPr b="1" lang="it" sz="2900"/>
              <a:t>else</a:t>
            </a:r>
            <a:r>
              <a:rPr lang="it" sz="2900"/>
              <a:t> if you want</a:t>
            </a:r>
            <a:endParaRPr sz="2900"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while</a:t>
            </a: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it" sz="3000">
                <a:solidFill>
                  <a:srgbClr val="1155C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1155C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6AA84F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6AA84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it" sz="3000">
                <a:solidFill>
                  <a:srgbClr val="1155C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1155C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While Loops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520800" y="1960950"/>
            <a:ext cx="81024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 sz="4800">
                <a:latin typeface="Overpass"/>
                <a:ea typeface="Overpass"/>
                <a:cs typeface="Overpass"/>
                <a:sym typeface="Overpass"/>
              </a:rPr>
              <a:t>Let’ work on the while loops</a:t>
            </a:r>
            <a:endParaRPr b="1" sz="4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91150" y="889400"/>
            <a:ext cx="7961700" cy="3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Let’s begin to learn about </a:t>
            </a:r>
            <a:r>
              <a:rPr b="1" lang="it" sz="2900"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control flow</a:t>
            </a:r>
            <a:endParaRPr b="1" sz="2900">
              <a:highlight>
                <a:srgbClr val="FFFF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mfortaa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We often only want certain code to execute when a particular condition has been met.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For example, </a:t>
            </a:r>
            <a:r>
              <a:rPr b="1" lang="it" sz="2900">
                <a:latin typeface="Comfortaa"/>
                <a:ea typeface="Comfortaa"/>
                <a:cs typeface="Comfortaa"/>
                <a:sym typeface="Comfortaa"/>
              </a:rPr>
              <a:t>if </a:t>
            </a: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temperature</a:t>
            </a: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 is “</a:t>
            </a: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higher</a:t>
            </a: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 than” (some condition), then turn off the heating (some action).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448650" y="1191925"/>
            <a:ext cx="82467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mfortaa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To control this flow of logic we use some keywords: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○"/>
            </a:pP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51800" y="923300"/>
            <a:ext cx="82404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mfortaa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Control Flow syntax makes use of colons and indentation (whitespace).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  <a:p>
            <a:pPr indent="-4127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Comfortaa"/>
              <a:buChar char="●"/>
            </a:pP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This indentation system </a:t>
            </a:r>
            <a:r>
              <a:rPr b="1" lang="it" sz="2900">
                <a:latin typeface="Comfortaa"/>
                <a:ea typeface="Comfortaa"/>
                <a:cs typeface="Comfortaa"/>
                <a:sym typeface="Comfortaa"/>
              </a:rPr>
              <a:t>is crucial</a:t>
            </a:r>
            <a:r>
              <a:rPr lang="it" sz="2900">
                <a:latin typeface="Comfortaa"/>
                <a:ea typeface="Comfortaa"/>
                <a:cs typeface="Comfortaa"/>
                <a:sym typeface="Comfortaa"/>
              </a:rPr>
              <a:t> to Python and is what sets it apart from other programming languages.</a:t>
            </a:r>
            <a:endParaRPr sz="29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07600" y="1071750"/>
            <a:ext cx="812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it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507600" y="1071750"/>
            <a:ext cx="81288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it" sz="2900"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it" sz="2900"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# execute some code 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	# do something different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507600" y="1071750"/>
            <a:ext cx="8128800" cy="3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Montserrat"/>
              <a:buChar char="●"/>
            </a:pPr>
            <a:r>
              <a:rPr lang="it" sz="2900"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if/elif </a:t>
            </a:r>
            <a:r>
              <a:rPr lang="it" sz="2900"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b="1" lang="it" sz="2900">
                <a:latin typeface="Montserrat"/>
                <a:ea typeface="Montserrat"/>
                <a:cs typeface="Montserrat"/>
                <a:sym typeface="Montserrat"/>
              </a:rPr>
              <a:t> else</a:t>
            </a:r>
            <a:r>
              <a:rPr lang="it" sz="2900"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it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			</a:t>
            </a: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elif: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# do something else 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rgbClr val="0000FF"/>
                </a:solidFill>
                <a:latin typeface="Overpass"/>
                <a:ea typeface="Overpass"/>
                <a:cs typeface="Overpass"/>
                <a:sym typeface="Overpass"/>
              </a:rPr>
              <a:t>	# do something different</a:t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3000">
              <a:solidFill>
                <a:srgbClr val="0000FF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89925" y="257700"/>
            <a:ext cx="27813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mfortaa"/>
                <a:ea typeface="Comfortaa"/>
                <a:cs typeface="Comfortaa"/>
                <a:sym typeface="Comfortaa"/>
              </a:rPr>
              <a:t>Python Statements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600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 sz="5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