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</p:sldIdLst>
  <p:sldSz cy="5143500" cx="9144000"/>
  <p:notesSz cx="6858000" cy="9144000"/>
  <p:embeddedFontLst>
    <p:embeddedFont>
      <p:font typeface="Montserrat"/>
      <p:regular r:id="rId43"/>
      <p:bold r:id="rId44"/>
      <p:italic r:id="rId45"/>
      <p:boldItalic r:id="rId46"/>
    </p:embeddedFont>
    <p:embeddedFont>
      <p:font typeface="Comfortaa"/>
      <p:regular r:id="rId47"/>
      <p:bold r:id="rId4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44" Type="http://schemas.openxmlformats.org/officeDocument/2006/relationships/font" Target="fonts/Montserrat-bold.fntdata"/><Relationship Id="rId21" Type="http://schemas.openxmlformats.org/officeDocument/2006/relationships/slide" Target="slides/slide16.xml"/><Relationship Id="rId43" Type="http://schemas.openxmlformats.org/officeDocument/2006/relationships/font" Target="fonts/Montserrat-regular.fntdata"/><Relationship Id="rId24" Type="http://schemas.openxmlformats.org/officeDocument/2006/relationships/slide" Target="slides/slide19.xml"/><Relationship Id="rId46" Type="http://schemas.openxmlformats.org/officeDocument/2006/relationships/font" Target="fonts/Montserrat-boldItalic.fntdata"/><Relationship Id="rId23" Type="http://schemas.openxmlformats.org/officeDocument/2006/relationships/slide" Target="slides/slide18.xml"/><Relationship Id="rId45" Type="http://schemas.openxmlformats.org/officeDocument/2006/relationships/font" Target="fonts/Montserrat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48" Type="http://schemas.openxmlformats.org/officeDocument/2006/relationships/font" Target="fonts/Comfortaa-bold.fntdata"/><Relationship Id="rId25" Type="http://schemas.openxmlformats.org/officeDocument/2006/relationships/slide" Target="slides/slide20.xml"/><Relationship Id="rId47" Type="http://schemas.openxmlformats.org/officeDocument/2006/relationships/font" Target="fonts/Comfortaa-regular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61c5c23062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61c5c23062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61bd83cef0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61bd83cef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41a2c74e64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41a2c74e64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41a2c74e64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41a2c74e64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1a2c74e64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1a2c74e64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41a2c74e64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41a2c74e64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41a2c74e64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41a2c74e64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41a2c74e64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41a2c74e64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41a2c74e64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41a2c74e64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41a2c74e64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41a2c74e64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1a2c74e64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1a2c74e64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41a2c74e64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41a2c74e64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41a2c74e64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41a2c74e64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41a2c74e64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41a2c74e64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41a2c74e64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41a2c74e64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41a791c52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41a791c52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41a791c521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41a791c521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41ad070a1d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41ad070a1d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41c7be04f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41c7be04f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41a791c521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41a791c521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41a791c521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41a791c521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41a2c74e64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41a2c74e64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41a791c521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41a791c521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41a791c521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41a791c521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41ad070a1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41ad070a1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41a791c521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41a791c521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606fe6c23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606fe6c23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61fae9955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61fae9955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41ae585a5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41ae585a5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41a9c678bc_3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41a9c678bc_3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61c5c2306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61c5c2306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61c5c23062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61c5c23062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61c5c23062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61c5c23062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61c5c23062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61c5c23062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61c5c23062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61c5c23062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61c5c23062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61c5c23062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pic>
        <p:nvPicPr>
          <p:cNvPr id="8" name="Google Shape;8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7860325" y="4419351"/>
            <a:ext cx="1159675" cy="59755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www.astropy.org/" TargetMode="External"/><Relationship Id="rId4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www.anaconda.com/download" TargetMode="External"/><Relationship Id="rId4" Type="http://schemas.openxmlformats.org/officeDocument/2006/relationships/image" Target="../media/image1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9.jpg"/><Relationship Id="rId4" Type="http://schemas.openxmlformats.org/officeDocument/2006/relationships/image" Target="../media/image18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www.gartner.com/reviews/customers-choice/data-science-machine-learning-platforms/May-2019" TargetMode="External"/><Relationship Id="rId4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1.jpg"/><Relationship Id="rId4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7.png"/><Relationship Id="rId4" Type="http://schemas.openxmlformats.org/officeDocument/2006/relationships/image" Target="../media/image6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0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://www.atom.io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3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3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3.jpg"/><Relationship Id="rId4" Type="http://schemas.openxmlformats.org/officeDocument/2006/relationships/image" Target="../media/image26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5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33.png"/><Relationship Id="rId6" Type="http://schemas.openxmlformats.org/officeDocument/2006/relationships/image" Target="../media/image24.png"/><Relationship Id="rId7" Type="http://schemas.openxmlformats.org/officeDocument/2006/relationships/image" Target="../media/image29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8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2.jpg"/><Relationship Id="rId4" Type="http://schemas.openxmlformats.org/officeDocument/2006/relationships/image" Target="../media/image30.png"/><Relationship Id="rId5" Type="http://schemas.openxmlformats.org/officeDocument/2006/relationships/image" Target="../media/image27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s://git-scm.com/download/win" TargetMode="External"/><Relationship Id="rId4" Type="http://schemas.openxmlformats.org/officeDocument/2006/relationships/hyperlink" Target="https://git-scm.com/download/mac" TargetMode="Externa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hyperlink" Target="http://files.zeroturnaround.com/pdf/zt_git_cheat_sheet.pdf?_ga=2.63801516.226880768.1570103572-858476857.1567445332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api.openweathermap.org/data/2.5/weather?q=Milan&amp;APPID=7dd254530854a6014e19513d72365351" TargetMode="External"/><Relationship Id="rId4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Relationship Id="rId4" Type="http://schemas.openxmlformats.org/officeDocument/2006/relationships/image" Target="../media/image10.png"/><Relationship Id="rId5" Type="http://schemas.openxmlformats.org/officeDocument/2006/relationships/hyperlink" Target="https://www.udemy.com/course/scrapy-tutorial-web-scraping-with-python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323150"/>
            <a:ext cx="8520600" cy="249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latin typeface="Comfortaa"/>
                <a:ea typeface="Comfortaa"/>
                <a:cs typeface="Comfortaa"/>
                <a:sym typeface="Comfortaa"/>
              </a:rPr>
              <a:t>Python Overview </a:t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latin typeface="Comfortaa"/>
                <a:ea typeface="Comfortaa"/>
                <a:cs typeface="Comfortaa"/>
                <a:sym typeface="Comfortaa"/>
              </a:rPr>
              <a:t>an</a:t>
            </a:r>
            <a:r>
              <a:rPr b="1" lang="it">
                <a:latin typeface="Comfortaa"/>
                <a:ea typeface="Comfortaa"/>
                <a:cs typeface="Comfortaa"/>
                <a:sym typeface="Comfortaa"/>
              </a:rPr>
              <a:t>d</a:t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t">
                <a:latin typeface="Comfortaa"/>
                <a:ea typeface="Comfortaa"/>
                <a:cs typeface="Comfortaa"/>
                <a:sym typeface="Comfortaa"/>
              </a:rPr>
              <a:t>Installing Python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55" name="Google Shape;55;p13"/>
          <p:cNvSpPr txBox="1"/>
          <p:nvPr>
            <p:ph idx="4294967295" type="title"/>
          </p:nvPr>
        </p:nvSpPr>
        <p:spPr>
          <a:xfrm>
            <a:off x="2014550" y="459725"/>
            <a:ext cx="5229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>
                <a:latin typeface="Comfortaa"/>
                <a:ea typeface="Comfortaa"/>
                <a:cs typeface="Comfortaa"/>
                <a:sym typeface="Comfortaa"/>
              </a:rPr>
              <a:t>Machine Learning with Python</a:t>
            </a:r>
            <a:endParaRPr sz="240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idx="1" type="body"/>
          </p:nvPr>
        </p:nvSpPr>
        <p:spPr>
          <a:xfrm>
            <a:off x="347250" y="273900"/>
            <a:ext cx="6071400" cy="64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it" sz="29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Much more…   </a:t>
            </a:r>
            <a:r>
              <a:rPr lang="it" u="sng">
                <a:solidFill>
                  <a:schemeClr val="hlink"/>
                </a:solidFill>
                <a:latin typeface="Comfortaa"/>
                <a:ea typeface="Comfortaa"/>
                <a:cs typeface="Comfortaa"/>
                <a:sym typeface="Comfortaa"/>
                <a:hlinkClick r:id="rId3"/>
              </a:rPr>
              <a:t>Astropy</a:t>
            </a:r>
            <a:endParaRPr/>
          </a:p>
        </p:txBody>
      </p:sp>
      <p:pic>
        <p:nvPicPr>
          <p:cNvPr id="117" name="Google Shape;11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12125" y="915300"/>
            <a:ext cx="5478493" cy="392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>
            <p:ph type="title"/>
          </p:nvPr>
        </p:nvSpPr>
        <p:spPr>
          <a:xfrm>
            <a:off x="365275" y="1168025"/>
            <a:ext cx="8520600" cy="244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60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Scraping</a:t>
            </a:r>
            <a:endParaRPr b="1" sz="60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60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Demonstration</a:t>
            </a:r>
            <a:endParaRPr b="1" sz="60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/>
          <p:nvPr>
            <p:ph idx="1" type="body"/>
          </p:nvPr>
        </p:nvSpPr>
        <p:spPr>
          <a:xfrm>
            <a:off x="495275" y="1215375"/>
            <a:ext cx="8520600" cy="318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Comfortaa"/>
              <a:buChar char="●"/>
            </a:pPr>
            <a:r>
              <a:rPr lang="it" sz="26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To install Python we will use the free </a:t>
            </a:r>
            <a:r>
              <a:rPr b="1" lang="it" sz="26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Anaconda distribution.</a:t>
            </a:r>
            <a:endParaRPr b="1" sz="26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937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Comfortaa"/>
              <a:buChar char="●"/>
            </a:pPr>
            <a:r>
              <a:rPr lang="it" sz="26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This distribution includes Python as well as many other useful libraries, including Jupyter.</a:t>
            </a:r>
            <a:endParaRPr sz="26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937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Comfortaa"/>
              <a:buChar char="●"/>
            </a:pPr>
            <a:r>
              <a:rPr lang="it" sz="26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Anaconda can also easily be installed on to any major OS, Windows, MacOS, or Linux.</a:t>
            </a:r>
            <a:endParaRPr sz="26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28" name="Google Shape;128;p24"/>
          <p:cNvSpPr txBox="1"/>
          <p:nvPr>
            <p:ph type="title"/>
          </p:nvPr>
        </p:nvSpPr>
        <p:spPr>
          <a:xfrm>
            <a:off x="584600" y="216425"/>
            <a:ext cx="2951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latin typeface="Comfortaa"/>
                <a:ea typeface="Comfortaa"/>
                <a:cs typeface="Comfortaa"/>
                <a:sym typeface="Comfortaa"/>
              </a:rPr>
              <a:t>Python overview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5"/>
          <p:cNvSpPr txBox="1"/>
          <p:nvPr>
            <p:ph idx="1" type="body"/>
          </p:nvPr>
        </p:nvSpPr>
        <p:spPr>
          <a:xfrm>
            <a:off x="471425" y="789125"/>
            <a:ext cx="8520600" cy="36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Comfortaa"/>
              <a:buChar char="●"/>
            </a:pPr>
            <a:r>
              <a:rPr lang="it" sz="24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Why Anaconda:</a:t>
            </a:r>
            <a:endParaRPr sz="24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Comfortaa"/>
              <a:buChar char="○"/>
            </a:pPr>
            <a:r>
              <a:rPr lang="it" sz="1800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latin typeface="Comfortaa"/>
                <a:ea typeface="Comfortaa"/>
                <a:cs typeface="Comfortaa"/>
                <a:sym typeface="Comfortaa"/>
                <a:hlinkClick r:id="rId3"/>
              </a:rPr>
              <a:t>Anaconda</a:t>
            </a:r>
            <a:r>
              <a:rPr lang="it" sz="1800">
                <a:solidFill>
                  <a:schemeClr val="dk1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 is a Python distribution that comes preinstalled with lots of useful python libraries for data science.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34" name="Google Shape;134;p25"/>
          <p:cNvPicPr preferRelativeResize="0"/>
          <p:nvPr/>
        </p:nvPicPr>
        <p:blipFill rotWithShape="1">
          <a:blip r:embed="rId4">
            <a:alphaModFix/>
          </a:blip>
          <a:srcRect b="13739" l="0" r="31852" t="30701"/>
          <a:stretch/>
        </p:blipFill>
        <p:spPr>
          <a:xfrm>
            <a:off x="2360700" y="2034725"/>
            <a:ext cx="4422600" cy="2028825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5"/>
          <p:cNvSpPr txBox="1"/>
          <p:nvPr>
            <p:ph type="title"/>
          </p:nvPr>
        </p:nvSpPr>
        <p:spPr>
          <a:xfrm>
            <a:off x="584600" y="216425"/>
            <a:ext cx="2951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latin typeface="Comfortaa"/>
                <a:ea typeface="Comfortaa"/>
                <a:cs typeface="Comfortaa"/>
                <a:sym typeface="Comfortaa"/>
              </a:rPr>
              <a:t>Python overview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6"/>
          <p:cNvSpPr txBox="1"/>
          <p:nvPr>
            <p:ph idx="1" type="body"/>
          </p:nvPr>
        </p:nvSpPr>
        <p:spPr>
          <a:xfrm>
            <a:off x="451225" y="882488"/>
            <a:ext cx="8520600" cy="318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fortaa"/>
              <a:buChar char="●"/>
            </a:pPr>
            <a:r>
              <a:rPr lang="it" sz="2400">
                <a:solidFill>
                  <a:schemeClr val="dk1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Why Anaconda:</a:t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fortaa"/>
              <a:buChar char="○"/>
            </a:pPr>
            <a:r>
              <a:rPr lang="it" sz="1800">
                <a:solidFill>
                  <a:schemeClr val="dk1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Brings many of the tools used in data science and machine learning with just one install.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6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41" name="Google Shape;14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5650" y="2457788"/>
            <a:ext cx="2285999" cy="15357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47525" y="2457788"/>
            <a:ext cx="1350350" cy="135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28988" y="2068612"/>
            <a:ext cx="2286025" cy="114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06050" y="3461588"/>
            <a:ext cx="2278026" cy="799425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6"/>
          <p:cNvSpPr txBox="1"/>
          <p:nvPr>
            <p:ph type="title"/>
          </p:nvPr>
        </p:nvSpPr>
        <p:spPr>
          <a:xfrm>
            <a:off x="584600" y="216425"/>
            <a:ext cx="2951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latin typeface="Comfortaa"/>
                <a:ea typeface="Comfortaa"/>
                <a:cs typeface="Comfortaa"/>
                <a:sym typeface="Comfortaa"/>
              </a:rPr>
              <a:t>Python overview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7"/>
          <p:cNvSpPr txBox="1"/>
          <p:nvPr>
            <p:ph idx="1" type="body"/>
          </p:nvPr>
        </p:nvSpPr>
        <p:spPr>
          <a:xfrm>
            <a:off x="483375" y="798125"/>
            <a:ext cx="8520600" cy="36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Comfortaa"/>
              <a:buChar char="●"/>
            </a:pPr>
            <a:r>
              <a:rPr lang="it" sz="24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Why Anaconda:</a:t>
            </a:r>
            <a:endParaRPr sz="24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Comfortaa"/>
              <a:buChar char="○"/>
            </a:pPr>
            <a:r>
              <a:rPr lang="it" sz="1800">
                <a:solidFill>
                  <a:schemeClr val="dk1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It was reviewed as the </a:t>
            </a:r>
            <a:r>
              <a:rPr lang="it" sz="1800" u="sng">
                <a:solidFill>
                  <a:schemeClr val="hlink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  <a:hlinkClick r:id="rId3"/>
              </a:rPr>
              <a:t>Best Data Science and Machine Learning Platform of 2019 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51" name="Google Shape;151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20099" y="1927050"/>
            <a:ext cx="5647149" cy="2617225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7"/>
          <p:cNvSpPr txBox="1"/>
          <p:nvPr>
            <p:ph type="title"/>
          </p:nvPr>
        </p:nvSpPr>
        <p:spPr>
          <a:xfrm>
            <a:off x="584600" y="216425"/>
            <a:ext cx="2951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latin typeface="Comfortaa"/>
                <a:ea typeface="Comfortaa"/>
                <a:cs typeface="Comfortaa"/>
                <a:sym typeface="Comfortaa"/>
              </a:rPr>
              <a:t>Python overview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8"/>
          <p:cNvSpPr txBox="1"/>
          <p:nvPr>
            <p:ph idx="1" type="body"/>
          </p:nvPr>
        </p:nvSpPr>
        <p:spPr>
          <a:xfrm>
            <a:off x="459575" y="929600"/>
            <a:ext cx="8520600" cy="318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Comfortaa"/>
              <a:buChar char="●"/>
            </a:pPr>
            <a:r>
              <a:rPr lang="it" sz="29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There is also Miniconda , which is a smaller sized version of Anaconda.</a:t>
            </a:r>
            <a:endParaRPr sz="29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Comfortaa"/>
              <a:buChar char="●"/>
            </a:pPr>
            <a:r>
              <a:rPr lang="it" sz="29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To begin installation go to:</a:t>
            </a:r>
            <a:endParaRPr sz="29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29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		</a:t>
            </a:r>
            <a:r>
              <a:rPr b="1" lang="it" sz="2900">
                <a:solidFill>
                  <a:srgbClr val="434343"/>
                </a:solidFill>
              </a:rPr>
              <a:t>www.anaconda.com/downloads</a:t>
            </a:r>
            <a:endParaRPr sz="2600">
              <a:solidFill>
                <a:srgbClr val="434343"/>
              </a:solidFill>
            </a:endParaRPr>
          </a:p>
        </p:txBody>
      </p:sp>
      <p:sp>
        <p:nvSpPr>
          <p:cNvPr id="158" name="Google Shape;158;p28"/>
          <p:cNvSpPr txBox="1"/>
          <p:nvPr>
            <p:ph type="title"/>
          </p:nvPr>
        </p:nvSpPr>
        <p:spPr>
          <a:xfrm>
            <a:off x="584600" y="216425"/>
            <a:ext cx="2951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latin typeface="Comfortaa"/>
                <a:ea typeface="Comfortaa"/>
                <a:cs typeface="Comfortaa"/>
                <a:sym typeface="Comfortaa"/>
              </a:rPr>
              <a:t>Python overview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9"/>
          <p:cNvSpPr txBox="1"/>
          <p:nvPr>
            <p:ph type="title"/>
          </p:nvPr>
        </p:nvSpPr>
        <p:spPr>
          <a:xfrm>
            <a:off x="2014550" y="459725"/>
            <a:ext cx="5229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>
                <a:latin typeface="Comfortaa"/>
                <a:ea typeface="Comfortaa"/>
                <a:cs typeface="Comfortaa"/>
                <a:sym typeface="Comfortaa"/>
              </a:rPr>
              <a:t>Machine Learning with Python</a:t>
            </a:r>
            <a:endParaRPr sz="24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64" name="Google Shape;164;p29"/>
          <p:cNvSpPr txBox="1"/>
          <p:nvPr>
            <p:ph idx="1" type="body"/>
          </p:nvPr>
        </p:nvSpPr>
        <p:spPr>
          <a:xfrm>
            <a:off x="311700" y="1848450"/>
            <a:ext cx="8520600" cy="144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t" sz="52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  Running Python Code</a:t>
            </a:r>
            <a:endParaRPr sz="26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0"/>
          <p:cNvSpPr txBox="1"/>
          <p:nvPr>
            <p:ph idx="1" type="body"/>
          </p:nvPr>
        </p:nvSpPr>
        <p:spPr>
          <a:xfrm>
            <a:off x="459500" y="826050"/>
            <a:ext cx="8520600" cy="318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Comfortaa"/>
              <a:buChar char="●"/>
            </a:pPr>
            <a:r>
              <a:rPr lang="it" sz="26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There are several ways to run Python code.</a:t>
            </a:r>
            <a:endParaRPr sz="26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937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Comfortaa"/>
              <a:buChar char="●"/>
            </a:pPr>
            <a:r>
              <a:rPr lang="it" sz="26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First let’s discuss the various options for development environments</a:t>
            </a:r>
            <a:endParaRPr sz="26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937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Comfortaa"/>
              <a:buChar char="●"/>
            </a:pPr>
            <a:r>
              <a:rPr lang="it" sz="26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There are 3 main types of environments:</a:t>
            </a:r>
            <a:endParaRPr sz="26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93700" lvl="1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Comfortaa"/>
              <a:buChar char="○"/>
            </a:pPr>
            <a:r>
              <a:rPr lang="it" sz="26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Text Editors</a:t>
            </a:r>
            <a:endParaRPr sz="26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93700" lvl="1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Comfortaa"/>
              <a:buChar char="○"/>
            </a:pPr>
            <a:r>
              <a:rPr lang="it" sz="26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Full IDEs </a:t>
            </a:r>
            <a:r>
              <a:rPr lang="it" sz="18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(Integrated Development Environment)</a:t>
            </a:r>
            <a:endParaRPr sz="18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93700" lvl="1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Comfortaa"/>
              <a:buChar char="○"/>
            </a:pPr>
            <a:r>
              <a:rPr lang="it" sz="26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Notebook Environments</a:t>
            </a:r>
            <a:endParaRPr sz="26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70" name="Google Shape;170;p30"/>
          <p:cNvSpPr txBox="1"/>
          <p:nvPr>
            <p:ph type="title"/>
          </p:nvPr>
        </p:nvSpPr>
        <p:spPr>
          <a:xfrm>
            <a:off x="584600" y="216425"/>
            <a:ext cx="2951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latin typeface="Comfortaa"/>
                <a:ea typeface="Comfortaa"/>
                <a:cs typeface="Comfortaa"/>
                <a:sym typeface="Comfortaa"/>
              </a:rPr>
              <a:t>Running Python Code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1"/>
          <p:cNvSpPr txBox="1"/>
          <p:nvPr>
            <p:ph idx="1" type="body"/>
          </p:nvPr>
        </p:nvSpPr>
        <p:spPr>
          <a:xfrm>
            <a:off x="495275" y="679350"/>
            <a:ext cx="8520600" cy="318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Comfortaa"/>
              <a:buChar char="●"/>
            </a:pPr>
            <a:r>
              <a:rPr b="1" lang="it" sz="26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Text Editors</a:t>
            </a:r>
            <a:endParaRPr b="1" sz="26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937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Comfortaa"/>
              <a:buChar char="○"/>
            </a:pPr>
            <a:r>
              <a:rPr lang="it" sz="26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General editors for any text file</a:t>
            </a:r>
            <a:endParaRPr sz="26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937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Comfortaa"/>
              <a:buChar char="○"/>
            </a:pPr>
            <a:r>
              <a:rPr lang="it" sz="26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Work with a variety of file types</a:t>
            </a:r>
            <a:endParaRPr sz="26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937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Comfortaa"/>
              <a:buChar char="○"/>
            </a:pPr>
            <a:r>
              <a:rPr lang="it" sz="26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Can be customized with plugins and add-on</a:t>
            </a:r>
            <a:endParaRPr sz="26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937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Comfortaa"/>
              <a:buChar char="○"/>
            </a:pPr>
            <a:r>
              <a:rPr lang="it" sz="26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Keep in mind, most are not designed with only Python in mind.</a:t>
            </a:r>
            <a:endParaRPr sz="26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6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76" name="Google Shape;17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 rot="10800000">
            <a:off x="4487118" y="3725450"/>
            <a:ext cx="818524" cy="84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81767" y="3758312"/>
            <a:ext cx="897338" cy="897338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31"/>
          <p:cNvSpPr txBox="1"/>
          <p:nvPr/>
        </p:nvSpPr>
        <p:spPr>
          <a:xfrm>
            <a:off x="5305643" y="4137175"/>
            <a:ext cx="1014300" cy="3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latin typeface="Comfortaa"/>
                <a:ea typeface="Comfortaa"/>
                <a:cs typeface="Comfortaa"/>
                <a:sym typeface="Comfortaa"/>
              </a:rPr>
              <a:t>Atom</a:t>
            </a:r>
            <a:r>
              <a:rPr lang="it"/>
              <a:t>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31"/>
          <p:cNvSpPr txBox="1"/>
          <p:nvPr/>
        </p:nvSpPr>
        <p:spPr>
          <a:xfrm>
            <a:off x="7342180" y="4137175"/>
            <a:ext cx="1014300" cy="3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latin typeface="Comfortaa"/>
                <a:ea typeface="Comfortaa"/>
                <a:cs typeface="Comfortaa"/>
                <a:sym typeface="Comfortaa"/>
              </a:rPr>
              <a:t>Sublime</a:t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31"/>
          <p:cNvSpPr txBox="1"/>
          <p:nvPr/>
        </p:nvSpPr>
        <p:spPr>
          <a:xfrm>
            <a:off x="1730400" y="3920625"/>
            <a:ext cx="2673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>
                <a:latin typeface="Comfortaa"/>
                <a:ea typeface="Comfortaa"/>
                <a:cs typeface="Comfortaa"/>
                <a:sym typeface="Comfortaa"/>
              </a:rPr>
              <a:t>Most Popular:</a:t>
            </a:r>
            <a:endParaRPr sz="24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81" name="Google Shape;181;p31"/>
          <p:cNvSpPr txBox="1"/>
          <p:nvPr>
            <p:ph type="title"/>
          </p:nvPr>
        </p:nvSpPr>
        <p:spPr>
          <a:xfrm>
            <a:off x="584600" y="216425"/>
            <a:ext cx="2951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latin typeface="Comfortaa"/>
                <a:ea typeface="Comfortaa"/>
                <a:cs typeface="Comfortaa"/>
                <a:sym typeface="Comfortaa"/>
              </a:rPr>
              <a:t>Running Python Code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584600" y="216425"/>
            <a:ext cx="2951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latin typeface="Comfortaa"/>
                <a:ea typeface="Comfortaa"/>
                <a:cs typeface="Comfortaa"/>
                <a:sym typeface="Comfortaa"/>
              </a:rPr>
              <a:t>Python overview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4638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Comfortaa"/>
              <a:buChar char="●"/>
            </a:pPr>
            <a:r>
              <a:rPr lang="it" sz="29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Developed by Guido Van Rossum in 1991 it has quickly become one of the most popular programming languages in the world.</a:t>
            </a:r>
            <a:endParaRPr sz="290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2"/>
          <p:cNvSpPr txBox="1"/>
          <p:nvPr>
            <p:ph idx="1" type="body"/>
          </p:nvPr>
        </p:nvSpPr>
        <p:spPr>
          <a:xfrm>
            <a:off x="483375" y="814700"/>
            <a:ext cx="8520600" cy="318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●"/>
            </a:pPr>
            <a:r>
              <a:rPr lang="it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Full IDEs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○"/>
            </a:pPr>
            <a:r>
              <a:rPr lang="it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Development Environments designed specifically for Python.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○"/>
            </a:pPr>
            <a:r>
              <a:rPr lang="it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Larger programs.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○"/>
            </a:pPr>
            <a:r>
              <a:rPr lang="it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Designed specifically for Python, lots of extra functionality.</a:t>
            </a:r>
            <a:endParaRPr sz="26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6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87" name="Google Shape;187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29492" y="3626237"/>
            <a:ext cx="897338" cy="897338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32"/>
          <p:cNvSpPr txBox="1"/>
          <p:nvPr/>
        </p:nvSpPr>
        <p:spPr>
          <a:xfrm>
            <a:off x="5341051" y="4213375"/>
            <a:ext cx="1148400" cy="3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500">
                <a:latin typeface="Comfortaa"/>
                <a:ea typeface="Comfortaa"/>
                <a:cs typeface="Comfortaa"/>
                <a:sym typeface="Comfortaa"/>
              </a:rPr>
              <a:t>Pycharm</a:t>
            </a:r>
            <a:endParaRPr b="1" sz="15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32"/>
          <p:cNvSpPr txBox="1"/>
          <p:nvPr/>
        </p:nvSpPr>
        <p:spPr>
          <a:xfrm>
            <a:off x="1730400" y="3996825"/>
            <a:ext cx="2673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>
                <a:latin typeface="Comfortaa"/>
                <a:ea typeface="Comfortaa"/>
                <a:cs typeface="Comfortaa"/>
                <a:sym typeface="Comfortaa"/>
              </a:rPr>
              <a:t>Most Popular:</a:t>
            </a:r>
            <a:endParaRPr sz="2400"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90" name="Google Shape;190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03675" y="3662052"/>
            <a:ext cx="897325" cy="897325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32"/>
          <p:cNvSpPr txBox="1"/>
          <p:nvPr>
            <p:ph type="title"/>
          </p:nvPr>
        </p:nvSpPr>
        <p:spPr>
          <a:xfrm>
            <a:off x="584600" y="216425"/>
            <a:ext cx="2951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latin typeface="Comfortaa"/>
                <a:ea typeface="Comfortaa"/>
                <a:cs typeface="Comfortaa"/>
                <a:sym typeface="Comfortaa"/>
              </a:rPr>
              <a:t>Running Python Code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3"/>
          <p:cNvSpPr txBox="1"/>
          <p:nvPr>
            <p:ph idx="1" type="body"/>
          </p:nvPr>
        </p:nvSpPr>
        <p:spPr>
          <a:xfrm>
            <a:off x="483375" y="738500"/>
            <a:ext cx="8520600" cy="318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●"/>
            </a:pPr>
            <a:r>
              <a:rPr lang="it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Notebook Environments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○"/>
            </a:pPr>
            <a:r>
              <a:rPr lang="it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Great for learning.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○"/>
            </a:pPr>
            <a:r>
              <a:rPr lang="it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See input and output next to each other.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○"/>
            </a:pPr>
            <a:r>
              <a:rPr lang="it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Support in-line markdown notes, visualizations, videos, and more.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○"/>
            </a:pPr>
            <a:r>
              <a:rPr lang="it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Special file formats that are not .py (.ipynb)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6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97" name="Google Shape;197;p33"/>
          <p:cNvSpPr txBox="1"/>
          <p:nvPr/>
        </p:nvSpPr>
        <p:spPr>
          <a:xfrm>
            <a:off x="1789500" y="3611075"/>
            <a:ext cx="2673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>
                <a:latin typeface="Comfortaa"/>
                <a:ea typeface="Comfortaa"/>
                <a:cs typeface="Comfortaa"/>
                <a:sym typeface="Comfortaa"/>
              </a:rPr>
              <a:t>Most Popular:</a:t>
            </a:r>
            <a:endParaRPr sz="2400"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98" name="Google Shape;198;p33"/>
          <p:cNvPicPr preferRelativeResize="0"/>
          <p:nvPr/>
        </p:nvPicPr>
        <p:blipFill rotWithShape="1">
          <a:blip r:embed="rId3">
            <a:alphaModFix/>
          </a:blip>
          <a:srcRect b="0" l="6346" r="6355" t="0"/>
          <a:stretch/>
        </p:blipFill>
        <p:spPr>
          <a:xfrm>
            <a:off x="4379450" y="3283271"/>
            <a:ext cx="1671625" cy="1286376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33"/>
          <p:cNvSpPr txBox="1"/>
          <p:nvPr>
            <p:ph type="title"/>
          </p:nvPr>
        </p:nvSpPr>
        <p:spPr>
          <a:xfrm>
            <a:off x="584600" y="216425"/>
            <a:ext cx="2951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latin typeface="Comfortaa"/>
                <a:ea typeface="Comfortaa"/>
                <a:cs typeface="Comfortaa"/>
                <a:sym typeface="Comfortaa"/>
              </a:rPr>
              <a:t>Running Python Code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4"/>
          <p:cNvSpPr txBox="1"/>
          <p:nvPr>
            <p:ph idx="1" type="body"/>
          </p:nvPr>
        </p:nvSpPr>
        <p:spPr>
          <a:xfrm>
            <a:off x="483375" y="848650"/>
            <a:ext cx="8520600" cy="318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Comfortaa"/>
              <a:buChar char="●"/>
            </a:pPr>
            <a:r>
              <a:rPr lang="it" sz="24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Most important note:</a:t>
            </a:r>
            <a:endParaRPr sz="24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810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Comfortaa"/>
              <a:buChar char="○"/>
            </a:pPr>
            <a:r>
              <a:rPr lang="it" sz="24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Development Environments are a personal choice highly dependent on personal preference.</a:t>
            </a:r>
            <a:endParaRPr sz="24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t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Choose whichever development environment you prefer!</a:t>
            </a:r>
            <a:endParaRPr b="1" sz="2900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0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05" name="Google Shape;205;p34"/>
          <p:cNvSpPr txBox="1"/>
          <p:nvPr>
            <p:ph type="title"/>
          </p:nvPr>
        </p:nvSpPr>
        <p:spPr>
          <a:xfrm>
            <a:off x="584600" y="216425"/>
            <a:ext cx="2951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latin typeface="Comfortaa"/>
                <a:ea typeface="Comfortaa"/>
                <a:cs typeface="Comfortaa"/>
                <a:sym typeface="Comfortaa"/>
              </a:rPr>
              <a:t>Running Python Code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5"/>
          <p:cNvSpPr txBox="1"/>
          <p:nvPr/>
        </p:nvSpPr>
        <p:spPr>
          <a:xfrm>
            <a:off x="315600" y="781350"/>
            <a:ext cx="8512800" cy="39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●"/>
            </a:pPr>
            <a:r>
              <a:rPr lang="it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now explore how to run Python code: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○"/>
            </a:pPr>
            <a:r>
              <a:rPr lang="it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First with an editor to create a .py script and run the file at your command line.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○"/>
            </a:pPr>
            <a:r>
              <a:rPr lang="it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Then with a Jupyter Notebook.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First let’s download the text editor:</a:t>
            </a:r>
            <a:endParaRPr b="1"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6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www.atom.io</a:t>
            </a:r>
            <a:endParaRPr b="1"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6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Let’s do It!</a:t>
            </a:r>
            <a:endParaRPr b="1" sz="2600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1" name="Google Shape;211;p35"/>
          <p:cNvSpPr txBox="1"/>
          <p:nvPr>
            <p:ph type="title"/>
          </p:nvPr>
        </p:nvSpPr>
        <p:spPr>
          <a:xfrm>
            <a:off x="584600" y="216425"/>
            <a:ext cx="2951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latin typeface="Comfortaa"/>
                <a:ea typeface="Comfortaa"/>
                <a:cs typeface="Comfortaa"/>
                <a:sym typeface="Comfortaa"/>
              </a:rPr>
              <a:t>Running Python Code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6"/>
          <p:cNvSpPr txBox="1"/>
          <p:nvPr>
            <p:ph type="title"/>
          </p:nvPr>
        </p:nvSpPr>
        <p:spPr>
          <a:xfrm>
            <a:off x="1790400" y="511125"/>
            <a:ext cx="5563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>
                <a:latin typeface="Comfortaa"/>
                <a:ea typeface="Comfortaa"/>
                <a:cs typeface="Comfortaa"/>
                <a:sym typeface="Comfortaa"/>
              </a:rPr>
              <a:t>Machine Learning with Python</a:t>
            </a:r>
            <a:endParaRPr sz="24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17" name="Google Shape;217;p36"/>
          <p:cNvSpPr txBox="1"/>
          <p:nvPr>
            <p:ph idx="1" type="body"/>
          </p:nvPr>
        </p:nvSpPr>
        <p:spPr>
          <a:xfrm>
            <a:off x="311700" y="2015525"/>
            <a:ext cx="8520600" cy="144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t" sz="52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  Git and GitHub</a:t>
            </a:r>
            <a:endParaRPr sz="26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7"/>
          <p:cNvSpPr txBox="1"/>
          <p:nvPr>
            <p:ph type="title"/>
          </p:nvPr>
        </p:nvSpPr>
        <p:spPr>
          <a:xfrm>
            <a:off x="543450" y="234225"/>
            <a:ext cx="2710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Git and GitHub</a:t>
            </a:r>
            <a:r>
              <a:rPr lang="it" sz="24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 </a:t>
            </a:r>
            <a:endParaRPr sz="240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23" name="Google Shape;223;p37"/>
          <p:cNvSpPr txBox="1"/>
          <p:nvPr/>
        </p:nvSpPr>
        <p:spPr>
          <a:xfrm>
            <a:off x="428625" y="841775"/>
            <a:ext cx="8540400" cy="37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Comfortaa"/>
              <a:buChar char="●"/>
            </a:pPr>
            <a:r>
              <a:rPr b="1" lang="it" sz="3000">
                <a:latin typeface="Comfortaa"/>
                <a:ea typeface="Comfortaa"/>
                <a:cs typeface="Comfortaa"/>
                <a:sym typeface="Comfortaa"/>
              </a:rPr>
              <a:t>What is Git:</a:t>
            </a:r>
            <a:endParaRPr b="1" sz="3000">
              <a:latin typeface="Comfortaa"/>
              <a:ea typeface="Comfortaa"/>
              <a:cs typeface="Comfortaa"/>
              <a:sym typeface="Comfortaa"/>
            </a:endParaRPr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SzPts val="3000"/>
              <a:buFont typeface="Comfortaa"/>
              <a:buChar char="○"/>
            </a:pPr>
            <a:r>
              <a:rPr lang="it" sz="2400"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By far, the most widely used modern </a:t>
            </a:r>
            <a:r>
              <a:rPr b="1" lang="it" sz="2400"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Version Control System</a:t>
            </a:r>
            <a:r>
              <a:rPr lang="it" sz="2400"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 (VCS) in the world today. </a:t>
            </a:r>
            <a:endParaRPr sz="2400">
              <a:highlight>
                <a:srgbClr val="FFFFFF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SzPts val="3000"/>
              <a:buFont typeface="Comfortaa"/>
              <a:buChar char="○"/>
            </a:pPr>
            <a:r>
              <a:rPr lang="it" sz="2400"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Git is a mature, source project originally developed in 2005 by Linus Torvalds, the famous creator of the Linux operating system kernel.</a:t>
            </a:r>
            <a:endParaRPr sz="2400">
              <a:highlight>
                <a:srgbClr val="FFFFFF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highlight>
                <a:srgbClr val="FFFFFF"/>
              </a:highlight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224" name="Google Shape;224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3975" y="722525"/>
            <a:ext cx="1063350" cy="7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8"/>
          <p:cNvSpPr txBox="1"/>
          <p:nvPr>
            <p:ph type="title"/>
          </p:nvPr>
        </p:nvSpPr>
        <p:spPr>
          <a:xfrm>
            <a:off x="543450" y="234225"/>
            <a:ext cx="2710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Git and GitHub</a:t>
            </a:r>
            <a:r>
              <a:rPr lang="it" sz="24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 </a:t>
            </a:r>
            <a:endParaRPr sz="240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30" name="Google Shape;230;p38"/>
          <p:cNvSpPr txBox="1"/>
          <p:nvPr/>
        </p:nvSpPr>
        <p:spPr>
          <a:xfrm>
            <a:off x="428625" y="841775"/>
            <a:ext cx="8540400" cy="37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Comfortaa"/>
              <a:buChar char="●"/>
            </a:pPr>
            <a:r>
              <a:rPr b="1" lang="it" sz="3000">
                <a:latin typeface="Comfortaa"/>
                <a:ea typeface="Comfortaa"/>
                <a:cs typeface="Comfortaa"/>
                <a:sym typeface="Comfortaa"/>
              </a:rPr>
              <a:t>What is Git:</a:t>
            </a:r>
            <a:endParaRPr b="1" sz="3000">
              <a:latin typeface="Comfortaa"/>
              <a:ea typeface="Comfortaa"/>
              <a:cs typeface="Comfortaa"/>
              <a:sym typeface="Comfortaa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Font typeface="Comfortaa"/>
              <a:buChar char="○"/>
            </a:pPr>
            <a:r>
              <a:rPr lang="it" sz="2400">
                <a:latin typeface="Comfortaa"/>
                <a:ea typeface="Comfortaa"/>
                <a:cs typeface="Comfortaa"/>
                <a:sym typeface="Comfortaa"/>
              </a:rPr>
              <a:t>It’s a command-line tool</a:t>
            </a:r>
            <a:endParaRPr sz="2400">
              <a:latin typeface="Comfortaa"/>
              <a:ea typeface="Comfortaa"/>
              <a:cs typeface="Comfortaa"/>
              <a:sym typeface="Comfortaa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Font typeface="Comfortaa"/>
              <a:buChar char="○"/>
            </a:pPr>
            <a:r>
              <a:rPr lang="it" sz="2400"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Distributed version control for tracking changes in your computer files</a:t>
            </a:r>
            <a:endParaRPr sz="2400">
              <a:highlight>
                <a:srgbClr val="FFFFFF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Font typeface="Comfortaa"/>
              <a:buChar char="○"/>
            </a:pPr>
            <a:r>
              <a:rPr lang="it" sz="2400"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Coordinates work between multiple developers</a:t>
            </a:r>
            <a:endParaRPr sz="2400">
              <a:highlight>
                <a:srgbClr val="FFFFFF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Font typeface="Comfortaa"/>
              <a:buChar char="○"/>
            </a:pPr>
            <a:r>
              <a:rPr lang="it" sz="2400"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Track who made changes and when</a:t>
            </a:r>
            <a:endParaRPr sz="2400">
              <a:highlight>
                <a:srgbClr val="FFFFFF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Font typeface="Comfortaa"/>
              <a:buChar char="○"/>
            </a:pPr>
            <a:r>
              <a:rPr lang="it" sz="2400"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Revert back at any time</a:t>
            </a:r>
            <a:endParaRPr sz="2400">
              <a:highlight>
                <a:srgbClr val="FFFFFF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Font typeface="Comfortaa"/>
              <a:buChar char="○"/>
            </a:pPr>
            <a:r>
              <a:rPr lang="it" sz="2400"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Local and remote repos</a:t>
            </a:r>
            <a:endParaRPr sz="2400">
              <a:highlight>
                <a:srgbClr val="FFFFFF"/>
              </a:highlight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231" name="Google Shape;231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3975" y="883125"/>
            <a:ext cx="973749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9"/>
          <p:cNvSpPr txBox="1"/>
          <p:nvPr>
            <p:ph type="title"/>
          </p:nvPr>
        </p:nvSpPr>
        <p:spPr>
          <a:xfrm>
            <a:off x="543450" y="234225"/>
            <a:ext cx="2710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Git and GitHub</a:t>
            </a:r>
            <a:r>
              <a:rPr lang="it" sz="24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 </a:t>
            </a:r>
            <a:endParaRPr sz="240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37" name="Google Shape;237;p39"/>
          <p:cNvSpPr txBox="1"/>
          <p:nvPr/>
        </p:nvSpPr>
        <p:spPr>
          <a:xfrm>
            <a:off x="428625" y="841775"/>
            <a:ext cx="8540400" cy="6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Comfortaa"/>
              <a:buChar char="●"/>
            </a:pPr>
            <a:r>
              <a:rPr b="1" lang="it" sz="3000">
                <a:latin typeface="Comfortaa"/>
                <a:ea typeface="Comfortaa"/>
                <a:cs typeface="Comfortaa"/>
                <a:sym typeface="Comfortaa"/>
              </a:rPr>
              <a:t>Who use Git:</a:t>
            </a:r>
            <a:endParaRPr b="1" sz="30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highlight>
                <a:srgbClr val="FFFFFF"/>
              </a:highlight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238" name="Google Shape;238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03250" y="841775"/>
            <a:ext cx="973749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16675" y="1414475"/>
            <a:ext cx="5110650" cy="332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0"/>
          <p:cNvSpPr txBox="1"/>
          <p:nvPr/>
        </p:nvSpPr>
        <p:spPr>
          <a:xfrm>
            <a:off x="428625" y="1070375"/>
            <a:ext cx="8540400" cy="37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Comfortaa"/>
              <a:buChar char="●"/>
            </a:pPr>
            <a:r>
              <a:rPr b="1" lang="it" sz="3000">
                <a:latin typeface="Comfortaa"/>
                <a:ea typeface="Comfortaa"/>
                <a:cs typeface="Comfortaa"/>
                <a:sym typeface="Comfortaa"/>
              </a:rPr>
              <a:t>What is GitHub:</a:t>
            </a:r>
            <a:endParaRPr b="1" sz="3000">
              <a:latin typeface="Comfortaa"/>
              <a:ea typeface="Comfortaa"/>
              <a:cs typeface="Comfortaa"/>
              <a:sym typeface="Comfortaa"/>
            </a:endParaRPr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SzPts val="3000"/>
              <a:buFont typeface="Comfortaa"/>
              <a:buChar char="○"/>
            </a:pPr>
            <a:r>
              <a:rPr lang="it" sz="2400">
                <a:solidFill>
                  <a:srgbClr val="444444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GitHub is a code </a:t>
            </a:r>
            <a:r>
              <a:rPr b="1" lang="it" sz="2400">
                <a:solidFill>
                  <a:srgbClr val="444444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Hosting Platform</a:t>
            </a:r>
            <a:r>
              <a:rPr lang="it" sz="2400">
                <a:solidFill>
                  <a:srgbClr val="444444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 for version control and collaboration. It lets you and others work together on projects from anywhere.</a:t>
            </a:r>
            <a:r>
              <a:rPr lang="it" sz="2400"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 </a:t>
            </a:r>
            <a:endParaRPr sz="2400">
              <a:highlight>
                <a:srgbClr val="FFFFFF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highlight>
                <a:srgbClr val="FFFFFF"/>
              </a:highlight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245" name="Google Shape;245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30610" y="1032425"/>
            <a:ext cx="1801966" cy="713700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40"/>
          <p:cNvSpPr txBox="1"/>
          <p:nvPr>
            <p:ph type="title"/>
          </p:nvPr>
        </p:nvSpPr>
        <p:spPr>
          <a:xfrm>
            <a:off x="543450" y="234225"/>
            <a:ext cx="2710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Git and GitHub</a:t>
            </a:r>
            <a:r>
              <a:rPr lang="it" sz="24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 </a:t>
            </a:r>
            <a:endParaRPr sz="240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1" name="Google Shape;251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7025" y="2290500"/>
            <a:ext cx="2312776" cy="73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80788" y="3596925"/>
            <a:ext cx="3690062" cy="799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41"/>
          <p:cNvPicPr preferRelativeResize="0"/>
          <p:nvPr/>
        </p:nvPicPr>
        <p:blipFill rotWithShape="1">
          <a:blip r:embed="rId5">
            <a:alphaModFix/>
          </a:blip>
          <a:srcRect b="0" l="4611" r="4611" t="0"/>
          <a:stretch/>
        </p:blipFill>
        <p:spPr>
          <a:xfrm>
            <a:off x="6398680" y="2139000"/>
            <a:ext cx="2073171" cy="119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4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780800" y="727613"/>
            <a:ext cx="3390900" cy="1343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4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598337" y="2139000"/>
            <a:ext cx="2054988" cy="1150800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41"/>
          <p:cNvSpPr txBox="1"/>
          <p:nvPr>
            <p:ph type="title"/>
          </p:nvPr>
        </p:nvSpPr>
        <p:spPr>
          <a:xfrm>
            <a:off x="584600" y="216425"/>
            <a:ext cx="2951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latin typeface="Comfortaa"/>
                <a:ea typeface="Comfortaa"/>
                <a:cs typeface="Comfortaa"/>
                <a:sym typeface="Comfortaa"/>
              </a:rPr>
              <a:t>Git and GitHub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483375" y="978450"/>
            <a:ext cx="8520600" cy="318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Comfortaa"/>
              <a:buChar char="●"/>
            </a:pPr>
            <a:r>
              <a:rPr lang="it" sz="26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Python has many advantages</a:t>
            </a:r>
            <a:endParaRPr sz="26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937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Comfortaa"/>
              <a:buChar char="○"/>
            </a:pPr>
            <a:r>
              <a:rPr lang="it" sz="26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Developers can learn it quickly</a:t>
            </a:r>
            <a:endParaRPr sz="26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937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Comfortaa"/>
              <a:buChar char="○"/>
            </a:pPr>
            <a:r>
              <a:rPr lang="it" sz="26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Typically involves less code</a:t>
            </a:r>
            <a:endParaRPr sz="26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937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Comfortaa"/>
              <a:buChar char="○"/>
            </a:pPr>
            <a:r>
              <a:rPr lang="it" sz="26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Syntax is easier to read</a:t>
            </a:r>
            <a:endParaRPr sz="26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937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Comfortaa"/>
              <a:buChar char="○"/>
            </a:pPr>
            <a:r>
              <a:rPr lang="it" sz="26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Utilized by every major technology company</a:t>
            </a:r>
            <a:endParaRPr sz="26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937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Comfortaa"/>
              <a:buChar char="○"/>
            </a:pPr>
            <a:r>
              <a:rPr lang="it" sz="26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Huge amount of additional open-source libraries. </a:t>
            </a:r>
            <a:endParaRPr sz="26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67" name="Google Shape;67;p15"/>
          <p:cNvSpPr txBox="1"/>
          <p:nvPr>
            <p:ph type="title"/>
          </p:nvPr>
        </p:nvSpPr>
        <p:spPr>
          <a:xfrm>
            <a:off x="584600" y="216425"/>
            <a:ext cx="2951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latin typeface="Comfortaa"/>
                <a:ea typeface="Comfortaa"/>
                <a:cs typeface="Comfortaa"/>
                <a:sym typeface="Comfortaa"/>
              </a:rPr>
              <a:t>Python overview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1" name="Google Shape;261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7600" y="636725"/>
            <a:ext cx="4734251" cy="3806275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42"/>
          <p:cNvSpPr txBox="1"/>
          <p:nvPr/>
        </p:nvSpPr>
        <p:spPr>
          <a:xfrm>
            <a:off x="4947175" y="1101700"/>
            <a:ext cx="14016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/>
              <a:t>Host Platform</a:t>
            </a:r>
            <a:endParaRPr b="1"/>
          </a:p>
        </p:txBody>
      </p:sp>
      <p:sp>
        <p:nvSpPr>
          <p:cNvPr id="263" name="Google Shape;263;p42"/>
          <p:cNvSpPr txBox="1"/>
          <p:nvPr/>
        </p:nvSpPr>
        <p:spPr>
          <a:xfrm>
            <a:off x="6059750" y="2738950"/>
            <a:ext cx="19500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/>
              <a:t>Command-line tool</a:t>
            </a:r>
            <a:endParaRPr b="1"/>
          </a:p>
        </p:txBody>
      </p:sp>
      <p:sp>
        <p:nvSpPr>
          <p:cNvPr id="264" name="Google Shape;264;p42"/>
          <p:cNvSpPr txBox="1"/>
          <p:nvPr>
            <p:ph type="title"/>
          </p:nvPr>
        </p:nvSpPr>
        <p:spPr>
          <a:xfrm>
            <a:off x="584600" y="216425"/>
            <a:ext cx="2951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latin typeface="Comfortaa"/>
                <a:ea typeface="Comfortaa"/>
                <a:cs typeface="Comfortaa"/>
                <a:sym typeface="Comfortaa"/>
              </a:rPr>
              <a:t>Git and GitHub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9" name="Google Shape;269;p43"/>
          <p:cNvPicPr preferRelativeResize="0"/>
          <p:nvPr/>
        </p:nvPicPr>
        <p:blipFill rotWithShape="1">
          <a:blip r:embed="rId3">
            <a:alphaModFix/>
          </a:blip>
          <a:srcRect b="13791" l="9361" r="13780" t="11620"/>
          <a:stretch/>
        </p:blipFill>
        <p:spPr>
          <a:xfrm>
            <a:off x="2724950" y="3821150"/>
            <a:ext cx="1256249" cy="1066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33050" y="1842675"/>
            <a:ext cx="1634400" cy="799425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43"/>
          <p:cNvSpPr/>
          <p:nvPr/>
        </p:nvSpPr>
        <p:spPr>
          <a:xfrm>
            <a:off x="2553400" y="1921513"/>
            <a:ext cx="1333800" cy="7044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43"/>
          <p:cNvSpPr/>
          <p:nvPr/>
        </p:nvSpPr>
        <p:spPr>
          <a:xfrm>
            <a:off x="4839400" y="1921513"/>
            <a:ext cx="1333800" cy="704400"/>
          </a:xfrm>
          <a:prstGeom prst="roundRect">
            <a:avLst>
              <a:gd fmla="val 16667" name="adj"/>
            </a:avLst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43"/>
          <p:cNvSpPr txBox="1"/>
          <p:nvPr/>
        </p:nvSpPr>
        <p:spPr>
          <a:xfrm>
            <a:off x="426850" y="2809675"/>
            <a:ext cx="12564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43"/>
          <p:cNvSpPr/>
          <p:nvPr/>
        </p:nvSpPr>
        <p:spPr>
          <a:xfrm>
            <a:off x="426850" y="1937688"/>
            <a:ext cx="1333800" cy="704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43"/>
          <p:cNvSpPr txBox="1"/>
          <p:nvPr/>
        </p:nvSpPr>
        <p:spPr>
          <a:xfrm>
            <a:off x="457350" y="2114550"/>
            <a:ext cx="13338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000"/>
              <a:t>Working Directory</a:t>
            </a:r>
            <a:endParaRPr b="1" sz="1000"/>
          </a:p>
        </p:txBody>
      </p:sp>
      <p:sp>
        <p:nvSpPr>
          <p:cNvPr id="276" name="Google Shape;276;p43"/>
          <p:cNvSpPr txBox="1"/>
          <p:nvPr/>
        </p:nvSpPr>
        <p:spPr>
          <a:xfrm>
            <a:off x="2705800" y="2114550"/>
            <a:ext cx="11574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000"/>
              <a:t>Staging Area</a:t>
            </a:r>
            <a:endParaRPr b="1" sz="1000"/>
          </a:p>
        </p:txBody>
      </p:sp>
      <p:sp>
        <p:nvSpPr>
          <p:cNvPr id="277" name="Google Shape;277;p43"/>
          <p:cNvSpPr txBox="1"/>
          <p:nvPr/>
        </p:nvSpPr>
        <p:spPr>
          <a:xfrm>
            <a:off x="4870000" y="2129850"/>
            <a:ext cx="12270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000"/>
              <a:t>Local Repository</a:t>
            </a:r>
            <a:endParaRPr b="1" sz="1000"/>
          </a:p>
        </p:txBody>
      </p:sp>
      <p:sp>
        <p:nvSpPr>
          <p:cNvPr id="278" name="Google Shape;278;p43"/>
          <p:cNvSpPr/>
          <p:nvPr/>
        </p:nvSpPr>
        <p:spPr>
          <a:xfrm>
            <a:off x="6920800" y="1419000"/>
            <a:ext cx="1813800" cy="1656300"/>
          </a:xfrm>
          <a:prstGeom prst="rect">
            <a:avLst/>
          </a:prstGeom>
          <a:noFill/>
          <a:ln cap="flat" cmpd="sng" w="9525">
            <a:solidFill>
              <a:srgbClr val="3C78D8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43"/>
          <p:cNvSpPr/>
          <p:nvPr/>
        </p:nvSpPr>
        <p:spPr>
          <a:xfrm>
            <a:off x="920425" y="1374825"/>
            <a:ext cx="5414100" cy="1626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6FA8DC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43"/>
          <p:cNvSpPr txBox="1"/>
          <p:nvPr/>
        </p:nvSpPr>
        <p:spPr>
          <a:xfrm>
            <a:off x="6829750" y="888875"/>
            <a:ext cx="18138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Remote Repository</a:t>
            </a:r>
            <a:endParaRPr/>
          </a:p>
        </p:txBody>
      </p:sp>
      <p:sp>
        <p:nvSpPr>
          <p:cNvPr id="281" name="Google Shape;281;p43"/>
          <p:cNvSpPr/>
          <p:nvPr/>
        </p:nvSpPr>
        <p:spPr>
          <a:xfrm rot="-5400000">
            <a:off x="3173675" y="1131975"/>
            <a:ext cx="313500" cy="504930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43"/>
          <p:cNvSpPr txBox="1"/>
          <p:nvPr/>
        </p:nvSpPr>
        <p:spPr>
          <a:xfrm>
            <a:off x="2926175" y="1041275"/>
            <a:ext cx="11001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$ git clone </a:t>
            </a:r>
            <a:endParaRPr/>
          </a:p>
        </p:txBody>
      </p:sp>
      <p:sp>
        <p:nvSpPr>
          <p:cNvPr id="283" name="Google Shape;283;p43"/>
          <p:cNvSpPr/>
          <p:nvPr/>
        </p:nvSpPr>
        <p:spPr>
          <a:xfrm rot="-5400000">
            <a:off x="202725" y="2414825"/>
            <a:ext cx="384300" cy="313500"/>
          </a:xfrm>
          <a:prstGeom prst="curvedDown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43"/>
          <p:cNvSpPr txBox="1"/>
          <p:nvPr/>
        </p:nvSpPr>
        <p:spPr>
          <a:xfrm>
            <a:off x="238125" y="2692925"/>
            <a:ext cx="597600" cy="3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Edit</a:t>
            </a:r>
            <a:endParaRPr/>
          </a:p>
        </p:txBody>
      </p:sp>
      <p:sp>
        <p:nvSpPr>
          <p:cNvPr id="285" name="Google Shape;285;p43"/>
          <p:cNvSpPr/>
          <p:nvPr/>
        </p:nvSpPr>
        <p:spPr>
          <a:xfrm>
            <a:off x="1858225" y="2251200"/>
            <a:ext cx="597600" cy="162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6FA8DC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43"/>
          <p:cNvSpPr/>
          <p:nvPr/>
        </p:nvSpPr>
        <p:spPr>
          <a:xfrm>
            <a:off x="4026400" y="2251200"/>
            <a:ext cx="597600" cy="162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6FA8DC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43"/>
          <p:cNvSpPr txBox="1"/>
          <p:nvPr/>
        </p:nvSpPr>
        <p:spPr>
          <a:xfrm>
            <a:off x="1779025" y="1937700"/>
            <a:ext cx="7560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/>
              <a:t>$ git add</a:t>
            </a:r>
            <a:endParaRPr sz="1000"/>
          </a:p>
        </p:txBody>
      </p:sp>
      <p:sp>
        <p:nvSpPr>
          <p:cNvPr id="288" name="Google Shape;288;p43"/>
          <p:cNvSpPr txBox="1"/>
          <p:nvPr/>
        </p:nvSpPr>
        <p:spPr>
          <a:xfrm>
            <a:off x="6115375" y="1937700"/>
            <a:ext cx="8538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/>
              <a:t>$ </a:t>
            </a:r>
            <a:r>
              <a:rPr lang="it" sz="1000"/>
              <a:t>git push</a:t>
            </a:r>
            <a:endParaRPr sz="1000"/>
          </a:p>
        </p:txBody>
      </p:sp>
      <p:sp>
        <p:nvSpPr>
          <p:cNvPr id="289" name="Google Shape;289;p43"/>
          <p:cNvSpPr/>
          <p:nvPr/>
        </p:nvSpPr>
        <p:spPr>
          <a:xfrm>
            <a:off x="6292425" y="2251200"/>
            <a:ext cx="597600" cy="162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6FA8DC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43"/>
          <p:cNvSpPr txBox="1"/>
          <p:nvPr/>
        </p:nvSpPr>
        <p:spPr>
          <a:xfrm>
            <a:off x="3939700" y="1937700"/>
            <a:ext cx="9303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/>
              <a:t>$ </a:t>
            </a:r>
            <a:r>
              <a:rPr lang="it" sz="1000"/>
              <a:t>git commit</a:t>
            </a:r>
            <a:endParaRPr sz="1000"/>
          </a:p>
        </p:txBody>
      </p:sp>
      <p:pic>
        <p:nvPicPr>
          <p:cNvPr id="291" name="Google Shape;291;p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91524" y="3224603"/>
            <a:ext cx="384300" cy="384300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43"/>
          <p:cNvSpPr txBox="1"/>
          <p:nvPr>
            <p:ph type="title"/>
          </p:nvPr>
        </p:nvSpPr>
        <p:spPr>
          <a:xfrm>
            <a:off x="584600" y="216425"/>
            <a:ext cx="2951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latin typeface="Comfortaa"/>
                <a:ea typeface="Comfortaa"/>
                <a:cs typeface="Comfortaa"/>
                <a:sym typeface="Comfortaa"/>
              </a:rPr>
              <a:t>Git and GitHub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93" name="Google Shape;293;p43"/>
          <p:cNvSpPr txBox="1"/>
          <p:nvPr/>
        </p:nvSpPr>
        <p:spPr>
          <a:xfrm>
            <a:off x="3364975" y="3215900"/>
            <a:ext cx="16344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git command-line </a:t>
            </a:r>
            <a:endParaRPr/>
          </a:p>
        </p:txBody>
      </p:sp>
      <p:sp>
        <p:nvSpPr>
          <p:cNvPr id="294" name="Google Shape;294;p43"/>
          <p:cNvSpPr/>
          <p:nvPr/>
        </p:nvSpPr>
        <p:spPr>
          <a:xfrm>
            <a:off x="920425" y="2989675"/>
            <a:ext cx="5469000" cy="1626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6FA8DC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43"/>
          <p:cNvSpPr txBox="1"/>
          <p:nvPr/>
        </p:nvSpPr>
        <p:spPr>
          <a:xfrm>
            <a:off x="2926175" y="2669575"/>
            <a:ext cx="8538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$ </a:t>
            </a:r>
            <a:r>
              <a:rPr lang="it"/>
              <a:t>git pull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4"/>
          <p:cNvSpPr txBox="1"/>
          <p:nvPr>
            <p:ph type="title"/>
          </p:nvPr>
        </p:nvSpPr>
        <p:spPr>
          <a:xfrm>
            <a:off x="584600" y="216425"/>
            <a:ext cx="2951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latin typeface="Comfortaa"/>
                <a:ea typeface="Comfortaa"/>
                <a:cs typeface="Comfortaa"/>
                <a:sym typeface="Comfortaa"/>
              </a:rPr>
              <a:t>Git and GitHub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301" name="Google Shape;301;p44"/>
          <p:cNvSpPr txBox="1"/>
          <p:nvPr/>
        </p:nvSpPr>
        <p:spPr>
          <a:xfrm>
            <a:off x="765475" y="940075"/>
            <a:ext cx="2350200" cy="4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44"/>
          <p:cNvSpPr txBox="1"/>
          <p:nvPr/>
        </p:nvSpPr>
        <p:spPr>
          <a:xfrm>
            <a:off x="604325" y="913200"/>
            <a:ext cx="7708500" cy="37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400">
                <a:latin typeface="Comfortaa"/>
                <a:ea typeface="Comfortaa"/>
                <a:cs typeface="Comfortaa"/>
                <a:sym typeface="Comfortaa"/>
              </a:rPr>
              <a:t>Basic </a:t>
            </a:r>
            <a:r>
              <a:rPr b="1" lang="it" sz="2400">
                <a:latin typeface="Comfortaa"/>
                <a:ea typeface="Comfortaa"/>
                <a:cs typeface="Comfortaa"/>
                <a:sym typeface="Comfortaa"/>
              </a:rPr>
              <a:t>Terminology</a:t>
            </a:r>
            <a:endParaRPr b="1" sz="2400"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mfortaa"/>
              <a:buChar char="●"/>
            </a:pPr>
            <a:r>
              <a:rPr b="1" lang="it" sz="1800">
                <a:latin typeface="Comfortaa"/>
                <a:ea typeface="Comfortaa"/>
                <a:cs typeface="Comfortaa"/>
                <a:sym typeface="Comfortaa"/>
              </a:rPr>
              <a:t>Working Directory: </a:t>
            </a:r>
            <a:r>
              <a:rPr lang="it" sz="1800">
                <a:latin typeface="Comfortaa"/>
                <a:ea typeface="Comfortaa"/>
                <a:cs typeface="Comfortaa"/>
                <a:sym typeface="Comfortaa"/>
              </a:rPr>
              <a:t>Local working place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mfortaa"/>
              <a:buChar char="●"/>
            </a:pPr>
            <a:r>
              <a:rPr b="1" lang="it" sz="1800">
                <a:latin typeface="Comfortaa"/>
                <a:ea typeface="Comfortaa"/>
                <a:cs typeface="Comfortaa"/>
                <a:sym typeface="Comfortaa"/>
              </a:rPr>
              <a:t>Staging Area:</a:t>
            </a:r>
            <a:r>
              <a:rPr lang="it" sz="1800">
                <a:latin typeface="Comfortaa"/>
                <a:ea typeface="Comfortaa"/>
                <a:cs typeface="Comfortaa"/>
                <a:sym typeface="Comfortaa"/>
              </a:rPr>
              <a:t> Also called “Index”, “cache” or “current directory chace”. Is the place where you need to add your files before to commit them.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mfortaa"/>
              <a:buChar char="●"/>
            </a:pPr>
            <a:r>
              <a:rPr b="1" lang="it" sz="1800">
                <a:latin typeface="Comfortaa"/>
                <a:ea typeface="Comfortaa"/>
                <a:cs typeface="Comfortaa"/>
                <a:sym typeface="Comfortaa"/>
              </a:rPr>
              <a:t>Local Repository: </a:t>
            </a:r>
            <a:r>
              <a:rPr lang="it" sz="1800">
                <a:latin typeface="Comfortaa"/>
                <a:ea typeface="Comfortaa"/>
                <a:cs typeface="Comfortaa"/>
                <a:sym typeface="Comfortaa"/>
              </a:rPr>
              <a:t>Is a subdirectory name </a:t>
            </a:r>
            <a:r>
              <a:rPr lang="it" sz="1800"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it" sz="1800">
                <a:latin typeface="Courier New"/>
                <a:ea typeface="Courier New"/>
                <a:cs typeface="Courier New"/>
                <a:sym typeface="Courier New"/>
              </a:rPr>
              <a:t>git</a:t>
            </a:r>
            <a:r>
              <a:rPr lang="it" sz="1800">
                <a:latin typeface="Comfortaa"/>
                <a:ea typeface="Comfortaa"/>
                <a:cs typeface="Comfortaa"/>
                <a:sym typeface="Comfortaa"/>
              </a:rPr>
              <a:t> that contains all your necessary repository files. A git repository skeleton.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mfortaa"/>
              <a:buChar char="●"/>
            </a:pPr>
            <a:r>
              <a:rPr b="1" lang="it" sz="1800">
                <a:latin typeface="Comfortaa"/>
                <a:ea typeface="Comfortaa"/>
                <a:cs typeface="Comfortaa"/>
                <a:sym typeface="Comfortaa"/>
              </a:rPr>
              <a:t>Remote Repository: </a:t>
            </a:r>
            <a:r>
              <a:rPr lang="it" sz="1800">
                <a:latin typeface="Comfortaa"/>
                <a:ea typeface="Comfortaa"/>
                <a:cs typeface="Comfortaa"/>
                <a:sym typeface="Comfortaa"/>
              </a:rPr>
              <a:t>Version of your project hosted in the internet (e.g. GitHub) ensuring all your changes are available for other developers.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5"/>
          <p:cNvSpPr txBox="1"/>
          <p:nvPr>
            <p:ph type="title"/>
          </p:nvPr>
        </p:nvSpPr>
        <p:spPr>
          <a:xfrm>
            <a:off x="1866300" y="424000"/>
            <a:ext cx="5411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>
                <a:latin typeface="Comfortaa"/>
                <a:ea typeface="Comfortaa"/>
                <a:cs typeface="Comfortaa"/>
                <a:sym typeface="Comfortaa"/>
              </a:rPr>
              <a:t>Machine Learning with Python</a:t>
            </a:r>
            <a:endParaRPr sz="24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308" name="Google Shape;308;p45"/>
          <p:cNvSpPr txBox="1"/>
          <p:nvPr/>
        </p:nvSpPr>
        <p:spPr>
          <a:xfrm>
            <a:off x="1291800" y="1908075"/>
            <a:ext cx="6897600" cy="14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45"/>
          <p:cNvSpPr txBox="1"/>
          <p:nvPr>
            <p:ph idx="1" type="body"/>
          </p:nvPr>
        </p:nvSpPr>
        <p:spPr>
          <a:xfrm>
            <a:off x="653650" y="1398625"/>
            <a:ext cx="7224900" cy="9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t" sz="52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  Installing Git</a:t>
            </a:r>
            <a:endParaRPr b="1" sz="52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52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310" name="Google Shape;310;p45"/>
          <p:cNvSpPr txBox="1"/>
          <p:nvPr/>
        </p:nvSpPr>
        <p:spPr>
          <a:xfrm>
            <a:off x="1093000" y="2486025"/>
            <a:ext cx="7168800" cy="11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/>
              <a:t>For Windows</a:t>
            </a:r>
            <a:r>
              <a:rPr lang="it" sz="2400"/>
              <a:t>:</a:t>
            </a:r>
            <a:r>
              <a:rPr lang="it" sz="2400">
                <a:solidFill>
                  <a:schemeClr val="dk2"/>
                </a:solidFill>
              </a:rPr>
              <a:t> </a:t>
            </a:r>
            <a:r>
              <a:rPr lang="it" sz="2400" u="sng">
                <a:solidFill>
                  <a:srgbClr val="1155CC"/>
                </a:solidFill>
                <a:hlinkClick r:id="rId3"/>
              </a:rPr>
              <a:t>https://git-scm.com/download/win</a:t>
            </a:r>
            <a:endParaRPr sz="24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it" sz="2400"/>
              <a:t>For MacOS:</a:t>
            </a:r>
            <a:r>
              <a:rPr lang="it" sz="2400">
                <a:solidFill>
                  <a:schemeClr val="dk2"/>
                </a:solidFill>
              </a:rPr>
              <a:t> </a:t>
            </a:r>
            <a:r>
              <a:rPr lang="it" sz="2400" u="sng">
                <a:solidFill>
                  <a:srgbClr val="1155CC"/>
                </a:solidFill>
                <a:hlinkClick r:id="rId4"/>
              </a:rPr>
              <a:t>https://git-scm.com/download/mac</a:t>
            </a:r>
            <a:endParaRPr sz="24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6"/>
          <p:cNvSpPr txBox="1"/>
          <p:nvPr>
            <p:ph type="title"/>
          </p:nvPr>
        </p:nvSpPr>
        <p:spPr>
          <a:xfrm>
            <a:off x="584600" y="216425"/>
            <a:ext cx="2951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latin typeface="Comfortaa"/>
                <a:ea typeface="Comfortaa"/>
                <a:cs typeface="Comfortaa"/>
                <a:sym typeface="Comfortaa"/>
              </a:rPr>
              <a:t>Installing </a:t>
            </a:r>
            <a:r>
              <a:rPr lang="it" sz="1800">
                <a:latin typeface="Comfortaa"/>
                <a:ea typeface="Comfortaa"/>
                <a:cs typeface="Comfortaa"/>
                <a:sym typeface="Comfortaa"/>
              </a:rPr>
              <a:t>Git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316" name="Google Shape;316;p46"/>
          <p:cNvSpPr txBox="1"/>
          <p:nvPr/>
        </p:nvSpPr>
        <p:spPr>
          <a:xfrm>
            <a:off x="765475" y="789125"/>
            <a:ext cx="7359300" cy="26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>
                <a:latin typeface="Comfortaa"/>
                <a:ea typeface="Comfortaa"/>
                <a:cs typeface="Comfortaa"/>
                <a:sym typeface="Comfortaa"/>
              </a:rPr>
              <a:t>Installation setup</a:t>
            </a:r>
            <a:endParaRPr sz="24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400">
                <a:latin typeface="Comfortaa"/>
                <a:ea typeface="Comfortaa"/>
                <a:cs typeface="Comfortaa"/>
                <a:sym typeface="Comfortaa"/>
              </a:rPr>
              <a:t>Keep everything as the default, exception for:</a:t>
            </a:r>
            <a:endParaRPr b="1" sz="2400"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mfortaa"/>
              <a:buChar char="●"/>
            </a:pPr>
            <a:r>
              <a:rPr lang="it" sz="1800">
                <a:latin typeface="Comfortaa"/>
                <a:ea typeface="Comfortaa"/>
                <a:cs typeface="Comfortaa"/>
                <a:sym typeface="Comfortaa"/>
              </a:rPr>
              <a:t>Choose </a:t>
            </a:r>
            <a:r>
              <a:rPr b="1" lang="it" sz="1800">
                <a:latin typeface="Comfortaa"/>
                <a:ea typeface="Comfortaa"/>
                <a:cs typeface="Comfortaa"/>
                <a:sym typeface="Comfortaa"/>
              </a:rPr>
              <a:t>Nano </a:t>
            </a:r>
            <a:r>
              <a:rPr lang="it" sz="1800">
                <a:latin typeface="Comfortaa"/>
                <a:ea typeface="Comfortaa"/>
                <a:cs typeface="Comfortaa"/>
                <a:sym typeface="Comfortaa"/>
              </a:rPr>
              <a:t>as editor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it" sz="1800">
                <a:latin typeface="Comfortaa"/>
                <a:ea typeface="Comfortaa"/>
                <a:cs typeface="Comfortaa"/>
                <a:sym typeface="Comfortaa"/>
              </a:rPr>
              <a:t>Adjust your PATH Environment</a:t>
            </a:r>
            <a:r>
              <a:rPr lang="it" sz="1800">
                <a:latin typeface="Comfortaa"/>
                <a:ea typeface="Comfortaa"/>
                <a:cs typeface="Comfortaa"/>
                <a:sym typeface="Comfortaa"/>
              </a:rPr>
              <a:t>:</a:t>
            </a:r>
            <a:r>
              <a:rPr lang="it" sz="1800">
                <a:latin typeface="Comfortaa"/>
                <a:ea typeface="Comfortaa"/>
                <a:cs typeface="Comfortaa"/>
                <a:sym typeface="Comfortaa"/>
              </a:rPr>
              <a:t> choose last option, give you more commands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 sz="1800">
                <a:latin typeface="Comfortaa"/>
                <a:ea typeface="Comfortaa"/>
                <a:cs typeface="Comfortaa"/>
                <a:sym typeface="Comfortaa"/>
              </a:rPr>
              <a:t>Uncheck </a:t>
            </a:r>
            <a:r>
              <a:rPr b="1" lang="it" sz="1800">
                <a:latin typeface="Comfortaa"/>
                <a:ea typeface="Comfortaa"/>
                <a:cs typeface="Comfortaa"/>
                <a:sym typeface="Comfortaa"/>
              </a:rPr>
              <a:t>“View Release Notes”</a:t>
            </a:r>
            <a:r>
              <a:rPr lang="it" sz="1800">
                <a:latin typeface="Comfortaa"/>
                <a:ea typeface="Comfortaa"/>
                <a:cs typeface="Comfortaa"/>
                <a:sym typeface="Comfortaa"/>
              </a:rPr>
              <a:t> in the last windows</a:t>
            </a:r>
            <a:r>
              <a:rPr lang="it" sz="1800"/>
              <a:t> </a:t>
            </a:r>
            <a:endParaRPr sz="1800"/>
          </a:p>
        </p:txBody>
      </p:sp>
      <p:sp>
        <p:nvSpPr>
          <p:cNvPr id="317" name="Google Shape;317;p46"/>
          <p:cNvSpPr txBox="1"/>
          <p:nvPr/>
        </p:nvSpPr>
        <p:spPr>
          <a:xfrm>
            <a:off x="765475" y="3625950"/>
            <a:ext cx="7923300" cy="80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400">
                <a:latin typeface="Comfortaa"/>
                <a:ea typeface="Comfortaa"/>
                <a:cs typeface="Comfortaa"/>
                <a:sym typeface="Comfortaa"/>
              </a:rPr>
              <a:t>After the installation:</a:t>
            </a:r>
            <a:endParaRPr b="1" sz="2400"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mfortaa"/>
              <a:buChar char="●"/>
            </a:pPr>
            <a:r>
              <a:rPr lang="it" sz="1800">
                <a:latin typeface="Comfortaa"/>
                <a:ea typeface="Comfortaa"/>
                <a:cs typeface="Comfortaa"/>
                <a:sym typeface="Comfortaa"/>
              </a:rPr>
              <a:t>Open the Git Bash and run the command </a:t>
            </a:r>
            <a:r>
              <a:rPr b="1" lang="it" sz="1800">
                <a:latin typeface="Courier New"/>
                <a:ea typeface="Courier New"/>
                <a:cs typeface="Courier New"/>
                <a:sym typeface="Courier New"/>
              </a:rPr>
              <a:t>$ git --version</a:t>
            </a:r>
            <a:r>
              <a:rPr lang="it" sz="1800">
                <a:latin typeface="Comfortaa"/>
                <a:ea typeface="Comfortaa"/>
                <a:cs typeface="Comfortaa"/>
                <a:sym typeface="Comfortaa"/>
              </a:rPr>
              <a:t> 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47"/>
          <p:cNvSpPr txBox="1"/>
          <p:nvPr>
            <p:ph type="title"/>
          </p:nvPr>
        </p:nvSpPr>
        <p:spPr>
          <a:xfrm>
            <a:off x="584600" y="216425"/>
            <a:ext cx="2951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latin typeface="Comfortaa"/>
                <a:ea typeface="Comfortaa"/>
                <a:cs typeface="Comfortaa"/>
                <a:sym typeface="Comfortaa"/>
              </a:rPr>
              <a:t>Installing Git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323" name="Google Shape;323;p47"/>
          <p:cNvSpPr txBox="1"/>
          <p:nvPr/>
        </p:nvSpPr>
        <p:spPr>
          <a:xfrm>
            <a:off x="765475" y="789125"/>
            <a:ext cx="8084700" cy="42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>
                <a:latin typeface="Comfortaa"/>
                <a:ea typeface="Comfortaa"/>
                <a:cs typeface="Comfortaa"/>
                <a:sym typeface="Comfortaa"/>
              </a:rPr>
              <a:t>Bash configuration</a:t>
            </a:r>
            <a:endParaRPr sz="24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The first thing you should do when you install Git is to set your user name and email address. </a:t>
            </a:r>
            <a:endParaRPr sz="2400">
              <a:highlight>
                <a:srgbClr val="FFFFFF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highlight>
                <a:srgbClr val="FFFFFF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400"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Execute:</a:t>
            </a:r>
            <a:endParaRPr b="1" sz="2400">
              <a:highlight>
                <a:srgbClr val="FFFFFF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8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$ git config --global user.name "John Jons"</a:t>
            </a:r>
            <a:endParaRPr b="1" sz="18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25400" rtl="0" algn="l">
              <a:lnSpc>
                <a:spcPct val="1134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t" sz="18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$ git config --global user.email johnjons@example.com</a:t>
            </a:r>
            <a:endParaRPr b="1" sz="18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it" sz="2400"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To check the configuration:</a:t>
            </a:r>
            <a:endParaRPr b="1" sz="2400">
              <a:highlight>
                <a:srgbClr val="FFFFFF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marR="25400" rtl="0" algn="l">
              <a:lnSpc>
                <a:spcPct val="1134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t" sz="18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$ git config --list</a:t>
            </a:r>
            <a:endParaRPr sz="2400">
              <a:highlight>
                <a:srgbClr val="FFFFFF"/>
              </a:highlight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48"/>
          <p:cNvSpPr txBox="1"/>
          <p:nvPr>
            <p:ph type="title"/>
          </p:nvPr>
        </p:nvSpPr>
        <p:spPr>
          <a:xfrm>
            <a:off x="584600" y="216425"/>
            <a:ext cx="2951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latin typeface="Comfortaa"/>
                <a:ea typeface="Comfortaa"/>
                <a:cs typeface="Comfortaa"/>
                <a:sym typeface="Comfortaa"/>
              </a:rPr>
              <a:t>Git and GitHub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329" name="Google Shape;329;p48"/>
          <p:cNvSpPr txBox="1"/>
          <p:nvPr/>
        </p:nvSpPr>
        <p:spPr>
          <a:xfrm>
            <a:off x="765475" y="940075"/>
            <a:ext cx="2350200" cy="4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48"/>
          <p:cNvSpPr txBox="1"/>
          <p:nvPr/>
        </p:nvSpPr>
        <p:spPr>
          <a:xfrm>
            <a:off x="239225" y="789125"/>
            <a:ext cx="8780700" cy="40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400">
                <a:latin typeface="Comfortaa"/>
                <a:ea typeface="Comfortaa"/>
                <a:cs typeface="Comfortaa"/>
                <a:sym typeface="Comfortaa"/>
              </a:rPr>
              <a:t>Basic Commands</a:t>
            </a:r>
            <a:endParaRPr b="1" sz="2400"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mfortaa"/>
              <a:buChar char="●"/>
            </a:pPr>
            <a:r>
              <a:rPr b="1" lang="it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 git command --help //</a:t>
            </a:r>
            <a:r>
              <a:rPr b="1" lang="it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Get help for all commands</a:t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mfortaa"/>
              <a:buChar char="●"/>
            </a:pPr>
            <a:r>
              <a:rPr b="1" lang="it" sz="1800">
                <a:latin typeface="Courier New"/>
                <a:ea typeface="Courier New"/>
                <a:cs typeface="Courier New"/>
                <a:sym typeface="Courier New"/>
              </a:rPr>
              <a:t>$ git init &lt;project name&gt;</a:t>
            </a:r>
            <a:r>
              <a:rPr b="1" lang="it" sz="1800">
                <a:latin typeface="Comfortaa"/>
                <a:ea typeface="Comfortaa"/>
                <a:cs typeface="Comfortaa"/>
                <a:sym typeface="Comfortaa"/>
              </a:rPr>
              <a:t>    // </a:t>
            </a:r>
            <a:r>
              <a:rPr b="1" lang="it">
                <a:latin typeface="Comfortaa"/>
                <a:ea typeface="Comfortaa"/>
                <a:cs typeface="Comfortaa"/>
                <a:sym typeface="Comfortaa"/>
              </a:rPr>
              <a:t>Create a new local repository</a:t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b="1" lang="it" sz="1800">
                <a:latin typeface="Courier New"/>
                <a:ea typeface="Courier New"/>
                <a:cs typeface="Courier New"/>
                <a:sym typeface="Courier New"/>
              </a:rPr>
              <a:t>$ git clone &lt;github_url&gt;  //</a:t>
            </a:r>
            <a:r>
              <a:rPr b="1" lang="it">
                <a:latin typeface="Comfortaa"/>
                <a:ea typeface="Comfortaa"/>
                <a:cs typeface="Comfortaa"/>
                <a:sym typeface="Comfortaa"/>
              </a:rPr>
              <a:t>Download from existing repo</a:t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b="1" lang="it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 git status          //</a:t>
            </a:r>
            <a:r>
              <a:rPr b="1" lang="it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Check the status of working tree</a:t>
            </a:r>
            <a:endParaRPr b="1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●"/>
            </a:pPr>
            <a:r>
              <a:rPr b="1" lang="it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 git add &lt;file&gt; //</a:t>
            </a:r>
            <a:r>
              <a:rPr b="1" lang="it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Add the changed file (ready to commit) to the Staging Area</a:t>
            </a:r>
            <a:endParaRPr b="1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●"/>
            </a:pPr>
            <a:r>
              <a:rPr b="1" lang="it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 git add .  //</a:t>
            </a:r>
            <a:r>
              <a:rPr b="1" lang="it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Add ALL changed files (ready to commit) to the Staging Area</a:t>
            </a:r>
            <a:endParaRPr b="1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●"/>
            </a:pPr>
            <a:r>
              <a:rPr b="1" lang="it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 git commit -m “commit message” //</a:t>
            </a:r>
            <a:r>
              <a:rPr b="1" lang="it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Commit all</a:t>
            </a:r>
            <a:r>
              <a:rPr b="1" lang="it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it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staged files to the Local Repository</a:t>
            </a:r>
            <a:endParaRPr b="1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●"/>
            </a:pPr>
            <a:r>
              <a:rPr b="1" lang="it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 git push //</a:t>
            </a:r>
            <a:r>
              <a:rPr lang="it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Push the Local Repository to the Remote Repo</a:t>
            </a:r>
            <a:endParaRPr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fortaa"/>
              <a:buChar char="●"/>
            </a:pPr>
            <a:r>
              <a:rPr b="1" lang="it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 git pull //</a:t>
            </a:r>
            <a:r>
              <a:rPr lang="it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Fetch the latest changes from the Remote Repo (origin) and merge with the Local Repo</a:t>
            </a:r>
            <a:endParaRPr sz="18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49"/>
          <p:cNvSpPr txBox="1"/>
          <p:nvPr>
            <p:ph type="title"/>
          </p:nvPr>
        </p:nvSpPr>
        <p:spPr>
          <a:xfrm>
            <a:off x="1866300" y="424000"/>
            <a:ext cx="5411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>
                <a:latin typeface="Comfortaa"/>
                <a:ea typeface="Comfortaa"/>
                <a:cs typeface="Comfortaa"/>
                <a:sym typeface="Comfortaa"/>
              </a:rPr>
              <a:t>Machine Learning with Python</a:t>
            </a:r>
            <a:endParaRPr sz="24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336" name="Google Shape;336;p49"/>
          <p:cNvSpPr txBox="1"/>
          <p:nvPr/>
        </p:nvSpPr>
        <p:spPr>
          <a:xfrm>
            <a:off x="1291800" y="1908075"/>
            <a:ext cx="6897600" cy="14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49"/>
          <p:cNvSpPr txBox="1"/>
          <p:nvPr>
            <p:ph idx="1" type="body"/>
          </p:nvPr>
        </p:nvSpPr>
        <p:spPr>
          <a:xfrm>
            <a:off x="311700" y="1377200"/>
            <a:ext cx="8520600" cy="308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t" sz="60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  Git and GitHub </a:t>
            </a:r>
            <a:endParaRPr b="1" sz="60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t" sz="60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hands on </a:t>
            </a:r>
            <a:endParaRPr b="1" sz="60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2400" u="sng">
                <a:solidFill>
                  <a:schemeClr val="hlink"/>
                </a:solidFill>
                <a:latin typeface="Comfortaa"/>
                <a:ea typeface="Comfortaa"/>
                <a:cs typeface="Comfortaa"/>
                <a:sym typeface="Comfortaa"/>
                <a:hlinkClick r:id="rId3"/>
              </a:rPr>
              <a:t>Git Cheet Sheet</a:t>
            </a:r>
            <a:endParaRPr sz="24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ctrTitle"/>
          </p:nvPr>
        </p:nvSpPr>
        <p:spPr>
          <a:xfrm>
            <a:off x="311700" y="1554200"/>
            <a:ext cx="8520600" cy="173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latin typeface="Comfortaa"/>
                <a:ea typeface="Comfortaa"/>
                <a:cs typeface="Comfortaa"/>
                <a:sym typeface="Comfortaa"/>
              </a:rPr>
              <a:t>What can you do with Python?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idx="1" type="body"/>
          </p:nvPr>
        </p:nvSpPr>
        <p:spPr>
          <a:xfrm>
            <a:off x="347250" y="273900"/>
            <a:ext cx="2951700" cy="64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it" sz="29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Data Analysis</a:t>
            </a:r>
            <a:endParaRPr/>
          </a:p>
        </p:txBody>
      </p:sp>
      <p:pic>
        <p:nvPicPr>
          <p:cNvPr id="78" name="Google Shape;7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1675" y="273900"/>
            <a:ext cx="4093401" cy="384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7"/>
          <p:cNvPicPr preferRelativeResize="0"/>
          <p:nvPr/>
        </p:nvPicPr>
        <p:blipFill rotWithShape="1">
          <a:blip r:embed="rId4">
            <a:alphaModFix/>
          </a:blip>
          <a:srcRect b="0" l="0" r="9526" t="0"/>
          <a:stretch/>
        </p:blipFill>
        <p:spPr>
          <a:xfrm>
            <a:off x="303400" y="1245375"/>
            <a:ext cx="3996150" cy="3312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idx="1" type="body"/>
          </p:nvPr>
        </p:nvSpPr>
        <p:spPr>
          <a:xfrm>
            <a:off x="347250" y="273900"/>
            <a:ext cx="3828000" cy="64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it" sz="29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Machine Learning</a:t>
            </a:r>
            <a:endParaRPr/>
          </a:p>
        </p:txBody>
      </p:sp>
      <p:pic>
        <p:nvPicPr>
          <p:cNvPr id="85" name="Google Shape;8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45425" y="152400"/>
            <a:ext cx="4663950" cy="4017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067700"/>
            <a:ext cx="4040625" cy="24733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47250" y="273900"/>
            <a:ext cx="3828000" cy="64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it" sz="29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API</a:t>
            </a:r>
            <a:endParaRPr/>
          </a:p>
        </p:txBody>
      </p:sp>
      <p:sp>
        <p:nvSpPr>
          <p:cNvPr id="92" name="Google Shape;92;p19"/>
          <p:cNvSpPr txBox="1"/>
          <p:nvPr/>
        </p:nvSpPr>
        <p:spPr>
          <a:xfrm>
            <a:off x="587700" y="1445625"/>
            <a:ext cx="6963300" cy="3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 u="sng">
                <a:solidFill>
                  <a:schemeClr val="hlink"/>
                </a:solidFill>
                <a:hlinkClick r:id="rId3"/>
              </a:rPr>
              <a:t>http://api.openweathermap.org/data/2.5/weather?q=Milan&amp;APPID=7dd254530854a6014e19513d72365351</a:t>
            </a:r>
            <a:endParaRPr/>
          </a:p>
        </p:txBody>
      </p:sp>
      <p:sp>
        <p:nvSpPr>
          <p:cNvPr id="93" name="Google Shape;93;p19"/>
          <p:cNvSpPr txBox="1"/>
          <p:nvPr/>
        </p:nvSpPr>
        <p:spPr>
          <a:xfrm>
            <a:off x="506350" y="923875"/>
            <a:ext cx="7977300" cy="4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You can call services like weather services programmatically with parameters: example</a:t>
            </a:r>
            <a:endParaRPr/>
          </a:p>
        </p:txBody>
      </p:sp>
      <p:pic>
        <p:nvPicPr>
          <p:cNvPr id="94" name="Google Shape;9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7250" y="1917750"/>
            <a:ext cx="5351614" cy="301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idx="1" type="body"/>
          </p:nvPr>
        </p:nvSpPr>
        <p:spPr>
          <a:xfrm>
            <a:off x="347250" y="273900"/>
            <a:ext cx="4680900" cy="64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it" sz="29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Website development</a:t>
            </a:r>
            <a:endParaRPr/>
          </a:p>
        </p:txBody>
      </p:sp>
      <p:sp>
        <p:nvSpPr>
          <p:cNvPr id="100" name="Google Shape;100;p20"/>
          <p:cNvSpPr txBox="1"/>
          <p:nvPr/>
        </p:nvSpPr>
        <p:spPr>
          <a:xfrm>
            <a:off x="506350" y="923875"/>
            <a:ext cx="7977300" cy="4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You can build Web App with Django!</a:t>
            </a:r>
            <a:endParaRPr/>
          </a:p>
        </p:txBody>
      </p:sp>
      <p:pic>
        <p:nvPicPr>
          <p:cNvPr id="101" name="Google Shape;10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8850" y="1597925"/>
            <a:ext cx="3624068" cy="301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idx="1" type="body"/>
          </p:nvPr>
        </p:nvSpPr>
        <p:spPr>
          <a:xfrm>
            <a:off x="347250" y="273900"/>
            <a:ext cx="3828000" cy="64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it" sz="29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Scrapers</a:t>
            </a:r>
            <a:endParaRPr/>
          </a:p>
        </p:txBody>
      </p:sp>
      <p:sp>
        <p:nvSpPr>
          <p:cNvPr id="107" name="Google Shape;107;p21"/>
          <p:cNvSpPr txBox="1"/>
          <p:nvPr/>
        </p:nvSpPr>
        <p:spPr>
          <a:xfrm>
            <a:off x="568525" y="1261400"/>
            <a:ext cx="3393600" cy="4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Launch the Scraper Example!</a:t>
            </a:r>
            <a:endParaRPr/>
          </a:p>
        </p:txBody>
      </p:sp>
      <p:sp>
        <p:nvSpPr>
          <p:cNvPr id="108" name="Google Shape;108;p21"/>
          <p:cNvSpPr txBox="1"/>
          <p:nvPr/>
        </p:nvSpPr>
        <p:spPr>
          <a:xfrm>
            <a:off x="497475" y="968300"/>
            <a:ext cx="8154900" cy="9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9" name="Google Shape;10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700" y="3492725"/>
            <a:ext cx="3347674" cy="1343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75250" y="3111950"/>
            <a:ext cx="1905000" cy="1724025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1"/>
          <p:cNvSpPr txBox="1"/>
          <p:nvPr/>
        </p:nvSpPr>
        <p:spPr>
          <a:xfrm>
            <a:off x="568525" y="2283050"/>
            <a:ext cx="1696800" cy="4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u="sng">
                <a:solidFill>
                  <a:schemeClr val="hlink"/>
                </a:solidFill>
                <a:hlinkClick r:id="rId5"/>
              </a:rPr>
              <a:t>COURSE UDEMY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