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slide" Target="slides/slide16.xml"/><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600bfa43bc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600bfa43bc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g6010c93d24_1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6010c93d24_1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g600bc8b955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600bc8b955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g603a8f3f57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603a8f3f57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Google Shape;250;g60b84474a0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60b84474a0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Google Shape;257;g60b84474a0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60b84474a0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Google Shape;269;g60b84474a0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60b84474a0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602e80e1ad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602e80e1ad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600bfa43bc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600bfa43b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600bfa43bc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600bfa43bc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62efdd4da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62efdd4da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62efdd4da7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62efdd4da7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62f186a20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62f186a20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600bc8b955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600bc8b955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603a8f3f5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603a8f3f5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pic>
        <p:nvPicPr>
          <p:cNvPr id="12" name="Google Shape;12;p2"/>
          <p:cNvPicPr preferRelativeResize="0"/>
          <p:nvPr/>
        </p:nvPicPr>
        <p:blipFill>
          <a:blip r:embed="rId2">
            <a:alphaModFix/>
          </a:blip>
          <a:stretch>
            <a:fillRect/>
          </a:stretch>
        </p:blipFill>
        <p:spPr>
          <a:xfrm>
            <a:off x="7963175" y="4511650"/>
            <a:ext cx="1057975" cy="5451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2" name="Shape 52"/>
        <p:cNvGrpSpPr/>
        <p:nvPr/>
      </p:nvGrpSpPr>
      <p:grpSpPr>
        <a:xfrm>
          <a:off x="0" y="0"/>
          <a:ext cx="0" cy="0"/>
          <a:chOff x="0" y="0"/>
          <a:chExt cx="0" cy="0"/>
        </a:xfrm>
      </p:grpSpPr>
      <p:sp>
        <p:nvSpPr>
          <p:cNvPr id="53" name="Google Shape;53;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4" name="Google Shape;54;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pic>
        <p:nvPicPr>
          <p:cNvPr id="56" name="Google Shape;56;p11"/>
          <p:cNvPicPr preferRelativeResize="0"/>
          <p:nvPr/>
        </p:nvPicPr>
        <p:blipFill>
          <a:blip r:embed="rId2">
            <a:alphaModFix/>
          </a:blip>
          <a:stretch>
            <a:fillRect/>
          </a:stretch>
        </p:blipFill>
        <p:spPr>
          <a:xfrm>
            <a:off x="7963175" y="4511650"/>
            <a:ext cx="1057975" cy="545175"/>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pic>
        <p:nvPicPr>
          <p:cNvPr id="59" name="Google Shape;59;p12"/>
          <p:cNvPicPr preferRelativeResize="0"/>
          <p:nvPr/>
        </p:nvPicPr>
        <p:blipFill>
          <a:blip r:embed="rId2">
            <a:alphaModFix/>
          </a:blip>
          <a:stretch>
            <a:fillRect/>
          </a:stretch>
        </p:blipFill>
        <p:spPr>
          <a:xfrm>
            <a:off x="7963175" y="4511650"/>
            <a:ext cx="1057975" cy="545175"/>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65" name="Shape 65"/>
        <p:cNvGrpSpPr/>
        <p:nvPr/>
      </p:nvGrpSpPr>
      <p:grpSpPr>
        <a:xfrm>
          <a:off x="0" y="0"/>
          <a:ext cx="0" cy="0"/>
          <a:chOff x="0" y="0"/>
          <a:chExt cx="0" cy="0"/>
        </a:xfrm>
      </p:grpSpPr>
      <p:sp>
        <p:nvSpPr>
          <p:cNvPr id="66" name="Google Shape;66;p1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67" name="Google Shape;67;p1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8" name="Google Shape;68;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69" name="Shape 69"/>
        <p:cNvGrpSpPr/>
        <p:nvPr/>
      </p:nvGrpSpPr>
      <p:grpSpPr>
        <a:xfrm>
          <a:off x="0" y="0"/>
          <a:ext cx="0" cy="0"/>
          <a:chOff x="0" y="0"/>
          <a:chExt cx="0" cy="0"/>
        </a:xfrm>
      </p:grpSpPr>
      <p:sp>
        <p:nvSpPr>
          <p:cNvPr id="70" name="Google Shape;70;p1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71" name="Google Shape;71;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75" name="Google Shape;75;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76" name="Shape 76"/>
        <p:cNvGrpSpPr/>
        <p:nvPr/>
      </p:nvGrpSpPr>
      <p:grpSpPr>
        <a:xfrm>
          <a:off x="0" y="0"/>
          <a:ext cx="0" cy="0"/>
          <a:chOff x="0" y="0"/>
          <a:chExt cx="0" cy="0"/>
        </a:xfrm>
      </p:grpSpPr>
      <p:sp>
        <p:nvSpPr>
          <p:cNvPr id="77" name="Google Shape;77;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8" name="Google Shape;78;p1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9" name="Google Shape;79;p1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80" name="Google Shape;80;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81" name="Shape 81"/>
        <p:cNvGrpSpPr/>
        <p:nvPr/>
      </p:nvGrpSpPr>
      <p:grpSpPr>
        <a:xfrm>
          <a:off x="0" y="0"/>
          <a:ext cx="0" cy="0"/>
          <a:chOff x="0" y="0"/>
          <a:chExt cx="0" cy="0"/>
        </a:xfrm>
      </p:grpSpPr>
      <p:sp>
        <p:nvSpPr>
          <p:cNvPr id="82" name="Google Shape;82;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3" name="Google Shape;83;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84" name="Shape 84"/>
        <p:cNvGrpSpPr/>
        <p:nvPr/>
      </p:nvGrpSpPr>
      <p:grpSpPr>
        <a:xfrm>
          <a:off x="0" y="0"/>
          <a:ext cx="0" cy="0"/>
          <a:chOff x="0" y="0"/>
          <a:chExt cx="0" cy="0"/>
        </a:xfrm>
      </p:grpSpPr>
      <p:sp>
        <p:nvSpPr>
          <p:cNvPr id="85" name="Google Shape;85;p1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6" name="Google Shape;86;p19"/>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87" name="Google Shape;87;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88" name="Shape 88"/>
        <p:cNvGrpSpPr/>
        <p:nvPr/>
      </p:nvGrpSpPr>
      <p:grpSpPr>
        <a:xfrm>
          <a:off x="0" y="0"/>
          <a:ext cx="0" cy="0"/>
          <a:chOff x="0" y="0"/>
          <a:chExt cx="0" cy="0"/>
        </a:xfrm>
      </p:grpSpPr>
      <p:sp>
        <p:nvSpPr>
          <p:cNvPr id="89" name="Google Shape;89;p20"/>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90" name="Google Shape;90;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sp>
        <p:nvSpPr>
          <p:cNvPr id="92" name="Google Shape;92;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21"/>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94" name="Google Shape;94;p21"/>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95" name="Google Shape;95;p21"/>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96" name="Google Shape;96;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pic>
        <p:nvPicPr>
          <p:cNvPr id="16" name="Google Shape;16;p3"/>
          <p:cNvPicPr preferRelativeResize="0"/>
          <p:nvPr/>
        </p:nvPicPr>
        <p:blipFill>
          <a:blip r:embed="rId2">
            <a:alphaModFix/>
          </a:blip>
          <a:stretch>
            <a:fillRect/>
          </a:stretch>
        </p:blipFill>
        <p:spPr>
          <a:xfrm>
            <a:off x="7963175" y="4511650"/>
            <a:ext cx="1057975" cy="545175"/>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7" name="Shape 97"/>
        <p:cNvGrpSpPr/>
        <p:nvPr/>
      </p:nvGrpSpPr>
      <p:grpSpPr>
        <a:xfrm>
          <a:off x="0" y="0"/>
          <a:ext cx="0" cy="0"/>
          <a:chOff x="0" y="0"/>
          <a:chExt cx="0" cy="0"/>
        </a:xfrm>
      </p:grpSpPr>
      <p:sp>
        <p:nvSpPr>
          <p:cNvPr id="98" name="Google Shape;98;p22"/>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99" name="Google Shape;99;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0" name="Shape 100"/>
        <p:cNvGrpSpPr/>
        <p:nvPr/>
      </p:nvGrpSpPr>
      <p:grpSpPr>
        <a:xfrm>
          <a:off x="0" y="0"/>
          <a:ext cx="0" cy="0"/>
          <a:chOff x="0" y="0"/>
          <a:chExt cx="0" cy="0"/>
        </a:xfrm>
      </p:grpSpPr>
      <p:sp>
        <p:nvSpPr>
          <p:cNvPr id="101" name="Google Shape;101;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02" name="Google Shape;102;p23"/>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03" name="Google Shape;103;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04" name="Shape 104"/>
        <p:cNvGrpSpPr/>
        <p:nvPr/>
      </p:nvGrpSpPr>
      <p:grpSpPr>
        <a:xfrm>
          <a:off x="0" y="0"/>
          <a:ext cx="0" cy="0"/>
          <a:chOff x="0" y="0"/>
          <a:chExt cx="0" cy="0"/>
        </a:xfrm>
      </p:grpSpPr>
      <p:sp>
        <p:nvSpPr>
          <p:cNvPr id="105" name="Google Shape;105;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pic>
        <p:nvPicPr>
          <p:cNvPr id="21" name="Google Shape;21;p4"/>
          <p:cNvPicPr preferRelativeResize="0"/>
          <p:nvPr/>
        </p:nvPicPr>
        <p:blipFill>
          <a:blip r:embed="rId2">
            <a:alphaModFix/>
          </a:blip>
          <a:stretch>
            <a:fillRect/>
          </a:stretch>
        </p:blipFill>
        <p:spPr>
          <a:xfrm>
            <a:off x="8039375" y="4511650"/>
            <a:ext cx="1057975" cy="54517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2" name="Shape 22"/>
        <p:cNvGrpSpPr/>
        <p:nvPr/>
      </p:nvGrpSpPr>
      <p:grpSpPr>
        <a:xfrm>
          <a:off x="0" y="0"/>
          <a:ext cx="0" cy="0"/>
          <a:chOff x="0" y="0"/>
          <a:chExt cx="0" cy="0"/>
        </a:xfrm>
      </p:grpSpPr>
      <p:sp>
        <p:nvSpPr>
          <p:cNvPr id="23" name="Google Shape;23;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4" name="Google Shape;24;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pic>
        <p:nvPicPr>
          <p:cNvPr id="27" name="Google Shape;27;p5"/>
          <p:cNvPicPr preferRelativeResize="0"/>
          <p:nvPr/>
        </p:nvPicPr>
        <p:blipFill>
          <a:blip r:embed="rId2">
            <a:alphaModFix/>
          </a:blip>
          <a:stretch>
            <a:fillRect/>
          </a:stretch>
        </p:blipFill>
        <p:spPr>
          <a:xfrm>
            <a:off x="7963175" y="4511650"/>
            <a:ext cx="1057975" cy="545175"/>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pic>
        <p:nvPicPr>
          <p:cNvPr id="31" name="Google Shape;31;p6"/>
          <p:cNvPicPr preferRelativeResize="0"/>
          <p:nvPr/>
        </p:nvPicPr>
        <p:blipFill>
          <a:blip r:embed="rId2">
            <a:alphaModFix/>
          </a:blip>
          <a:stretch>
            <a:fillRect/>
          </a:stretch>
        </p:blipFill>
        <p:spPr>
          <a:xfrm>
            <a:off x="7963175" y="4511650"/>
            <a:ext cx="1057975" cy="545175"/>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pic>
        <p:nvPicPr>
          <p:cNvPr id="36" name="Google Shape;36;p7"/>
          <p:cNvPicPr preferRelativeResize="0"/>
          <p:nvPr/>
        </p:nvPicPr>
        <p:blipFill>
          <a:blip r:embed="rId2">
            <a:alphaModFix/>
          </a:blip>
          <a:stretch>
            <a:fillRect/>
          </a:stretch>
        </p:blipFill>
        <p:spPr>
          <a:xfrm>
            <a:off x="7963175" y="4511650"/>
            <a:ext cx="1057975" cy="545175"/>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7" name="Shape 37"/>
        <p:cNvGrpSpPr/>
        <p:nvPr/>
      </p:nvGrpSpPr>
      <p:grpSpPr>
        <a:xfrm>
          <a:off x="0" y="0"/>
          <a:ext cx="0" cy="0"/>
          <a:chOff x="0" y="0"/>
          <a:chExt cx="0" cy="0"/>
        </a:xfrm>
      </p:grpSpPr>
      <p:sp>
        <p:nvSpPr>
          <p:cNvPr id="38" name="Google Shape;38;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9" name="Google Shape;39;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pic>
        <p:nvPicPr>
          <p:cNvPr id="40" name="Google Shape;40;p8"/>
          <p:cNvPicPr preferRelativeResize="0"/>
          <p:nvPr/>
        </p:nvPicPr>
        <p:blipFill>
          <a:blip r:embed="rId2">
            <a:alphaModFix/>
          </a:blip>
          <a:stretch>
            <a:fillRect/>
          </a:stretch>
        </p:blipFill>
        <p:spPr>
          <a:xfrm>
            <a:off x="7963175" y="4511650"/>
            <a:ext cx="1057975" cy="545175"/>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4" name="Google Shape;44;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5" name="Google Shape;45;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6" name="Google Shape;46;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pic>
        <p:nvPicPr>
          <p:cNvPr id="47" name="Google Shape;47;p9"/>
          <p:cNvPicPr preferRelativeResize="0"/>
          <p:nvPr/>
        </p:nvPicPr>
        <p:blipFill>
          <a:blip r:embed="rId2">
            <a:alphaModFix/>
          </a:blip>
          <a:stretch>
            <a:fillRect/>
          </a:stretch>
        </p:blipFill>
        <p:spPr>
          <a:xfrm>
            <a:off x="7963175" y="4511650"/>
            <a:ext cx="1057975" cy="545175"/>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pic>
        <p:nvPicPr>
          <p:cNvPr id="51" name="Google Shape;51;p10"/>
          <p:cNvPicPr preferRelativeResize="0"/>
          <p:nvPr/>
        </p:nvPicPr>
        <p:blipFill>
          <a:blip r:embed="rId2">
            <a:alphaModFix/>
          </a:blip>
          <a:stretch>
            <a:fillRect/>
          </a:stretch>
        </p:blipFill>
        <p:spPr>
          <a:xfrm>
            <a:off x="7963175" y="4511650"/>
            <a:ext cx="1057975" cy="545175"/>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theme" Target="../theme/theme1.xml"/><Relationship Id="rId12" Type="http://schemas.openxmlformats.org/officeDocument/2006/relationships/slideLayout" Target="../slideLayouts/slideLayout22.xml"/><Relationship Id="rId1" Type="http://schemas.openxmlformats.org/officeDocument/2006/relationships/image" Target="../media/image2.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it"/>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60" name="Shape 60"/>
        <p:cNvGrpSpPr/>
        <p:nvPr/>
      </p:nvGrpSpPr>
      <p:grpSpPr>
        <a:xfrm>
          <a:off x="0" y="0"/>
          <a:ext cx="0" cy="0"/>
          <a:chOff x="0" y="0"/>
          <a:chExt cx="0" cy="0"/>
        </a:xfrm>
      </p:grpSpPr>
      <p:sp>
        <p:nvSpPr>
          <p:cNvPr id="61" name="Google Shape;6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62" name="Google Shape;6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63" name="Google Shape;6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it"/>
              <a:t>‹#›</a:t>
            </a:fld>
            <a:endParaRPr/>
          </a:p>
        </p:txBody>
      </p:sp>
      <p:pic>
        <p:nvPicPr>
          <p:cNvPr id="64" name="Google Shape;64;p13"/>
          <p:cNvPicPr preferRelativeResize="0"/>
          <p:nvPr/>
        </p:nvPicPr>
        <p:blipFill>
          <a:blip r:embed="rId1">
            <a:alphaModFix/>
          </a:blip>
          <a:stretch>
            <a:fillRect/>
          </a:stretch>
        </p:blipFill>
        <p:spPr>
          <a:xfrm>
            <a:off x="7790072" y="4388070"/>
            <a:ext cx="1111378" cy="5727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en.wikipedia.org/wiki/Raw_data" TargetMode="External"/><Relationship Id="rId4" Type="http://schemas.openxmlformats.org/officeDocument/2006/relationships/hyperlink" Target="https://en.wikipedia.org/wiki/Content_format"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25"/>
          <p:cNvSpPr txBox="1"/>
          <p:nvPr>
            <p:ph type="ctrTitle"/>
          </p:nvPr>
        </p:nvSpPr>
        <p:spPr>
          <a:xfrm>
            <a:off x="311708" y="12779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it" sz="3000"/>
              <a:t>Disclaimer: don’t worry if you are not learning now the specific different algorithms. It is much more important to know this section. In an interview, this is a fundamental part.</a:t>
            </a:r>
            <a:endParaRPr sz="3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34"/>
          <p:cNvSpPr txBox="1"/>
          <p:nvPr>
            <p:ph type="title"/>
          </p:nvPr>
        </p:nvSpPr>
        <p:spPr>
          <a:xfrm>
            <a:off x="311700" y="216425"/>
            <a:ext cx="8287500" cy="59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2400"/>
              <a:t>3. Data Exploration on the </a:t>
            </a:r>
            <a:r>
              <a:rPr b="1" lang="it" sz="2400"/>
              <a:t>Training Set</a:t>
            </a:r>
            <a:endParaRPr b="1" sz="2400"/>
          </a:p>
          <a:p>
            <a:pPr indent="0" lvl="0" marL="0" rtl="0" algn="l">
              <a:spcBef>
                <a:spcPts val="0"/>
              </a:spcBef>
              <a:spcAft>
                <a:spcPts val="0"/>
              </a:spcAft>
              <a:buNone/>
            </a:pPr>
            <a:r>
              <a:t/>
            </a:r>
            <a:endParaRPr sz="1200"/>
          </a:p>
        </p:txBody>
      </p:sp>
      <p:sp>
        <p:nvSpPr>
          <p:cNvPr id="214" name="Google Shape;214;p34"/>
          <p:cNvSpPr txBox="1"/>
          <p:nvPr>
            <p:ph idx="1" type="body"/>
          </p:nvPr>
        </p:nvSpPr>
        <p:spPr>
          <a:xfrm>
            <a:off x="327300" y="784525"/>
            <a:ext cx="8481300" cy="160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500"/>
              <a:t>Take the training set and explore the features. Check if you can spot something “strange” in the data (anomalous data) by plotting the features.</a:t>
            </a:r>
            <a:endParaRPr sz="1500"/>
          </a:p>
          <a:p>
            <a:pPr indent="0" lvl="0" marL="0" rtl="0" algn="l">
              <a:spcBef>
                <a:spcPts val="1600"/>
              </a:spcBef>
              <a:spcAft>
                <a:spcPts val="1600"/>
              </a:spcAft>
              <a:buNone/>
            </a:pPr>
            <a:r>
              <a:t/>
            </a:r>
            <a:endParaRPr b="1" sz="1400" u="sng"/>
          </a:p>
        </p:txBody>
      </p:sp>
      <p:pic>
        <p:nvPicPr>
          <p:cNvPr id="215" name="Google Shape;215;p34"/>
          <p:cNvPicPr preferRelativeResize="0"/>
          <p:nvPr/>
        </p:nvPicPr>
        <p:blipFill>
          <a:blip r:embed="rId3">
            <a:alphaModFix/>
          </a:blip>
          <a:stretch>
            <a:fillRect/>
          </a:stretch>
        </p:blipFill>
        <p:spPr>
          <a:xfrm>
            <a:off x="1383450" y="1590700"/>
            <a:ext cx="5950500" cy="3341975"/>
          </a:xfrm>
          <a:prstGeom prst="rect">
            <a:avLst/>
          </a:prstGeom>
          <a:noFill/>
          <a:ln>
            <a:noFill/>
          </a:ln>
        </p:spPr>
      </p:pic>
      <p:sp>
        <p:nvSpPr>
          <p:cNvPr id="216" name="Google Shape;216;p34"/>
          <p:cNvSpPr/>
          <p:nvPr/>
        </p:nvSpPr>
        <p:spPr>
          <a:xfrm>
            <a:off x="5045775" y="1531700"/>
            <a:ext cx="231000" cy="11103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34"/>
          <p:cNvSpPr/>
          <p:nvPr/>
        </p:nvSpPr>
        <p:spPr>
          <a:xfrm>
            <a:off x="5045775" y="2718200"/>
            <a:ext cx="231000" cy="11103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35"/>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4. </a:t>
            </a:r>
            <a:r>
              <a:rPr lang="it"/>
              <a:t>Preprocessing and Cleaning data</a:t>
            </a:r>
            <a:endParaRPr/>
          </a:p>
        </p:txBody>
      </p:sp>
      <p:sp>
        <p:nvSpPr>
          <p:cNvPr id="223" name="Google Shape;223;p35"/>
          <p:cNvSpPr txBox="1"/>
          <p:nvPr>
            <p:ph idx="1" type="body"/>
          </p:nvPr>
        </p:nvSpPr>
        <p:spPr>
          <a:xfrm>
            <a:off x="311700" y="1000075"/>
            <a:ext cx="8385300" cy="1114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it"/>
              <a:t>In Machine Learning it is typical to clean and preprocess data before building the model. This phase is usually long because a good preprocessing can improve the result of the model. In ML it is famous saying: </a:t>
            </a:r>
            <a:endParaRPr/>
          </a:p>
        </p:txBody>
      </p:sp>
      <p:sp>
        <p:nvSpPr>
          <p:cNvPr id="224" name="Google Shape;224;p35"/>
          <p:cNvSpPr txBox="1"/>
          <p:nvPr/>
        </p:nvSpPr>
        <p:spPr>
          <a:xfrm>
            <a:off x="781750" y="1430225"/>
            <a:ext cx="373200" cy="17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35"/>
          <p:cNvSpPr txBox="1"/>
          <p:nvPr>
            <p:ph idx="1" type="body"/>
          </p:nvPr>
        </p:nvSpPr>
        <p:spPr>
          <a:xfrm>
            <a:off x="447000" y="2096525"/>
            <a:ext cx="8385300" cy="5049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it" sz="2400"/>
              <a:t>GARBAGE IN → GARBAGE OUT</a:t>
            </a:r>
            <a:endParaRPr b="1" sz="2400"/>
          </a:p>
        </p:txBody>
      </p:sp>
      <p:sp>
        <p:nvSpPr>
          <p:cNvPr id="226" name="Google Shape;226;p35"/>
          <p:cNvSpPr txBox="1"/>
          <p:nvPr>
            <p:ph idx="1" type="body"/>
          </p:nvPr>
        </p:nvSpPr>
        <p:spPr>
          <a:xfrm>
            <a:off x="311700" y="2659875"/>
            <a:ext cx="8385300" cy="1011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it" sz="1300"/>
              <a:t>If you give your model bad data, dirty data, the results is not good (GARBAGE). </a:t>
            </a:r>
            <a:r>
              <a:rPr b="1" lang="it" sz="1300"/>
              <a:t>The goal of this step</a:t>
            </a:r>
            <a:r>
              <a:rPr lang="it" sz="1300"/>
              <a:t> is creating the necessary steps to take raw data and prepare them for ML model. </a:t>
            </a:r>
            <a:endParaRPr sz="1300"/>
          </a:p>
        </p:txBody>
      </p:sp>
      <p:sp>
        <p:nvSpPr>
          <p:cNvPr id="227" name="Google Shape;227;p35"/>
          <p:cNvSpPr/>
          <p:nvPr/>
        </p:nvSpPr>
        <p:spPr>
          <a:xfrm>
            <a:off x="3861925" y="3439850"/>
            <a:ext cx="1332600" cy="572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it"/>
              <a:t>Pipeline</a:t>
            </a:r>
            <a:endParaRPr/>
          </a:p>
        </p:txBody>
      </p:sp>
      <p:sp>
        <p:nvSpPr>
          <p:cNvPr id="228" name="Google Shape;228;p35"/>
          <p:cNvSpPr/>
          <p:nvPr/>
        </p:nvSpPr>
        <p:spPr>
          <a:xfrm>
            <a:off x="2964700" y="3564225"/>
            <a:ext cx="781800" cy="2931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35"/>
          <p:cNvSpPr/>
          <p:nvPr/>
        </p:nvSpPr>
        <p:spPr>
          <a:xfrm>
            <a:off x="5309950" y="3579650"/>
            <a:ext cx="781800" cy="2931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35"/>
          <p:cNvSpPr txBox="1"/>
          <p:nvPr/>
        </p:nvSpPr>
        <p:spPr>
          <a:xfrm>
            <a:off x="1202025" y="3502050"/>
            <a:ext cx="1723500" cy="5727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it"/>
              <a:t>Raw/Dirty/Untidy Data</a:t>
            </a:r>
            <a:endParaRPr/>
          </a:p>
        </p:txBody>
      </p:sp>
      <p:sp>
        <p:nvSpPr>
          <p:cNvPr id="231" name="Google Shape;231;p35"/>
          <p:cNvSpPr txBox="1"/>
          <p:nvPr/>
        </p:nvSpPr>
        <p:spPr>
          <a:xfrm>
            <a:off x="6140875" y="3516050"/>
            <a:ext cx="1332600" cy="417600"/>
          </a:xfrm>
          <a:prstGeom prst="rect">
            <a:avLst/>
          </a:prstGeom>
          <a:noFill/>
          <a:ln cap="flat" cmpd="sng" w="9525">
            <a:solidFill>
              <a:srgbClr val="00FF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it"/>
              <a:t>Tidy Data</a:t>
            </a:r>
            <a:endParaRPr/>
          </a:p>
        </p:txBody>
      </p:sp>
      <p:sp>
        <p:nvSpPr>
          <p:cNvPr id="232" name="Google Shape;232;p35"/>
          <p:cNvSpPr txBox="1"/>
          <p:nvPr>
            <p:ph idx="1" type="body"/>
          </p:nvPr>
        </p:nvSpPr>
        <p:spPr>
          <a:xfrm>
            <a:off x="106975" y="4361100"/>
            <a:ext cx="8385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it" sz="1600"/>
              <a:t>This step include cleaning data, filling missing values, normalize and transform the data (like normalizing the data…)</a:t>
            </a:r>
            <a:endParaRPr sz="16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Google Shape;237;p36"/>
          <p:cNvSpPr txBox="1"/>
          <p:nvPr>
            <p:ph type="title"/>
          </p:nvPr>
        </p:nvSpPr>
        <p:spPr>
          <a:xfrm>
            <a:off x="311700" y="216425"/>
            <a:ext cx="8287500" cy="59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2400"/>
              <a:t>5. Create the best model on training set</a:t>
            </a:r>
            <a:endParaRPr sz="1200"/>
          </a:p>
        </p:txBody>
      </p:sp>
      <p:sp>
        <p:nvSpPr>
          <p:cNvPr id="238" name="Google Shape;238;p36"/>
          <p:cNvSpPr txBox="1"/>
          <p:nvPr>
            <p:ph idx="1" type="body"/>
          </p:nvPr>
        </p:nvSpPr>
        <p:spPr>
          <a:xfrm>
            <a:off x="327300" y="936925"/>
            <a:ext cx="8481300" cy="202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500"/>
              <a:t>Generally, the test set is </a:t>
            </a:r>
            <a:r>
              <a:rPr b="1" lang="it" sz="1500"/>
              <a:t>set apart</a:t>
            </a:r>
            <a:r>
              <a:rPr lang="it" sz="1500"/>
              <a:t> and </a:t>
            </a:r>
            <a:r>
              <a:rPr b="1" lang="it" sz="1500"/>
              <a:t>never touched till the end of the process</a:t>
            </a:r>
            <a:r>
              <a:rPr lang="it" sz="1500"/>
              <a:t> (model creation) because the test set simulates “future” data that now are not available.</a:t>
            </a:r>
            <a:endParaRPr sz="1500"/>
          </a:p>
          <a:p>
            <a:pPr indent="0" lvl="0" marL="0" rtl="0" algn="l">
              <a:spcBef>
                <a:spcPts val="1600"/>
              </a:spcBef>
              <a:spcAft>
                <a:spcPts val="0"/>
              </a:spcAft>
              <a:buNone/>
            </a:pPr>
            <a:r>
              <a:rPr lang="it" sz="1500"/>
              <a:t>Hence, it would be conceptually </a:t>
            </a:r>
            <a:r>
              <a:rPr b="1" lang="it" sz="1500"/>
              <a:t>wrong</a:t>
            </a:r>
            <a:r>
              <a:rPr lang="it" sz="1500"/>
              <a:t> to take decision now about the model based on “future unseen data”. This error is called “Data Snooping Bias”, introducing information from Test set.</a:t>
            </a:r>
            <a:endParaRPr sz="1500"/>
          </a:p>
          <a:p>
            <a:pPr indent="0" lvl="0" marL="0" rtl="0" algn="l">
              <a:spcBef>
                <a:spcPts val="1600"/>
              </a:spcBef>
              <a:spcAft>
                <a:spcPts val="1600"/>
              </a:spcAft>
              <a:buNone/>
            </a:pPr>
            <a:r>
              <a:rPr b="1" lang="it" sz="1500" u="sng"/>
              <a:t>Forget about the TEST SET, use it only at the final model evaluation (generalization error) and imagine that the test set comes from the future (we don’t have it now)</a:t>
            </a:r>
            <a:endParaRPr b="1" sz="1500" u="sng"/>
          </a:p>
        </p:txBody>
      </p:sp>
      <p:sp>
        <p:nvSpPr>
          <p:cNvPr id="239" name="Google Shape;239;p36"/>
          <p:cNvSpPr/>
          <p:nvPr/>
        </p:nvSpPr>
        <p:spPr>
          <a:xfrm>
            <a:off x="2426175" y="3867850"/>
            <a:ext cx="3949800" cy="497400"/>
          </a:xfrm>
          <a:prstGeom prst="rect">
            <a:avLst/>
          </a:pr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it">
                <a:solidFill>
                  <a:srgbClr val="FFFFFF"/>
                </a:solidFill>
              </a:rPr>
              <a:t>TRAINING SET</a:t>
            </a:r>
            <a:endParaRPr>
              <a:solidFill>
                <a:srgbClr val="FFFFFF"/>
              </a:solidFill>
            </a:endParaRPr>
          </a:p>
        </p:txBody>
      </p:sp>
      <p:sp>
        <p:nvSpPr>
          <p:cNvPr id="240" name="Google Shape;240;p36"/>
          <p:cNvSpPr txBox="1"/>
          <p:nvPr/>
        </p:nvSpPr>
        <p:spPr>
          <a:xfrm>
            <a:off x="2548775" y="4412100"/>
            <a:ext cx="3680100" cy="37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a:t>The model is TRAINED on TRAINING SET</a:t>
            </a:r>
            <a:endParaRPr/>
          </a:p>
        </p:txBody>
      </p:sp>
      <p:sp>
        <p:nvSpPr>
          <p:cNvPr id="241" name="Google Shape;241;p36"/>
          <p:cNvSpPr txBox="1"/>
          <p:nvPr/>
        </p:nvSpPr>
        <p:spPr>
          <a:xfrm>
            <a:off x="3521225" y="3291800"/>
            <a:ext cx="1492500" cy="43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a:t>80% of dataset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Google Shape;246;p37"/>
          <p:cNvSpPr txBox="1"/>
          <p:nvPr>
            <p:ph type="title"/>
          </p:nvPr>
        </p:nvSpPr>
        <p:spPr>
          <a:xfrm>
            <a:off x="311700" y="216425"/>
            <a:ext cx="8287500" cy="59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2400"/>
              <a:t>5. Create the best model on training set</a:t>
            </a:r>
            <a:endParaRPr sz="1200"/>
          </a:p>
        </p:txBody>
      </p:sp>
      <p:sp>
        <p:nvSpPr>
          <p:cNvPr id="247" name="Google Shape;247;p37"/>
          <p:cNvSpPr txBox="1"/>
          <p:nvPr>
            <p:ph idx="1" type="body"/>
          </p:nvPr>
        </p:nvSpPr>
        <p:spPr>
          <a:xfrm>
            <a:off x="327300" y="1013125"/>
            <a:ext cx="8481300" cy="175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500"/>
              <a:t>Before training you should decide:</a:t>
            </a:r>
            <a:endParaRPr sz="1500"/>
          </a:p>
          <a:p>
            <a:pPr indent="-323850" lvl="0" marL="457200" rtl="0" algn="l">
              <a:spcBef>
                <a:spcPts val="1600"/>
              </a:spcBef>
              <a:spcAft>
                <a:spcPts val="0"/>
              </a:spcAft>
              <a:buSzPts val="1500"/>
              <a:buAutoNum type="arabicPeriod"/>
            </a:pPr>
            <a:r>
              <a:rPr lang="it" sz="1500"/>
              <a:t>The hyperparameters (complexity of the model)</a:t>
            </a:r>
            <a:endParaRPr sz="1500"/>
          </a:p>
          <a:p>
            <a:pPr indent="0" lvl="0" marL="0" rtl="0" algn="l">
              <a:spcBef>
                <a:spcPts val="1600"/>
              </a:spcBef>
              <a:spcAft>
                <a:spcPts val="1600"/>
              </a:spcAft>
              <a:buNone/>
            </a:pPr>
            <a:r>
              <a:rPr lang="it" sz="1500"/>
              <a:t>This step imply, for example, for Linear Regression: which </a:t>
            </a:r>
            <a:r>
              <a:rPr b="1" lang="it" sz="1500"/>
              <a:t>alpha value should I choose for regularization? </a:t>
            </a:r>
            <a:r>
              <a:rPr b="1" lang="it" sz="1500" u="sng"/>
              <a:t>Don’t worry</a:t>
            </a:r>
            <a:r>
              <a:rPr b="1" lang="it" sz="1500"/>
              <a:t>, very soon an example on notebook.</a:t>
            </a:r>
            <a:endParaRPr b="1" sz="1500"/>
          </a:p>
        </p:txBody>
      </p:sp>
      <p:pic>
        <p:nvPicPr>
          <p:cNvPr id="248" name="Google Shape;248;p37"/>
          <p:cNvPicPr preferRelativeResize="0"/>
          <p:nvPr/>
        </p:nvPicPr>
        <p:blipFill>
          <a:blip r:embed="rId3">
            <a:alphaModFix/>
          </a:blip>
          <a:stretch>
            <a:fillRect/>
          </a:stretch>
        </p:blipFill>
        <p:spPr>
          <a:xfrm>
            <a:off x="1297775" y="2770825"/>
            <a:ext cx="5977749" cy="20776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Google Shape;253;p38"/>
          <p:cNvSpPr txBox="1"/>
          <p:nvPr>
            <p:ph type="title"/>
          </p:nvPr>
        </p:nvSpPr>
        <p:spPr>
          <a:xfrm>
            <a:off x="311700" y="216425"/>
            <a:ext cx="8287500" cy="59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2400"/>
              <a:t>5. Evaluate your model on TEST set</a:t>
            </a:r>
            <a:endParaRPr sz="2400"/>
          </a:p>
          <a:p>
            <a:pPr indent="0" lvl="0" marL="0" rtl="0" algn="l">
              <a:spcBef>
                <a:spcPts val="0"/>
              </a:spcBef>
              <a:spcAft>
                <a:spcPts val="0"/>
              </a:spcAft>
              <a:buNone/>
            </a:pPr>
            <a:r>
              <a:t/>
            </a:r>
            <a:endParaRPr sz="1200"/>
          </a:p>
        </p:txBody>
      </p:sp>
      <p:sp>
        <p:nvSpPr>
          <p:cNvPr id="254" name="Google Shape;254;p38"/>
          <p:cNvSpPr txBox="1"/>
          <p:nvPr>
            <p:ph idx="1" type="body"/>
          </p:nvPr>
        </p:nvSpPr>
        <p:spPr>
          <a:xfrm>
            <a:off x="327300" y="1013125"/>
            <a:ext cx="8481300" cy="127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500"/>
              <a:t>Now it’s time to use your test set to </a:t>
            </a:r>
            <a:r>
              <a:rPr b="1" lang="it" sz="1500"/>
              <a:t>EVALUATE</a:t>
            </a:r>
            <a:r>
              <a:rPr lang="it" sz="1500"/>
              <a:t> your model.</a:t>
            </a:r>
            <a:endParaRPr sz="1500"/>
          </a:p>
          <a:p>
            <a:pPr indent="0" lvl="0" marL="0" rtl="0" algn="l">
              <a:spcBef>
                <a:spcPts val="1600"/>
              </a:spcBef>
              <a:spcAft>
                <a:spcPts val="1600"/>
              </a:spcAft>
              <a:buNone/>
            </a:pPr>
            <a:r>
              <a:rPr lang="it" sz="1500"/>
              <a:t>The TEST set is the LAST thing to use because it simulates data we don’t have (once the model is in production).</a:t>
            </a:r>
            <a:endParaRPr sz="1500"/>
          </a:p>
        </p:txBody>
      </p:sp>
      <p:pic>
        <p:nvPicPr>
          <p:cNvPr id="255" name="Google Shape;255;p38"/>
          <p:cNvPicPr preferRelativeResize="0"/>
          <p:nvPr/>
        </p:nvPicPr>
        <p:blipFill>
          <a:blip r:embed="rId3">
            <a:alphaModFix/>
          </a:blip>
          <a:stretch>
            <a:fillRect/>
          </a:stretch>
        </p:blipFill>
        <p:spPr>
          <a:xfrm>
            <a:off x="3127650" y="2190950"/>
            <a:ext cx="2540000" cy="254002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Google Shape;260;p39"/>
          <p:cNvSpPr txBox="1"/>
          <p:nvPr>
            <p:ph idx="1" type="body"/>
          </p:nvPr>
        </p:nvSpPr>
        <p:spPr>
          <a:xfrm>
            <a:off x="327300" y="936925"/>
            <a:ext cx="8481300" cy="182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500"/>
              <a:t>Once the model works well, it is possible to use tools like Flask or Django to open API service to your model.</a:t>
            </a:r>
            <a:endParaRPr sz="1500"/>
          </a:p>
          <a:p>
            <a:pPr indent="0" lvl="0" marL="0" rtl="0" algn="l">
              <a:spcBef>
                <a:spcPts val="1600"/>
              </a:spcBef>
              <a:spcAft>
                <a:spcPts val="1600"/>
              </a:spcAft>
              <a:buNone/>
            </a:pPr>
            <a:r>
              <a:rPr lang="it" sz="1500"/>
              <a:t>Usually, we need a remote machine connected to the web, able to take requests and send our model predictions. The service should be reliable (no stop), scalable (if millions of users connect to the service), monitored (to monitor the performances of the model in time). </a:t>
            </a:r>
            <a:endParaRPr sz="1500"/>
          </a:p>
        </p:txBody>
      </p:sp>
      <p:pic>
        <p:nvPicPr>
          <p:cNvPr id="261" name="Google Shape;261;p39"/>
          <p:cNvPicPr preferRelativeResize="0"/>
          <p:nvPr/>
        </p:nvPicPr>
        <p:blipFill>
          <a:blip r:embed="rId3">
            <a:alphaModFix/>
          </a:blip>
          <a:stretch>
            <a:fillRect/>
          </a:stretch>
        </p:blipFill>
        <p:spPr>
          <a:xfrm>
            <a:off x="213225" y="3462450"/>
            <a:ext cx="2691076" cy="1434000"/>
          </a:xfrm>
          <a:prstGeom prst="rect">
            <a:avLst/>
          </a:prstGeom>
          <a:noFill/>
          <a:ln>
            <a:noFill/>
          </a:ln>
        </p:spPr>
      </p:pic>
      <p:sp>
        <p:nvSpPr>
          <p:cNvPr id="262" name="Google Shape;262;p39"/>
          <p:cNvSpPr txBox="1"/>
          <p:nvPr/>
        </p:nvSpPr>
        <p:spPr>
          <a:xfrm>
            <a:off x="522625" y="3058425"/>
            <a:ext cx="2154300" cy="252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it"/>
              <a:t>To maintain system alive and scalable</a:t>
            </a:r>
            <a:endParaRPr/>
          </a:p>
        </p:txBody>
      </p:sp>
      <p:pic>
        <p:nvPicPr>
          <p:cNvPr id="263" name="Google Shape;263;p39"/>
          <p:cNvPicPr preferRelativeResize="0"/>
          <p:nvPr/>
        </p:nvPicPr>
        <p:blipFill>
          <a:blip r:embed="rId4">
            <a:alphaModFix/>
          </a:blip>
          <a:stretch>
            <a:fillRect/>
          </a:stretch>
        </p:blipFill>
        <p:spPr>
          <a:xfrm>
            <a:off x="3293650" y="3462450"/>
            <a:ext cx="2548581" cy="1434000"/>
          </a:xfrm>
          <a:prstGeom prst="rect">
            <a:avLst/>
          </a:prstGeom>
          <a:noFill/>
          <a:ln>
            <a:noFill/>
          </a:ln>
        </p:spPr>
      </p:pic>
      <p:sp>
        <p:nvSpPr>
          <p:cNvPr id="264" name="Google Shape;264;p39"/>
          <p:cNvSpPr txBox="1"/>
          <p:nvPr/>
        </p:nvSpPr>
        <p:spPr>
          <a:xfrm>
            <a:off x="3831925" y="3029325"/>
            <a:ext cx="2008800" cy="31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a:t>To create API services</a:t>
            </a:r>
            <a:endParaRPr/>
          </a:p>
        </p:txBody>
      </p:sp>
      <p:pic>
        <p:nvPicPr>
          <p:cNvPr id="265" name="Google Shape;265;p39"/>
          <p:cNvPicPr preferRelativeResize="0"/>
          <p:nvPr/>
        </p:nvPicPr>
        <p:blipFill>
          <a:blip r:embed="rId5">
            <a:alphaModFix/>
          </a:blip>
          <a:stretch>
            <a:fillRect/>
          </a:stretch>
        </p:blipFill>
        <p:spPr>
          <a:xfrm>
            <a:off x="6431600" y="3422941"/>
            <a:ext cx="2339801" cy="1326625"/>
          </a:xfrm>
          <a:prstGeom prst="rect">
            <a:avLst/>
          </a:prstGeom>
          <a:noFill/>
          <a:ln>
            <a:noFill/>
          </a:ln>
        </p:spPr>
      </p:pic>
      <p:sp>
        <p:nvSpPr>
          <p:cNvPr id="266" name="Google Shape;266;p39"/>
          <p:cNvSpPr txBox="1"/>
          <p:nvPr>
            <p:ph type="title"/>
          </p:nvPr>
        </p:nvSpPr>
        <p:spPr>
          <a:xfrm>
            <a:off x="311700" y="216425"/>
            <a:ext cx="8287500" cy="59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2400"/>
              <a:t>6. Deploy it: create a service, maintain and monitor it</a:t>
            </a:r>
            <a:endParaRPr sz="2400"/>
          </a:p>
          <a:p>
            <a:pPr indent="0" lvl="0" marL="0" rtl="0" algn="l">
              <a:spcBef>
                <a:spcPts val="0"/>
              </a:spcBef>
              <a:spcAft>
                <a:spcPts val="0"/>
              </a:spcAft>
              <a:buNone/>
            </a:pPr>
            <a:r>
              <a:t/>
            </a:r>
            <a:endParaRPr sz="1200"/>
          </a:p>
        </p:txBody>
      </p:sp>
      <p:sp>
        <p:nvSpPr>
          <p:cNvPr id="267" name="Google Shape;267;p39"/>
          <p:cNvSpPr txBox="1"/>
          <p:nvPr/>
        </p:nvSpPr>
        <p:spPr>
          <a:xfrm>
            <a:off x="6431600" y="2817425"/>
            <a:ext cx="2442900" cy="204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it"/>
              <a:t>Track and monitor performances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sp>
        <p:nvSpPr>
          <p:cNvPr id="272" name="Google Shape;272;p40"/>
          <p:cNvSpPr txBox="1"/>
          <p:nvPr>
            <p:ph type="title"/>
          </p:nvPr>
        </p:nvSpPr>
        <p:spPr>
          <a:xfrm>
            <a:off x="235500" y="216425"/>
            <a:ext cx="8287500" cy="59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2400"/>
              <a:t>Why do you divide in training set and test set?</a:t>
            </a:r>
            <a:endParaRPr sz="2400"/>
          </a:p>
          <a:p>
            <a:pPr indent="0" lvl="0" marL="0" rtl="0" algn="l">
              <a:spcBef>
                <a:spcPts val="0"/>
              </a:spcBef>
              <a:spcAft>
                <a:spcPts val="0"/>
              </a:spcAft>
              <a:buNone/>
            </a:pPr>
            <a:r>
              <a:t/>
            </a:r>
            <a:endParaRPr sz="1200"/>
          </a:p>
        </p:txBody>
      </p:sp>
      <p:sp>
        <p:nvSpPr>
          <p:cNvPr id="273" name="Google Shape;273;p40"/>
          <p:cNvSpPr txBox="1"/>
          <p:nvPr>
            <p:ph idx="1" type="body"/>
          </p:nvPr>
        </p:nvSpPr>
        <p:spPr>
          <a:xfrm>
            <a:off x="327300" y="1089325"/>
            <a:ext cx="8481300" cy="386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500"/>
              <a:t>Dividing data in Training Set and Test set is </a:t>
            </a:r>
            <a:r>
              <a:rPr b="1" lang="it" sz="1500"/>
              <a:t>very important, </a:t>
            </a:r>
            <a:r>
              <a:rPr lang="it" sz="1500"/>
              <a:t>usually in proportion 80%, 20%.</a:t>
            </a:r>
            <a:endParaRPr sz="1500"/>
          </a:p>
          <a:p>
            <a:pPr indent="0" lvl="0" marL="0" rtl="0" algn="l">
              <a:spcBef>
                <a:spcPts val="1600"/>
              </a:spcBef>
              <a:spcAft>
                <a:spcPts val="0"/>
              </a:spcAft>
              <a:buNone/>
            </a:pPr>
            <a:r>
              <a:rPr lang="it" sz="1500"/>
              <a:t>In fact, we </a:t>
            </a:r>
            <a:r>
              <a:rPr b="1" lang="it" sz="1500"/>
              <a:t>train</a:t>
            </a:r>
            <a:r>
              <a:rPr lang="it" sz="1500"/>
              <a:t> the model on training set and </a:t>
            </a:r>
            <a:r>
              <a:rPr b="1" lang="it" sz="1500"/>
              <a:t>evaluate the performances </a:t>
            </a:r>
            <a:r>
              <a:rPr lang="it" sz="1500"/>
              <a:t>on the test set. It is very important that the test set is hidden during the training phase. Any information that is passed from training set to test set is called </a:t>
            </a:r>
            <a:r>
              <a:rPr b="1" lang="it" sz="1500"/>
              <a:t>“information leakage” </a:t>
            </a:r>
            <a:r>
              <a:rPr lang="it" sz="1500"/>
              <a:t>and is bad, because we are “cheating”. </a:t>
            </a:r>
            <a:endParaRPr sz="1500"/>
          </a:p>
          <a:p>
            <a:pPr indent="0" lvl="0" marL="0" rtl="0" algn="l">
              <a:spcBef>
                <a:spcPts val="1600"/>
              </a:spcBef>
              <a:spcAft>
                <a:spcPts val="0"/>
              </a:spcAft>
              <a:buNone/>
            </a:pPr>
            <a:r>
              <a:rPr lang="it" sz="1500"/>
              <a:t>Imagine we trained a model on training set, and we are happy and we think it works. But, before putting it in production (use the model) we would like to know how it behaves on </a:t>
            </a:r>
            <a:r>
              <a:rPr b="1" lang="it" sz="1500"/>
              <a:t>new data, </a:t>
            </a:r>
            <a:r>
              <a:rPr lang="it" sz="1500"/>
              <a:t>that the model never saw before: the test set.</a:t>
            </a:r>
            <a:endParaRPr sz="1500"/>
          </a:p>
          <a:p>
            <a:pPr indent="0" lvl="0" marL="0" rtl="0" algn="l">
              <a:spcBef>
                <a:spcPts val="1600"/>
              </a:spcBef>
              <a:spcAft>
                <a:spcPts val="1600"/>
              </a:spcAft>
              <a:buNone/>
            </a:pPr>
            <a:r>
              <a:rPr lang="it" sz="1500"/>
              <a:t>If the model performs well on training set and </a:t>
            </a:r>
            <a:r>
              <a:rPr b="1" lang="it" sz="1500"/>
              <a:t>bad on test set, </a:t>
            </a:r>
            <a:r>
              <a:rPr lang="it" sz="1500"/>
              <a:t>the model is not ok and we have a problem (very common in Machine Learning): </a:t>
            </a:r>
            <a:r>
              <a:rPr b="1" lang="it" sz="1500"/>
              <a:t>the overfitting.</a:t>
            </a:r>
            <a:endParaRPr b="1" sz="1500"/>
          </a:p>
        </p:txBody>
      </p:sp>
      <p:pic>
        <p:nvPicPr>
          <p:cNvPr id="274" name="Google Shape;274;p40"/>
          <p:cNvPicPr preferRelativeResize="0"/>
          <p:nvPr/>
        </p:nvPicPr>
        <p:blipFill>
          <a:blip r:embed="rId3">
            <a:alphaModFix/>
          </a:blip>
          <a:stretch>
            <a:fillRect/>
          </a:stretch>
        </p:blipFill>
        <p:spPr>
          <a:xfrm>
            <a:off x="8116450" y="175962"/>
            <a:ext cx="761676" cy="761676"/>
          </a:xfrm>
          <a:prstGeom prst="rect">
            <a:avLst/>
          </a:prstGeom>
          <a:noFill/>
          <a:ln>
            <a:noFill/>
          </a:ln>
        </p:spPr>
      </p:pic>
      <p:sp>
        <p:nvSpPr>
          <p:cNvPr id="275" name="Google Shape;275;p40"/>
          <p:cNvSpPr txBox="1"/>
          <p:nvPr/>
        </p:nvSpPr>
        <p:spPr>
          <a:xfrm>
            <a:off x="2028500" y="4560625"/>
            <a:ext cx="4899000" cy="39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it"/>
              <a:t>GO TO THE NOTEBOOK TITANIC to see train_test_split</a:t>
            </a:r>
            <a:endParaRPr b="1"/>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6"/>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it"/>
              <a:t>Typical ML pipeline in a Supervised Learning</a:t>
            </a:r>
            <a:endParaRPr/>
          </a:p>
        </p:txBody>
      </p:sp>
      <p:sp>
        <p:nvSpPr>
          <p:cNvPr id="116" name="Google Shape;116;p26"/>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it"/>
              <a:t>ML process and pipeline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7"/>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it"/>
              <a:t>Typical ML pipeline</a:t>
            </a:r>
            <a:endParaRPr/>
          </a:p>
        </p:txBody>
      </p:sp>
      <p:sp>
        <p:nvSpPr>
          <p:cNvPr id="122" name="Google Shape;122;p27"/>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it"/>
              <a:t>ML process</a:t>
            </a:r>
            <a:endParaRPr/>
          </a:p>
        </p:txBody>
      </p:sp>
      <p:pic>
        <p:nvPicPr>
          <p:cNvPr id="123" name="Google Shape;123;p27"/>
          <p:cNvPicPr preferRelativeResize="0"/>
          <p:nvPr/>
        </p:nvPicPr>
        <p:blipFill>
          <a:blip r:embed="rId3">
            <a:alphaModFix/>
          </a:blip>
          <a:stretch>
            <a:fillRect/>
          </a:stretch>
        </p:blipFill>
        <p:spPr>
          <a:xfrm>
            <a:off x="1678925" y="377400"/>
            <a:ext cx="5747450" cy="41094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8"/>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Typical Pipeline of ML</a:t>
            </a:r>
            <a:endParaRPr/>
          </a:p>
        </p:txBody>
      </p:sp>
      <p:sp>
        <p:nvSpPr>
          <p:cNvPr id="129" name="Google Shape;129;p28"/>
          <p:cNvSpPr txBox="1"/>
          <p:nvPr>
            <p:ph idx="1" type="body"/>
          </p:nvPr>
        </p:nvSpPr>
        <p:spPr>
          <a:xfrm>
            <a:off x="311700" y="1000075"/>
            <a:ext cx="4805100" cy="464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it"/>
              <a:t>Machine Learning is a process, step by step.</a:t>
            </a:r>
            <a:endParaRPr/>
          </a:p>
        </p:txBody>
      </p:sp>
      <p:sp>
        <p:nvSpPr>
          <p:cNvPr id="130" name="Google Shape;130;p28"/>
          <p:cNvSpPr/>
          <p:nvPr/>
        </p:nvSpPr>
        <p:spPr>
          <a:xfrm>
            <a:off x="355325" y="1847750"/>
            <a:ext cx="1415400" cy="1057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a:t>1.</a:t>
            </a:r>
            <a:r>
              <a:rPr lang="it"/>
              <a:t>Get Data</a:t>
            </a:r>
            <a:endParaRPr/>
          </a:p>
        </p:txBody>
      </p:sp>
      <p:sp>
        <p:nvSpPr>
          <p:cNvPr id="131" name="Google Shape;131;p28"/>
          <p:cNvSpPr/>
          <p:nvPr/>
        </p:nvSpPr>
        <p:spPr>
          <a:xfrm>
            <a:off x="2708147" y="1847750"/>
            <a:ext cx="1664400" cy="1057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a:t>Exploration</a:t>
            </a:r>
            <a:endParaRPr/>
          </a:p>
        </p:txBody>
      </p:sp>
      <p:sp>
        <p:nvSpPr>
          <p:cNvPr id="132" name="Google Shape;132;p28"/>
          <p:cNvSpPr/>
          <p:nvPr/>
        </p:nvSpPr>
        <p:spPr>
          <a:xfrm>
            <a:off x="5343750" y="1842513"/>
            <a:ext cx="1942800" cy="1057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a:t>Cleaning / Transform Data</a:t>
            </a:r>
            <a:endParaRPr/>
          </a:p>
        </p:txBody>
      </p:sp>
      <p:sp>
        <p:nvSpPr>
          <p:cNvPr id="133" name="Google Shape;133;p28"/>
          <p:cNvSpPr/>
          <p:nvPr/>
        </p:nvSpPr>
        <p:spPr>
          <a:xfrm>
            <a:off x="4954750" y="3735000"/>
            <a:ext cx="1732200" cy="774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a:t>Model Creation and Performances</a:t>
            </a:r>
            <a:endParaRPr/>
          </a:p>
        </p:txBody>
      </p:sp>
      <p:sp>
        <p:nvSpPr>
          <p:cNvPr id="134" name="Google Shape;134;p28"/>
          <p:cNvSpPr txBox="1"/>
          <p:nvPr/>
        </p:nvSpPr>
        <p:spPr>
          <a:xfrm>
            <a:off x="235500" y="3407475"/>
            <a:ext cx="4260300" cy="135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it">
                <a:solidFill>
                  <a:srgbClr val="222222"/>
                </a:solidFill>
                <a:highlight>
                  <a:srgbClr val="FFFFFF"/>
                </a:highlight>
              </a:rPr>
              <a:t>Data wrangling</a:t>
            </a:r>
            <a:r>
              <a:rPr lang="it">
                <a:solidFill>
                  <a:srgbClr val="222222"/>
                </a:solidFill>
                <a:highlight>
                  <a:srgbClr val="FFFFFF"/>
                </a:highlight>
              </a:rPr>
              <a:t>, sometimes referred to as </a:t>
            </a:r>
            <a:r>
              <a:rPr b="1" lang="it">
                <a:solidFill>
                  <a:srgbClr val="222222"/>
                </a:solidFill>
                <a:highlight>
                  <a:srgbClr val="FFFFFF"/>
                </a:highlight>
              </a:rPr>
              <a:t>data munging</a:t>
            </a:r>
            <a:r>
              <a:rPr lang="it">
                <a:solidFill>
                  <a:srgbClr val="222222"/>
                </a:solidFill>
                <a:highlight>
                  <a:srgbClr val="FFFFFF"/>
                </a:highlight>
              </a:rPr>
              <a:t>, is the process of transforming from one "</a:t>
            </a:r>
            <a:r>
              <a:rPr lang="it">
                <a:solidFill>
                  <a:srgbClr val="0B0080"/>
                </a:solidFill>
                <a:highlight>
                  <a:srgbClr val="FFFFFF"/>
                </a:highlight>
                <a:uFill>
                  <a:noFill/>
                </a:uFill>
                <a:hlinkClick r:id="rId3"/>
              </a:rPr>
              <a:t>raw</a:t>
            </a:r>
            <a:r>
              <a:rPr lang="it">
                <a:solidFill>
                  <a:srgbClr val="222222"/>
                </a:solidFill>
                <a:highlight>
                  <a:srgbClr val="FFFFFF"/>
                </a:highlight>
              </a:rPr>
              <a:t>" data form into another </a:t>
            </a:r>
            <a:r>
              <a:rPr lang="it">
                <a:solidFill>
                  <a:srgbClr val="0B0080"/>
                </a:solidFill>
                <a:highlight>
                  <a:srgbClr val="FFFFFF"/>
                </a:highlight>
                <a:uFill>
                  <a:noFill/>
                </a:uFill>
                <a:hlinkClick r:id="rId4"/>
              </a:rPr>
              <a:t>format</a:t>
            </a:r>
            <a:r>
              <a:rPr lang="it">
                <a:solidFill>
                  <a:srgbClr val="222222"/>
                </a:solidFill>
                <a:highlight>
                  <a:srgbClr val="FFFFFF"/>
                </a:highlight>
              </a:rPr>
              <a:t> with the intent of making it more appropriate and valuable for a variety of downstream purposes such as analytics.</a:t>
            </a:r>
            <a:endParaRPr/>
          </a:p>
        </p:txBody>
      </p:sp>
      <p:sp>
        <p:nvSpPr>
          <p:cNvPr id="135" name="Google Shape;135;p28"/>
          <p:cNvSpPr/>
          <p:nvPr/>
        </p:nvSpPr>
        <p:spPr>
          <a:xfrm>
            <a:off x="1924950" y="2234875"/>
            <a:ext cx="595200" cy="257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8"/>
          <p:cNvSpPr/>
          <p:nvPr/>
        </p:nvSpPr>
        <p:spPr>
          <a:xfrm>
            <a:off x="4560550" y="2276100"/>
            <a:ext cx="595200" cy="257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8"/>
          <p:cNvSpPr/>
          <p:nvPr/>
        </p:nvSpPr>
        <p:spPr>
          <a:xfrm rot="5400000">
            <a:off x="5834325" y="3188513"/>
            <a:ext cx="595200" cy="257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8"/>
          <p:cNvSpPr txBox="1"/>
          <p:nvPr/>
        </p:nvSpPr>
        <p:spPr>
          <a:xfrm>
            <a:off x="5586250" y="1540675"/>
            <a:ext cx="1415400" cy="49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it" sz="1200"/>
              <a:t>60% of your time</a:t>
            </a:r>
            <a:endParaRPr b="1" sz="1200"/>
          </a:p>
        </p:txBody>
      </p:sp>
      <p:sp>
        <p:nvSpPr>
          <p:cNvPr id="139" name="Google Shape;139;p28"/>
          <p:cNvSpPr txBox="1"/>
          <p:nvPr/>
        </p:nvSpPr>
        <p:spPr>
          <a:xfrm>
            <a:off x="5113150" y="4509000"/>
            <a:ext cx="1415400" cy="49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1200"/>
              <a:t>10% of your time</a:t>
            </a:r>
            <a:endParaRPr sz="1200"/>
          </a:p>
        </p:txBody>
      </p:sp>
      <p:sp>
        <p:nvSpPr>
          <p:cNvPr id="140" name="Google Shape;140;p28"/>
          <p:cNvSpPr txBox="1"/>
          <p:nvPr/>
        </p:nvSpPr>
        <p:spPr>
          <a:xfrm>
            <a:off x="3296500" y="2933550"/>
            <a:ext cx="1415400" cy="49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1200"/>
              <a:t>20% of your time</a:t>
            </a:r>
            <a:endParaRPr sz="1200"/>
          </a:p>
        </p:txBody>
      </p:sp>
      <p:sp>
        <p:nvSpPr>
          <p:cNvPr id="141" name="Google Shape;141;p28"/>
          <p:cNvSpPr txBox="1"/>
          <p:nvPr/>
        </p:nvSpPr>
        <p:spPr>
          <a:xfrm>
            <a:off x="589925" y="2909013"/>
            <a:ext cx="1415400" cy="49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1200"/>
              <a:t>10% of your time</a:t>
            </a:r>
            <a:endParaRPr sz="1200"/>
          </a:p>
        </p:txBody>
      </p:sp>
      <p:sp>
        <p:nvSpPr>
          <p:cNvPr id="142" name="Google Shape;142;p28"/>
          <p:cNvSpPr txBox="1"/>
          <p:nvPr/>
        </p:nvSpPr>
        <p:spPr>
          <a:xfrm>
            <a:off x="781750" y="1430225"/>
            <a:ext cx="373200" cy="17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8"/>
          <p:cNvSpPr/>
          <p:nvPr/>
        </p:nvSpPr>
        <p:spPr>
          <a:xfrm>
            <a:off x="6804700" y="3953125"/>
            <a:ext cx="595200" cy="257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8"/>
          <p:cNvSpPr/>
          <p:nvPr/>
        </p:nvSpPr>
        <p:spPr>
          <a:xfrm>
            <a:off x="7517650" y="3735000"/>
            <a:ext cx="1415400" cy="684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a:t>Deploy and Production</a:t>
            </a:r>
            <a:endParaRPr/>
          </a:p>
        </p:txBody>
      </p:sp>
      <p:cxnSp>
        <p:nvCxnSpPr>
          <p:cNvPr id="145" name="Google Shape;145;p28"/>
          <p:cNvCxnSpPr>
            <a:endCxn id="132" idx="3"/>
          </p:cNvCxnSpPr>
          <p:nvPr/>
        </p:nvCxnSpPr>
        <p:spPr>
          <a:xfrm rot="-5400000">
            <a:off x="6192300" y="2638863"/>
            <a:ext cx="1362000" cy="826500"/>
          </a:xfrm>
          <a:prstGeom prst="curvedConnector4">
            <a:avLst>
              <a:gd fmla="val 30595" name="adj1"/>
              <a:gd fmla="val 175194" name="adj2"/>
            </a:avLst>
          </a:prstGeom>
          <a:noFill/>
          <a:ln cap="flat" cmpd="sng" w="9525">
            <a:solidFill>
              <a:schemeClr val="dk2"/>
            </a:solidFill>
            <a:prstDash val="solid"/>
            <a:round/>
            <a:headEnd len="med" w="med" type="none"/>
            <a:tailEnd len="med" w="med" type="stealth"/>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9"/>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it"/>
              <a:t>How to get data</a:t>
            </a:r>
            <a:endParaRPr/>
          </a:p>
        </p:txBody>
      </p:sp>
      <p:sp>
        <p:nvSpPr>
          <p:cNvPr id="151" name="Google Shape;151;p29"/>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it"/>
              <a:t>Usually a dataset in csv, or any file with information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30"/>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it"/>
              <a:t>Train - test split</a:t>
            </a:r>
            <a:endParaRPr/>
          </a:p>
        </p:txBody>
      </p:sp>
      <p:sp>
        <p:nvSpPr>
          <p:cNvPr id="157" name="Google Shape;157;p30"/>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it"/>
              <a:t>What they are, why they are used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31"/>
          <p:cNvSpPr/>
          <p:nvPr/>
        </p:nvSpPr>
        <p:spPr>
          <a:xfrm>
            <a:off x="2892050" y="1574275"/>
            <a:ext cx="5946900" cy="906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31"/>
          <p:cNvSpPr txBox="1"/>
          <p:nvPr>
            <p:ph type="title"/>
          </p:nvPr>
        </p:nvSpPr>
        <p:spPr>
          <a:xfrm>
            <a:off x="3879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Typical Pipeline in Supervised Learning</a:t>
            </a:r>
            <a:endParaRPr/>
          </a:p>
        </p:txBody>
      </p:sp>
      <p:sp>
        <p:nvSpPr>
          <p:cNvPr id="164" name="Google Shape;164;p31"/>
          <p:cNvSpPr txBox="1"/>
          <p:nvPr/>
        </p:nvSpPr>
        <p:spPr>
          <a:xfrm>
            <a:off x="934150" y="3487625"/>
            <a:ext cx="373200" cy="17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31"/>
          <p:cNvSpPr/>
          <p:nvPr/>
        </p:nvSpPr>
        <p:spPr>
          <a:xfrm>
            <a:off x="3102351" y="1722558"/>
            <a:ext cx="1141800" cy="639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1200"/>
              <a:t>Dirty Training Set</a:t>
            </a:r>
            <a:endParaRPr sz="1200"/>
          </a:p>
        </p:txBody>
      </p:sp>
      <p:sp>
        <p:nvSpPr>
          <p:cNvPr id="166" name="Google Shape;166;p31"/>
          <p:cNvSpPr/>
          <p:nvPr/>
        </p:nvSpPr>
        <p:spPr>
          <a:xfrm>
            <a:off x="692150" y="3782325"/>
            <a:ext cx="1590300" cy="639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a:t>Dirty Test Set</a:t>
            </a:r>
            <a:endParaRPr/>
          </a:p>
        </p:txBody>
      </p:sp>
      <p:sp>
        <p:nvSpPr>
          <p:cNvPr id="167" name="Google Shape;167;p31"/>
          <p:cNvSpPr/>
          <p:nvPr/>
        </p:nvSpPr>
        <p:spPr>
          <a:xfrm>
            <a:off x="4436026" y="1901708"/>
            <a:ext cx="483900" cy="3081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31"/>
          <p:cNvSpPr/>
          <p:nvPr/>
        </p:nvSpPr>
        <p:spPr>
          <a:xfrm>
            <a:off x="5083126" y="1750683"/>
            <a:ext cx="1434300" cy="572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1200"/>
              <a:t>Exploration + Transformation Pipeline (P)</a:t>
            </a:r>
            <a:endParaRPr sz="1200"/>
          </a:p>
        </p:txBody>
      </p:sp>
      <p:sp>
        <p:nvSpPr>
          <p:cNvPr id="169" name="Google Shape;169;p31"/>
          <p:cNvSpPr/>
          <p:nvPr/>
        </p:nvSpPr>
        <p:spPr>
          <a:xfrm>
            <a:off x="6680626" y="1904783"/>
            <a:ext cx="373200" cy="3081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31"/>
          <p:cNvSpPr/>
          <p:nvPr/>
        </p:nvSpPr>
        <p:spPr>
          <a:xfrm>
            <a:off x="7217026" y="1767858"/>
            <a:ext cx="1314600" cy="572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a:t>Model ML</a:t>
            </a:r>
            <a:endParaRPr/>
          </a:p>
        </p:txBody>
      </p:sp>
      <p:sp>
        <p:nvSpPr>
          <p:cNvPr id="171" name="Google Shape;171;p31"/>
          <p:cNvSpPr/>
          <p:nvPr/>
        </p:nvSpPr>
        <p:spPr>
          <a:xfrm>
            <a:off x="2969625" y="3815775"/>
            <a:ext cx="1434300" cy="572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1200"/>
              <a:t>Pipeline P</a:t>
            </a:r>
            <a:endParaRPr sz="1200"/>
          </a:p>
        </p:txBody>
      </p:sp>
      <p:sp>
        <p:nvSpPr>
          <p:cNvPr id="172" name="Google Shape;172;p31"/>
          <p:cNvSpPr/>
          <p:nvPr/>
        </p:nvSpPr>
        <p:spPr>
          <a:xfrm>
            <a:off x="2439438" y="3989350"/>
            <a:ext cx="373200" cy="3081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31"/>
          <p:cNvSpPr/>
          <p:nvPr/>
        </p:nvSpPr>
        <p:spPr>
          <a:xfrm>
            <a:off x="4560888" y="3948075"/>
            <a:ext cx="373200" cy="3081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31"/>
          <p:cNvSpPr/>
          <p:nvPr/>
        </p:nvSpPr>
        <p:spPr>
          <a:xfrm>
            <a:off x="5139075" y="3782325"/>
            <a:ext cx="1434300" cy="572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a:t>Performances</a:t>
            </a:r>
            <a:endParaRPr/>
          </a:p>
        </p:txBody>
      </p:sp>
      <p:sp>
        <p:nvSpPr>
          <p:cNvPr id="175" name="Google Shape;175;p31"/>
          <p:cNvSpPr/>
          <p:nvPr/>
        </p:nvSpPr>
        <p:spPr>
          <a:xfrm>
            <a:off x="398375" y="3649125"/>
            <a:ext cx="6492300" cy="906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31"/>
          <p:cNvSpPr/>
          <p:nvPr/>
        </p:nvSpPr>
        <p:spPr>
          <a:xfrm rot="5400000">
            <a:off x="711625" y="2995775"/>
            <a:ext cx="1419300" cy="210600"/>
          </a:xfrm>
          <a:prstGeom prst="rightArrow">
            <a:avLst>
              <a:gd fmla="val 38698"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31"/>
          <p:cNvSpPr/>
          <p:nvPr/>
        </p:nvSpPr>
        <p:spPr>
          <a:xfrm>
            <a:off x="807000" y="1740325"/>
            <a:ext cx="1314600" cy="639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1200"/>
              <a:t>Dirty/Raw Data</a:t>
            </a:r>
            <a:endParaRPr sz="1200"/>
          </a:p>
        </p:txBody>
      </p:sp>
      <p:sp>
        <p:nvSpPr>
          <p:cNvPr id="178" name="Google Shape;178;p31"/>
          <p:cNvSpPr/>
          <p:nvPr/>
        </p:nvSpPr>
        <p:spPr>
          <a:xfrm>
            <a:off x="2121600" y="1947250"/>
            <a:ext cx="919500" cy="177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31"/>
          <p:cNvSpPr txBox="1"/>
          <p:nvPr/>
        </p:nvSpPr>
        <p:spPr>
          <a:xfrm>
            <a:off x="823800" y="2779725"/>
            <a:ext cx="595200" cy="30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a:t>20%</a:t>
            </a:r>
            <a:endParaRPr/>
          </a:p>
        </p:txBody>
      </p:sp>
      <p:sp>
        <p:nvSpPr>
          <p:cNvPr id="180" name="Google Shape;180;p31"/>
          <p:cNvSpPr txBox="1"/>
          <p:nvPr/>
        </p:nvSpPr>
        <p:spPr>
          <a:xfrm>
            <a:off x="2283750" y="1646350"/>
            <a:ext cx="595200" cy="41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a:t>80%</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32"/>
          <p:cNvSpPr txBox="1"/>
          <p:nvPr>
            <p:ph type="title"/>
          </p:nvPr>
        </p:nvSpPr>
        <p:spPr>
          <a:xfrm>
            <a:off x="311700" y="216425"/>
            <a:ext cx="8287500" cy="59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2400"/>
              <a:t>2. Create </a:t>
            </a:r>
            <a:r>
              <a:rPr lang="it" sz="2400"/>
              <a:t>Training Set and Test Set</a:t>
            </a:r>
            <a:endParaRPr sz="2400"/>
          </a:p>
          <a:p>
            <a:pPr indent="0" lvl="0" marL="0" rtl="0" algn="l">
              <a:spcBef>
                <a:spcPts val="0"/>
              </a:spcBef>
              <a:spcAft>
                <a:spcPts val="0"/>
              </a:spcAft>
              <a:buNone/>
            </a:pPr>
            <a:r>
              <a:t/>
            </a:r>
            <a:endParaRPr sz="1200"/>
          </a:p>
        </p:txBody>
      </p:sp>
      <p:sp>
        <p:nvSpPr>
          <p:cNvPr id="186" name="Google Shape;186;p32"/>
          <p:cNvSpPr txBox="1"/>
          <p:nvPr>
            <p:ph idx="1" type="body"/>
          </p:nvPr>
        </p:nvSpPr>
        <p:spPr>
          <a:xfrm>
            <a:off x="327300" y="784525"/>
            <a:ext cx="8481300" cy="716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it" sz="1500"/>
              <a:t>GOAL</a:t>
            </a:r>
            <a:r>
              <a:rPr lang="it" sz="1500"/>
              <a:t>: train a model on data we have and measure the performance of predictions on </a:t>
            </a:r>
            <a:r>
              <a:rPr b="1" lang="it" sz="1500"/>
              <a:t>unseen data </a:t>
            </a:r>
            <a:endParaRPr b="1" sz="1500"/>
          </a:p>
        </p:txBody>
      </p:sp>
      <p:sp>
        <p:nvSpPr>
          <p:cNvPr id="187" name="Google Shape;187;p32"/>
          <p:cNvSpPr/>
          <p:nvPr/>
        </p:nvSpPr>
        <p:spPr>
          <a:xfrm>
            <a:off x="562025" y="2039050"/>
            <a:ext cx="5409900" cy="497400"/>
          </a:xfrm>
          <a:prstGeom prst="rect">
            <a:avLst/>
          </a:pr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it">
                <a:solidFill>
                  <a:srgbClr val="FFFFFF"/>
                </a:solidFill>
              </a:rPr>
              <a:t>TRAINING SET</a:t>
            </a:r>
            <a:endParaRPr>
              <a:solidFill>
                <a:srgbClr val="FFFFFF"/>
              </a:solidFill>
            </a:endParaRPr>
          </a:p>
        </p:txBody>
      </p:sp>
      <p:sp>
        <p:nvSpPr>
          <p:cNvPr id="188" name="Google Shape;188;p32"/>
          <p:cNvSpPr/>
          <p:nvPr/>
        </p:nvSpPr>
        <p:spPr>
          <a:xfrm>
            <a:off x="6051975" y="2039050"/>
            <a:ext cx="1901100" cy="4974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it"/>
              <a:t>TEST SET</a:t>
            </a:r>
            <a:endParaRPr/>
          </a:p>
        </p:txBody>
      </p:sp>
      <p:sp>
        <p:nvSpPr>
          <p:cNvPr id="189" name="Google Shape;189;p32"/>
          <p:cNvSpPr txBox="1"/>
          <p:nvPr/>
        </p:nvSpPr>
        <p:spPr>
          <a:xfrm>
            <a:off x="1599025" y="2583300"/>
            <a:ext cx="3680100" cy="37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a:t>The model is TRAINED on TRAINING SET</a:t>
            </a:r>
            <a:endParaRPr/>
          </a:p>
        </p:txBody>
      </p:sp>
      <p:sp>
        <p:nvSpPr>
          <p:cNvPr id="190" name="Google Shape;190;p32"/>
          <p:cNvSpPr txBox="1"/>
          <p:nvPr/>
        </p:nvSpPr>
        <p:spPr>
          <a:xfrm>
            <a:off x="1441475" y="2966675"/>
            <a:ext cx="4344000" cy="591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it"/>
              <a:t>Here the model can see the input and the output (target variable)</a:t>
            </a:r>
            <a:endParaRPr/>
          </a:p>
        </p:txBody>
      </p:sp>
      <p:sp>
        <p:nvSpPr>
          <p:cNvPr id="191" name="Google Shape;191;p32"/>
          <p:cNvSpPr txBox="1"/>
          <p:nvPr/>
        </p:nvSpPr>
        <p:spPr>
          <a:xfrm>
            <a:off x="6051975" y="2595875"/>
            <a:ext cx="2118600" cy="85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1200"/>
              <a:t>The performance are measured on TEST SET. The model can’t see the target, but must predict it</a:t>
            </a:r>
            <a:endParaRPr sz="1200"/>
          </a:p>
        </p:txBody>
      </p:sp>
      <p:sp>
        <p:nvSpPr>
          <p:cNvPr id="192" name="Google Shape;192;p32"/>
          <p:cNvSpPr txBox="1"/>
          <p:nvPr/>
        </p:nvSpPr>
        <p:spPr>
          <a:xfrm>
            <a:off x="2803025" y="1480775"/>
            <a:ext cx="1492500" cy="43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a:t>80% of dataset</a:t>
            </a:r>
            <a:endParaRPr/>
          </a:p>
        </p:txBody>
      </p:sp>
      <p:sp>
        <p:nvSpPr>
          <p:cNvPr id="193" name="Google Shape;193;p32"/>
          <p:cNvSpPr txBox="1"/>
          <p:nvPr/>
        </p:nvSpPr>
        <p:spPr>
          <a:xfrm>
            <a:off x="6180075" y="1480775"/>
            <a:ext cx="1492500" cy="43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a:t>20% of dataset</a:t>
            </a:r>
            <a:endParaRPr/>
          </a:p>
        </p:txBody>
      </p:sp>
      <p:sp>
        <p:nvSpPr>
          <p:cNvPr id="194" name="Google Shape;194;p32"/>
          <p:cNvSpPr txBox="1"/>
          <p:nvPr/>
        </p:nvSpPr>
        <p:spPr>
          <a:xfrm>
            <a:off x="205975" y="3925075"/>
            <a:ext cx="5974200" cy="95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1300"/>
              <a:t>From NOW ON, forget about the TEST SET. Imagine the test set as something we don’t have. Think of it as something that will be available </a:t>
            </a:r>
            <a:r>
              <a:rPr b="1" lang="it" sz="1300"/>
              <a:t>ONLY TOMORROW.  Test set is only used to evaluate the generalization power of the final model.</a:t>
            </a:r>
            <a:endParaRPr b="1" sz="1300"/>
          </a:p>
        </p:txBody>
      </p:sp>
      <p:pic>
        <p:nvPicPr>
          <p:cNvPr id="195" name="Google Shape;195;p32"/>
          <p:cNvPicPr preferRelativeResize="0"/>
          <p:nvPr/>
        </p:nvPicPr>
        <p:blipFill>
          <a:blip r:embed="rId3">
            <a:alphaModFix/>
          </a:blip>
          <a:stretch>
            <a:fillRect/>
          </a:stretch>
        </p:blipFill>
        <p:spPr>
          <a:xfrm>
            <a:off x="6282350" y="3840900"/>
            <a:ext cx="1492501" cy="11920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33"/>
          <p:cNvSpPr txBox="1"/>
          <p:nvPr>
            <p:ph type="title"/>
          </p:nvPr>
        </p:nvSpPr>
        <p:spPr>
          <a:xfrm>
            <a:off x="311700" y="216425"/>
            <a:ext cx="8287500" cy="59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2000"/>
              <a:t>2.Test set is a sample of data from the same distribution of training set</a:t>
            </a:r>
            <a:endParaRPr sz="2000"/>
          </a:p>
          <a:p>
            <a:pPr indent="0" lvl="0" marL="0" rtl="0" algn="l">
              <a:spcBef>
                <a:spcPts val="0"/>
              </a:spcBef>
              <a:spcAft>
                <a:spcPts val="0"/>
              </a:spcAft>
              <a:buNone/>
            </a:pPr>
            <a:r>
              <a:t/>
            </a:r>
            <a:endParaRPr sz="1200"/>
          </a:p>
        </p:txBody>
      </p:sp>
      <p:sp>
        <p:nvSpPr>
          <p:cNvPr id="201" name="Google Shape;201;p33"/>
          <p:cNvSpPr txBox="1"/>
          <p:nvPr>
            <p:ph idx="1" type="body"/>
          </p:nvPr>
        </p:nvSpPr>
        <p:spPr>
          <a:xfrm>
            <a:off x="327300" y="784525"/>
            <a:ext cx="8481300" cy="716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it" sz="1500"/>
              <a:t>Splitting Training set and Test set imply (we make the assumption that) the Training set data and Test set data </a:t>
            </a:r>
            <a:r>
              <a:rPr b="1" lang="it" sz="1500"/>
              <a:t>follow the same statistical distribution. </a:t>
            </a:r>
            <a:r>
              <a:rPr lang="it" sz="1500"/>
              <a:t>In fact, the Test set should be a smaller version of the Training set (same characteristics). </a:t>
            </a:r>
            <a:endParaRPr sz="1500"/>
          </a:p>
        </p:txBody>
      </p:sp>
      <p:sp>
        <p:nvSpPr>
          <p:cNvPr id="202" name="Google Shape;202;p33"/>
          <p:cNvSpPr/>
          <p:nvPr/>
        </p:nvSpPr>
        <p:spPr>
          <a:xfrm>
            <a:off x="562025" y="2648650"/>
            <a:ext cx="5409900" cy="497400"/>
          </a:xfrm>
          <a:prstGeom prst="rect">
            <a:avLst/>
          </a:pr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it">
                <a:solidFill>
                  <a:srgbClr val="FFFFFF"/>
                </a:solidFill>
              </a:rPr>
              <a:t>TRAINING SET</a:t>
            </a:r>
            <a:endParaRPr>
              <a:solidFill>
                <a:srgbClr val="FFFFFF"/>
              </a:solidFill>
            </a:endParaRPr>
          </a:p>
        </p:txBody>
      </p:sp>
      <p:sp>
        <p:nvSpPr>
          <p:cNvPr id="203" name="Google Shape;203;p33"/>
          <p:cNvSpPr/>
          <p:nvPr/>
        </p:nvSpPr>
        <p:spPr>
          <a:xfrm>
            <a:off x="6051975" y="2648650"/>
            <a:ext cx="1901100" cy="4974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it"/>
              <a:t>TEST SET</a:t>
            </a:r>
            <a:endParaRPr/>
          </a:p>
        </p:txBody>
      </p:sp>
      <p:sp>
        <p:nvSpPr>
          <p:cNvPr id="204" name="Google Shape;204;p33"/>
          <p:cNvSpPr txBox="1"/>
          <p:nvPr/>
        </p:nvSpPr>
        <p:spPr>
          <a:xfrm>
            <a:off x="1599025" y="3192900"/>
            <a:ext cx="3680100" cy="37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a:t>The model is TRAINED on TRAINING SET</a:t>
            </a:r>
            <a:endParaRPr/>
          </a:p>
        </p:txBody>
      </p:sp>
      <p:sp>
        <p:nvSpPr>
          <p:cNvPr id="205" name="Google Shape;205;p33"/>
          <p:cNvSpPr txBox="1"/>
          <p:nvPr/>
        </p:nvSpPr>
        <p:spPr>
          <a:xfrm>
            <a:off x="1441475" y="3576275"/>
            <a:ext cx="4344000" cy="591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it"/>
              <a:t>Here the model can see the input and the output (target variable)</a:t>
            </a:r>
            <a:endParaRPr/>
          </a:p>
        </p:txBody>
      </p:sp>
      <p:sp>
        <p:nvSpPr>
          <p:cNvPr id="206" name="Google Shape;206;p33"/>
          <p:cNvSpPr txBox="1"/>
          <p:nvPr/>
        </p:nvSpPr>
        <p:spPr>
          <a:xfrm>
            <a:off x="6051975" y="3205475"/>
            <a:ext cx="2118600" cy="85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1200"/>
              <a:t>The performance are measured on TEST SET. The model can’t see the target, but must predict it</a:t>
            </a:r>
            <a:endParaRPr sz="1200"/>
          </a:p>
        </p:txBody>
      </p:sp>
      <p:sp>
        <p:nvSpPr>
          <p:cNvPr id="207" name="Google Shape;207;p33"/>
          <p:cNvSpPr txBox="1"/>
          <p:nvPr/>
        </p:nvSpPr>
        <p:spPr>
          <a:xfrm>
            <a:off x="2803025" y="2242775"/>
            <a:ext cx="1492500" cy="43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a:t>80% of dataset</a:t>
            </a:r>
            <a:endParaRPr/>
          </a:p>
        </p:txBody>
      </p:sp>
      <p:sp>
        <p:nvSpPr>
          <p:cNvPr id="208" name="Google Shape;208;p33"/>
          <p:cNvSpPr txBox="1"/>
          <p:nvPr/>
        </p:nvSpPr>
        <p:spPr>
          <a:xfrm>
            <a:off x="6256275" y="2242775"/>
            <a:ext cx="1492500" cy="43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a:t>20% of dataset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