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33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40" r:id="rId51"/>
    <p:sldId id="359" r:id="rId52"/>
    <p:sldId id="360" r:id="rId53"/>
    <p:sldId id="312" r:id="rId54"/>
    <p:sldId id="314" r:id="rId55"/>
    <p:sldId id="361" r:id="rId56"/>
    <p:sldId id="315" r:id="rId57"/>
    <p:sldId id="335" r:id="rId58"/>
    <p:sldId id="316" r:id="rId59"/>
    <p:sldId id="328" r:id="rId60"/>
    <p:sldId id="329" r:id="rId61"/>
    <p:sldId id="330" r:id="rId62"/>
    <p:sldId id="331" r:id="rId63"/>
    <p:sldId id="332" r:id="rId64"/>
    <p:sldId id="333" r:id="rId65"/>
    <p:sldId id="317" r:id="rId66"/>
    <p:sldId id="318" r:id="rId67"/>
    <p:sldId id="362" r:id="rId68"/>
    <p:sldId id="363" r:id="rId69"/>
    <p:sldId id="319" r:id="rId70"/>
    <p:sldId id="364" r:id="rId71"/>
    <p:sldId id="365" r:id="rId72"/>
    <p:sldId id="321" r:id="rId73"/>
    <p:sldId id="322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4" r:id="rId82"/>
    <p:sldId id="373" r:id="rId83"/>
    <p:sldId id="375" r:id="rId84"/>
    <p:sldId id="377" r:id="rId85"/>
    <p:sldId id="376" r:id="rId86"/>
    <p:sldId id="325" r:id="rId87"/>
    <p:sldId id="378" r:id="rId88"/>
    <p:sldId id="326" r:id="rId89"/>
    <p:sldId id="327" r:id="rId90"/>
    <p:sldId id="379" r:id="rId91"/>
    <p:sldId id="338" r:id="rId92"/>
    <p:sldId id="339" r:id="rId93"/>
    <p:sldId id="380" r:id="rId94"/>
    <p:sldId id="381" r:id="rId95"/>
    <p:sldId id="382" r:id="rId96"/>
    <p:sldId id="383" r:id="rId97"/>
    <p:sldId id="384" r:id="rId98"/>
    <p:sldId id="385" r:id="rId99"/>
    <p:sldId id="386" r:id="rId100"/>
    <p:sldId id="387" r:id="rId101"/>
    <p:sldId id="388" r:id="rId102"/>
    <p:sldId id="389" r:id="rId103"/>
    <p:sldId id="357" r:id="rId104"/>
    <p:sldId id="358" r:id="rId105"/>
    <p:sldId id="258" r:id="rId10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163" d="100"/>
          <a:sy n="163" d="100"/>
        </p:scale>
        <p:origin x="132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65E0F-9B33-4E7A-96C7-AD31F3F6D6E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73C3-9710-4720-86AC-D41D37FD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73C3-9710-4720-86AC-D41D37FD4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73C3-9710-4720-86AC-D41D37FD4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73C3-9710-4720-86AC-D41D37FD4C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73C3-9710-4720-86AC-D41D37FD4C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73C3-9710-4720-86AC-D41D37FD4C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273C3-9710-4720-86AC-D41D37FD4C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63838"/>
            <a:ext cx="7772400" cy="68589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67894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08D3-A5AC-455E-B5C5-4F8802ED183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451-F6E1-4628-A8E3-1405590B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08D3-A5AC-455E-B5C5-4F8802ED183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451-F6E1-4628-A8E3-1405590B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8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29"/>
            <a:ext cx="8229600" cy="310299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08D3-A5AC-455E-B5C5-4F8802ED183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3451-F6E1-4628-A8E3-1405590B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08D3-A5AC-455E-B5C5-4F8802ED1833}" type="datetimeFigureOut">
              <a:rPr lang="en-US" noProof="0" smtClean="0"/>
              <a:t>12/8/2014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3451-F6E1-4628-A8E3-1405590B0C3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841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m/marketindex.asp" TargetMode="External"/><Relationship Id="rId2" Type="http://schemas.openxmlformats.org/officeDocument/2006/relationships/hyperlink" Target="http://www.investopedia.com/terms/s/sp500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vestopedia.com/terms/w/wamc.asp" TargetMode="External"/><Relationship Id="rId4" Type="http://schemas.openxmlformats.org/officeDocument/2006/relationships/hyperlink" Target="http://www.investopedia.com/terms/e/equity.asp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 Tracking with </a:t>
            </a:r>
            <a:r>
              <a:rPr lang="en-US" dirty="0" err="1" smtClean="0"/>
              <a:t>wAVaR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Seungmoon 	Rieh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stocks?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SPDR ~ 240 stocks</a:t>
            </a:r>
          </a:p>
          <a:p>
            <a:r>
              <a:rPr lang="en-US" dirty="0" smtClean="0"/>
              <a:t>So pick ~ &lt;240 stocks</a:t>
            </a:r>
          </a:p>
          <a:p>
            <a:r>
              <a:rPr lang="en-US" dirty="0" smtClean="0"/>
              <a:t>Select exact proportion from each sector</a:t>
            </a:r>
          </a:p>
          <a:p>
            <a:r>
              <a:rPr lang="en-US" dirty="0" smtClean="0"/>
              <a:t>Order by Market cap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865646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-0.01539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0.32744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689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33348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0.00081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-0.01585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0.30641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0810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15399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0.0002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0.00081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-0.01521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0.15382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982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happen if j is increased</a:t>
            </a:r>
          </a:p>
          <a:p>
            <a:pPr marL="514350" indent="-514350">
              <a:buAutoNum type="arabicPeriod"/>
            </a:pPr>
            <a:r>
              <a:rPr lang="en-US" dirty="0" smtClean="0"/>
              <a:t>More data points at tail of distribution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5 sounds too few</a:t>
            </a:r>
          </a:p>
          <a:p>
            <a:pPr marL="514350" indent="-514350">
              <a:buAutoNum type="arabicPeriod"/>
            </a:pPr>
            <a:r>
              <a:rPr lang="en-US" dirty="0" smtClean="0"/>
              <a:t>Why can’t increase j?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079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Error using </a:t>
            </a:r>
            <a:r>
              <a:rPr lang="en-US" dirty="0" err="1"/>
              <a:t>vertcat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 of memory. Type HELP MEMORY for your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in solve (line 152)</a:t>
            </a:r>
          </a:p>
          <a:p>
            <a:pPr marL="0" indent="0">
              <a:buNone/>
            </a:pPr>
            <a:r>
              <a:rPr lang="en-US" dirty="0"/>
              <a:t>A = [A1;A2;A3;A4;A5;A6;A7;A8;A9];</a:t>
            </a:r>
          </a:p>
        </p:txBody>
      </p:sp>
    </p:spTree>
    <p:extLst>
      <p:ext uri="{BB962C8B-B14F-4D97-AF65-F5344CB8AC3E}">
        <p14:creationId xmlns:p14="http://schemas.microsoft.com/office/powerpoint/2010/main" val="10788160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 in SPDR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taking</a:t>
            </a:r>
          </a:p>
          <a:p>
            <a:r>
              <a:rPr lang="en-US" dirty="0" smtClean="0"/>
              <a:t>Risk neutral</a:t>
            </a:r>
          </a:p>
          <a:p>
            <a:r>
              <a:rPr lang="en-US" dirty="0" smtClean="0"/>
              <a:t>Risk averse</a:t>
            </a:r>
          </a:p>
          <a:p>
            <a:r>
              <a:rPr lang="en-US" dirty="0" smtClean="0"/>
              <a:t>Short term? Long term?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probability high impact event that can cripple investor</a:t>
            </a:r>
          </a:p>
          <a:p>
            <a:r>
              <a:rPr lang="en-US" dirty="0" smtClean="0"/>
              <a:t>Long term investor V.S. Short term investor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 (MVO)</a:t>
            </a:r>
          </a:p>
          <a:p>
            <a:r>
              <a:rPr lang="en-US" dirty="0" smtClean="0"/>
              <a:t>Standard deviation</a:t>
            </a:r>
          </a:p>
          <a:p>
            <a:r>
              <a:rPr lang="en-US" dirty="0" smtClean="0"/>
              <a:t>Mean absolute deviation (MAD)</a:t>
            </a:r>
          </a:p>
          <a:p>
            <a:r>
              <a:rPr lang="en-US" dirty="0" smtClean="0"/>
              <a:t>Expected? Tail Loss (ETL)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risk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</a:p>
          <a:p>
            <a:r>
              <a:rPr lang="en-US" dirty="0" smtClean="0"/>
              <a:t>Broader term than risk</a:t>
            </a:r>
          </a:p>
          <a:p>
            <a:r>
              <a:rPr lang="en-US" dirty="0" smtClean="0"/>
              <a:t>Uncertainty in stock return (thus portfolio return)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Weighted history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Normal?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risk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financially make sense</a:t>
            </a:r>
          </a:p>
          <a:p>
            <a:r>
              <a:rPr lang="en-US" dirty="0" smtClean="0"/>
              <a:t>Coherent risk measure</a:t>
            </a:r>
          </a:p>
          <a:p>
            <a:r>
              <a:rPr lang="en-US" dirty="0" smtClean="0"/>
              <a:t>Need to satisfy four axioms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Coherent risk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h𝑜𝑚𝑜𝑔𝑒𝑛𝑒𝑖𝑡𝑦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𝑇𝑟𝑎𝑛𝑠𝑙𝑎𝑡𝑖𝑜𝑛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𝑖𝑛𝑣𝑎𝑟𝑖𝑎𝑛𝑐𝑒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𝑀𝑜𝑛𝑜𝑡𝑜𝑛𝑖𝑐𝑖𝑡𝑦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𝑆𝑢𝑏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𝑎𝑑𝑑𝑖𝑡𝑖𝑣𝑖𝑡𝑦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6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 penalization</a:t>
            </a:r>
          </a:p>
          <a:p>
            <a:r>
              <a:rPr lang="en-US" b="0" dirty="0" smtClean="0"/>
              <a:t>Risk attitude of investors?</a:t>
            </a:r>
          </a:p>
          <a:p>
            <a:r>
              <a:rPr lang="en-US" dirty="0" smtClean="0"/>
              <a:t>Coherent?</a:t>
            </a:r>
            <a:endParaRPr lang="en-US" b="0" dirty="0" smtClean="0"/>
          </a:p>
          <a:p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at 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Value at specific level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oherent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Risk averse or risk taking?</a:t>
                </a:r>
              </a:p>
              <a:p>
                <a:r>
                  <a:rPr lang="en-US" b="0" dirty="0" smtClean="0"/>
                  <a:t>Magnitude of loss beyond </a:t>
                </a:r>
                <a:r>
                  <a:rPr lang="en-US" b="0" dirty="0" err="1" smtClean="0"/>
                  <a:t>VaR</a:t>
                </a:r>
                <a:r>
                  <a:rPr lang="en-US" b="0" dirty="0" smtClean="0"/>
                  <a:t>?</a:t>
                </a:r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eplicate </a:t>
            </a:r>
            <a:r>
              <a:rPr lang="en-GB" dirty="0"/>
              <a:t>certain </a:t>
            </a:r>
            <a:r>
              <a:rPr lang="en-GB" dirty="0" smtClean="0"/>
              <a:t>Index fund</a:t>
            </a:r>
          </a:p>
          <a:p>
            <a:r>
              <a:rPr lang="en-GB" dirty="0"/>
              <a:t>P</a:t>
            </a:r>
            <a:r>
              <a:rPr lang="en-GB" dirty="0" smtClean="0"/>
              <a:t>assive </a:t>
            </a:r>
            <a:r>
              <a:rPr lang="en-GB" dirty="0"/>
              <a:t>portfolio management </a:t>
            </a:r>
            <a:r>
              <a:rPr lang="en-GB" dirty="0" smtClean="0"/>
              <a:t>strategy</a:t>
            </a:r>
          </a:p>
          <a:p>
            <a:r>
              <a:rPr lang="en-GB" dirty="0" smtClean="0"/>
              <a:t>All stocks </a:t>
            </a:r>
            <a:r>
              <a:rPr lang="en-GB" dirty="0" err="1" smtClean="0"/>
              <a:t>vs</a:t>
            </a:r>
            <a:r>
              <a:rPr lang="en-GB" dirty="0" smtClean="0"/>
              <a:t> Subset </a:t>
            </a:r>
            <a:r>
              <a:rPr lang="en-GB" dirty="0"/>
              <a:t>of </a:t>
            </a:r>
            <a:r>
              <a:rPr lang="en-GB" dirty="0" smtClean="0"/>
              <a:t>stocks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Value at 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Expected value of portfolio returns beyond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VaR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oherent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general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Guaranteed finite mean</a:t>
                </a:r>
                <a:endParaRPr lang="en-US" b="0" dirty="0" smtClean="0"/>
              </a:p>
              <a:p>
                <a:r>
                  <a:rPr lang="en-US" dirty="0" smtClean="0"/>
                  <a:t>Risk averse or risk neutral?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9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weighted Average Value at 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weighted value of portfolio returns beyond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VaR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oherent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general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Guaranteed finite mean?</a:t>
                </a:r>
                <a:endParaRPr lang="en-US" b="0" dirty="0" smtClean="0"/>
              </a:p>
              <a:p>
                <a:r>
                  <a:rPr lang="en-US" dirty="0" smtClean="0"/>
                  <a:t>Risk averse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6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Non-satiable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GB" dirty="0"/>
                  <a:t>risk-averse 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Nonsatiable</a:t>
            </a:r>
            <a:r>
              <a:rPr lang="en-US" dirty="0" smtClean="0"/>
              <a:t> &amp; Risk-averse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𝐿𝑜𝑔𝑎𝑟𝑖𝑡h𝑚𝑖𝑐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𝐸𝑥𝑝𝑜𝑛𝑒𝑛𝑡𝑖𝑎𝑙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 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6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oherency Axiom(</a:t>
            </a:r>
            <a:r>
              <a:rPr lang="en-US" dirty="0" err="1" smtClean="0"/>
              <a:t>Acerbi</a:t>
            </a:r>
            <a:r>
              <a:rPr lang="en-US" dirty="0" smtClean="0"/>
              <a:t>?)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 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≥ 0,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∈[0,1]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𝑁𝑜𝑟𝑚𝑒𝑑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𝑁𝑜𝑛𝑖𝑛𝑐𝑟𝑒𝑎𝑠𝑖𝑛𝑔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 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≥ 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Utility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By trial and error, pick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𝑖𝑛𝑡𝑒𝑟𝑣𝑎𝑙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0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Axiom </a:t>
            </a:r>
            <a:r>
              <a:rPr lang="en-US" dirty="0"/>
              <a:t>for </a:t>
            </a:r>
            <a:r>
              <a:rPr lang="en-US" dirty="0" smtClean="0"/>
              <a:t>coherency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Nominator is positive </a:t>
            </a:r>
            <a:endParaRPr lang="en-GB" dirty="0" smtClean="0"/>
          </a:p>
          <a:p>
            <a:r>
              <a:rPr lang="en-GB" dirty="0" smtClean="0"/>
              <a:t>Denominator </a:t>
            </a:r>
            <a:r>
              <a:rPr lang="en-GB" dirty="0"/>
              <a:t>is also </a:t>
            </a:r>
            <a:r>
              <a:rPr lang="en-GB" dirty="0" smtClean="0"/>
              <a:t>positive</a:t>
            </a:r>
          </a:p>
          <a:p>
            <a:r>
              <a:rPr lang="en-GB" dirty="0" smtClean="0"/>
              <a:t>Whole thing is </a:t>
            </a:r>
            <a:r>
              <a:rPr lang="en-GB" dirty="0" err="1" smtClean="0"/>
              <a:t>positve</a:t>
            </a:r>
            <a:endParaRPr lang="en-US" dirty="0"/>
          </a:p>
          <a:p>
            <a:pPr marL="0" indent="0">
              <a:buNone/>
            </a:pP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Axiom </a:t>
            </a:r>
            <a:r>
              <a:rPr lang="en-US" dirty="0"/>
              <a:t>for </a:t>
            </a:r>
            <a:r>
              <a:rPr lang="en-US" dirty="0" smtClean="0"/>
              <a:t>coherency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𝑎𝑝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𝑎𝑝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Axiom </a:t>
            </a:r>
            <a:r>
              <a:rPr lang="en-US" dirty="0"/>
              <a:t>for </a:t>
            </a:r>
            <a:r>
              <a:rPr lang="en-US" dirty="0" smtClean="0"/>
              <a:t>coherency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Axiom </a:t>
            </a:r>
            <a:r>
              <a:rPr lang="en-US" dirty="0"/>
              <a:t>for </a:t>
            </a:r>
            <a:r>
              <a:rPr lang="en-US" dirty="0" smtClean="0"/>
              <a:t>coherency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∅′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1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Unavoidable</a:t>
            </a:r>
          </a:p>
          <a:p>
            <a:r>
              <a:rPr lang="en-GB" dirty="0"/>
              <a:t>S</a:t>
            </a:r>
            <a:r>
              <a:rPr lang="en-GB" dirty="0" smtClean="0"/>
              <a:t>ubset </a:t>
            </a:r>
            <a:r>
              <a:rPr lang="en-GB" dirty="0"/>
              <a:t>of </a:t>
            </a:r>
            <a:r>
              <a:rPr lang="en-GB" dirty="0" smtClean="0"/>
              <a:t>stocks</a:t>
            </a:r>
          </a:p>
          <a:p>
            <a:r>
              <a:rPr lang="en-GB" dirty="0" smtClean="0"/>
              <a:t>Should be Minimized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wAVaR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GB" i="1"/>
                          <m:t>𝑤𝐴𝑉𝑎𝑅</m:t>
                        </m:r>
                      </m:e>
                      <m:sub>
                        <m:r>
                          <a:rPr lang="en-GB" i="1"/>
                          <m:t>∅</m:t>
                        </m:r>
                      </m:sub>
                    </m:sSub>
                    <m:r>
                      <a:rPr lang="en-GB" i="1"/>
                      <m:t>= </m:t>
                    </m:r>
                    <m:nary>
                      <m:naryPr>
                        <m:limLoc m:val="subSup"/>
                        <m:supHide m:val="on"/>
                        <m:ctrlPr>
                          <a:rPr lang="en-US" i="1"/>
                        </m:ctrlPr>
                      </m:naryPr>
                      <m:sub>
                        <m:r>
                          <a:rPr lang="en-GB" i="1"/>
                          <m:t>∅</m:t>
                        </m:r>
                      </m:sub>
                      <m:sup/>
                      <m:e>
                        <m:nary>
                          <m:naryPr>
                            <m:limLoc m:val="subSup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GB" i="1"/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GB" i="1"/>
                                  <m:t>𝑋</m:t>
                                </m:r>
                              </m:e>
                              <m:sup>
                                <m:r>
                                  <a:rPr lang="en-GB" i="1"/>
                                  <m:t>𝑇</m:t>
                                </m:r>
                              </m:sup>
                            </m:sSup>
                            <m:r>
                              <a:rPr lang="en-GB" i="1"/>
                              <m:t>𝑟</m:t>
                            </m:r>
                            <m:r>
                              <a:rPr lang="en-GB" i="1"/>
                              <m:t>∅′(</m:t>
                            </m:r>
                            <m:r>
                              <a:rPr lang="en-GB" i="1"/>
                              <m:t>𝑝</m:t>
                            </m:r>
                            <m:r>
                              <a:rPr lang="en-GB" i="1"/>
                              <m:t>)</m:t>
                            </m:r>
                            <m:r>
                              <a:rPr lang="en-GB" i="1"/>
                              <m:t>𝑑𝑝</m:t>
                            </m:r>
                          </m:e>
                        </m:nary>
                      </m:e>
                    </m:nary>
                    <m:r>
                      <a:rPr lang="en-GB" i="1"/>
                      <m:t>𝑑</m:t>
                    </m:r>
                    <m:r>
                      <a:rPr lang="en-GB" i="1"/>
                      <m:t>∅</m:t>
                    </m:r>
                  </m:oMath>
                </a14:m>
                <a:endParaRPr lang="en-US" dirty="0"/>
              </a:p>
              <a:p>
                <a:r>
                  <a:rPr lang="en-GB" dirty="0"/>
                  <a:t> 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/>
                      <m:t> </m:t>
                    </m:r>
                    <m:r>
                      <a:rPr lang="en-GB" i="1"/>
                      <m:t>𝑤h𝑒𝑟𝑒</m:t>
                    </m:r>
                    <m:r>
                      <a:rPr lang="en-GB" i="1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GB" i="1"/>
                          <m:t>𝑅</m:t>
                        </m:r>
                      </m:e>
                      <m:sub>
                        <m:r>
                          <a:rPr lang="en-GB" i="1"/>
                          <m:t>∅</m:t>
                        </m:r>
                      </m:sub>
                    </m:sSub>
                    <m:r>
                      <a:rPr lang="en-GB" i="1"/>
                      <m:t> </m:t>
                    </m:r>
                    <m:r>
                      <a:rPr lang="en-GB" i="1"/>
                      <m:t>𝑖𝑠</m:t>
                    </m:r>
                    <m:r>
                      <a:rPr lang="en-GB" i="1"/>
                      <m:t> </m:t>
                    </m:r>
                    <m:r>
                      <a:rPr lang="en-GB" i="1"/>
                      <m:t>𝑡h𝑟𝑒𝑠h𝑜𝑙𝑑</m:t>
                    </m:r>
                    <m:r>
                      <a:rPr lang="en-GB" i="1"/>
                      <m:t> </m:t>
                    </m:r>
                    <m:r>
                      <a:rPr lang="en-GB" i="1"/>
                      <m:t>𝑓𝑜𝑟</m:t>
                    </m:r>
                    <m:r>
                      <a:rPr lang="en-GB" i="1"/>
                      <m:t> </m:t>
                    </m:r>
                    <m:r>
                      <a:rPr lang="en-GB" i="1"/>
                      <m:t>𝑒𝑎𝑐h</m:t>
                    </m:r>
                    <m:r>
                      <a:rPr lang="en-GB" i="1"/>
                      <m:t> </m:t>
                    </m:r>
                    <m:r>
                      <a:rPr lang="en-GB" i="1"/>
                      <m:t>𝑜𝑟𝑑𝑒𝑟𝑒𝑑</m:t>
                    </m:r>
                    <m:r>
                      <a:rPr lang="en-GB" i="1"/>
                      <m:t> </m:t>
                    </m:r>
                    <m:r>
                      <a:rPr lang="en-GB" i="1"/>
                      <m:t>𝑠𝑡𝑎𝑡𝑖𝑠𝑡𝑖𝑐𝑠</m:t>
                    </m:r>
                  </m:oMath>
                </a14:m>
                <a:endParaRPr lang="en-US" dirty="0"/>
              </a:p>
              <a:p>
                <a:r>
                  <a:rPr lang="en-GB" dirty="0"/>
                  <a:t> 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GB" i="1"/>
                          <m:t>𝑤𝐴𝑉𝑎𝑅</m:t>
                        </m:r>
                      </m:e>
                      <m:sub>
                        <m:r>
                          <a:rPr lang="en-GB" i="1"/>
                          <m:t>∅</m:t>
                        </m:r>
                      </m:sub>
                    </m:sSub>
                    <m:r>
                      <a:rPr lang="en-GB" i="1"/>
                      <m:t>= </m:t>
                    </m:r>
                    <m:nary>
                      <m:naryPr>
                        <m:limLoc m:val="subSup"/>
                        <m:supHide m:val="on"/>
                        <m:ctrlPr>
                          <a:rPr lang="en-US" i="1"/>
                        </m:ctrlPr>
                      </m:naryPr>
                      <m:sub>
                        <m:r>
                          <a:rPr lang="en-GB" i="1"/>
                          <m:t>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GB" i="1"/>
                              <m:t>𝑋</m:t>
                            </m:r>
                          </m:e>
                          <m:sup>
                            <m:r>
                              <a:rPr lang="en-GB" i="1"/>
                              <m:t>𝑇</m:t>
                            </m:r>
                          </m:sup>
                        </m:sSup>
                        <m:r>
                          <a:rPr lang="en-GB" i="1"/>
                          <m:t>𝑟</m:t>
                        </m:r>
                        <m:nary>
                          <m:naryPr>
                            <m:limLoc m:val="subSup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GB" i="1"/>
                              <m:t>𝑝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GB" i="1"/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GB" i="1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i="1"/>
                                      <m:t>𝑎</m:t>
                                    </m:r>
                                    <m:r>
                                      <a:rPr lang="en-GB" i="1"/>
                                      <m:t>(1−</m:t>
                                    </m:r>
                                    <m:r>
                                      <a:rPr lang="en-GB" i="1"/>
                                      <m:t>𝑝</m:t>
                                    </m:r>
                                    <m:r>
                                      <a:rPr lang="en-GB" i="1"/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GB" i="1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i="1"/>
                                      <m:t>𝑎</m:t>
                                    </m:r>
                                  </m:sup>
                                </m:sSup>
                                <m:r>
                                  <a:rPr lang="en-GB" i="1"/>
                                  <m:t>−1</m:t>
                                </m:r>
                              </m:den>
                            </m:f>
                            <m:r>
                              <a:rPr lang="en-GB" i="1"/>
                              <m:t>𝑑𝑝</m:t>
                            </m:r>
                          </m:e>
                        </m:nary>
                      </m:e>
                    </m:nary>
                    <m:r>
                      <a:rPr lang="en-GB" i="1"/>
                      <m:t>𝑑</m:t>
                    </m:r>
                    <m:r>
                      <a:rPr lang="en-GB" i="1"/>
                      <m:t>∅,</m:t>
                    </m:r>
                    <m:r>
                      <a:rPr lang="en-GB" i="1"/>
                      <m:t>𝑎</m:t>
                    </m:r>
                    <m:r>
                      <a:rPr lang="en-GB" i="1"/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3" t="-18671" r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2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𝐴𝑠𝑠𝑢𝑚𝑒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 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𝑇h𝑒𝑟𝑒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𝑓𝑖𝑣𝑒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𝑜𝑏𝑠𝑒𝑟𝑣𝑎𝑡𝑖𝑜𝑛𝑠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0.8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1.0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1−0.2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=1.582−1.295=0.287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1−0.2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1−0.4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=1.295−1.06=0.235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1−0.4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1−0.6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=1.06−0.868=0.192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0.8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1−0.6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1−0.8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=0.868−0.711=0.157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1.0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1−0.8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1−1.0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=0.711−0.582=0.129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𝑤𝐴𝑉𝑎𝑅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0.6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0.8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0.8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1.0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1.0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4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Rockafellar</a:t>
            </a:r>
            <a:r>
              <a:rPr lang="en-GB" dirty="0"/>
              <a:t>, T and </a:t>
            </a:r>
            <a:r>
              <a:rPr lang="en-GB" dirty="0" err="1"/>
              <a:t>Uryasev</a:t>
            </a:r>
            <a:r>
              <a:rPr lang="en-GB" dirty="0"/>
              <a:t> S.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GB" i="1"/>
                          <m:t>𝑤𝐴𝑉𝑎𝑅</m:t>
                        </m:r>
                      </m:e>
                      <m:sub>
                        <m:r>
                          <a:rPr lang="en-GB" i="1"/>
                          <m:t>∅</m:t>
                        </m:r>
                      </m:sub>
                    </m:sSub>
                    <m:r>
                      <a:rPr lang="en-GB" i="1"/>
                      <m:t>= </m:t>
                    </m:r>
                    <m:nary>
                      <m:naryPr>
                        <m:limLoc m:val="subSup"/>
                        <m:supHide m:val="on"/>
                        <m:ctrlPr>
                          <a:rPr lang="en-US" i="1"/>
                        </m:ctrlPr>
                      </m:naryPr>
                      <m:sub>
                        <m:r>
                          <a:rPr lang="en-GB" i="1"/>
                          <m:t>∅</m:t>
                        </m:r>
                      </m:sub>
                      <m:sup/>
                      <m:e>
                        <m:nary>
                          <m:naryPr>
                            <m:limLoc m:val="subSup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GB" i="1"/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GB" i="1"/>
                                  <m:t>𝑋</m:t>
                                </m:r>
                              </m:e>
                              <m:sup>
                                <m:r>
                                  <a:rPr lang="en-GB" i="1"/>
                                  <m:t>𝑇</m:t>
                                </m:r>
                              </m:sup>
                            </m:sSup>
                            <m:r>
                              <a:rPr lang="en-GB" i="1"/>
                              <m:t>𝑟</m:t>
                            </m:r>
                            <m:r>
                              <a:rPr lang="en-GB" i="1"/>
                              <m:t>∅′(</m:t>
                            </m:r>
                            <m:r>
                              <a:rPr lang="en-GB" i="1"/>
                              <m:t>𝑝</m:t>
                            </m:r>
                            <m:r>
                              <a:rPr lang="en-GB" i="1"/>
                              <m:t>)</m:t>
                            </m:r>
                            <m:r>
                              <a:rPr lang="en-GB" i="1"/>
                              <m:t>𝑑𝑝</m:t>
                            </m:r>
                          </m:e>
                        </m:nary>
                      </m:e>
                    </m:nary>
                    <m:r>
                      <a:rPr lang="en-GB" i="1"/>
                      <m:t>𝑑</m:t>
                    </m:r>
                    <m:r>
                      <a:rPr lang="en-GB" i="1"/>
                      <m:t>∅</m:t>
                    </m:r>
                  </m:oMath>
                </a14:m>
                <a:endParaRPr lang="en-US" dirty="0"/>
              </a:p>
              <a:p>
                <a:r>
                  <a:rPr lang="en-GB" dirty="0"/>
                  <a:t> 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GB" i="1"/>
                          <m:t>𝑤𝐴𝑉𝑎𝑅</m:t>
                        </m:r>
                      </m:e>
                      <m:sub>
                        <m:r>
                          <a:rPr lang="en-GB" i="1"/>
                          <m:t>∅.</m:t>
                        </m:r>
                        <m:r>
                          <a:rPr lang="en-GB" i="1"/>
                          <m:t>𝛼</m:t>
                        </m:r>
                      </m:sub>
                    </m:sSub>
                    <m:r>
                      <a:rPr lang="en-GB" i="1"/>
                      <m:t>= </m:t>
                    </m:r>
                    <m:nary>
                      <m:naryPr>
                        <m:limLoc m:val="subSup"/>
                        <m:supHide m:val="on"/>
                        <m:ctrlPr>
                          <a:rPr lang="en-US" i="1"/>
                        </m:ctrlPr>
                      </m:naryPr>
                      <m:sub>
                        <m:r>
                          <a:rPr lang="en-GB" i="1"/>
                          <m:t>∅</m:t>
                        </m:r>
                      </m:sub>
                      <m:sup/>
                      <m:e>
                        <m:nary>
                          <m:naryPr>
                            <m:limLoc m:val="subSup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GB" i="1"/>
                              <m:t>𝑝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GB" i="1"/>
                                  <m:t>𝑅</m:t>
                                </m:r>
                              </m:e>
                              <m:sub>
                                <m:r>
                                  <a:rPr lang="en-GB" i="1"/>
                                  <m:t>∅</m:t>
                                </m:r>
                              </m:sub>
                            </m:sSub>
                            <m:r>
                              <a:rPr lang="en-GB" i="1"/>
                              <m:t>∅′(</m:t>
                            </m:r>
                            <m:r>
                              <a:rPr lang="en-GB" i="1"/>
                              <m:t>𝑝</m:t>
                            </m:r>
                            <m:r>
                              <a:rPr lang="en-GB" i="1"/>
                              <m:t>)</m:t>
                            </m:r>
                            <m:r>
                              <a:rPr lang="en-GB" i="1"/>
                              <m:t>𝑑𝑝</m:t>
                            </m:r>
                          </m:e>
                        </m:nary>
                      </m:e>
                    </m:nary>
                    <m:r>
                      <a:rPr lang="en-GB" i="1"/>
                      <m:t>𝑑</m:t>
                    </m:r>
                    <m:r>
                      <a:rPr lang="en-GB" i="1"/>
                      <m:t>∅−</m:t>
                    </m:r>
                    <m:nary>
                      <m:naryPr>
                        <m:limLoc m:val="subSup"/>
                        <m:supHide m:val="on"/>
                        <m:ctrlPr>
                          <a:rPr lang="en-US" i="1"/>
                        </m:ctrlPr>
                      </m:naryPr>
                      <m:sub>
                        <m:r>
                          <a:rPr lang="en-GB" i="1"/>
                          <m:t>∅</m:t>
                        </m:r>
                      </m:sub>
                      <m:sup/>
                      <m:e>
                        <m:nary>
                          <m:naryPr>
                            <m:limLoc m:val="subSup"/>
                            <m:supHide m:val="on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GB" i="1"/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GB" i="1"/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GB" i="1"/>
                                          <m:t>∅</m:t>
                                        </m:r>
                                      </m:sub>
                                    </m:sSub>
                                    <m:r>
                                      <a:rPr lang="en-GB" i="1"/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/>
                                        </m:ctrlPr>
                                      </m:sSupPr>
                                      <m:e>
                                        <m:r>
                                          <a:rPr lang="en-GB" i="1"/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GB" i="1"/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GB" i="1"/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i="1"/>
                                  <m:t>+</m:t>
                                </m:r>
                              </m:sup>
                            </m:sSup>
                            <m:r>
                              <a:rPr lang="en-GB" i="1"/>
                              <m:t>∅′(</m:t>
                            </m:r>
                            <m:r>
                              <a:rPr lang="en-GB" i="1"/>
                              <m:t>𝑝</m:t>
                            </m:r>
                            <m:r>
                              <a:rPr lang="en-GB" i="1"/>
                              <m:t>)</m:t>
                            </m:r>
                            <m:r>
                              <a:rPr lang="en-GB" i="1"/>
                              <m:t>𝑑𝑝</m:t>
                            </m:r>
                          </m:e>
                        </m:nary>
                      </m:e>
                    </m:nary>
                    <m:r>
                      <a:rPr lang="en-GB" i="1"/>
                      <m:t>𝑑</m:t>
                    </m:r>
                    <m:r>
                      <a:rPr lang="en-GB" i="1"/>
                      <m:t>∅</m:t>
                    </m:r>
                  </m:oMath>
                </a14:m>
                <a:endParaRPr lang="en-US" dirty="0"/>
              </a:p>
              <a:p>
                <a:r>
                  <a:rPr lang="en-GB" dirty="0"/>
                  <a:t> 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/>
                      <m:t>𝑤𝐴𝑉𝑎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GB" i="1"/>
                          <m:t>𝑅</m:t>
                        </m:r>
                      </m:e>
                      <m:sub>
                        <m:r>
                          <a:rPr lang="en-GB" i="1"/>
                          <m:t>∅,</m:t>
                        </m:r>
                        <m:r>
                          <a:rPr lang="en-GB" i="1"/>
                          <m:t>𝛼</m:t>
                        </m:r>
                      </m:sub>
                    </m:sSub>
                    <m:r>
                      <a:rPr lang="en-GB" i="1"/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GB" i="1"/>
                          <m:t>𝑝</m:t>
                        </m:r>
                        <m:r>
                          <a:rPr lang="en-GB" i="1"/>
                          <m:t>=1</m:t>
                        </m:r>
                      </m:sub>
                      <m:sup>
                        <m:r>
                          <a:rPr lang="en-GB" i="1"/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GB" i="1"/>
                              <m:t>𝑅</m:t>
                            </m:r>
                          </m:e>
                          <m:sub>
                            <m:r>
                              <a:rPr lang="en-GB" i="1"/>
                              <m:t>∅</m:t>
                            </m:r>
                          </m:sub>
                        </m:s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GB" i="1"/>
                              <m:t>∅</m:t>
                            </m:r>
                          </m:e>
                          <m:sub>
                            <m:r>
                              <a:rPr lang="en-GB" i="1"/>
                              <m:t>𝑝</m:t>
                            </m:r>
                          </m:sub>
                        </m:sSub>
                      </m:e>
                    </m:nary>
                    <m:r>
                      <a:rPr lang="en-GB" i="1"/>
                      <m:t>−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GB" i="1"/>
                          <m:t>𝑝</m:t>
                        </m:r>
                        <m:r>
                          <a:rPr lang="en-GB" i="1"/>
                          <m:t>=1</m:t>
                        </m:r>
                      </m:sub>
                      <m:sup>
                        <m:r>
                          <a:rPr lang="en-GB" i="1"/>
                          <m:t>𝑗</m:t>
                        </m:r>
                      </m:sup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GB" i="1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/>
                                      <m:t>∅</m:t>
                                    </m:r>
                                  </m:sub>
                                </m:sSub>
                                <m:r>
                                  <a:rPr lang="en-GB" i="1"/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GB" i="1"/>
                                      <m:t>𝑋</m:t>
                                    </m:r>
                                  </m:e>
                                  <m:sup>
                                    <m:r>
                                      <a:rPr lang="en-GB" i="1"/>
                                      <m:t>𝑇</m:t>
                                    </m:r>
                                  </m:sup>
                                </m:sSup>
                                <m:r>
                                  <a:rPr lang="en-GB" i="1"/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GB" i="1"/>
                              <m:t>+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GB" i="1"/>
                          <m:t>∅</m:t>
                        </m:r>
                      </m:e>
                      <m:sub>
                        <m:r>
                          <a:rPr lang="en-GB" i="1"/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3" t="-18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6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Optimization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GB" dirty="0" err="1" smtClean="0"/>
                  <a:t>S</a:t>
                </a:r>
                <a:r>
                  <a:rPr lang="en-GB" dirty="0" smtClean="0"/>
                  <a:t>uch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sub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𝒍𝒃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5" t="-898" b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97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Uncertainty in Obj. fun.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 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3" t="-718" b="-14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82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Tracking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GB" dirty="0" err="1"/>
                  <a:t>Rockafellar</a:t>
                </a:r>
                <a:r>
                  <a:rPr lang="en-GB" dirty="0"/>
                  <a:t>, T and </a:t>
                </a:r>
                <a:r>
                  <a:rPr lang="en-GB" dirty="0" err="1"/>
                  <a:t>Uryasev</a:t>
                </a:r>
                <a:r>
                  <a:rPr lang="en-GB" dirty="0"/>
                  <a:t> S. </a:t>
                </a: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∅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∅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8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297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7857" b="-3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Carlo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Simulation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Assume dist. for stocks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generate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numbers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Compute P/F returns distribution</a:t>
                </a:r>
              </a:p>
              <a:p>
                <a:r>
                  <a:rPr lang="en-US" dirty="0" smtClean="0"/>
                  <a:t>Compute </a:t>
                </a:r>
                <a:r>
                  <a:rPr lang="en-US" dirty="0" err="1" smtClean="0"/>
                  <a:t>wAVaR</a:t>
                </a:r>
                <a:endParaRPr lang="en-US" dirty="0" smtClean="0"/>
              </a:p>
              <a:p>
                <a:r>
                  <a:rPr lang="en-US" dirty="0" smtClean="0"/>
                  <a:t>Repeat ~1000000000? times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0" b="-3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27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Wang, M., </a:t>
            </a:r>
            <a:r>
              <a:rPr lang="en-GB" dirty="0" err="1"/>
              <a:t>Xu</a:t>
            </a:r>
            <a:r>
              <a:rPr lang="en-GB" dirty="0"/>
              <a:t>, C., </a:t>
            </a:r>
            <a:r>
              <a:rPr lang="en-GB" dirty="0" err="1"/>
              <a:t>Xu</a:t>
            </a:r>
            <a:r>
              <a:rPr lang="en-GB" dirty="0"/>
              <a:t>, F., and </a:t>
            </a:r>
            <a:r>
              <a:rPr lang="en-GB" dirty="0" err="1"/>
              <a:t>Xue</a:t>
            </a:r>
            <a:r>
              <a:rPr lang="en-GB" dirty="0"/>
              <a:t>, H.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∅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∅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45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Ordered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𝑟𝑖𝑠𝑘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4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Ordered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establishes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GB" dirty="0"/>
                  <a:t>Moreover,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which leads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GB" dirty="0"/>
                  <a:t> prevents drastic decrease of threshold value.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8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05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 Tracking performance</a:t>
            </a:r>
          </a:p>
          <a:p>
            <a:r>
              <a:rPr lang="en-GB" dirty="0" smtClean="0"/>
              <a:t>Min Tracking error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Tracking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wAVaR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𝑟𝑖𝑠𝑘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047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 absolute value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den>
                    </m:f>
                    <m:r>
                      <a:rPr lang="en-GB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5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701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Reorder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9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Uncertainty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56" t="-7857" b="-3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86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Hard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Help?</a:t>
                </a:r>
                <a:endParaRPr lang="en-US" dirty="0"/>
              </a:p>
              <a:p>
                <a:r>
                  <a:rPr lang="en-GB" dirty="0"/>
                  <a:t>Bertsimas, D. and Thiele, A.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531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Reorder &amp; rewrite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Rewrite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659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Forecast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∈[−1,1]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∈[0,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531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Bertsimas, D. and Thiele, 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264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Bertsimas, D. and Thiele, 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95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𝒍𝒃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7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formulations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𝑇𝑟𝑎𝑐𝑘𝑖𝑛𝑔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𝑇𝑟𝑎𝑐𝑘𝑖𝑛𝑔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𝑇𝑟𝑎𝑐𝑘𝑖𝑛𝑔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𝑝𝑒𝑟𝑓𝑜𝑟𝑚𝑎𝑛𝑐𝑒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𝑇𝑟𝑎𝑐𝑘𝑖𝑛𝑔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6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Variables &amp;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i+j+i</a:t>
            </a:r>
            <a:r>
              <a:rPr lang="en-US" dirty="0" smtClean="0"/>
              <a:t>*j+j+i+j+1+1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ij</a:t>
            </a:r>
            <a:r>
              <a:rPr lang="en-US" dirty="0" smtClean="0"/>
              <a:t> + 2i + 3j + 2 </a:t>
            </a:r>
            <a:r>
              <a:rPr lang="en-US" dirty="0" err="1" smtClean="0"/>
              <a:t>vars</a:t>
            </a:r>
            <a:endParaRPr lang="en-US" dirty="0" smtClean="0"/>
          </a:p>
          <a:p>
            <a:r>
              <a:rPr lang="en-US" dirty="0" smtClean="0"/>
              <a:t>1+1+1+j+(j-1)-(j-1)+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j+i+i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ij</a:t>
            </a:r>
            <a:r>
              <a:rPr lang="en-US" dirty="0" smtClean="0"/>
              <a:t> + 2i  + 3j + 1 </a:t>
            </a:r>
            <a:r>
              <a:rPr lang="en-US" dirty="0" err="1" smtClean="0"/>
              <a:t>ieq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Similar? Just coincidence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2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Investopedia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 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S&amp;P 500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is 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U.S.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market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 index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that gives investors an idea of the overall movement in the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U.S.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equity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market. The value of the S&amp;P 500 constantly changes based on the movement of 500 underlying stocks. The index is computed by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weighted average market capitalization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6429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wAVaR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estimated by historical value</a:t>
            </a:r>
          </a:p>
          <a:p>
            <a:r>
              <a:rPr lang="en-US" dirty="0" smtClean="0"/>
              <a:t>Can also be estimated by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3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Monte Carlo </a:t>
                </a:r>
                <a:r>
                  <a:rPr lang="en-GB" dirty="0" err="1" smtClean="0"/>
                  <a:t>Sim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56" t="-7857" b="-3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% load X, weights of assets in Index</a:t>
            </a:r>
          </a:p>
          <a:p>
            <a:r>
              <a:rPr lang="en-US" dirty="0"/>
              <a:t>load dailyprice1.mat;</a:t>
            </a:r>
          </a:p>
          <a:p>
            <a:r>
              <a:rPr lang="en-US" dirty="0"/>
              <a:t>j = 10;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calculate weights for observation at tail</a:t>
            </a:r>
          </a:p>
          <a:p>
            <a:r>
              <a:rPr lang="en-US" dirty="0"/>
              <a:t>w = zeros(j,1);</a:t>
            </a:r>
          </a:p>
          <a:p>
            <a:r>
              <a:rPr lang="en-US" dirty="0"/>
              <a:t>ARA = 1;</a:t>
            </a:r>
          </a:p>
          <a:p>
            <a:r>
              <a:rPr lang="en-US" dirty="0"/>
              <a:t>for a = 1:j</a:t>
            </a:r>
          </a:p>
          <a:p>
            <a:r>
              <a:rPr lang="pt-BR" dirty="0"/>
              <a:t>    w(a,1) = ARA*exp(ARA*(1-((a-1)/j)))/(exp(ARA)-1) - ARA*exp(ARA*(1-a/j))/(exp(ARA)-1);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21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Monte Carlo </a:t>
                </a:r>
                <a:r>
                  <a:rPr lang="en-GB" dirty="0" err="1" smtClean="0"/>
                  <a:t>Sim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56" t="-7857" b="-3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wAVaR</a:t>
            </a:r>
            <a:r>
              <a:rPr lang="en-US" dirty="0"/>
              <a:t> = zeros(10,1);</a:t>
            </a:r>
          </a:p>
          <a:p>
            <a:r>
              <a:rPr lang="en-US" dirty="0"/>
              <a:t>for c = 1:100000</a:t>
            </a:r>
          </a:p>
          <a:p>
            <a:r>
              <a:rPr lang="en-US" dirty="0"/>
              <a:t>    k = size(X);</a:t>
            </a:r>
          </a:p>
          <a:p>
            <a:r>
              <a:rPr lang="en-US" dirty="0"/>
              <a:t>    I = k(1); % number of assets</a:t>
            </a:r>
          </a:p>
          <a:p>
            <a:r>
              <a:rPr lang="en-US" dirty="0"/>
              <a:t>    J = 10*j; % total number of observation for 90% interval</a:t>
            </a:r>
          </a:p>
          <a:p>
            <a:r>
              <a:rPr lang="en-US" dirty="0"/>
              <a:t>    r = </a:t>
            </a:r>
            <a:r>
              <a:rPr lang="en-US" dirty="0" err="1"/>
              <a:t>trnd</a:t>
            </a:r>
            <a:r>
              <a:rPr lang="en-US" dirty="0"/>
              <a:t>(3,I,J)/10; % generate random daily return for each stock </a:t>
            </a:r>
          </a:p>
          <a:p>
            <a:r>
              <a:rPr lang="en-US" dirty="0"/>
              <a:t>    </a:t>
            </a:r>
            <a:r>
              <a:rPr lang="en-US" dirty="0" err="1"/>
              <a:t>rp</a:t>
            </a:r>
            <a:r>
              <a:rPr lang="en-US" dirty="0"/>
              <a:t> = (X'*r); % return for Index</a:t>
            </a:r>
          </a:p>
          <a:p>
            <a:r>
              <a:rPr lang="en-US" dirty="0"/>
              <a:t>    </a:t>
            </a:r>
            <a:r>
              <a:rPr lang="en-US" dirty="0" err="1"/>
              <a:t>rp</a:t>
            </a:r>
            <a:r>
              <a:rPr lang="en-US" dirty="0"/>
              <a:t> = sort(</a:t>
            </a:r>
            <a:r>
              <a:rPr lang="en-US" dirty="0" err="1"/>
              <a:t>rp</a:t>
            </a:r>
            <a:r>
              <a:rPr lang="en-US" dirty="0"/>
              <a:t>,'ascend'); % sort return such that most negative is at top</a:t>
            </a:r>
          </a:p>
          <a:p>
            <a:r>
              <a:rPr lang="en-US" dirty="0"/>
              <a:t>    a = 0.9;</a:t>
            </a:r>
          </a:p>
          <a:p>
            <a:r>
              <a:rPr lang="en-US" dirty="0"/>
              <a:t>    level = round((1-a)*J); % confidence level </a:t>
            </a:r>
          </a:p>
          <a:p>
            <a:r>
              <a:rPr lang="en-US" dirty="0"/>
              <a:t>    </a:t>
            </a:r>
            <a:r>
              <a:rPr lang="en-US" dirty="0" err="1"/>
              <a:t>rp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(:,1:level); % pick return at tail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(level); % value at risk of return for Index</a:t>
            </a:r>
          </a:p>
          <a:p>
            <a:r>
              <a:rPr lang="en-US" dirty="0"/>
              <a:t>    w = sort(</a:t>
            </a:r>
            <a:r>
              <a:rPr lang="en-US" dirty="0" err="1"/>
              <a:t>w,'descend</a:t>
            </a:r>
            <a:r>
              <a:rPr lang="en-US" dirty="0"/>
              <a:t>'); % sort weight such that highest is at top</a:t>
            </a:r>
          </a:p>
          <a:p>
            <a:r>
              <a:rPr lang="en-US" dirty="0"/>
              <a:t>    </a:t>
            </a:r>
            <a:r>
              <a:rPr lang="en-US" dirty="0" err="1"/>
              <a:t>wAVaR</a:t>
            </a:r>
            <a:r>
              <a:rPr lang="en-US" dirty="0"/>
              <a:t>(c) = </a:t>
            </a:r>
            <a:r>
              <a:rPr lang="en-US" dirty="0" err="1"/>
              <a:t>rp</a:t>
            </a:r>
            <a:r>
              <a:rPr lang="en-US" dirty="0"/>
              <a:t>*w; % weighted average value of return for Index</a:t>
            </a:r>
          </a:p>
          <a:p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8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Monte Carlo </a:t>
                </a:r>
                <a:r>
                  <a:rPr lang="en-GB" dirty="0" err="1" smtClean="0"/>
                  <a:t>Sim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56" t="-7857" b="-3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% save to file</a:t>
            </a:r>
          </a:p>
          <a:p>
            <a:r>
              <a:rPr lang="en-US" dirty="0"/>
              <a:t>save('wAVaR.mat','</a:t>
            </a:r>
            <a:r>
              <a:rPr lang="en-US" dirty="0" err="1"/>
              <a:t>wAVaR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Only Need to do this once!</a:t>
            </a:r>
          </a:p>
          <a:p>
            <a:pPr marL="0" indent="0">
              <a:buNone/>
            </a:pPr>
            <a:r>
              <a:rPr lang="en-US" dirty="0"/>
              <a:t>Load </a:t>
            </a:r>
            <a:r>
              <a:rPr lang="en-US" dirty="0" err="1" smtClean="0"/>
              <a:t>wAVaR.mat</a:t>
            </a:r>
            <a:r>
              <a:rPr lang="en-US" dirty="0" smtClean="0"/>
              <a:t> when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wAVaR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𝐗</m:t>
                        </m:r>
                      </m:sup>
                    </m:sSubSup>
                  </m:oMath>
                </a14:m>
                <a:r>
                  <a:rPr lang="en-US" dirty="0" smtClean="0"/>
                  <a:t> confidence Interval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143" b="-2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</a:t>
            </a:r>
            <a:r>
              <a:rPr lang="en-US" dirty="0" err="1"/>
              <a:t>wAVaR.mat</a:t>
            </a:r>
            <a:r>
              <a:rPr lang="en-US" dirty="0"/>
              <a:t>;</a:t>
            </a:r>
          </a:p>
          <a:p>
            <a:r>
              <a:rPr lang="en-US" dirty="0" err="1"/>
              <a:t>u_estimate</a:t>
            </a:r>
            <a:r>
              <a:rPr lang="en-US" dirty="0"/>
              <a:t> = mean(</a:t>
            </a:r>
            <a:r>
              <a:rPr lang="en-US" dirty="0" err="1"/>
              <a:t>wAVaR</a:t>
            </a:r>
            <a:r>
              <a:rPr lang="en-US" dirty="0"/>
              <a:t>);</a:t>
            </a:r>
          </a:p>
          <a:p>
            <a:r>
              <a:rPr lang="en-US" dirty="0"/>
              <a:t>s = </a:t>
            </a:r>
            <a:r>
              <a:rPr lang="en-US" dirty="0" err="1"/>
              <a:t>std</a:t>
            </a:r>
            <a:r>
              <a:rPr lang="en-US" dirty="0"/>
              <a:t>(</a:t>
            </a:r>
            <a:r>
              <a:rPr lang="en-US" dirty="0" err="1"/>
              <a:t>wAVaR</a:t>
            </a:r>
            <a:r>
              <a:rPr lang="en-US" dirty="0"/>
              <a:t>);</a:t>
            </a:r>
          </a:p>
          <a:p>
            <a:r>
              <a:rPr lang="en-US" dirty="0"/>
              <a:t>% 90% z score from normal </a:t>
            </a:r>
            <a:r>
              <a:rPr lang="en-US" dirty="0" err="1"/>
              <a:t>dist</a:t>
            </a:r>
            <a:r>
              <a:rPr lang="en-US" dirty="0"/>
              <a:t> = 1.645</a:t>
            </a:r>
          </a:p>
          <a:p>
            <a:r>
              <a:rPr lang="en-US" dirty="0" err="1"/>
              <a:t>xp</a:t>
            </a:r>
            <a:r>
              <a:rPr lang="en-US" dirty="0"/>
              <a:t> = </a:t>
            </a:r>
            <a:r>
              <a:rPr lang="en-US" dirty="0" err="1"/>
              <a:t>u_estimate</a:t>
            </a:r>
            <a:r>
              <a:rPr lang="en-US" dirty="0"/>
              <a:t> + 1.645*s/</a:t>
            </a:r>
            <a:r>
              <a:rPr lang="en-US" dirty="0" err="1"/>
              <a:t>sqrt</a:t>
            </a:r>
            <a:r>
              <a:rPr lang="en-US" dirty="0"/>
              <a:t>(100000);</a:t>
            </a:r>
          </a:p>
          <a:p>
            <a:r>
              <a:rPr lang="en-US" dirty="0" err="1"/>
              <a:t>xn</a:t>
            </a:r>
            <a:r>
              <a:rPr lang="en-US" dirty="0"/>
              <a:t> = </a:t>
            </a:r>
            <a:r>
              <a:rPr lang="en-US" dirty="0" err="1"/>
              <a:t>u_estimate</a:t>
            </a:r>
            <a:r>
              <a:rPr lang="en-US" dirty="0"/>
              <a:t> - 1.645*s/</a:t>
            </a:r>
            <a:r>
              <a:rPr lang="en-US" dirty="0" err="1"/>
              <a:t>sqrt</a:t>
            </a:r>
            <a:r>
              <a:rPr lang="en-US" dirty="0"/>
              <a:t>(100000);</a:t>
            </a:r>
          </a:p>
          <a:p>
            <a:r>
              <a:rPr lang="en-US" dirty="0" err="1"/>
              <a:t>u_hat</a:t>
            </a:r>
            <a:r>
              <a:rPr lang="en-US" dirty="0"/>
              <a:t> = </a:t>
            </a:r>
            <a:r>
              <a:rPr lang="en-US" dirty="0" err="1"/>
              <a:t>xp</a:t>
            </a:r>
            <a:r>
              <a:rPr lang="en-US" dirty="0"/>
              <a:t> - </a:t>
            </a:r>
            <a:r>
              <a:rPr lang="en-US" dirty="0" err="1"/>
              <a:t>u_estimate</a:t>
            </a:r>
            <a:r>
              <a:rPr lang="en-US" dirty="0"/>
              <a:t>;</a:t>
            </a:r>
          </a:p>
          <a:p>
            <a:r>
              <a:rPr lang="en-US" dirty="0"/>
              <a:t>save('ci.mat','u_estimate','</a:t>
            </a:r>
            <a:r>
              <a:rPr lang="en-US" dirty="0" err="1"/>
              <a:t>u_hat</a:t>
            </a:r>
            <a:r>
              <a:rPr lang="en-US" dirty="0"/>
              <a:t>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60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solve.m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&gt;&gt; </a:t>
            </a:r>
            <a:r>
              <a:rPr lang="es-ES" dirty="0" err="1"/>
              <a:t>u_estimate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u_estimate</a:t>
            </a:r>
            <a:r>
              <a:rPr lang="es-ES" dirty="0"/>
              <a:t> =</a:t>
            </a:r>
          </a:p>
          <a:p>
            <a:endParaRPr lang="es-ES" dirty="0"/>
          </a:p>
          <a:p>
            <a:r>
              <a:rPr lang="es-ES" dirty="0"/>
              <a:t>   -0.0272</a:t>
            </a:r>
          </a:p>
          <a:p>
            <a:endParaRPr lang="es-ES" dirty="0"/>
          </a:p>
          <a:p>
            <a:r>
              <a:rPr lang="es-ES" dirty="0"/>
              <a:t>&gt;&gt; </a:t>
            </a:r>
            <a:r>
              <a:rPr lang="es-ES" dirty="0" err="1"/>
              <a:t>u_hat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u_hat</a:t>
            </a:r>
            <a:r>
              <a:rPr lang="es-ES" dirty="0"/>
              <a:t> =</a:t>
            </a:r>
          </a:p>
          <a:p>
            <a:endParaRPr lang="es-ES" dirty="0"/>
          </a:p>
          <a:p>
            <a:r>
              <a:rPr lang="es-ES" dirty="0"/>
              <a:t>   2.4196e-05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73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Monte Carlo </a:t>
            </a:r>
            <a:r>
              <a:rPr lang="en-GB" dirty="0" err="1" smtClean="0"/>
              <a:t>Sim</a:t>
            </a:r>
            <a:r>
              <a:rPr lang="en-GB" dirty="0" smtClean="0"/>
              <a:t> </a:t>
            </a:r>
            <a:r>
              <a:rPr lang="en-GB" dirty="0" err="1" smtClean="0"/>
              <a:t>rij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% Estimate average daily return of each stock for j observations at tail</a:t>
            </a:r>
          </a:p>
          <a:p>
            <a:r>
              <a:rPr lang="en-US" dirty="0" err="1"/>
              <a:t>rij</a:t>
            </a:r>
            <a:r>
              <a:rPr lang="en-US" dirty="0"/>
              <a:t> = zeros(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r>
              <a:rPr lang="en-US" dirty="0" err="1"/>
              <a:t>rij_hat</a:t>
            </a:r>
            <a:r>
              <a:rPr lang="en-US" dirty="0"/>
              <a:t> = zeros(</a:t>
            </a:r>
            <a:r>
              <a:rPr lang="en-US" dirty="0" err="1"/>
              <a:t>i</a:t>
            </a:r>
            <a:r>
              <a:rPr lang="en-US" dirty="0"/>
              <a:t>*j,1);</a:t>
            </a:r>
          </a:p>
          <a:p>
            <a:r>
              <a:rPr lang="en-US" dirty="0"/>
              <a:t>for a = 1:j</a:t>
            </a:r>
          </a:p>
          <a:p>
            <a:r>
              <a:rPr lang="en-US" dirty="0"/>
              <a:t>    </a:t>
            </a:r>
            <a:r>
              <a:rPr lang="en-US" dirty="0" err="1"/>
              <a:t>r_gen</a:t>
            </a:r>
            <a:r>
              <a:rPr lang="en-US" dirty="0"/>
              <a:t> = </a:t>
            </a:r>
            <a:r>
              <a:rPr lang="en-US" dirty="0" err="1"/>
              <a:t>trnd</a:t>
            </a:r>
            <a:r>
              <a:rPr lang="en-US" dirty="0"/>
              <a:t>(3,i,100000)/10;</a:t>
            </a:r>
          </a:p>
          <a:p>
            <a:r>
              <a:rPr lang="en-US" dirty="0"/>
              <a:t>    </a:t>
            </a:r>
            <a:r>
              <a:rPr lang="en-US" dirty="0" err="1"/>
              <a:t>r_estimate</a:t>
            </a:r>
            <a:r>
              <a:rPr lang="en-US" dirty="0"/>
              <a:t> = mean(r_gen,2);     </a:t>
            </a:r>
          </a:p>
          <a:p>
            <a:r>
              <a:rPr lang="en-US" dirty="0"/>
              <a:t>    s = </a:t>
            </a:r>
            <a:r>
              <a:rPr lang="en-US" dirty="0" err="1"/>
              <a:t>std</a:t>
            </a:r>
            <a:r>
              <a:rPr lang="en-US" dirty="0"/>
              <a:t>(r_gen,0,2);</a:t>
            </a:r>
          </a:p>
          <a:p>
            <a:r>
              <a:rPr lang="en-US" dirty="0"/>
              <a:t>    % 90% z score from normal </a:t>
            </a:r>
            <a:r>
              <a:rPr lang="en-US" dirty="0" err="1"/>
              <a:t>dist</a:t>
            </a:r>
            <a:r>
              <a:rPr lang="en-US" dirty="0"/>
              <a:t> = 1.645</a:t>
            </a:r>
          </a:p>
          <a:p>
            <a:r>
              <a:rPr lang="en-US" dirty="0"/>
              <a:t>    </a:t>
            </a:r>
            <a:r>
              <a:rPr lang="en-US" dirty="0" err="1"/>
              <a:t>xp</a:t>
            </a:r>
            <a:r>
              <a:rPr lang="en-US" dirty="0"/>
              <a:t> = </a:t>
            </a:r>
            <a:r>
              <a:rPr lang="en-US" dirty="0" err="1"/>
              <a:t>r_estimate</a:t>
            </a:r>
            <a:r>
              <a:rPr lang="en-US" dirty="0"/>
              <a:t> + 1.645*s/</a:t>
            </a:r>
            <a:r>
              <a:rPr lang="en-US" dirty="0" err="1"/>
              <a:t>sqrt</a:t>
            </a:r>
            <a:r>
              <a:rPr lang="en-US" dirty="0"/>
              <a:t>(100000);</a:t>
            </a:r>
          </a:p>
          <a:p>
            <a:r>
              <a:rPr lang="en-US" dirty="0"/>
              <a:t>    </a:t>
            </a:r>
            <a:r>
              <a:rPr lang="en-US" dirty="0" err="1"/>
              <a:t>xn</a:t>
            </a:r>
            <a:r>
              <a:rPr lang="en-US" dirty="0"/>
              <a:t> = </a:t>
            </a:r>
            <a:r>
              <a:rPr lang="en-US" dirty="0" err="1"/>
              <a:t>r_estimate</a:t>
            </a:r>
            <a:r>
              <a:rPr lang="en-US" dirty="0"/>
              <a:t> - 1.645*s/</a:t>
            </a:r>
            <a:r>
              <a:rPr lang="en-US" dirty="0" err="1"/>
              <a:t>sqrt</a:t>
            </a:r>
            <a:r>
              <a:rPr lang="en-US" dirty="0"/>
              <a:t>(100000);</a:t>
            </a:r>
          </a:p>
          <a:p>
            <a:r>
              <a:rPr lang="en-US" dirty="0"/>
              <a:t>    </a:t>
            </a:r>
            <a:r>
              <a:rPr lang="en-US" dirty="0" err="1"/>
              <a:t>rij</a:t>
            </a:r>
            <a:r>
              <a:rPr lang="en-US" dirty="0"/>
              <a:t>(:,a) = [</a:t>
            </a:r>
            <a:r>
              <a:rPr lang="en-US" dirty="0" err="1"/>
              <a:t>r_estimate</a:t>
            </a:r>
            <a:r>
              <a:rPr lang="en-US" dirty="0"/>
              <a:t>];</a:t>
            </a:r>
          </a:p>
          <a:p>
            <a:r>
              <a:rPr lang="pt-BR" dirty="0"/>
              <a:t>    rij_hat(i*(j-1)+1:i*j) = [xp - r_estimate]/10;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65914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filename = 'S&amp;P500.xlsx';</a:t>
            </a:r>
          </a:p>
          <a:p>
            <a:r>
              <a:rPr lang="en-US" dirty="0"/>
              <a:t>[</a:t>
            </a:r>
            <a:r>
              <a:rPr lang="en-US" dirty="0" err="1"/>
              <a:t>ndata</a:t>
            </a:r>
            <a:r>
              <a:rPr lang="en-US" dirty="0"/>
              <a:t>, text] = </a:t>
            </a:r>
            <a:r>
              <a:rPr lang="en-US" dirty="0" err="1"/>
              <a:t>xlsread</a:t>
            </a:r>
            <a:r>
              <a:rPr lang="en-US" dirty="0"/>
              <a:t>(filename);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S1 to S10 holds stock belonging to each industry sector</a:t>
            </a:r>
          </a:p>
          <a:p>
            <a:r>
              <a:rPr lang="en-US" dirty="0"/>
              <a:t>S1 = []; </a:t>
            </a:r>
          </a:p>
          <a:p>
            <a:r>
              <a:rPr lang="en-US" dirty="0"/>
              <a:t>S2 = []; </a:t>
            </a:r>
          </a:p>
          <a:p>
            <a:r>
              <a:rPr lang="en-US" dirty="0"/>
              <a:t>S3 = []; </a:t>
            </a:r>
          </a:p>
          <a:p>
            <a:r>
              <a:rPr lang="en-US" dirty="0"/>
              <a:t>S4 = []; </a:t>
            </a:r>
          </a:p>
          <a:p>
            <a:r>
              <a:rPr lang="en-US" dirty="0"/>
              <a:t>S5 = []; </a:t>
            </a:r>
          </a:p>
          <a:p>
            <a:r>
              <a:rPr lang="en-US" dirty="0"/>
              <a:t>S6 = []; </a:t>
            </a:r>
          </a:p>
          <a:p>
            <a:r>
              <a:rPr lang="en-US" dirty="0"/>
              <a:t>S7 = []; </a:t>
            </a:r>
          </a:p>
          <a:p>
            <a:r>
              <a:rPr lang="en-US" dirty="0"/>
              <a:t>S8 = []; </a:t>
            </a:r>
          </a:p>
          <a:p>
            <a:r>
              <a:rPr lang="en-US" dirty="0"/>
              <a:t>S9 = []; </a:t>
            </a:r>
          </a:p>
          <a:p>
            <a:r>
              <a:rPr lang="en-US" dirty="0"/>
              <a:t>S10 = [];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s1 to s10 represent number of stocks to be included from each industry</a:t>
            </a:r>
          </a:p>
          <a:p>
            <a:r>
              <a:rPr lang="en-US" dirty="0"/>
              <a:t>% sector</a:t>
            </a:r>
          </a:p>
          <a:p>
            <a:r>
              <a:rPr lang="en-US" dirty="0"/>
              <a:t>s1 = 16;</a:t>
            </a:r>
          </a:p>
          <a:p>
            <a:r>
              <a:rPr lang="en-US" dirty="0"/>
              <a:t>s2 = 36;</a:t>
            </a:r>
          </a:p>
          <a:p>
            <a:r>
              <a:rPr lang="en-US" dirty="0"/>
              <a:t>s3 = 22;</a:t>
            </a:r>
          </a:p>
          <a:p>
            <a:r>
              <a:rPr lang="en-US" dirty="0"/>
              <a:t>s4 = 22;</a:t>
            </a:r>
          </a:p>
          <a:p>
            <a:r>
              <a:rPr lang="en-US" dirty="0"/>
              <a:t>s5 = 45;</a:t>
            </a:r>
          </a:p>
          <a:p>
            <a:r>
              <a:rPr lang="en-US" dirty="0"/>
              <a:t>s6 = 27;</a:t>
            </a:r>
          </a:p>
          <a:p>
            <a:r>
              <a:rPr lang="en-US" dirty="0"/>
              <a:t>s7 = 25;</a:t>
            </a:r>
          </a:p>
          <a:p>
            <a:r>
              <a:rPr lang="en-US" dirty="0"/>
              <a:t>s8 = 15;</a:t>
            </a:r>
          </a:p>
          <a:p>
            <a:r>
              <a:rPr lang="en-US" dirty="0"/>
              <a:t>s9 = 29;</a:t>
            </a:r>
          </a:p>
          <a:p>
            <a:r>
              <a:rPr lang="en-US" dirty="0"/>
              <a:t>s10 = 15;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𝑇𝑟𝑎𝑐𝑘𝑖𝑛𝑔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𝑝𝑜𝑟𝑡𝑓𝑜𝑙𝑖𝑜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Higher the better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 = 1; 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N - 1</a:t>
            </a:r>
          </a:p>
          <a:p>
            <a:r>
              <a:rPr lang="en-US" dirty="0"/>
              <a:t>   %sector number 10: Communications 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10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   S1 = text(i-s1:i-1);</a:t>
            </a:r>
          </a:p>
          <a:p>
            <a:r>
              <a:rPr lang="en-US" dirty="0"/>
              <a:t>   %sector number 11: </a:t>
            </a:r>
            <a:r>
              <a:rPr lang="en-US" dirty="0" err="1"/>
              <a:t>Comsumer</a:t>
            </a:r>
            <a:r>
              <a:rPr lang="en-US" dirty="0"/>
              <a:t> discretionary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11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   S2 = text(i-s2:i-1);</a:t>
            </a:r>
          </a:p>
          <a:p>
            <a:r>
              <a:rPr lang="en-US" dirty="0"/>
              <a:t>   %sector number 12: Consumer staples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12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   S3 = text(i-s3:i-1);</a:t>
            </a:r>
          </a:p>
          <a:p>
            <a:r>
              <a:rPr lang="en-US" dirty="0"/>
              <a:t>   %sector number 13: Energy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13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   S4 = text(i-s4:i-1);</a:t>
            </a:r>
          </a:p>
          <a:p>
            <a:r>
              <a:rPr lang="en-US" dirty="0"/>
              <a:t>   %sector number 14: Financials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14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42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S5 = text(i-s5:i-1);</a:t>
            </a:r>
          </a:p>
          <a:p>
            <a:r>
              <a:rPr lang="en-US" dirty="0"/>
              <a:t>   %sector number 15: Health care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15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   S6 = text(i-s6:i-1);</a:t>
            </a:r>
          </a:p>
          <a:p>
            <a:r>
              <a:rPr lang="en-US" dirty="0"/>
              <a:t>   %sector number 16: Industrials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16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   S7 = text(i-s7:i-1);</a:t>
            </a:r>
          </a:p>
          <a:p>
            <a:r>
              <a:rPr lang="en-US" dirty="0"/>
              <a:t>   %sector number 17: Materials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17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   S8 = text(i-s8:i-1);</a:t>
            </a:r>
          </a:p>
          <a:p>
            <a:r>
              <a:rPr lang="en-US" dirty="0"/>
              <a:t>   %sector number 18: Technology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18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</a:t>
            </a:r>
            <a:r>
              <a:rPr lang="en-US" dirty="0" smtClean="0"/>
              <a:t>end</a:t>
            </a:r>
          </a:p>
          <a:p>
            <a:r>
              <a:rPr lang="en-US" dirty="0"/>
              <a:t>S9 = text(i-s9:i-1);</a:t>
            </a:r>
          </a:p>
          <a:p>
            <a:r>
              <a:rPr lang="en-US" dirty="0"/>
              <a:t>   %sector number 19: Utilities</a:t>
            </a:r>
          </a:p>
          <a:p>
            <a:r>
              <a:rPr lang="en-US" dirty="0"/>
              <a:t>   while </a:t>
            </a:r>
            <a:r>
              <a:rPr lang="en-US" dirty="0" err="1"/>
              <a:t>ndata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19</a:t>
            </a:r>
          </a:p>
          <a:p>
            <a:r>
              <a:rPr lang="en-US" dirty="0"/>
              <a:t>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   S10 = text(i-s10:i-1);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3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% Array to hold weights for stocks in S&amp;P500</a:t>
            </a:r>
          </a:p>
          <a:p>
            <a:r>
              <a:rPr lang="en-US" dirty="0"/>
              <a:t>X = zeros(N,1);</a:t>
            </a:r>
          </a:p>
          <a:p>
            <a:r>
              <a:rPr lang="en-US" dirty="0"/>
              <a:t>for a = 2*N+3:3*N+2</a:t>
            </a:r>
          </a:p>
          <a:p>
            <a:r>
              <a:rPr lang="en-US" dirty="0"/>
              <a:t>    X(1+a-1005) = </a:t>
            </a:r>
            <a:r>
              <a:rPr lang="en-US" dirty="0" err="1"/>
              <a:t>ndata</a:t>
            </a:r>
            <a:r>
              <a:rPr lang="en-US" dirty="0"/>
              <a:t>(a); 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Array to hold tickers for stock</a:t>
            </a:r>
          </a:p>
          <a:p>
            <a:r>
              <a:rPr lang="en-US" dirty="0"/>
              <a:t>stock = [S1;S2;S3;S4;S5;S6;S7;S8;S9;S10];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generate comma separated list from cell array. This step is needed to </a:t>
            </a:r>
          </a:p>
          <a:p>
            <a:r>
              <a:rPr lang="en-US" dirty="0"/>
              <a:t>% read prices from Yahoo Finance</a:t>
            </a:r>
          </a:p>
          <a:p>
            <a:r>
              <a:rPr lang="en-US" dirty="0"/>
              <a:t>n = s1+s2+s3+s4+s5+s6+s7+s8+s9+s10;</a:t>
            </a:r>
          </a:p>
          <a:p>
            <a:r>
              <a:rPr lang="en-US" dirty="0"/>
              <a:t>stocks = cell(1,n);</a:t>
            </a:r>
          </a:p>
          <a:p>
            <a:r>
              <a:rPr lang="en-US" dirty="0"/>
              <a:t>a = stock';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1:n</a:t>
            </a:r>
          </a:p>
          <a:p>
            <a:r>
              <a:rPr lang="en-US" dirty="0"/>
              <a:t>  stocks{</a:t>
            </a:r>
            <a:r>
              <a:rPr lang="en-US" dirty="0" err="1"/>
              <a:t>i</a:t>
            </a:r>
            <a:r>
              <a:rPr lang="en-US" dirty="0"/>
              <a:t>} = a{:,</a:t>
            </a:r>
            <a:r>
              <a:rPr lang="en-US" dirty="0" err="1"/>
              <a:t>i</a:t>
            </a:r>
            <a:r>
              <a:rPr lang="en-US" dirty="0"/>
              <a:t>};</a:t>
            </a:r>
          </a:p>
          <a:p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15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% start date </a:t>
            </a:r>
          </a:p>
          <a:p>
            <a:r>
              <a:rPr lang="en-US" dirty="0" err="1"/>
              <a:t>sD</a:t>
            </a:r>
            <a:r>
              <a:rPr lang="en-US" dirty="0"/>
              <a:t> = </a:t>
            </a:r>
            <a:r>
              <a:rPr lang="en-US" dirty="0" smtClean="0"/>
              <a:t>'00';</a:t>
            </a:r>
            <a:endParaRPr lang="en-US" dirty="0"/>
          </a:p>
          <a:p>
            <a:r>
              <a:rPr lang="en-US" dirty="0" err="1"/>
              <a:t>sM</a:t>
            </a:r>
            <a:r>
              <a:rPr lang="en-US" dirty="0"/>
              <a:t> = </a:t>
            </a:r>
            <a:r>
              <a:rPr lang="en-US" dirty="0" smtClean="0"/>
              <a:t>'01';</a:t>
            </a:r>
            <a:endParaRPr lang="en-US" dirty="0"/>
          </a:p>
          <a:p>
            <a:r>
              <a:rPr lang="en-US" dirty="0" err="1"/>
              <a:t>sY</a:t>
            </a:r>
            <a:r>
              <a:rPr lang="en-US" dirty="0"/>
              <a:t> = </a:t>
            </a:r>
            <a:r>
              <a:rPr lang="en-US" dirty="0" smtClean="0"/>
              <a:t>‘2004'; 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% end date</a:t>
            </a:r>
          </a:p>
          <a:p>
            <a:r>
              <a:rPr lang="en-US" dirty="0" err="1"/>
              <a:t>eD</a:t>
            </a:r>
            <a:r>
              <a:rPr lang="en-US" dirty="0"/>
              <a:t> = '01';</a:t>
            </a:r>
          </a:p>
          <a:p>
            <a:r>
              <a:rPr lang="en-US" dirty="0" err="1"/>
              <a:t>eM</a:t>
            </a:r>
            <a:r>
              <a:rPr lang="en-US" dirty="0"/>
              <a:t> = '01';</a:t>
            </a:r>
          </a:p>
          <a:p>
            <a:r>
              <a:rPr lang="en-US" dirty="0" err="1"/>
              <a:t>eY</a:t>
            </a:r>
            <a:r>
              <a:rPr lang="en-US" dirty="0"/>
              <a:t> = '2014';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using monthly prices</a:t>
            </a:r>
          </a:p>
          <a:p>
            <a:r>
              <a:rPr lang="en-US" dirty="0"/>
              <a:t>period = 'd';</a:t>
            </a:r>
          </a:p>
          <a:p>
            <a:r>
              <a:rPr lang="en-US" dirty="0" err="1"/>
              <a:t>dataFormat</a:t>
            </a:r>
            <a:r>
              <a:rPr lang="en-US" dirty="0"/>
              <a:t> = '</a:t>
            </a:r>
            <a:r>
              <a:rPr lang="en-US" dirty="0" err="1"/>
              <a:t>cvs</a:t>
            </a:r>
            <a:r>
              <a:rPr lang="en-US" dirty="0"/>
              <a:t>';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number of periods</a:t>
            </a:r>
          </a:p>
          <a:p>
            <a:r>
              <a:rPr lang="en-US" dirty="0"/>
              <a:t>t = </a:t>
            </a:r>
            <a:r>
              <a:rPr lang="en-US" dirty="0" smtClean="0"/>
              <a:t>2520; %252*10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% let p be the price matrix</a:t>
            </a:r>
          </a:p>
          <a:p>
            <a:r>
              <a:rPr lang="en-US" dirty="0" err="1"/>
              <a:t>pd</a:t>
            </a:r>
            <a:r>
              <a:rPr lang="en-US" dirty="0"/>
              <a:t> = zeros(n,t+1);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54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for a = 1:n </a:t>
            </a:r>
          </a:p>
          <a:p>
            <a:r>
              <a:rPr lang="en-US" dirty="0"/>
              <a:t>    </a:t>
            </a:r>
            <a:r>
              <a:rPr lang="en-US" dirty="0" err="1"/>
              <a:t>urlname</a:t>
            </a:r>
            <a:r>
              <a:rPr lang="en-US" dirty="0"/>
              <a:t>=['http://ichart.finance.yahoo.com/table.csv?'...</a:t>
            </a:r>
          </a:p>
          <a:p>
            <a:r>
              <a:rPr lang="en-US" dirty="0"/>
              <a:t>        '&amp;s=' stocks{a} '&amp;d=' </a:t>
            </a:r>
            <a:r>
              <a:rPr lang="en-US" dirty="0" err="1"/>
              <a:t>eD</a:t>
            </a:r>
            <a:r>
              <a:rPr lang="en-US" dirty="0"/>
              <a:t> '&amp;e=' </a:t>
            </a:r>
            <a:r>
              <a:rPr lang="en-US" dirty="0" err="1"/>
              <a:t>eM</a:t>
            </a:r>
            <a:r>
              <a:rPr lang="en-US" dirty="0"/>
              <a:t> '&amp;f=' </a:t>
            </a:r>
            <a:r>
              <a:rPr lang="en-US" dirty="0" err="1"/>
              <a:t>eY</a:t>
            </a:r>
            <a:r>
              <a:rPr lang="en-US" dirty="0"/>
              <a:t> '&amp;g=' period '&amp;a=' </a:t>
            </a:r>
            <a:r>
              <a:rPr lang="en-US" dirty="0" err="1"/>
              <a:t>sD</a:t>
            </a:r>
            <a:r>
              <a:rPr lang="en-US" dirty="0"/>
              <a:t> '&amp;b=' </a:t>
            </a:r>
            <a:r>
              <a:rPr lang="en-US" dirty="0" err="1"/>
              <a:t>sM</a:t>
            </a:r>
            <a:r>
              <a:rPr lang="en-US" dirty="0"/>
              <a:t> '&amp;c=' </a:t>
            </a:r>
            <a:r>
              <a:rPr lang="en-US" dirty="0" err="1"/>
              <a:t>sY</a:t>
            </a:r>
            <a:r>
              <a:rPr lang="en-US" dirty="0"/>
              <a:t> '&amp;ignore=.' </a:t>
            </a:r>
            <a:r>
              <a:rPr lang="en-US" dirty="0" err="1"/>
              <a:t>dataFormat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buff_reader</a:t>
            </a:r>
            <a:r>
              <a:rPr lang="en-US" dirty="0"/>
              <a:t>=</a:t>
            </a:r>
            <a:r>
              <a:rPr lang="en-US" dirty="0" err="1"/>
              <a:t>java.io.BufferedReader</a:t>
            </a:r>
            <a:r>
              <a:rPr lang="en-US" dirty="0"/>
              <a:t>(</a:t>
            </a:r>
            <a:r>
              <a:rPr lang="en-US" dirty="0" err="1"/>
              <a:t>java.io.InputStreamReader</a:t>
            </a:r>
            <a:r>
              <a:rPr lang="en-US" dirty="0"/>
              <a:t>(</a:t>
            </a:r>
            <a:r>
              <a:rPr lang="en-US" dirty="0" err="1"/>
              <a:t>openStream</a:t>
            </a:r>
            <a:r>
              <a:rPr lang="en-US" dirty="0"/>
              <a:t>(java.net.URL(</a:t>
            </a:r>
            <a:r>
              <a:rPr lang="en-US" dirty="0" err="1"/>
              <a:t>urlname</a:t>
            </a:r>
            <a:r>
              <a:rPr lang="en-US" dirty="0"/>
              <a:t>))));</a:t>
            </a:r>
          </a:p>
          <a:p>
            <a:r>
              <a:rPr lang="en-US" dirty="0"/>
              <a:t>    % from the time period 1</a:t>
            </a:r>
          </a:p>
          <a:p>
            <a:r>
              <a:rPr lang="en-US" dirty="0"/>
              <a:t>    b = 1;</a:t>
            </a:r>
          </a:p>
          <a:p>
            <a:r>
              <a:rPr lang="en-US" dirty="0"/>
              <a:t>    % skip the first line</a:t>
            </a:r>
          </a:p>
          <a:p>
            <a:r>
              <a:rPr lang="en-US" dirty="0"/>
              <a:t>    line = </a:t>
            </a:r>
            <a:r>
              <a:rPr lang="en-US" dirty="0" err="1"/>
              <a:t>buff_reader.readLine</a:t>
            </a:r>
            <a:r>
              <a:rPr lang="en-US" dirty="0"/>
              <a:t>;</a:t>
            </a:r>
          </a:p>
          <a:p>
            <a:r>
              <a:rPr lang="en-US" dirty="0"/>
              <a:t>    while b&lt;=t+1</a:t>
            </a:r>
          </a:p>
          <a:p>
            <a:r>
              <a:rPr lang="en-US" dirty="0"/>
              <a:t>        line = char(</a:t>
            </a:r>
            <a:r>
              <a:rPr lang="en-US" dirty="0" err="1"/>
              <a:t>buff_reader.readLine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sepInd</a:t>
            </a:r>
            <a:r>
              <a:rPr lang="en-US" dirty="0"/>
              <a:t> = </a:t>
            </a:r>
            <a:r>
              <a:rPr lang="en-US" dirty="0" err="1"/>
              <a:t>strfind</a:t>
            </a:r>
            <a:r>
              <a:rPr lang="en-US" dirty="0"/>
              <a:t>(line,',');</a:t>
            </a:r>
          </a:p>
          <a:p>
            <a:r>
              <a:rPr lang="en-US" dirty="0"/>
              <a:t>        % price of stock s at time t (most recent to past)</a:t>
            </a:r>
          </a:p>
          <a:p>
            <a:r>
              <a:rPr lang="en-US" dirty="0"/>
              <a:t>        try </a:t>
            </a:r>
            <a:r>
              <a:rPr lang="en-US" dirty="0" err="1"/>
              <a:t>pd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= str2double(line(</a:t>
            </a:r>
            <a:r>
              <a:rPr lang="en-US" dirty="0" err="1"/>
              <a:t>sepInd</a:t>
            </a:r>
            <a:r>
              <a:rPr lang="en-US" dirty="0"/>
              <a:t>(6)+1:end)); catch end</a:t>
            </a:r>
          </a:p>
          <a:p>
            <a:r>
              <a:rPr lang="en-US" dirty="0"/>
              <a:t>        b = b+1;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save('dailyprice1.mat','pd','t','n','stocks','X');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Only need to do this once!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82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Geom. Avg. of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% Calculating geometrical average daily return for stocks. </a:t>
            </a:r>
          </a:p>
          <a:p>
            <a:r>
              <a:rPr lang="en-US" dirty="0"/>
              <a:t>% For stocks without historical price information, set u = 0</a:t>
            </a:r>
          </a:p>
          <a:p>
            <a:r>
              <a:rPr lang="en-US" dirty="0"/>
              <a:t>u = zeros(n,1);</a:t>
            </a:r>
          </a:p>
          <a:p>
            <a:r>
              <a:rPr lang="en-US" dirty="0"/>
              <a:t>for a = 1:n</a:t>
            </a:r>
          </a:p>
          <a:p>
            <a:r>
              <a:rPr lang="en-US" dirty="0"/>
              <a:t>   if p(</a:t>
            </a:r>
            <a:r>
              <a:rPr lang="en-US" dirty="0" err="1"/>
              <a:t>a,t</a:t>
            </a:r>
            <a:r>
              <a:rPr lang="en-US" dirty="0"/>
              <a:t>) == 0</a:t>
            </a:r>
          </a:p>
          <a:p>
            <a:r>
              <a:rPr lang="en-US" dirty="0"/>
              <a:t>       u(a) = 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 u(a) = (p(a,1) - p(</a:t>
            </a:r>
            <a:r>
              <a:rPr lang="en-US" dirty="0" err="1"/>
              <a:t>a,t</a:t>
            </a:r>
            <a:r>
              <a:rPr lang="en-US" dirty="0"/>
              <a:t>)) / p(</a:t>
            </a:r>
            <a:r>
              <a:rPr lang="en-US" dirty="0" err="1"/>
              <a:t>a,t</a:t>
            </a:r>
            <a:r>
              <a:rPr lang="en-US" dirty="0"/>
              <a:t>);  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u = (u+1).^(1/t)-1;</a:t>
            </a:r>
          </a:p>
        </p:txBody>
      </p:sp>
    </p:spTree>
    <p:extLst>
      <p:ext uri="{BB962C8B-B14F-4D97-AF65-F5344CB8AC3E}">
        <p14:creationId xmlns:p14="http://schemas.microsoft.com/office/powerpoint/2010/main" val="407772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rid of stocks w/ no his.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% Some stocks do not have historical price information. </a:t>
            </a:r>
          </a:p>
          <a:p>
            <a:r>
              <a:rPr lang="en-US" dirty="0"/>
              <a:t>% Let index matrix contain stocks without historical</a:t>
            </a:r>
          </a:p>
          <a:p>
            <a:r>
              <a:rPr lang="en-US" dirty="0"/>
              <a:t>% price information </a:t>
            </a:r>
            <a:r>
              <a:rPr lang="en-US" dirty="0" err="1"/>
              <a:t>bewteen</a:t>
            </a:r>
            <a:r>
              <a:rPr lang="en-US" dirty="0"/>
              <a:t> chosen time period</a:t>
            </a:r>
          </a:p>
          <a:p>
            <a:r>
              <a:rPr lang="en-US" dirty="0"/>
              <a:t>index = [];</a:t>
            </a:r>
          </a:p>
          <a:p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for a = 1:n</a:t>
            </a:r>
          </a:p>
          <a:p>
            <a:r>
              <a:rPr lang="en-US" dirty="0"/>
              <a:t>    if u(a) == 0</a:t>
            </a:r>
          </a:p>
          <a:p>
            <a:r>
              <a:rPr lang="en-US" dirty="0"/>
              <a:t>        index(</a:t>
            </a:r>
            <a:r>
              <a:rPr lang="en-US" dirty="0" err="1"/>
              <a:t>i</a:t>
            </a:r>
            <a:r>
              <a:rPr lang="en-US" dirty="0"/>
              <a:t>) = a;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Calculating geometrical average daily return for stocks after removing</a:t>
            </a:r>
          </a:p>
          <a:p>
            <a:r>
              <a:rPr lang="en-US" dirty="0"/>
              <a:t>% stocks without historical price information. </a:t>
            </a:r>
          </a:p>
          <a:p>
            <a:r>
              <a:rPr lang="en-US" dirty="0"/>
              <a:t>u = </a:t>
            </a:r>
            <a:r>
              <a:rPr lang="en-US" dirty="0" err="1"/>
              <a:t>removerows</a:t>
            </a:r>
            <a:r>
              <a:rPr lang="en-US" dirty="0"/>
              <a:t>(u,'</a:t>
            </a:r>
            <a:r>
              <a:rPr lang="en-US" dirty="0" err="1"/>
              <a:t>ind</a:t>
            </a:r>
            <a:r>
              <a:rPr lang="en-US" dirty="0"/>
              <a:t>',index);</a:t>
            </a:r>
          </a:p>
        </p:txBody>
      </p:sp>
    </p:spTree>
    <p:extLst>
      <p:ext uri="{BB962C8B-B14F-4D97-AF65-F5344CB8AC3E}">
        <p14:creationId xmlns:p14="http://schemas.microsoft.com/office/powerpoint/2010/main" val="16139664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 for each day -&gt; </a:t>
            </a:r>
            <a:r>
              <a:rPr lang="en-US" dirty="0" err="1" smtClean="0"/>
              <a:t>wAVaR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% Calculating historical daily return for 252 days</a:t>
            </a:r>
          </a:p>
          <a:p>
            <a:r>
              <a:rPr lang="en-US" dirty="0"/>
              <a:t>e = size(index);</a:t>
            </a:r>
          </a:p>
          <a:p>
            <a:r>
              <a:rPr lang="en-US" dirty="0"/>
              <a:t>e = e(2);</a:t>
            </a:r>
          </a:p>
          <a:p>
            <a:r>
              <a:rPr lang="en-US" dirty="0"/>
              <a:t>r = zeros(n-</a:t>
            </a:r>
            <a:r>
              <a:rPr lang="en-US" dirty="0" err="1"/>
              <a:t>e,t</a:t>
            </a:r>
            <a:r>
              <a:rPr lang="en-US" dirty="0"/>
              <a:t>);</a:t>
            </a:r>
          </a:p>
          <a:p>
            <a:r>
              <a:rPr lang="en-US" dirty="0"/>
              <a:t>for a = 1:n </a:t>
            </a:r>
          </a:p>
          <a:p>
            <a:r>
              <a:rPr lang="en-US" dirty="0"/>
              <a:t>   for b = 1:t</a:t>
            </a:r>
          </a:p>
          <a:p>
            <a:r>
              <a:rPr lang="en-US" dirty="0"/>
              <a:t>       r(</a:t>
            </a:r>
            <a:r>
              <a:rPr lang="en-US" dirty="0" err="1"/>
              <a:t>a,b</a:t>
            </a:r>
            <a:r>
              <a:rPr lang="en-US" dirty="0"/>
              <a:t>) = ((p(</a:t>
            </a:r>
            <a:r>
              <a:rPr lang="en-US" dirty="0" err="1"/>
              <a:t>a,b</a:t>
            </a:r>
            <a:r>
              <a:rPr lang="en-US" dirty="0"/>
              <a:t>) - p(a,b+1))/p(</a:t>
            </a:r>
            <a:r>
              <a:rPr lang="en-US" dirty="0" err="1"/>
              <a:t>a,b</a:t>
            </a:r>
            <a:r>
              <a:rPr lang="en-US" dirty="0"/>
              <a:t>));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remove stocks without historical price information</a:t>
            </a:r>
          </a:p>
          <a:p>
            <a:r>
              <a:rPr lang="en-US" dirty="0"/>
              <a:t>r = </a:t>
            </a:r>
            <a:r>
              <a:rPr lang="en-US" dirty="0" err="1"/>
              <a:t>removerows</a:t>
            </a:r>
            <a:r>
              <a:rPr lang="en-US" dirty="0"/>
              <a:t>(r,'</a:t>
            </a:r>
            <a:r>
              <a:rPr lang="en-US" dirty="0" err="1"/>
              <a:t>ind</a:t>
            </a:r>
            <a:r>
              <a:rPr lang="en-US" dirty="0"/>
              <a:t>',index);</a:t>
            </a:r>
          </a:p>
        </p:txBody>
      </p:sp>
    </p:spTree>
    <p:extLst>
      <p:ext uri="{BB962C8B-B14F-4D97-AF65-F5344CB8AC3E}">
        <p14:creationId xmlns:p14="http://schemas.microsoft.com/office/powerpoint/2010/main" val="108728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% Calculate weights for portfolio return observation at tail</a:t>
            </a:r>
          </a:p>
          <a:p>
            <a:r>
              <a:rPr lang="en-US" dirty="0"/>
              <a:t>w = zeros(j,1);</a:t>
            </a:r>
          </a:p>
          <a:p>
            <a:r>
              <a:rPr lang="en-US" dirty="0"/>
              <a:t>ARA = 1;</a:t>
            </a:r>
          </a:p>
          <a:p>
            <a:r>
              <a:rPr lang="en-US" dirty="0"/>
              <a:t>for a = 1:j</a:t>
            </a:r>
          </a:p>
          <a:p>
            <a:r>
              <a:rPr lang="pt-BR" dirty="0"/>
              <a:t>    w(a,1) = ARA*exp(ARA*(1-((a-1)/j)))/(exp(ARA)-1) - ARA*exp(ARA*(1-a/j))/(exp(ARA)-1);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6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% Number of stocks in portfolio</a:t>
            </a:r>
          </a:p>
          <a:p>
            <a:r>
              <a:rPr lang="en-US" dirty="0" err="1"/>
              <a:t>i</a:t>
            </a:r>
            <a:r>
              <a:rPr lang="en-US" dirty="0"/>
              <a:t> = size(u); 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(1</a:t>
            </a:r>
            <a:r>
              <a:rPr lang="en-US" dirty="0" smtClean="0"/>
              <a:t>);</a:t>
            </a:r>
          </a:p>
          <a:p>
            <a:r>
              <a:rPr lang="en-US" dirty="0"/>
              <a:t>% Number of observations at tail.</a:t>
            </a:r>
          </a:p>
          <a:p>
            <a:r>
              <a:rPr lang="en-US" dirty="0"/>
              <a:t>j = 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Input parameters for optimization framework</a:t>
            </a:r>
          </a:p>
          <a:p>
            <a:r>
              <a:rPr lang="en-US" dirty="0"/>
              <a:t>K = 0.05;</a:t>
            </a:r>
          </a:p>
          <a:p>
            <a:r>
              <a:rPr lang="en-US" dirty="0"/>
              <a:t>gamma = 30*ones(j,1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𝑇𝑟𝑎𝑐𝑘𝑖𝑛𝑔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𝑅𝑖𝑠𝑘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𝑃𝑟𝑜𝑓𝑖𝑙𝑒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𝑝𝑜𝑟𝑡𝑓𝑜𝑙𝑖𝑜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𝑅𝑖𝑠𝑘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𝑃𝑟𝑜𝑓𝑖𝑙𝑒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𝑅𝑖𝑠𝑘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𝑃𝑟𝑜𝑓𝑖𝑙𝑒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𝑖𝑛𝑑𝑒𝑥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Risk Profile?</a:t>
                </a:r>
              </a:p>
              <a:p>
                <a:r>
                  <a:rPr lang="en-US" dirty="0" smtClean="0"/>
                  <a:t>Higher the better? Lower the better?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Remember Final Model?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𝒍𝒃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5457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≤0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−1)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𝒍𝒃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061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pt-BR" dirty="0"/>
                  <a:t>f </a:t>
                </a:r>
                <a:r>
                  <a:rPr lang="pt-BR" dirty="0" smtClean="0"/>
                  <a:t>= [</a:t>
                </a:r>
                <a:r>
                  <a:rPr lang="pt-BR" dirty="0"/>
                  <a:t>zeros(i,1);zeros(j,1);zeros(i*j,1);zeros(j,1);zeros(i,1);zeros(j,1);0;1</a:t>
                </a:r>
                <a:r>
                  <a:rPr lang="pt-BR" dirty="0" smtClean="0"/>
                  <a:t>]';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8" r="-1408" b="-4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224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≤0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:r>
                  <a:rPr lang="pt-BR" dirty="0"/>
                  <a:t>A1 = [-v;zeros(j,1);zeros(i*j,1);zeros(j,1);zeros(i,1);zeros(j,1);0;-1]';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0" r="-282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432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+1)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A2 = [zeros(i,1);-ones(j,1);zeros(</a:t>
                </a:r>
                <a:r>
                  <a:rPr lang="en-US" dirty="0" err="1"/>
                  <a:t>i</a:t>
                </a:r>
                <a:r>
                  <a:rPr lang="en-US" dirty="0"/>
                  <a:t>*j,1);zeros(j,1);zeros(i,1);w;K+1;0]';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5" r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6426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GB"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−1)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wAVaR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p>
                        </m:sSubSup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A3 = [zeros(i,1);ones(j,1);zeros(</a:t>
                </a:r>
                <a:r>
                  <a:rPr lang="en-US" dirty="0" err="1"/>
                  <a:t>i</a:t>
                </a:r>
                <a:r>
                  <a:rPr lang="en-US" dirty="0"/>
                  <a:t>*j,1);zeros(j,1);zeros(i,1);-w;K-1;0]';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5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373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𝒘𝒙</m:t>
                            </m:r>
                          </m:e>
                        </m:d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A4 = zeros(</a:t>
                </a:r>
                <a:r>
                  <a:rPr lang="en-US" dirty="0" err="1"/>
                  <a:t>j,i+j+i</a:t>
                </a:r>
                <a:r>
                  <a:rPr lang="en-US" dirty="0"/>
                  <a:t>*j+j+i+j+1+1);</a:t>
                </a:r>
              </a:p>
              <a:p>
                <a:r>
                  <a:rPr lang="en-US" dirty="0"/>
                  <a:t>W = </a:t>
                </a:r>
                <a:r>
                  <a:rPr lang="en-US" dirty="0" err="1"/>
                  <a:t>diag</a:t>
                </a:r>
                <a:r>
                  <a:rPr lang="en-US" dirty="0"/>
                  <a:t>(w);</a:t>
                </a:r>
              </a:p>
              <a:p>
                <a:r>
                  <a:rPr lang="en-US" dirty="0"/>
                  <a:t>for a = 1:j</a:t>
                </a:r>
              </a:p>
              <a:p>
                <a:r>
                  <a:rPr lang="en-US" dirty="0"/>
                  <a:t>    D = </a:t>
                </a:r>
                <a:r>
                  <a:rPr lang="en-US" dirty="0" err="1"/>
                  <a:t>diag</a:t>
                </a:r>
                <a:r>
                  <a:rPr lang="en-US" dirty="0"/>
                  <a:t>(w(a)*ones(i,1));</a:t>
                </a:r>
              </a:p>
              <a:p>
                <a:r>
                  <a:rPr lang="en-US" dirty="0"/>
                  <a:t>    A4(a,:) = [D*</a:t>
                </a:r>
                <a:r>
                  <a:rPr lang="en-US" dirty="0" err="1"/>
                  <a:t>rij</a:t>
                </a:r>
                <a:r>
                  <a:rPr lang="en-US" dirty="0"/>
                  <a:t>(:,a);-ones(j,1);-ones(</a:t>
                </a:r>
                <a:r>
                  <a:rPr lang="en-US" dirty="0" err="1"/>
                  <a:t>i</a:t>
                </a:r>
                <a:r>
                  <a:rPr lang="en-US" dirty="0"/>
                  <a:t>*j,1);-</a:t>
                </a:r>
                <a:r>
                  <a:rPr lang="en-US" dirty="0" err="1"/>
                  <a:t>gamma;zeros</a:t>
                </a:r>
                <a:r>
                  <a:rPr lang="en-US" dirty="0"/>
                  <a:t>(i,1);-W(:,a)+zeros(j,1);0;0];</a:t>
                </a:r>
              </a:p>
              <a:p>
                <a:r>
                  <a:rPr lang="en-US" dirty="0"/>
                  <a:t>end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5" t="-1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4189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A5 = zeros(j-1,i+j+i*j+j+i+j+1+1);</a:t>
                </a:r>
              </a:p>
              <a:p>
                <a:r>
                  <a:rPr lang="en-US" dirty="0"/>
                  <a:t>for a = 1:j-1</a:t>
                </a:r>
              </a:p>
              <a:p>
                <a:r>
                  <a:rPr lang="en-US" dirty="0"/>
                  <a:t>    A5(a,:) = [</a:t>
                </a:r>
                <a:r>
                  <a:rPr lang="en-US" dirty="0" err="1"/>
                  <a:t>rij</a:t>
                </a:r>
                <a:r>
                  <a:rPr lang="en-US" dirty="0"/>
                  <a:t>(:,a);zeros(j,1);-ones(</a:t>
                </a:r>
                <a:r>
                  <a:rPr lang="en-US" dirty="0" err="1"/>
                  <a:t>i</a:t>
                </a:r>
                <a:r>
                  <a:rPr lang="en-US" dirty="0"/>
                  <a:t>*j,1);-</a:t>
                </a:r>
                <a:r>
                  <a:rPr lang="en-US" dirty="0" err="1"/>
                  <a:t>gamma;zeros</a:t>
                </a:r>
                <a:r>
                  <a:rPr lang="en-US" dirty="0"/>
                  <a:t>(i,1);0;ones(j-1,1)*w(a);0;0];</a:t>
                </a:r>
              </a:p>
              <a:p>
                <a:r>
                  <a:rPr lang="en-US" dirty="0"/>
                  <a:t>end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5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203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0.8+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,!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A6 = zeros(j-1,i+j+i*j+j+i+j+1+1);</a:t>
                </a:r>
              </a:p>
              <a:p>
                <a:r>
                  <a:rPr lang="en-US" dirty="0" err="1"/>
                  <a:t>cof</a:t>
                </a:r>
                <a:r>
                  <a:rPr lang="en-US" dirty="0"/>
                  <a:t> = 0.7;</a:t>
                </a:r>
              </a:p>
              <a:p>
                <a:r>
                  <a:rPr lang="en-US" dirty="0"/>
                  <a:t>mat1 = </a:t>
                </a:r>
                <a:r>
                  <a:rPr lang="en-US" dirty="0" err="1"/>
                  <a:t>diag</a:t>
                </a:r>
                <a:r>
                  <a:rPr lang="en-US" dirty="0"/>
                  <a:t>(ones(j,1));</a:t>
                </a:r>
              </a:p>
              <a:p>
                <a:r>
                  <a:rPr lang="en-US" dirty="0"/>
                  <a:t>mat2 = </a:t>
                </a:r>
                <a:r>
                  <a:rPr lang="en-US" dirty="0" err="1"/>
                  <a:t>diag</a:t>
                </a:r>
                <a:r>
                  <a:rPr lang="en-US" dirty="0"/>
                  <a:t>(</a:t>
                </a:r>
                <a:r>
                  <a:rPr lang="en-US" dirty="0" err="1"/>
                  <a:t>cof</a:t>
                </a:r>
                <a:r>
                  <a:rPr lang="en-US" dirty="0"/>
                  <a:t>*ones(j-1,1));</a:t>
                </a:r>
              </a:p>
              <a:p>
                <a:r>
                  <a:rPr lang="en-US" dirty="0"/>
                  <a:t>mat1(:,j) = [];</a:t>
                </a:r>
              </a:p>
              <a:p>
                <a:r>
                  <a:rPr lang="en-US" dirty="0"/>
                  <a:t>mat2 = [zeros(j-1,1)';mat2];</a:t>
                </a:r>
              </a:p>
              <a:p>
                <a:r>
                  <a:rPr lang="en-US" dirty="0"/>
                  <a:t>for a = 1:j-1</a:t>
                </a:r>
              </a:p>
              <a:p>
                <a:r>
                  <a:rPr lang="pt-BR" dirty="0"/>
                  <a:t>    A6(a,:) = [zeros(i,1);zeros(j,1);zeros(i*j,1);zeros(j,1);zeros(i,1);mat1(:,a)-mat2(:,a);0;0];</a:t>
                </a:r>
              </a:p>
              <a:p>
                <a:r>
                  <a:rPr lang="en-US" dirty="0"/>
                  <a:t>end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03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acc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A7 = zeros(</a:t>
                </a:r>
                <a:r>
                  <a:rPr lang="en-US" dirty="0" err="1"/>
                  <a:t>i</a:t>
                </a:r>
                <a:r>
                  <a:rPr lang="en-US" dirty="0"/>
                  <a:t>*</a:t>
                </a:r>
                <a:r>
                  <a:rPr lang="en-US" dirty="0" err="1"/>
                  <a:t>j,i+j+i</a:t>
                </a:r>
                <a:r>
                  <a:rPr lang="en-US" dirty="0"/>
                  <a:t>*j+j+i+j+1+1);</a:t>
                </a:r>
              </a:p>
              <a:p>
                <a:r>
                  <a:rPr lang="en-US" dirty="0"/>
                  <a:t>for a = 1:i*j</a:t>
                </a:r>
              </a:p>
              <a:p>
                <a:r>
                  <a:rPr lang="pt-BR" dirty="0"/>
                  <a:t>    A7(a,:) = [zeros(i,1);zeros(j,1);-ones(i*j,1);-ones(j,1);rij_hat(a)*ones(i,1);zeros(j,1);0;0];</a:t>
                </a:r>
              </a:p>
              <a:p>
                <a:r>
                  <a:rPr lang="en-US" dirty="0" smtClean="0"/>
                  <a:t>end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5" t="-1077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24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stocks?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many?</a:t>
            </a:r>
          </a:p>
          <a:p>
            <a:r>
              <a:rPr lang="en-US" dirty="0" smtClean="0"/>
              <a:t>Based on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A8 = zeros(</a:t>
                </a:r>
                <a:r>
                  <a:rPr lang="en-US" dirty="0" err="1"/>
                  <a:t>i,i+j+i</a:t>
                </a:r>
                <a:r>
                  <a:rPr lang="en-US" dirty="0"/>
                  <a:t>*j+j+i+j+1+1);</a:t>
                </a:r>
              </a:p>
              <a:p>
                <a:r>
                  <a:rPr lang="en-US" dirty="0"/>
                  <a:t>D = </a:t>
                </a:r>
                <a:r>
                  <a:rPr lang="en-US" dirty="0" err="1"/>
                  <a:t>diag</a:t>
                </a:r>
                <a:r>
                  <a:rPr lang="en-US" dirty="0"/>
                  <a:t>(ones(i,1));</a:t>
                </a:r>
              </a:p>
              <a:p>
                <a:r>
                  <a:rPr lang="en-US" dirty="0"/>
                  <a:t>for a = 1:i</a:t>
                </a:r>
              </a:p>
              <a:p>
                <a:r>
                  <a:rPr lang="pt-BR" dirty="0"/>
                  <a:t>    A8(a,:) = [D(:,a);zeros(j,1);zeros(i*j,1);zeros(j,1);-D(:,a);zeros(j,1);0;0];</a:t>
                </a:r>
              </a:p>
              <a:p>
                <a:r>
                  <a:rPr lang="en-US" dirty="0" smtClean="0"/>
                  <a:t>end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3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9902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A9 = zeros(</a:t>
                </a:r>
                <a:r>
                  <a:rPr lang="en-US" dirty="0" err="1"/>
                  <a:t>i,i+j+i</a:t>
                </a:r>
                <a:r>
                  <a:rPr lang="en-US" dirty="0"/>
                  <a:t>*j+j+i+j+1+1);</a:t>
                </a:r>
              </a:p>
              <a:p>
                <a:r>
                  <a:rPr lang="en-US" dirty="0"/>
                  <a:t>for a = 1:i</a:t>
                </a:r>
              </a:p>
              <a:p>
                <a:r>
                  <a:rPr lang="pt-BR" dirty="0"/>
                  <a:t>    A9(a,:) = [-D(:,a);zeros(j,1);zeros(i*j,1);zeros(j,1);-D(:,a);zeros(j,1);0;0];</a:t>
                </a:r>
              </a:p>
              <a:p>
                <a:r>
                  <a:rPr lang="en-US" dirty="0" smtClean="0"/>
                  <a:t>end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3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4500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pt-BR" dirty="0"/>
                  <a:t>Aeq = [ones(i,1);zeros(j,1);zeros(i*j,1);zeros(j,1);zeros(i,1);zeros(j,1);0;0]';</a:t>
                </a:r>
              </a:p>
              <a:p>
                <a:r>
                  <a:rPr lang="en-US" dirty="0" err="1"/>
                  <a:t>beq</a:t>
                </a:r>
                <a:r>
                  <a:rPr lang="en-US" dirty="0"/>
                  <a:t> = 1;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8" r="-1878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0779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= [A1;A2;A3;A4;A5;A6;A7;A8;A9];</a:t>
            </a:r>
          </a:p>
          <a:p>
            <a:r>
              <a:rPr lang="pt-BR" dirty="0"/>
              <a:t>b = [0;(K+1)*wAVaR;(K-1)*wAVaR;zeros(j,1);zeros(j-1,1);zeros(j-1,1);zeros(i*j,1);zeros(i,1);zeros(i,1)];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484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𝒍𝒃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% lower and upper bounds</a:t>
                </a:r>
              </a:p>
              <a:p>
                <a:r>
                  <a:rPr lang="en-US" dirty="0" err="1"/>
                  <a:t>lb</a:t>
                </a:r>
                <a:r>
                  <a:rPr lang="en-US" dirty="0"/>
                  <a:t> = [0.0002*ones(i,1);zeros(j,1);zeros(</a:t>
                </a:r>
                <a:r>
                  <a:rPr lang="en-US" dirty="0" err="1"/>
                  <a:t>i</a:t>
                </a:r>
                <a:r>
                  <a:rPr lang="en-US" dirty="0"/>
                  <a:t>*j,1);zeros(j,1);-</a:t>
                </a:r>
                <a:r>
                  <a:rPr lang="en-US" dirty="0" err="1"/>
                  <a:t>Inf</a:t>
                </a:r>
                <a:r>
                  <a:rPr lang="en-US" dirty="0"/>
                  <a:t>(i,1);-c;-</a:t>
                </a:r>
                <a:r>
                  <a:rPr lang="en-US" dirty="0" err="1"/>
                  <a:t>Inf</a:t>
                </a:r>
                <a:r>
                  <a:rPr lang="en-US" dirty="0"/>
                  <a:t>(j-1,1);-l;-</a:t>
                </a:r>
                <a:r>
                  <a:rPr lang="en-US" dirty="0" err="1"/>
                  <a:t>Inf</a:t>
                </a:r>
                <a:r>
                  <a:rPr lang="en-US" dirty="0"/>
                  <a:t>];</a:t>
                </a:r>
              </a:p>
              <a:p>
                <a:r>
                  <a:rPr lang="en-US" dirty="0" err="1"/>
                  <a:t>ub</a:t>
                </a:r>
                <a:r>
                  <a:rPr lang="en-US" dirty="0"/>
                  <a:t> = [0.02*ones(i,1);</a:t>
                </a:r>
                <a:r>
                  <a:rPr lang="en-US" dirty="0" err="1"/>
                  <a:t>Inf</a:t>
                </a:r>
                <a:r>
                  <a:rPr lang="en-US" dirty="0"/>
                  <a:t>(j,1);</a:t>
                </a:r>
                <a:r>
                  <a:rPr lang="en-US" dirty="0" err="1"/>
                  <a:t>Inf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*j,1);</a:t>
                </a:r>
                <a:r>
                  <a:rPr lang="en-US" dirty="0" err="1"/>
                  <a:t>Inf</a:t>
                </a:r>
                <a:r>
                  <a:rPr lang="en-US" dirty="0"/>
                  <a:t>(j,1);</a:t>
                </a:r>
                <a:r>
                  <a:rPr lang="en-US" dirty="0" err="1"/>
                  <a:t>Inf</a:t>
                </a:r>
                <a:r>
                  <a:rPr lang="en-US" dirty="0"/>
                  <a:t>(i,1);</a:t>
                </a:r>
                <a:r>
                  <a:rPr lang="en-US" dirty="0" err="1"/>
                  <a:t>c;Inf</a:t>
                </a:r>
                <a:r>
                  <a:rPr lang="en-US" dirty="0"/>
                  <a:t>(j-1,1);</a:t>
                </a:r>
                <a:r>
                  <a:rPr lang="en-US" dirty="0" err="1"/>
                  <a:t>l;Inf</a:t>
                </a:r>
                <a:r>
                  <a:rPr lang="en-US" dirty="0" smtClean="0"/>
                  <a:t>];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2" t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7307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% Solve</a:t>
            </a:r>
          </a:p>
          <a:p>
            <a:r>
              <a:rPr lang="en-US" dirty="0"/>
              <a:t>options = </a:t>
            </a:r>
            <a:r>
              <a:rPr lang="en-US" dirty="0" err="1"/>
              <a:t>optimset</a:t>
            </a:r>
            <a:r>
              <a:rPr lang="en-US" dirty="0"/>
              <a:t>('</a:t>
            </a:r>
            <a:r>
              <a:rPr lang="en-US" dirty="0" err="1"/>
              <a:t>LargeScale</a:t>
            </a:r>
            <a:r>
              <a:rPr lang="en-US" dirty="0"/>
              <a:t>','</a:t>
            </a:r>
            <a:r>
              <a:rPr lang="en-US" dirty="0" err="1"/>
              <a:t>off','Simplex','on</a:t>
            </a:r>
            <a:r>
              <a:rPr lang="en-US" dirty="0"/>
              <a:t>');</a:t>
            </a:r>
          </a:p>
          <a:p>
            <a:r>
              <a:rPr lang="en-US" dirty="0"/>
              <a:t>x0 = 0.0002*ones(</a:t>
            </a:r>
            <a:r>
              <a:rPr lang="en-US" dirty="0" err="1"/>
              <a:t>i+j+i</a:t>
            </a:r>
            <a:r>
              <a:rPr lang="en-US" dirty="0"/>
              <a:t>*j+j+i+j+1+1,1);</a:t>
            </a:r>
          </a:p>
          <a:p>
            <a:r>
              <a:rPr lang="en-US" dirty="0"/>
              <a:t>[</a:t>
            </a:r>
            <a:r>
              <a:rPr lang="en-US" dirty="0" err="1"/>
              <a:t>x,fval,exitflag,output,lambda</a:t>
            </a:r>
            <a:r>
              <a:rPr lang="en-US" dirty="0"/>
              <a:t>] = </a:t>
            </a:r>
            <a:r>
              <a:rPr lang="en-US" dirty="0" err="1"/>
              <a:t>linprog</a:t>
            </a:r>
            <a:r>
              <a:rPr lang="en-US" dirty="0"/>
              <a:t>(f,A,b,Aeq,beq,lb,ub,x0,options);</a:t>
            </a:r>
          </a:p>
          <a:p>
            <a:r>
              <a:rPr lang="en-US" dirty="0"/>
              <a:t>res = x(1:i,1);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391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return &amp;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% Compute return of portfolio</a:t>
            </a:r>
          </a:p>
          <a:p>
            <a:r>
              <a:rPr lang="en-US" dirty="0" err="1"/>
              <a:t>rp</a:t>
            </a:r>
            <a:r>
              <a:rPr lang="en-US" dirty="0"/>
              <a:t> = u'*res;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Compute tail observations of portfolio </a:t>
            </a:r>
          </a:p>
          <a:p>
            <a:r>
              <a:rPr lang="en-US" dirty="0" err="1"/>
              <a:t>pr</a:t>
            </a:r>
            <a:r>
              <a:rPr lang="en-US" dirty="0"/>
              <a:t> = res'*r;</a:t>
            </a:r>
          </a:p>
          <a:p>
            <a:r>
              <a:rPr lang="en-US" dirty="0" err="1"/>
              <a:t>pr</a:t>
            </a:r>
            <a:r>
              <a:rPr lang="en-US" dirty="0"/>
              <a:t> = sort(</a:t>
            </a:r>
            <a:r>
              <a:rPr lang="en-US" dirty="0" err="1"/>
              <a:t>pr</a:t>
            </a:r>
            <a:r>
              <a:rPr lang="en-US" dirty="0"/>
              <a:t>,'ascend'); % most negative is at top</a:t>
            </a:r>
          </a:p>
          <a:p>
            <a:r>
              <a:rPr lang="en-US" dirty="0" err="1"/>
              <a:t>len</a:t>
            </a:r>
            <a:r>
              <a:rPr lang="en-US" dirty="0"/>
              <a:t> = size(</a:t>
            </a:r>
            <a:r>
              <a:rPr lang="en-US" dirty="0" err="1"/>
              <a:t>pr</a:t>
            </a:r>
            <a:r>
              <a:rPr lang="en-US" dirty="0"/>
              <a:t>); </a:t>
            </a:r>
          </a:p>
          <a:p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(2);</a:t>
            </a:r>
          </a:p>
          <a:p>
            <a:r>
              <a:rPr lang="en-US" dirty="0" err="1"/>
              <a:t>lev</a:t>
            </a:r>
            <a:r>
              <a:rPr lang="en-US" dirty="0"/>
              <a:t> = round(0.9*t);</a:t>
            </a:r>
          </a:p>
          <a:p>
            <a:r>
              <a:rPr lang="fr-FR" dirty="0" err="1"/>
              <a:t>prr</a:t>
            </a:r>
            <a:r>
              <a:rPr lang="fr-FR" dirty="0"/>
              <a:t> = </a:t>
            </a:r>
            <a:r>
              <a:rPr lang="fr-FR" dirty="0" err="1"/>
              <a:t>pr</a:t>
            </a:r>
            <a:r>
              <a:rPr lang="fr-FR" dirty="0"/>
              <a:t>(:,1:t-lev); % </a:t>
            </a:r>
            <a:r>
              <a:rPr lang="fr-FR" dirty="0" err="1"/>
              <a:t>pick</a:t>
            </a:r>
            <a:r>
              <a:rPr lang="fr-FR" dirty="0"/>
              <a:t> </a:t>
            </a:r>
            <a:r>
              <a:rPr lang="fr-FR" dirty="0" err="1"/>
              <a:t>tail</a:t>
            </a:r>
            <a:r>
              <a:rPr lang="fr-FR" dirty="0"/>
              <a:t> observation</a:t>
            </a:r>
          </a:p>
        </p:txBody>
      </p:sp>
    </p:spTree>
    <p:extLst>
      <p:ext uri="{BB962C8B-B14F-4D97-AF65-F5344CB8AC3E}">
        <p14:creationId xmlns:p14="http://schemas.microsoft.com/office/powerpoint/2010/main" val="28367801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return &amp;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% calculate weights </a:t>
            </a:r>
          </a:p>
          <a:p>
            <a:r>
              <a:rPr lang="en-US" dirty="0"/>
              <a:t>j= t-</a:t>
            </a:r>
            <a:r>
              <a:rPr lang="en-US" dirty="0" err="1"/>
              <a:t>lev</a:t>
            </a:r>
            <a:r>
              <a:rPr lang="en-US" dirty="0"/>
              <a:t>;</a:t>
            </a:r>
          </a:p>
          <a:p>
            <a:r>
              <a:rPr lang="en-US" dirty="0" err="1"/>
              <a:t>wp</a:t>
            </a:r>
            <a:r>
              <a:rPr lang="en-US" dirty="0"/>
              <a:t> = zeros(j,1);</a:t>
            </a:r>
          </a:p>
          <a:p>
            <a:r>
              <a:rPr lang="en-US" dirty="0"/>
              <a:t>ARA = 1;</a:t>
            </a:r>
          </a:p>
          <a:p>
            <a:r>
              <a:rPr lang="en-US" dirty="0"/>
              <a:t>for a = 1:j</a:t>
            </a:r>
          </a:p>
          <a:p>
            <a:r>
              <a:rPr lang="pt-BR" dirty="0"/>
              <a:t>    wp(a,1) = ARA*exp(ARA*(1-((a-1)/j)))/(exp(ARA)-1) - ARA*exp(ARA*(1-a/j))/(exp(ARA)-1);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Compute </a:t>
            </a:r>
            <a:r>
              <a:rPr lang="en-US" dirty="0" err="1"/>
              <a:t>wAVaR</a:t>
            </a:r>
            <a:r>
              <a:rPr lang="en-US" dirty="0"/>
              <a:t> of portfolio</a:t>
            </a:r>
          </a:p>
          <a:p>
            <a:r>
              <a:rPr lang="en-US" dirty="0" err="1"/>
              <a:t>wavarp</a:t>
            </a:r>
            <a:r>
              <a:rPr lang="en-US" dirty="0"/>
              <a:t> = </a:t>
            </a:r>
            <a:r>
              <a:rPr lang="en-US" dirty="0" err="1"/>
              <a:t>prr</a:t>
            </a:r>
            <a:r>
              <a:rPr lang="en-US" dirty="0"/>
              <a:t>*</a:t>
            </a:r>
            <a:r>
              <a:rPr lang="en-US" dirty="0" err="1"/>
              <a:t>wp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126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SPDR &amp; SP500?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% daily returns for SPDR and S&amp;P500 for 252 days</a:t>
            </a:r>
          </a:p>
          <a:p>
            <a:r>
              <a:rPr lang="en-US" dirty="0" err="1"/>
              <a:t>rr</a:t>
            </a:r>
            <a:r>
              <a:rPr lang="en-US" dirty="0"/>
              <a:t> = zeros(</a:t>
            </a:r>
            <a:r>
              <a:rPr lang="en-US" dirty="0" err="1"/>
              <a:t>nn,tt</a:t>
            </a:r>
            <a:r>
              <a:rPr lang="en-US" dirty="0"/>
              <a:t>);</a:t>
            </a:r>
          </a:p>
          <a:p>
            <a:r>
              <a:rPr lang="en-US" dirty="0"/>
              <a:t>for a = 1:nn</a:t>
            </a:r>
          </a:p>
          <a:p>
            <a:r>
              <a:rPr lang="en-US" dirty="0"/>
              <a:t>   for b = 1:tt</a:t>
            </a:r>
          </a:p>
          <a:p>
            <a:r>
              <a:rPr lang="en-US" dirty="0"/>
              <a:t>       </a:t>
            </a:r>
            <a:r>
              <a:rPr lang="en-US" dirty="0" err="1"/>
              <a:t>rr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= ((</a:t>
            </a:r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- </a:t>
            </a:r>
            <a:r>
              <a:rPr lang="en-US" dirty="0" err="1"/>
              <a:t>pp</a:t>
            </a:r>
            <a:r>
              <a:rPr lang="en-US" dirty="0"/>
              <a:t>(a,b+1))/</a:t>
            </a:r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));</a:t>
            </a:r>
          </a:p>
          <a:p>
            <a:r>
              <a:rPr lang="en-US" dirty="0"/>
              <a:t>   end</a:t>
            </a:r>
          </a:p>
          <a:p>
            <a:r>
              <a:rPr lang="en-US" dirty="0"/>
              <a:t>end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geometrical average daily return</a:t>
            </a:r>
          </a:p>
          <a:p>
            <a:r>
              <a:rPr lang="en-US" dirty="0" err="1"/>
              <a:t>uu</a:t>
            </a:r>
            <a:r>
              <a:rPr lang="en-US" dirty="0"/>
              <a:t> = zeros(</a:t>
            </a:r>
            <a:r>
              <a:rPr lang="en-US" dirty="0" err="1"/>
              <a:t>nn</a:t>
            </a:r>
            <a:r>
              <a:rPr lang="en-US" dirty="0"/>
              <a:t>);</a:t>
            </a:r>
          </a:p>
          <a:p>
            <a:r>
              <a:rPr lang="en-US" dirty="0"/>
              <a:t>for a = 1:nn   </a:t>
            </a:r>
          </a:p>
          <a:p>
            <a:r>
              <a:rPr lang="en-US" dirty="0"/>
              <a:t>    </a:t>
            </a:r>
            <a:r>
              <a:rPr lang="en-US" dirty="0" err="1"/>
              <a:t>uu</a:t>
            </a:r>
            <a:r>
              <a:rPr lang="en-US" dirty="0"/>
              <a:t>(a) = (</a:t>
            </a:r>
            <a:r>
              <a:rPr lang="en-US" dirty="0" err="1"/>
              <a:t>pp</a:t>
            </a:r>
            <a:r>
              <a:rPr lang="en-US" dirty="0"/>
              <a:t>(a,1) - </a:t>
            </a:r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a,tt</a:t>
            </a:r>
            <a:r>
              <a:rPr lang="en-US" dirty="0"/>
              <a:t>)) / </a:t>
            </a:r>
            <a:r>
              <a:rPr lang="en-US" dirty="0" err="1"/>
              <a:t>pp</a:t>
            </a:r>
            <a:r>
              <a:rPr lang="en-US" dirty="0"/>
              <a:t>(</a:t>
            </a:r>
            <a:r>
              <a:rPr lang="en-US" dirty="0" err="1"/>
              <a:t>a,tt</a:t>
            </a:r>
            <a:r>
              <a:rPr lang="en-US" dirty="0"/>
              <a:t>);  </a:t>
            </a:r>
          </a:p>
          <a:p>
            <a:r>
              <a:rPr lang="en-US" dirty="0"/>
              <a:t>end</a:t>
            </a:r>
          </a:p>
          <a:p>
            <a:r>
              <a:rPr lang="en-US" dirty="0" err="1"/>
              <a:t>uu</a:t>
            </a:r>
            <a:r>
              <a:rPr lang="en-US" dirty="0"/>
              <a:t> = prod(uu+1,2).^(1/</a:t>
            </a:r>
            <a:r>
              <a:rPr lang="en-US" dirty="0" err="1"/>
              <a:t>tt</a:t>
            </a:r>
            <a:r>
              <a:rPr lang="en-US" dirty="0"/>
              <a:t>)-1;</a:t>
            </a:r>
          </a:p>
        </p:txBody>
      </p:sp>
    </p:spTree>
    <p:extLst>
      <p:ext uri="{BB962C8B-B14F-4D97-AF65-F5344CB8AC3E}">
        <p14:creationId xmlns:p14="http://schemas.microsoft.com/office/powerpoint/2010/main" val="1333459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SPDR &amp; SP500?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% confidence level</a:t>
            </a:r>
          </a:p>
          <a:p>
            <a:r>
              <a:rPr lang="en-US" dirty="0"/>
              <a:t>a = 0.9;</a:t>
            </a:r>
          </a:p>
          <a:p>
            <a:r>
              <a:rPr lang="en-US" dirty="0"/>
              <a:t>level = round((1-a)*</a:t>
            </a:r>
            <a:r>
              <a:rPr lang="en-US" dirty="0" err="1"/>
              <a:t>tt</a:t>
            </a:r>
            <a:r>
              <a:rPr lang="en-US" dirty="0"/>
              <a:t>);</a:t>
            </a:r>
          </a:p>
          <a:p>
            <a:r>
              <a:rPr lang="en-US" dirty="0" err="1"/>
              <a:t>rr</a:t>
            </a:r>
            <a:r>
              <a:rPr lang="en-US" dirty="0"/>
              <a:t> = sort(rr,2,'ascend'); % sort such that most negative is at top</a:t>
            </a:r>
          </a:p>
          <a:p>
            <a:r>
              <a:rPr lang="en-US" dirty="0" err="1"/>
              <a:t>rr</a:t>
            </a:r>
            <a:r>
              <a:rPr lang="en-US" dirty="0"/>
              <a:t> = </a:t>
            </a:r>
            <a:r>
              <a:rPr lang="en-US" dirty="0" err="1"/>
              <a:t>rr</a:t>
            </a:r>
            <a:r>
              <a:rPr lang="en-US" dirty="0"/>
              <a:t>(:,1:level); % pick observations at tail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 compute weights (highest to lowest)</a:t>
            </a:r>
          </a:p>
          <a:p>
            <a:r>
              <a:rPr lang="en-US" dirty="0" err="1"/>
              <a:t>ww</a:t>
            </a:r>
            <a:r>
              <a:rPr lang="en-US" dirty="0"/>
              <a:t> = zeros(level,1);</a:t>
            </a:r>
          </a:p>
          <a:p>
            <a:r>
              <a:rPr lang="en-US" dirty="0"/>
              <a:t>ARA = 1;</a:t>
            </a:r>
          </a:p>
          <a:p>
            <a:r>
              <a:rPr lang="en-US" dirty="0"/>
              <a:t>for a = 1:level</a:t>
            </a:r>
          </a:p>
          <a:p>
            <a:r>
              <a:rPr lang="pt-BR" dirty="0"/>
              <a:t>    ww(a,1) = ARA*exp(ARA*(1-((a-1)/level)))/(exp(ARA)-1) - ARA*exp(ARA*(1-a/level))/(exp(ARA)-1);</a:t>
            </a:r>
          </a:p>
          <a:p>
            <a:r>
              <a:rPr lang="en-US" dirty="0"/>
              <a:t>end</a:t>
            </a:r>
          </a:p>
          <a:p>
            <a:r>
              <a:rPr lang="en-US" dirty="0" err="1"/>
              <a:t>ww</a:t>
            </a:r>
            <a:r>
              <a:rPr lang="en-US" dirty="0"/>
              <a:t> = 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ww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7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stocks?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Market cap</a:t>
            </a:r>
          </a:p>
          <a:p>
            <a:r>
              <a:rPr lang="en-US" dirty="0" smtClean="0"/>
              <a:t>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SPDR &amp; SP500?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z = </a:t>
            </a:r>
            <a:r>
              <a:rPr lang="en-US" dirty="0" err="1"/>
              <a:t>rr</a:t>
            </a:r>
            <a:r>
              <a:rPr lang="en-US" dirty="0"/>
              <a:t>*</a:t>
            </a:r>
            <a:r>
              <a:rPr lang="en-US" dirty="0" err="1"/>
              <a:t>ww</a:t>
            </a:r>
            <a:r>
              <a:rPr lang="en-US" dirty="0"/>
              <a:t>; %first col = SPDR, second col = SP500</a:t>
            </a:r>
          </a:p>
          <a:p>
            <a:r>
              <a:rPr lang="en-US" dirty="0" err="1"/>
              <a:t>wavar</a:t>
            </a:r>
            <a:r>
              <a:rPr lang="en-US" dirty="0"/>
              <a:t> = sum(z,2);</a:t>
            </a:r>
          </a:p>
          <a:p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uu</a:t>
            </a:r>
            <a:r>
              <a:rPr lang="en-US" dirty="0"/>
              <a:t>(1); %return of SPDR</a:t>
            </a:r>
          </a:p>
          <a:p>
            <a:r>
              <a:rPr lang="en-US" dirty="0" err="1"/>
              <a:t>ri</a:t>
            </a:r>
            <a:r>
              <a:rPr lang="en-US" dirty="0"/>
              <a:t> = </a:t>
            </a:r>
            <a:r>
              <a:rPr lang="en-US" dirty="0" err="1"/>
              <a:t>uu</a:t>
            </a:r>
            <a:r>
              <a:rPr lang="en-US" dirty="0"/>
              <a:t>(2); %return of S&amp;P500</a:t>
            </a:r>
          </a:p>
          <a:p>
            <a:r>
              <a:rPr lang="en-US" dirty="0" err="1"/>
              <a:t>wavars</a:t>
            </a:r>
            <a:r>
              <a:rPr lang="en-US" dirty="0"/>
              <a:t> = </a:t>
            </a:r>
            <a:r>
              <a:rPr lang="en-US" dirty="0" err="1"/>
              <a:t>wavar</a:t>
            </a:r>
            <a:r>
              <a:rPr lang="en-US" dirty="0"/>
              <a:t>(1); %</a:t>
            </a:r>
            <a:r>
              <a:rPr lang="en-US" dirty="0" err="1"/>
              <a:t>wAVaR</a:t>
            </a:r>
            <a:r>
              <a:rPr lang="en-US" dirty="0"/>
              <a:t> of SPDR</a:t>
            </a:r>
          </a:p>
          <a:p>
            <a:r>
              <a:rPr lang="en-US" dirty="0" err="1"/>
              <a:t>wavari</a:t>
            </a:r>
            <a:r>
              <a:rPr lang="en-US" dirty="0"/>
              <a:t> = </a:t>
            </a:r>
            <a:r>
              <a:rPr lang="en-US" dirty="0" err="1"/>
              <a:t>wavar</a:t>
            </a:r>
            <a:r>
              <a:rPr lang="en-US" dirty="0"/>
              <a:t>(2); %</a:t>
            </a:r>
            <a:r>
              <a:rPr lang="en-US" dirty="0" err="1"/>
              <a:t>wAVaR</a:t>
            </a:r>
            <a:r>
              <a:rPr lang="en-US" dirty="0"/>
              <a:t> of S&amp;P500</a:t>
            </a:r>
          </a:p>
          <a:p>
            <a:r>
              <a:rPr lang="en-US" dirty="0"/>
              <a:t>TRs = abs((</a:t>
            </a:r>
            <a:r>
              <a:rPr lang="en-US" dirty="0" err="1"/>
              <a:t>wavar</a:t>
            </a:r>
            <a:r>
              <a:rPr lang="en-US" dirty="0"/>
              <a:t>(1)-</a:t>
            </a:r>
            <a:r>
              <a:rPr lang="en-US" dirty="0" err="1"/>
              <a:t>wavar</a:t>
            </a:r>
            <a:r>
              <a:rPr lang="en-US" dirty="0"/>
              <a:t>(2))/</a:t>
            </a:r>
            <a:r>
              <a:rPr lang="en-US" dirty="0" err="1"/>
              <a:t>wavar</a:t>
            </a:r>
            <a:r>
              <a:rPr lang="en-US" dirty="0"/>
              <a:t>(2)); %tracking error of SPDR</a:t>
            </a:r>
          </a:p>
          <a:p>
            <a:r>
              <a:rPr lang="en-US" dirty="0" err="1"/>
              <a:t>TRp</a:t>
            </a:r>
            <a:r>
              <a:rPr lang="en-US" dirty="0"/>
              <a:t> = abs((</a:t>
            </a:r>
            <a:r>
              <a:rPr lang="en-US" dirty="0" err="1"/>
              <a:t>wavarp-wavar</a:t>
            </a:r>
            <a:r>
              <a:rPr lang="en-US" dirty="0"/>
              <a:t>(2))/</a:t>
            </a:r>
            <a:r>
              <a:rPr lang="en-US" dirty="0" err="1"/>
              <a:t>wavar</a:t>
            </a:r>
            <a:r>
              <a:rPr lang="en-US" dirty="0"/>
              <a:t>(2)); %tracking error of </a:t>
            </a:r>
            <a:r>
              <a:rPr lang="en-US" dirty="0" smtClean="0"/>
              <a:t>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501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err="1"/>
              <a:t>rs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wavars</a:t>
            </a:r>
            <a:r>
              <a:rPr lang="en-US" dirty="0"/>
              <a:t> </a:t>
            </a:r>
            <a:r>
              <a:rPr lang="en-US" dirty="0" err="1"/>
              <a:t>wavarp</a:t>
            </a:r>
            <a:r>
              <a:rPr lang="en-US" dirty="0"/>
              <a:t> </a:t>
            </a:r>
            <a:r>
              <a:rPr lang="en-US" dirty="0" err="1"/>
              <a:t>wavari</a:t>
            </a:r>
            <a:r>
              <a:rPr lang="en-US" dirty="0"/>
              <a:t> TRs </a:t>
            </a:r>
            <a:r>
              <a:rPr lang="en-US" dirty="0" err="1"/>
              <a:t>TRp</a:t>
            </a:r>
            <a:r>
              <a:rPr lang="en-US" dirty="0" smtClean="0"/>
              <a:t>]</a:t>
            </a:r>
          </a:p>
          <a:p>
            <a:r>
              <a:rPr lang="en-US" dirty="0" smtClean="0"/>
              <a:t>Do this for each year (Loop whole script over 10 years -&gt; Out of Memory)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08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down price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2004    1:253</a:t>
            </a:r>
          </a:p>
          <a:p>
            <a:r>
              <a:rPr lang="en-US" dirty="0" smtClean="0"/>
              <a:t>2005    253:505</a:t>
            </a:r>
          </a:p>
          <a:p>
            <a:r>
              <a:rPr lang="en-US" dirty="0" smtClean="0"/>
              <a:t>2006    505:757</a:t>
            </a:r>
          </a:p>
          <a:p>
            <a:r>
              <a:rPr lang="en-US" dirty="0" smtClean="0"/>
              <a:t>2007    757:1009</a:t>
            </a:r>
          </a:p>
          <a:p>
            <a:r>
              <a:rPr lang="en-US" dirty="0" smtClean="0"/>
              <a:t>2009    1009:1261</a:t>
            </a:r>
          </a:p>
          <a:p>
            <a:r>
              <a:rPr lang="en-US" dirty="0" smtClean="0"/>
              <a:t>2010    1513:1765</a:t>
            </a:r>
          </a:p>
          <a:p>
            <a:r>
              <a:rPr lang="en-US" dirty="0" smtClean="0"/>
              <a:t>2011    1765:2017</a:t>
            </a:r>
          </a:p>
          <a:p>
            <a:r>
              <a:rPr lang="en-US" dirty="0" smtClean="0"/>
              <a:t>2012    2017:2269</a:t>
            </a:r>
          </a:p>
          <a:p>
            <a:r>
              <a:rPr lang="en-US" dirty="0" smtClean="0"/>
              <a:t>2013    2269:2521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817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791336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0.00062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-0.0148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-0.01766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0.19493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9332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28389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-0.0152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-0.01914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0.24278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109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644393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-0.0321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-0.03755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0.15763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263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293777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-0.0235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-0.02778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0.16955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14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87954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-0.0489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0.00173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-0.0314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-0.04021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0.23687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8994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058870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-0.0804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-0.0804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-0.0018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-0.00221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-0.0597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-0.07476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0.24219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540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964095"/>
              </p:ext>
            </p:extLst>
          </p:nvPr>
        </p:nvGraphicFramePr>
        <p:xfrm>
          <a:off x="2697956" y="1754187"/>
          <a:ext cx="5486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-0.00031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-0.0237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-0.02626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0.08535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68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swise.com #22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226</Template>
  <TotalTime>798</TotalTime>
  <Words>3924</Words>
  <Application>Microsoft Office PowerPoint</Application>
  <PresentationFormat>On-screen Show (16:9)</PresentationFormat>
  <Paragraphs>1767</Paragraphs>
  <Slides>105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9" baseType="lpstr">
      <vt:lpstr>Arial</vt:lpstr>
      <vt:lpstr>Calibri</vt:lpstr>
      <vt:lpstr>Cambria Math</vt:lpstr>
      <vt:lpstr>Templateswise.com #226</vt:lpstr>
      <vt:lpstr>Index Tracking with wAVaR</vt:lpstr>
      <vt:lpstr>Index Tracking</vt:lpstr>
      <vt:lpstr>Tracking Error</vt:lpstr>
      <vt:lpstr>Goal?</vt:lpstr>
      <vt:lpstr>Two formulations</vt:lpstr>
      <vt:lpstr>Tracking Performance</vt:lpstr>
      <vt:lpstr>Tracking Error</vt:lpstr>
      <vt:lpstr>How to select stocks?</vt:lpstr>
      <vt:lpstr>How to select stocks?</vt:lpstr>
      <vt:lpstr>How to select stocks?</vt:lpstr>
      <vt:lpstr>Assumption</vt:lpstr>
      <vt:lpstr>Extreme events</vt:lpstr>
      <vt:lpstr>How to measure risk</vt:lpstr>
      <vt:lpstr>Where risk come from?</vt:lpstr>
      <vt:lpstr>Model Uncertainty</vt:lpstr>
      <vt:lpstr>What can be risk measure</vt:lpstr>
      <vt:lpstr>Coherent risk measure</vt:lpstr>
      <vt:lpstr>Deviation measure</vt:lpstr>
      <vt:lpstr>Value at risk</vt:lpstr>
      <vt:lpstr>Average Value at risk</vt:lpstr>
      <vt:lpstr>weighted Average Value at risk</vt:lpstr>
      <vt:lpstr>Utility function</vt:lpstr>
      <vt:lpstr>Nonsatiable &amp; Risk-averse</vt:lpstr>
      <vt:lpstr>Coherency Axiom(Acerbi?)</vt:lpstr>
      <vt:lpstr>Utility function</vt:lpstr>
      <vt:lpstr>Axiom for coherency 1</vt:lpstr>
      <vt:lpstr>Axiom for coherency 2</vt:lpstr>
      <vt:lpstr>Axiom for coherency 2</vt:lpstr>
      <vt:lpstr>Axiom for coherency 3</vt:lpstr>
      <vt:lpstr>wAVaR</vt:lpstr>
      <vt:lpstr>Example</vt:lpstr>
      <vt:lpstr>Rockafellar, T and Uryasev S. </vt:lpstr>
      <vt:lpstr>Optimization framework</vt:lpstr>
      <vt:lpstr>Uncertainty in Obj. fun.</vt:lpstr>
      <vt:lpstr>Tracking Error</vt:lpstr>
      <vt:lpstr>wAVaR^X?</vt:lpstr>
      <vt:lpstr>Wang, M., Xu, C., Xu, F., and Xue, H. </vt:lpstr>
      <vt:lpstr>Ordered Statistics</vt:lpstr>
      <vt:lpstr>Ordered Statistics</vt:lpstr>
      <vt:lpstr>Tracking Error</vt:lpstr>
      <vt:lpstr>Extract absolute value</vt:lpstr>
      <vt:lpstr>Reorder</vt:lpstr>
      <vt:lpstr>Uncertainty in wAVaR_a^X?</vt:lpstr>
      <vt:lpstr> Hard constraints</vt:lpstr>
      <vt:lpstr>Reorder &amp; rewrite</vt:lpstr>
      <vt:lpstr>Forecast range</vt:lpstr>
      <vt:lpstr>Bertsimas, D. and Thiele, A.</vt:lpstr>
      <vt:lpstr>Bertsimas, D. and Thiele, A.</vt:lpstr>
      <vt:lpstr>Final Model</vt:lpstr>
      <vt:lpstr>Variables &amp; constraints</vt:lpstr>
      <vt:lpstr>Investopedia</vt:lpstr>
      <vt:lpstr>wAVaR_a^X</vt:lpstr>
      <vt:lpstr>Monte Carlo Sim wAVaR_a^X</vt:lpstr>
      <vt:lpstr>Monte Carlo Sim wAVaR_a^X</vt:lpstr>
      <vt:lpstr>Monte Carlo Sim wAVaR_a^X</vt:lpstr>
      <vt:lpstr>wAVaR_a^X confidence Interval</vt:lpstr>
      <vt:lpstr>From solve.m</vt:lpstr>
      <vt:lpstr>Monte Carlo Sim rij</vt:lpstr>
      <vt:lpstr>Stratify</vt:lpstr>
      <vt:lpstr>Stratify</vt:lpstr>
      <vt:lpstr>Stratify</vt:lpstr>
      <vt:lpstr>Stratify</vt:lpstr>
      <vt:lpstr>Read Price</vt:lpstr>
      <vt:lpstr>Read Price</vt:lpstr>
      <vt:lpstr>Geom. Avg. of return</vt:lpstr>
      <vt:lpstr>Get rid of stocks w/ no his.</vt:lpstr>
      <vt:lpstr>Return for each day -&gt; wAVaR</vt:lpstr>
      <vt:lpstr>Weights</vt:lpstr>
      <vt:lpstr>Input Parameters</vt:lpstr>
      <vt:lpstr>Remember Final Model?</vt:lpstr>
      <vt:lpstr>Rewrite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Math programming</vt:lpstr>
      <vt:lpstr>Compute return &amp; risk</vt:lpstr>
      <vt:lpstr>Compute return &amp; risk</vt:lpstr>
      <vt:lpstr>SPDR &amp; SP500?</vt:lpstr>
      <vt:lpstr>SPDR &amp; SP500?</vt:lpstr>
      <vt:lpstr>SPDR &amp; SP500?</vt:lpstr>
      <vt:lpstr>Final Data</vt:lpstr>
      <vt:lpstr>Break down price matrix</vt:lpstr>
      <vt:lpstr>2004</vt:lpstr>
      <vt:lpstr>2005</vt:lpstr>
      <vt:lpstr>2006</vt:lpstr>
      <vt:lpstr>2007</vt:lpstr>
      <vt:lpstr>2008</vt:lpstr>
      <vt:lpstr>2009</vt:lpstr>
      <vt:lpstr>2010</vt:lpstr>
      <vt:lpstr>2011</vt:lpstr>
      <vt:lpstr>2012</vt:lpstr>
      <vt:lpstr>2013</vt:lpstr>
      <vt:lpstr>Number of observations</vt:lpstr>
      <vt:lpstr>Memory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Rieh Seungmoon</dc:creator>
  <cp:lastModifiedBy>Rieh Seungmoon</cp:lastModifiedBy>
  <cp:revision>266</cp:revision>
  <dcterms:created xsi:type="dcterms:W3CDTF">2014-11-29T09:43:55Z</dcterms:created>
  <dcterms:modified xsi:type="dcterms:W3CDTF">2014-12-08T15:00:41Z</dcterms:modified>
</cp:coreProperties>
</file>