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Default Extension="mp4" ContentType="video/mp4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6" r:id="rId3"/>
    <p:sldId id="267" r:id="rId4"/>
    <p:sldId id="268" r:id="rId5"/>
    <p:sldId id="263" r:id="rId6"/>
    <p:sldId id="260" r:id="rId7"/>
    <p:sldId id="265" r:id="rId8"/>
    <p:sldId id="262" r:id="rId9"/>
    <p:sldId id="270" r:id="rId10"/>
    <p:sldId id="271" r:id="rId11"/>
    <p:sldId id="277" r:id="rId12"/>
    <p:sldId id="272" r:id="rId13"/>
    <p:sldId id="274" r:id="rId14"/>
    <p:sldId id="275" r:id="rId15"/>
    <p:sldId id="264" r:id="rId16"/>
    <p:sldId id="289" r:id="rId17"/>
    <p:sldId id="282" r:id="rId18"/>
    <p:sldId id="281" r:id="rId19"/>
    <p:sldId id="283" r:id="rId20"/>
    <p:sldId id="284" r:id="rId21"/>
    <p:sldId id="288" r:id="rId22"/>
    <p:sldId id="285" r:id="rId23"/>
    <p:sldId id="290" r:id="rId24"/>
    <p:sldId id="291" r:id="rId25"/>
    <p:sldId id="292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85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plotArea>
      <c:layout/>
      <c:pieChart>
        <c:varyColors val="1"/>
        <c:ser>
          <c:idx val="0"/>
          <c:order val="0"/>
          <c:dPt>
            <c:idx val="0"/>
            <c:spPr>
              <a:solidFill>
                <a:srgbClr val="4285F3"/>
              </a:solidFill>
            </c:spPr>
          </c:dPt>
          <c:cat>
            <c:strRef>
              <c:f>Sheet1!$B$1:$B$2</c:f>
              <c:strCache>
                <c:ptCount val="2"/>
                <c:pt idx="1">
                  <c:v>Disagree</c:v>
                </c:pt>
              </c:strCache>
            </c:strRef>
          </c:cat>
          <c:val>
            <c:numRef>
              <c:f>Sheet1!$C$1:$C$2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</c:ser>
        <c:firstSliceAng val="0"/>
      </c:pieChart>
    </c:plotArea>
    <c:plotVisOnly val="1"/>
    <c:dispBlanksAs val="zero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F4BE6-557E-41FC-8957-89325E03EA6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EF9CEC1-CB2F-4B8F-886F-6DF72EF345CB}">
      <dgm:prSet phldrT="[Text]" custT="1"/>
      <dgm:spPr>
        <a:solidFill>
          <a:srgbClr val="4285F3"/>
        </a:solidFill>
      </dgm:spPr>
      <dgm:t>
        <a:bodyPr/>
        <a:lstStyle/>
        <a:p>
          <a:r>
            <a:rPr lang="en-US" sz="1800" b="1" dirty="0" smtClean="0">
              <a:latin typeface="Arial" pitchFamily="34" charset="0"/>
              <a:cs typeface="Arial" pitchFamily="34" charset="0"/>
            </a:rPr>
            <a:t>awareness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1CD46F07-B67D-41B2-B487-28DD4175ED1B}" type="parTrans" cxnId="{57D04425-2078-473A-97F0-A1BCE01EBF6E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FDF47FCC-E11A-423F-A83C-28EBD7FA895D}" type="sibTrans" cxnId="{57D04425-2078-473A-97F0-A1BCE01EBF6E}">
      <dgm:prSet custT="1"/>
      <dgm:spPr/>
      <dgm:t>
        <a:bodyPr/>
        <a:lstStyle/>
        <a:p>
          <a:endParaRPr lang="en-US" sz="1600" b="1">
            <a:latin typeface="Arial" pitchFamily="34" charset="0"/>
            <a:cs typeface="Arial" pitchFamily="34" charset="0"/>
          </a:endParaRPr>
        </a:p>
      </dgm:t>
    </dgm:pt>
    <dgm:pt modelId="{9C84EF6B-8097-4F16-B5E9-01D1A592E2A8}">
      <dgm:prSet phldrT="[Text]" custT="1"/>
      <dgm:spPr>
        <a:solidFill>
          <a:srgbClr val="4285F3"/>
        </a:solidFill>
      </dgm:spPr>
      <dgm:t>
        <a:bodyPr/>
        <a:lstStyle/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incentive</a:t>
          </a:r>
          <a:endParaRPr lang="en-US" sz="2000" b="1" dirty="0">
            <a:latin typeface="Arial" pitchFamily="34" charset="0"/>
            <a:cs typeface="Arial" pitchFamily="34" charset="0"/>
          </a:endParaRPr>
        </a:p>
      </dgm:t>
    </dgm:pt>
    <dgm:pt modelId="{84AA1A8C-BBA9-4F14-A2A1-AA91380D318E}" type="parTrans" cxnId="{BEA0B4BD-9DA2-41EB-9427-88312C248053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282D289E-0C45-4D1D-AE55-FF86BBAFD567}" type="sibTrans" cxnId="{BEA0B4BD-9DA2-41EB-9427-88312C248053}">
      <dgm:prSet custT="1"/>
      <dgm:spPr/>
      <dgm:t>
        <a:bodyPr/>
        <a:lstStyle/>
        <a:p>
          <a:endParaRPr lang="en-US" sz="1600" b="1">
            <a:latin typeface="Arial" pitchFamily="34" charset="0"/>
            <a:cs typeface="Arial" pitchFamily="34" charset="0"/>
          </a:endParaRPr>
        </a:p>
      </dgm:t>
    </dgm:pt>
    <dgm:pt modelId="{017434A8-1032-4CDB-98D1-BCE081E476CE}">
      <dgm:prSet phldrT="[Text]" custT="1"/>
      <dgm:spPr>
        <a:solidFill>
          <a:srgbClr val="4285F3"/>
        </a:solidFill>
      </dgm:spPr>
      <dgm:t>
        <a:bodyPr/>
        <a:lstStyle/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less</a:t>
          </a:r>
        </a:p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congestion</a:t>
          </a:r>
          <a:endParaRPr lang="en-US" sz="2000" b="1" dirty="0">
            <a:latin typeface="Arial" pitchFamily="34" charset="0"/>
            <a:cs typeface="Arial" pitchFamily="34" charset="0"/>
          </a:endParaRPr>
        </a:p>
      </dgm:t>
    </dgm:pt>
    <dgm:pt modelId="{ED4E2C05-6F9F-4A0F-A00F-0198D9DE2832}" type="parTrans" cxnId="{6005E93D-156E-4C0D-8FB2-D3EE95B24F9C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7ED0A1E4-1C99-4A5A-87FD-2B43F12979C8}" type="sibTrans" cxnId="{6005E93D-156E-4C0D-8FB2-D3EE95B24F9C}">
      <dgm:prSet/>
      <dgm:spPr/>
      <dgm:t>
        <a:bodyPr/>
        <a:lstStyle/>
        <a:p>
          <a:endParaRPr lang="en-US" sz="2000" b="1">
            <a:latin typeface="Arial" pitchFamily="34" charset="0"/>
            <a:cs typeface="Arial" pitchFamily="34" charset="0"/>
          </a:endParaRPr>
        </a:p>
      </dgm:t>
    </dgm:pt>
    <dgm:pt modelId="{BD38A394-6494-4CB9-9EC7-7B3C405C7FD9}" type="pres">
      <dgm:prSet presAssocID="{8D6F4BE6-557E-41FC-8957-89325E03EA62}" presName="linearFlow" presStyleCnt="0">
        <dgm:presLayoutVars>
          <dgm:dir/>
          <dgm:resizeHandles val="exact"/>
        </dgm:presLayoutVars>
      </dgm:prSet>
      <dgm:spPr/>
    </dgm:pt>
    <dgm:pt modelId="{D3296926-1FCF-42DA-A7D8-5E70CC8CBA6D}" type="pres">
      <dgm:prSet presAssocID="{FEF9CEC1-CB2F-4B8F-886F-6DF72EF345CB}" presName="node" presStyleLbl="node1" presStyleIdx="0" presStyleCnt="3" custLinFactNeighborX="71315" custLinFactNeighborY="-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B3D05-F7CE-4768-829C-CE084A86A99A}" type="pres">
      <dgm:prSet presAssocID="{FDF47FCC-E11A-423F-A83C-28EBD7FA895D}" presName="spacerL" presStyleCnt="0"/>
      <dgm:spPr/>
    </dgm:pt>
    <dgm:pt modelId="{864C8F33-289C-4BA5-A022-A5A38212DC75}" type="pres">
      <dgm:prSet presAssocID="{FDF47FCC-E11A-423F-A83C-28EBD7FA895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114F468-895A-4C2B-BEE2-79C792BDA859}" type="pres">
      <dgm:prSet presAssocID="{FDF47FCC-E11A-423F-A83C-28EBD7FA895D}" presName="spacerR" presStyleCnt="0"/>
      <dgm:spPr/>
    </dgm:pt>
    <dgm:pt modelId="{9CD9D733-E41B-40E6-AF34-9D56188ACBAE}" type="pres">
      <dgm:prSet presAssocID="{9C84EF6B-8097-4F16-B5E9-01D1A592E2A8}" presName="node" presStyleLbl="node1" presStyleIdx="1" presStyleCnt="3" custLinFactNeighborX="72783" custLinFactNeighborY="-1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D22B0-1811-46BA-B2F3-5419CF9DB2CE}" type="pres">
      <dgm:prSet presAssocID="{282D289E-0C45-4D1D-AE55-FF86BBAFD567}" presName="spacerL" presStyleCnt="0"/>
      <dgm:spPr/>
    </dgm:pt>
    <dgm:pt modelId="{96C6AE57-6E3D-40E1-AAF0-E7BA067CAFE4}" type="pres">
      <dgm:prSet presAssocID="{282D289E-0C45-4D1D-AE55-FF86BBAFD5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0EB89F6-6750-43DC-B262-7D9479E31A44}" type="pres">
      <dgm:prSet presAssocID="{282D289E-0C45-4D1D-AE55-FF86BBAFD567}" presName="spacerR" presStyleCnt="0"/>
      <dgm:spPr/>
    </dgm:pt>
    <dgm:pt modelId="{DAD69FEB-FFB3-4874-B480-23302B83F328}" type="pres">
      <dgm:prSet presAssocID="{017434A8-1032-4CDB-98D1-BCE081E476CE}" presName="node" presStyleLbl="node1" presStyleIdx="2" presStyleCnt="3" custScaleX="140636" custScaleY="134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D04425-2078-473A-97F0-A1BCE01EBF6E}" srcId="{8D6F4BE6-557E-41FC-8957-89325E03EA62}" destId="{FEF9CEC1-CB2F-4B8F-886F-6DF72EF345CB}" srcOrd="0" destOrd="0" parTransId="{1CD46F07-B67D-41B2-B487-28DD4175ED1B}" sibTransId="{FDF47FCC-E11A-423F-A83C-28EBD7FA895D}"/>
    <dgm:cxn modelId="{4AA8730B-E303-4B50-A669-AE06F66EEFE0}" type="presOf" srcId="{FEF9CEC1-CB2F-4B8F-886F-6DF72EF345CB}" destId="{D3296926-1FCF-42DA-A7D8-5E70CC8CBA6D}" srcOrd="0" destOrd="0" presId="urn:microsoft.com/office/officeart/2005/8/layout/equation1"/>
    <dgm:cxn modelId="{86E2D793-461D-4638-9B0E-8EF031F2ED98}" type="presOf" srcId="{8D6F4BE6-557E-41FC-8957-89325E03EA62}" destId="{BD38A394-6494-4CB9-9EC7-7B3C405C7FD9}" srcOrd="0" destOrd="0" presId="urn:microsoft.com/office/officeart/2005/8/layout/equation1"/>
    <dgm:cxn modelId="{5DD1A42C-35ED-4798-934A-553AAEB3B746}" type="presOf" srcId="{FDF47FCC-E11A-423F-A83C-28EBD7FA895D}" destId="{864C8F33-289C-4BA5-A022-A5A38212DC75}" srcOrd="0" destOrd="0" presId="urn:microsoft.com/office/officeart/2005/8/layout/equation1"/>
    <dgm:cxn modelId="{EDCA56FA-1916-438A-B150-78A5E1D20A7F}" type="presOf" srcId="{017434A8-1032-4CDB-98D1-BCE081E476CE}" destId="{DAD69FEB-FFB3-4874-B480-23302B83F328}" srcOrd="0" destOrd="0" presId="urn:microsoft.com/office/officeart/2005/8/layout/equation1"/>
    <dgm:cxn modelId="{BEA0B4BD-9DA2-41EB-9427-88312C248053}" srcId="{8D6F4BE6-557E-41FC-8957-89325E03EA62}" destId="{9C84EF6B-8097-4F16-B5E9-01D1A592E2A8}" srcOrd="1" destOrd="0" parTransId="{84AA1A8C-BBA9-4F14-A2A1-AA91380D318E}" sibTransId="{282D289E-0C45-4D1D-AE55-FF86BBAFD567}"/>
    <dgm:cxn modelId="{887F4B3A-3E48-4A33-BD3C-C4B03F2A6DBA}" type="presOf" srcId="{282D289E-0C45-4D1D-AE55-FF86BBAFD567}" destId="{96C6AE57-6E3D-40E1-AAF0-E7BA067CAFE4}" srcOrd="0" destOrd="0" presId="urn:microsoft.com/office/officeart/2005/8/layout/equation1"/>
    <dgm:cxn modelId="{6005E93D-156E-4C0D-8FB2-D3EE95B24F9C}" srcId="{8D6F4BE6-557E-41FC-8957-89325E03EA62}" destId="{017434A8-1032-4CDB-98D1-BCE081E476CE}" srcOrd="2" destOrd="0" parTransId="{ED4E2C05-6F9F-4A0F-A00F-0198D9DE2832}" sibTransId="{7ED0A1E4-1C99-4A5A-87FD-2B43F12979C8}"/>
    <dgm:cxn modelId="{4B8C147C-5460-40E0-8964-E23732D44089}" type="presOf" srcId="{9C84EF6B-8097-4F16-B5E9-01D1A592E2A8}" destId="{9CD9D733-E41B-40E6-AF34-9D56188ACBAE}" srcOrd="0" destOrd="0" presId="urn:microsoft.com/office/officeart/2005/8/layout/equation1"/>
    <dgm:cxn modelId="{0B4A9768-0116-4380-9EA8-306309559481}" type="presParOf" srcId="{BD38A394-6494-4CB9-9EC7-7B3C405C7FD9}" destId="{D3296926-1FCF-42DA-A7D8-5E70CC8CBA6D}" srcOrd="0" destOrd="0" presId="urn:microsoft.com/office/officeart/2005/8/layout/equation1"/>
    <dgm:cxn modelId="{3D601580-ACB0-408A-AD3F-134E8A5D43CC}" type="presParOf" srcId="{BD38A394-6494-4CB9-9EC7-7B3C405C7FD9}" destId="{A99B3D05-F7CE-4768-829C-CE084A86A99A}" srcOrd="1" destOrd="0" presId="urn:microsoft.com/office/officeart/2005/8/layout/equation1"/>
    <dgm:cxn modelId="{138071D2-E14E-49E6-BA28-B12B1EDC74B4}" type="presParOf" srcId="{BD38A394-6494-4CB9-9EC7-7B3C405C7FD9}" destId="{864C8F33-289C-4BA5-A022-A5A38212DC75}" srcOrd="2" destOrd="0" presId="urn:microsoft.com/office/officeart/2005/8/layout/equation1"/>
    <dgm:cxn modelId="{2E1B5037-F13A-4E46-9E01-37B0E8CAD6BD}" type="presParOf" srcId="{BD38A394-6494-4CB9-9EC7-7B3C405C7FD9}" destId="{A114F468-895A-4C2B-BEE2-79C792BDA859}" srcOrd="3" destOrd="0" presId="urn:microsoft.com/office/officeart/2005/8/layout/equation1"/>
    <dgm:cxn modelId="{22547F39-9FA7-43D3-99CA-72C5AC7FABEC}" type="presParOf" srcId="{BD38A394-6494-4CB9-9EC7-7B3C405C7FD9}" destId="{9CD9D733-E41B-40E6-AF34-9D56188ACBAE}" srcOrd="4" destOrd="0" presId="urn:microsoft.com/office/officeart/2005/8/layout/equation1"/>
    <dgm:cxn modelId="{7108199D-BAB1-458E-B971-E73165E87011}" type="presParOf" srcId="{BD38A394-6494-4CB9-9EC7-7B3C405C7FD9}" destId="{FB8D22B0-1811-46BA-B2F3-5419CF9DB2CE}" srcOrd="5" destOrd="0" presId="urn:microsoft.com/office/officeart/2005/8/layout/equation1"/>
    <dgm:cxn modelId="{9D2EEF52-07B3-4B20-9F36-DC64FE0ABA6C}" type="presParOf" srcId="{BD38A394-6494-4CB9-9EC7-7B3C405C7FD9}" destId="{96C6AE57-6E3D-40E1-AAF0-E7BA067CAFE4}" srcOrd="6" destOrd="0" presId="urn:microsoft.com/office/officeart/2005/8/layout/equation1"/>
    <dgm:cxn modelId="{76EF9D8E-E5EC-4658-8871-C1BCB23191B2}" type="presParOf" srcId="{BD38A394-6494-4CB9-9EC7-7B3C405C7FD9}" destId="{30EB89F6-6750-43DC-B262-7D9479E31A44}" srcOrd="7" destOrd="0" presId="urn:microsoft.com/office/officeart/2005/8/layout/equation1"/>
    <dgm:cxn modelId="{4982E1CE-5147-4FA4-9BC2-71EB99FF4780}" type="presParOf" srcId="{BD38A394-6494-4CB9-9EC7-7B3C405C7FD9}" destId="{DAD69FEB-FFB3-4874-B480-23302B83F32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296926-1FCF-42DA-A7D8-5E70CC8CBA6D}">
      <dsp:nvSpPr>
        <dsp:cNvPr id="0" name=""/>
        <dsp:cNvSpPr/>
      </dsp:nvSpPr>
      <dsp:spPr>
        <a:xfrm>
          <a:off x="107505" y="1584180"/>
          <a:ext cx="1817140" cy="1817140"/>
        </a:xfrm>
        <a:prstGeom prst="ellipse">
          <a:avLst/>
        </a:prstGeom>
        <a:solidFill>
          <a:srgbClr val="4285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awareness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>
        <a:off x="107505" y="1584180"/>
        <a:ext cx="1817140" cy="1817140"/>
      </dsp:txXfrm>
    </dsp:sp>
    <dsp:sp modelId="{864C8F33-289C-4BA5-A022-A5A38212DC75}">
      <dsp:nvSpPr>
        <dsp:cNvPr id="0" name=""/>
        <dsp:cNvSpPr/>
      </dsp:nvSpPr>
      <dsp:spPr>
        <a:xfrm>
          <a:off x="1966970" y="1993309"/>
          <a:ext cx="1053941" cy="10539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latin typeface="Arial" pitchFamily="34" charset="0"/>
            <a:cs typeface="Arial" pitchFamily="34" charset="0"/>
          </a:endParaRPr>
        </a:p>
      </dsp:txBody>
      <dsp:txXfrm>
        <a:off x="1966970" y="1993309"/>
        <a:ext cx="1053941" cy="1053941"/>
      </dsp:txXfrm>
    </dsp:sp>
    <dsp:sp modelId="{9CD9D733-E41B-40E6-AF34-9D56188ACBAE}">
      <dsp:nvSpPr>
        <dsp:cNvPr id="0" name=""/>
        <dsp:cNvSpPr/>
      </dsp:nvSpPr>
      <dsp:spPr>
        <a:xfrm>
          <a:off x="3275856" y="1584180"/>
          <a:ext cx="1817140" cy="1817140"/>
        </a:xfrm>
        <a:prstGeom prst="ellipse">
          <a:avLst/>
        </a:prstGeom>
        <a:solidFill>
          <a:srgbClr val="4285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incentive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3275856" y="1584180"/>
        <a:ext cx="1817140" cy="1817140"/>
      </dsp:txXfrm>
    </dsp:sp>
    <dsp:sp modelId="{96C6AE57-6E3D-40E1-AAF0-E7BA067CAFE4}">
      <dsp:nvSpPr>
        <dsp:cNvPr id="0" name=""/>
        <dsp:cNvSpPr/>
      </dsp:nvSpPr>
      <dsp:spPr>
        <a:xfrm>
          <a:off x="5133155" y="1993309"/>
          <a:ext cx="1053941" cy="105394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>
            <a:latin typeface="Arial" pitchFamily="34" charset="0"/>
            <a:cs typeface="Arial" pitchFamily="34" charset="0"/>
          </a:endParaRPr>
        </a:p>
      </dsp:txBody>
      <dsp:txXfrm>
        <a:off x="5133155" y="1993309"/>
        <a:ext cx="1053941" cy="1053941"/>
      </dsp:txXfrm>
    </dsp:sp>
    <dsp:sp modelId="{DAD69FEB-FFB3-4874-B480-23302B83F328}">
      <dsp:nvSpPr>
        <dsp:cNvPr id="0" name=""/>
        <dsp:cNvSpPr/>
      </dsp:nvSpPr>
      <dsp:spPr>
        <a:xfrm>
          <a:off x="6334648" y="1296145"/>
          <a:ext cx="2555553" cy="2448269"/>
        </a:xfrm>
        <a:prstGeom prst="ellipse">
          <a:avLst/>
        </a:prstGeom>
        <a:solidFill>
          <a:srgbClr val="4285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less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congestion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6334648" y="1296145"/>
        <a:ext cx="2555553" cy="244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540F-FEE6-430A-99A2-E5C26CEA5C6E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027D-D980-498E-9D1A-DFD478333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1.xml"/><Relationship Id="rId1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elina\Desktop\RushHour\rushhour.m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moon.rieh@mail.utoronto.ca" TargetMode="External"/><Relationship Id="rId2" Type="http://schemas.openxmlformats.org/officeDocument/2006/relationships/hyperlink" Target="mailto:allister.geonang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he Office - Dwight - Who are all these people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1653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16024" y="1124744"/>
          <a:ext cx="889248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696" y="1476073"/>
            <a:ext cx="5544616" cy="584775"/>
          </a:xfrm>
          <a:prstGeom prst="rect">
            <a:avLst/>
          </a:prstGeom>
          <a:solidFill>
            <a:srgbClr val="428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Change Human Behavior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difference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67944" y="4797152"/>
            <a:ext cx="720080" cy="720080"/>
            <a:chOff x="2843808" y="620688"/>
            <a:chExt cx="2808312" cy="2952328"/>
          </a:xfrm>
        </p:grpSpPr>
        <p:sp>
          <p:nvSpPr>
            <p:cNvPr id="12" name="Rounded Rectangle 11"/>
            <p:cNvSpPr/>
            <p:nvPr/>
          </p:nvSpPr>
          <p:spPr>
            <a:xfrm>
              <a:off x="2843808" y="620688"/>
              <a:ext cx="2808312" cy="2952328"/>
            </a:xfrm>
            <a:prstGeom prst="round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andglass-xxl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1840" y="980728"/>
              <a:ext cx="2232248" cy="2232248"/>
            </a:xfrm>
            <a:prstGeom prst="rect">
              <a:avLst/>
            </a:prstGeom>
          </p:spPr>
        </p:pic>
      </p:grpSp>
      <p:pic>
        <p:nvPicPr>
          <p:cNvPr id="28674" name="Picture 2" descr="http://techdebriefs.files.wordpress.com/2013/08/google-apple-waze-icons.jpg"/>
          <p:cNvPicPr>
            <a:picLocks noChangeAspect="1" noChangeArrowheads="1"/>
          </p:cNvPicPr>
          <p:nvPr/>
        </p:nvPicPr>
        <p:blipFill>
          <a:blip r:embed="rId8" cstate="print"/>
          <a:srcRect b="4239"/>
          <a:stretch>
            <a:fillRect/>
          </a:stretch>
        </p:blipFill>
        <p:spPr bwMode="auto">
          <a:xfrm>
            <a:off x="539552" y="4653136"/>
            <a:ext cx="1497224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incentives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148478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 	options</a:t>
            </a:r>
          </a:p>
          <a:p>
            <a:pPr marL="742950" indent="-742950"/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	promotions</a:t>
            </a:r>
          </a:p>
          <a:p>
            <a:pPr marL="742950" indent="-742950"/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	</a:t>
            </a:r>
            <a:r>
              <a:rPr lang="en-US" sz="6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gamification</a:t>
            </a:r>
            <a:endParaRPr lang="en-US" sz="6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742950" indent="-742950">
              <a:buAutoNum type="arabicParenR"/>
            </a:pP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impact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27089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74%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1840" y="27089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56%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75648" y="2321585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itchFamily="34" charset="0"/>
                <a:cs typeface="Arial" pitchFamily="34" charset="0"/>
              </a:rPr>
              <a:t>41%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2670011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270892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60" y="2308810"/>
            <a:ext cx="176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Participation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1880" y="2308810"/>
            <a:ext cx="176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Frequency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208" y="1844824"/>
            <a:ext cx="176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Less Congestion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12776"/>
            <a:ext cx="9144000" cy="47525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AutoShape 2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12" y="7010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feasibility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rushhou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84784"/>
            <a:ext cx="6144683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data:image/png;base64,iVBORw0KGgoAAAANSUhEUgAAAS8AAACmCAMAAAC8yPlOAAABXFBMVEX///9AhvY0qlL//v////0+hPTwRjX///v8///z+vFCiPgYokLxRzbtQzL8/Pz///n+vwb/vAA1gvfP69j3//8AojvD1vo1qlPyRDn/wAf///b3+f05g/DuRzVChfn+uACHrvbb7d4NcvMrffftSDv+wTf6y1z/9PZwoflBiPPvQC397+zC1veQtPXtPjTtPSXymZDvHgD3xsTG3fh3qPn103anxfLi8fv8+NHuc2fwn4T7wiXuLBnsopZ0pO7wPj/2sKvb6vzpW1AydfxPkPPsNhX0z8zU2u7qUDn42tBFkfbtn5nV5/D93I/8+uP45aLwbmb+7dS/2O3thHr3/ub4u7Sfvvv55bP81If64OLxOC6vx/n0saCTu+7ydmj7yFD2U1D4y0H80HXwh3TxhG/zlYRbuXV3sPH73IboZkf3xyPyZF+lyO/svq/22d/wb2vtcnv511b0mZk+ieT+pSnLAAAVIElEQVR4nO1cDVvbRraWVyPPoLUkrGpd4w+Z9ZhgyWABJjhcFIqpIZAESEKBYkqTdJubbJNu927///Pcc2YM+IskzUJgs/PmMTa2Y41fnXPmPR9C0xQUFBQUFBQUFBQUFBQUFBQUFBQUFBQUFBQUFBQUFBQUFBQUFBQUFBQUFBQUFBQUFBQUFBQUFBQUvhgQQh2HUupQpmn6Ta/m9oNqhBIn5zg5II3c9GpuMYjGqJNvZQ6rhfK3AN5ePJlp5Qna2a2Bfr6YGz+VzGGN00WXc9dImGbCTBiuWw4W37WcW0SY7vy1C3rTS3FmqiZ3fd83EglgC38YicB1g9XmjZ/LM+jsqz9/LfCnsRtcFMR4O5MoG4ZpgFmdkWUAcaZpury8+ICSW8GZrn31lz8J/HnsJtdBWq/Lwq7OgZxJQzNMn7vv8oqvszXoRHsXcMM0BT1BwveRsCAwfUldAV7h1Ty5BWFMJzfPl0byr7kvyMIfgQharlEo+Pi7iQBDc92W87EfaF/bUpGvr2+WL6I1q67hd+O7aRZ42WxXq9V2OyhzH8NYQrim7z772I8c5Ovq+LsF9kWbVd6NWb7Pebl92Gi1ms18s9VonAZlN0Drgpv/e+vjPtAe5Mf+ovhqtXmQ6JoQ//2152hC1cN+CHdOa9F1u2Ls41XFNfojvVG+gJT8Kpf6IVEwEqdN3IIYvgB0QToEQqM1ySGUub8/Jh+tEK/RH294f6Taa26aki9efaANUUIc28kY3Cg0rs9o/gBumC/mLIG7oS+ahvvaoc5QPQJzbtqq8lbuFqiJG+eLtgJDivmCO6tdohds2BIe526FXL1pvvKzHJ0R8iB3lr6nDuGQW5QP3Zj+IqQllATQxSf19/FxK7hC3Kx9saorU0Wj7eU+/+E/ATfKF2m4IOtN3zfdxrX625eiV19LdzT5a3bj1bePw43y1WrLCo7bfkw+OpcegD7w2+Vm+vEGTLSLiEnO/6eNjy/Ltz9HgCUZTITMROBOfipbmuYx5rHa5sHa2trBZg1+Y2z02lHHsd2jvZ2dnaOnOaZT6ox+I2YW+ZnMyeFSpuUQOAPiGbgxwi6xL10ncOTjhbVHj9YWjj2PefrVq0Viz3IDvbFgND79Uxirza1nrSgKo7BYeXG/Ri/hS3Oe3plaGU+n06X0+NTUXo4OJxMC1MusBgXD5W4QBCce1Z18A1L/RqOVd7r549eD9uXR47n1rTCMNiIrrMzVrkFbE6fZ9tG+zELwicHLIWx6YX0+7oRWtl6xkqFlxfPL2/mhQ4Ft5PZelsbT4xMT6fTEOCBduvuU6mQgn9Adml8KOGxDfiJIwB3nJ55zWuZlDsiM3h+plt9ensdFZCuVVDZbjOf/uc2uurpJciC+0L4SxuSn8UXABZbjTiqZTFnJbDaZtCwraUWdV4OnV8+xoztgVYIoxEQabqWJN7tsIBBQJ1Pl3DdNo1sCCFxeHVviQWAm/OASvlhurhNZSTh+JZu0UpXsViqK7k9fZuefCqfxbYBVQpNnhvkisHRHtLmHIdehU8Z+sKJisV4swipTWVxx0kpWwmh9QetVv47N3qTRuMaRsTPaJuCplXt9B4WYdupyMKxuxyVhGn7gu+1JF/clo5AZoe/BQGvrG2GxWMSTloJ7OHOVYrixb1+xiUG4x1WBzTeH+WJ2HmH34OyXvCcX6tlzcQgkpVJJQRWQZqXEXSc8YBdLJWz3DjIl+RJknTM2ddQTmKnjzZZFo8XsbbwkfFf2EQqj7It4x5UIYkEKjdxCvnAN8Eu8PO1dJV/EO+GykOOO4Is2Jy/B7GqGSBoexamiJCopfFESB6uudKK1i6U62v+lx9NdioC19PgFceMrRz182a95t/cpk9oz4roV8ZF8sdp6lA2TElYYhhgUEMVo375Sj6SzruDLLYwonNIWdy8Brwq5ztaiULpgEbYlCPrz83GUrSBjxWKnsuBJUQ8i4vtzftIYtybEfTot7K20ststQ+qMLJ3XxV1eLvtGGQO/ITM2czRfOvstklxVrDCOX7x9AasIs1kgLdyAk3aF8zLAl4iqbjCSL0P6hWgOmaIijUV8rFm3RStyuwNBA/zAKsaV5QXqed7Yr7+FHQgj8K8SrcugTzT9aCKNHE0gOT89tfM6qLDnICrSgsP085wMzJQ+E3LQxNJ3e7aZA7QO21xYmyhpjuKL/RDDES08adZv22OwCrq53IkqyOA388faFXqkjfYF6/DNEa1Y0nJFvDXxJryjm5gbhpvIw2m1f9woYqAH6bUPCpHqej7P2AI4RxGtrhL/S4Q5pu1OldIyYpV+2tUcnTHHYfYRPJtGeTGe3pPfycm3C7Kr7hdmm6huNbg1Z13fEIc3pX3161WvVgkreM6SsMmATGV5YIytFdHyrWz4RPeuziWRL8lJfnhsSfIlu48JWbA2DWlvvpvXmLcQF+tJNK94zu66no3R5Lc4W8GIW9+oyU/aK6WFdY2X9nLnq9fZvedp6ZLpX3YlXyduN1SVZ7zcmR8R+105YcjzdsZXz/4IQUEEgHr8pMa6sLX8QR1YtLLFaOEKRQV9x01h7OUR/oh8yTB7sVl193jkS7Pfos0DMfGcx/Ru/cG2dY/9cwOUBciKeB/tRs919elEaY8xqp8315zvnpeQrzS8IJdT6I658Gc9iZLO6JKBJ8ro+mO/fdXeRrgxZjvreY+e78le7S3wBTR2lq+ujEByGS5Z4K3hVNh5bKDGxmX655DblIv2tR1bwuQ7y7hp41m1xXJtrbYVJuU5n4Zn2N4vuCGmx0t3hc1cVHbILsT8ErrpLw6DLPEdRi9ghh/22wSzqxAyMIYaM6SfL50txCBhsvVsvN3lijiUHa+th0LXwCI2ry6A5VpS7CTck+Gz4DTKfeB4E19IxC+2H1liQeEm2D9QxeQPgLe2ARHfgpN7gF/8uZAP4+mVe4z2lsHAhnYwhKGjPgWlqi+6oi3s/t7s1/x6rtEtAg/zlZuLQcjU6/G+13235y38nN3o1KXEKcZzV8eX03QLstWxOMJqiScV6plKbTY9WbxO+G3wx3WhJUDjUBTR7Mwh4camf4zCej2VDPcZobkpYV2QLQ5U2KjG7q3gLgmydYdR2qy6vhjTmHX6K+OMsmpBSLHCIF+EvoX8wsom400PXgHfPV6rgJyogxa0itlkGIXL01fGF8lXpaDwg6EMecS7CWmURch3F3XteCslRHR0ADt8T7sfHtlsrlOsQwwL39qU3hN6C3bIp0Mnmua+l0lS+iWj5Jko9UKwHw6m9EQkImBfA/HLs2OrWKlXQgj2sO+OLcxFcQfsvp7FxUXx+tyxN/hhnw6mn3KxRsPNfFQt75QLMcYPibaJCQgmuLWB99i4dYYgGOvJcL1G2Z5IF9OlFYheA1Vp6u2kpbNOMeI8Kxdk6XJoR9MpBg7cH2cG9kevNl/JVrJ1UPKgUtaeRHE9W4FdG1JIK5p/e3DsXVaM+zTMFEA+g1YorH7MxxJZjTXLM4QdoJaAILWFHPTzoLN/AF/1bL2+tc2cvdIEViNKL4cL3kzbk/ErDWTmlriB0osvDgcc0uRi1HFQrzK2PV+E42Sjf9HtV1aEZl0HqoqdMOygKLzqKphdFQwE3GjQD2+8+TLKe1h5g7K1DiSLEKLWPQLhvm/+hrEa2lcF/GTTo8AXSNJS6eWI4iAEMCk1VnZ1eiiCo89nh/t6LN9G/WUO1yc2ga8s+OPyftzpQC6LpwlMa2P50Rjzrr6B40jFCg65an+oIk3JoeuLnKjdJGytLjZs5KufLvBH5hTFia6nNhndE9o+Lfga8EfiQMAXDin5wtjo88MRvSTgC/xgRD4k+AKEnXoRoqlVgYdxuP/rddRXNRxWMroavjzzoffmvIcuvtUoTILEOaijTEyFL9CR+79hnh1b6I1gYsiXsK906ZcRkyzsCHaCC/sS2yOfHeWPD9G+hvliwFcKj4Q3SLFTYRRZPxwzdk2jHsyZdE1MNgzfb77/rURf4hiQjaAwA1JgISxaKL+G4j2w5y108CsUk1vHBOM9FrrSK/oQX9QTL0IMm2K2s8RFau9WR+RmTReHjofzR+94HgtKICiQr3oYZ/cXQOVfX28Qsh4f6UoYvPqBabhWQXij7we4RR8nQzAvWOPC0DSh7d1HvkDKrtcc70gkj8DL7vDBsdCDhZ3SFHNE6xitnQ8n/yBkUGkM54+wP9aLqaSQx5Vo/pv729c7Q0R15/RbrM2BffHV9wyME80LsNiPk+Unjg6atAJ6FfiK5thgvGH5Hzt1ob9+ZNTZncJSIbCyN3z03edCraKWzemttotj2KabGX7jrJzoG7Iv5r0IK6JpYEXx1kEtf12OeA6CslpUewvfrjYvaQjCKvNtV05sGglZdvqxg9l2MawcDxq/t4AV1kolGT2CaJN/WUIDK40/H+ufiCKozdKycHik6U5+EdItCFN8dUjfQx4i0sfhfBvyoSIKsGy0v92nHkC+alfd7xBEOA0uq+PuQ15tjT5CzgFWZVnd5O/Ee9hBLARrcePR4P5vL8NLGIBDEN2a9kYGsFJ6rz+sULI7JfPt9Dhl8CGnZ8XVmf4mG3NmE92dZpAv3YN8O4tbcbzZvwiHHf86fR3GRrAIbJgiiLlBBs4J1XuWi5cyEJIJ3ECMIMLZ98SrbLoeigIFrJT1CB14uIZfAUyssy7qObuls4bjPVDxZ+90qObchWwIiJxI3xX1ice+cDrTRb3Czj+PaA/8oKff0V+fqK1HYOXJbLhVYxf1HEiv8q/m17fhwdWHflk2NAUf5Woj7zg955dQx36w+q3ZrYSZ7aas5DH2Q1ypixRyY7M3angHMWR0WStVmRenXCd3hNPBv5V7F102oo/tyLoFvCibanRR7IKQ/reb9EwNkhx9ADpGXHoyqr6qPYot4AuC5fK0d16stz37f+aLVnz/OkzMGVuVpUGsAbh8camJUonINiNtzky6ctwcU8dCi0hhCyJ+PQZJkUwVO1nsBRHZ7LPnIusb4CtMRcsiVWLOPVl2BqW1skdFAwJHIr67I3NtYOyunDxjLaMgnN43qs9wBcSGJTiNtqzmjNofsZ4LGw+so2hFT441TxMFVnh2H9R+thg/ucLy1wVh+Sr3US2IqjOkccFkptXMe81W47AauG6iW402uDtz4Xns11gU6lEkPtm0waN0On2wHqIQAqnayYql2rae2ynJcjRkRc+f6rauM/Ld3pQgC6P91K40C2ovlQN5INedbHrglIQ1X5u+2bXuhDHc74BMI8ZqLvbVt+7XHIgler72wws8k2h182tXThhYEshWV55C7CiLbhYXVUJMF01RDoYA5xrPaG/WtB/LxmM9W5y39ufu338SxVJpwy1ek+GdUM+5U+pOAeCPO3s7b16WZJwX/nikyY2TOB5OO2J7xQhc3p49OZltl7lRMM/6acZwf5t47LcNrFxaW1a2s/EWVjH39xgtH7u3Vuft8VXThVchE/uda4heFnpdEBhgbgD0DtGcweVCyG/07/O15RjbVinRWo7iGFQXspVMhtlK/Kq7ndtgJk9XpOfJtmNJlO2ligWffMO6UQf8uRl0jdkvFAo4YOIWZOVelAtHxS8wQQj50tBDC5LHKOp0YD1F0TquV65LwOYet7krm3/dXqMQW3jxqCmHP8rVVv9mQ1nt71g9F2tNFisVURzI1rHMM/+3PL7X7r7x3i9d65o4UxDjsm87Pn7Xu9hcmNMKeLfPmRAHlruQMPve/fHr3vkJb7sSFbtd9mJRzFGkRJc9GUab2qWS8t8E8U5Njh0NkanJMyrJw/UXeHBoU9aniwjVpvejEHuQSRzPkTk2bI2VKH7U+15wyadn0znp8Qukwez2tN7BNpCmoIsDeUmciT/hHgy7bSQu2x/RLmtvYwuWkUpZgi/0zmQlVYzX/8H0a/t7EMRpzRpl3zzrnp1dXguPAs5fN8hwOUln9FEYZeXJFeVDKwWsza//2vc22LH03TfdcCVySfloPP3yaGCOkpHmLHdFV9joTjSZEAdOOFYERvXTBMam5+JYWpgYeMHVhJ14vzZ8tcrVAfSD0zrk3D9vOsrumQHBf7LlkcHJNg1FFA6AzWOnKJmSUyfJMJ6/X+vrwmPfyGE57M9O9FpXurS3qw/mLETLNx6WuymaODxvN5ylLl/Y7zi/Pu0v53zpzN5en5eDJuiM8CCcX1+Yvtpi9DBA7eRmFh8+hP2ci+tr4d5sV5fePw1ee7VVjBCdaCOqbN0/fzeWEXtribt3psTASWkcQv7K8z2UXSM/utE2TdeFpBEnMpfgiROZDyUa2Fb66n+7GOs5g4xtPqlYkcRGWHmycIWNjssB+jvnPMicHk6uri4uLs4eLjXy9AOVV8bszbW5v/38899eza0d91cIeiuvsAHkjnZ27v70093vd/aevm90xmllTifx+EsPHDw61qpxvvAB2vS5zei9C9OZV1t49AqW8fOruYOa532W+XhIFnUdPJN5YlqOocr/gFHrhIJbsvz09DTWBN7DAqE5iGQ4doMafOT3EUPQ4HQQHXBej8BnIz+zXGxB7RYVsgNveDFr//Zj63IV08yDw4wIH7cf0rz+yMUdwL4zXLhui0E1SMQ/ZDS35jKnfwcDYewyyAsTpiHhH3zBK+NEa8Kt2rfiEszPgUG+RtAnBEum6i4NGJHtvOMBlnbdyf+MS8I+E+hY67AAkjnxuP954uAcHeqbzHXqqVuGIYMaesJ5LcSf4a6OXbSICGVkycV6oeEH+dtxyeotAa0aInM1+WqPdqLOTAKzNCPgi7fkkujPjMt6OLRZEP2URIH/3mJnu2T+sICFEtMMys0vYf/741eCet5olUHyS935UEiCThtNFICtd23R9jYKJp+9FX/P4QYx+P2JXe2WlBKQ4VcR+EejUKkavvvwg+LrS8WlWoxgNceUNTcck3Vlp0/MvBcyH//XVf5bwPTm71z+Ca3EWV3JkLVD/u6yqyX/i0F1bAz7Bv5tLXGZhyHL+aZrLDmKL3uEZxI2iW4ogla3YgmO2W6w/8j8+frBqNNaDbh75o6mwY32kpcbKiwqnMN+sFR1xfXHvFxuz2aan34x/pcEOfc6KvF2aL7ZWjo5OXnXaDXxGvfPv7hbCHEVxMhXdLwwTRgV/KRMZY1dvE+wK5tSUFBQUFBQUFBQUFBQUFBQUFBQUFBQUFBQUFBQUFBQUFBQUFBQUFBQUFBQUFD4HPh/ubuM2aZoE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912" y="7010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scalability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AutoShape 2" descr="data:image/jpeg;base64,/9j/4AAQSkZJRgABAQAAAQABAAD/2wCEAAkGBxISEhUSExIVFRUWGBYVGRgWGBYXFRUVGBcYFxcXGBgZHSggHRolGxcVITEhJSkrLi4uGh8zODMtNygtLisBCgoKDg0OGxAQGy8mICUtLS0vLS8tLS0tLS0vLS0tLS0tLS0tLS0vLy0tLS0tLS0tLS0tLS0tLS0tLS0tLS0tLf/AABEIAJQBUwMBEQACEQEDEQH/xAAbAAACAwEBAQAAAAAAAAAAAAAAAQIDBAUGB//EAD4QAAEDAgMECAMGBQQDAQAAAAEAAhEDIRIxQQRRYXEFEyKBkaGx0TLB8CMzQlJzshRikuHxBhVyokOT0hb/xAAaAQACAwEBAAAAAAAAAAAAAAAAAQIDBAUG/8QAMxEAAgIBAwMCBAUDBAMAAAAAAAECEQMSITEEQVETYSJxkfAFMoGxwRSh0SMz4fEVQlL/2gAMAwEAAhEDEQA/APqH+mKbamz05mzKYsf5AoJJgmdQ9GU84PirYylHhkZQUnbD/a6f83ioSWrkNKJN6OpgRBTt+R6VVAzo5gynxMKUpOXIowUeB/wDM7+KV7UOt7F/t1O9jfipPJJ17EVjir9xHo6mdD4ojkknaB44tUwPRtOIvbihZJKTku4PHFx0nienumalDan0mODWAszbiIDmtJPHMrsdP0eLPhU5rffvRgy554sjjF7GOh07VdWazG1zS4CQ2JB9Fc+kw4sTklW3kq9ac5pXZ6ibLCi419Et7ROpG/iseaVy0rsa8UdrOsqiwz7btGBs66DeVPHBzlRGctKs5G0bY94jILXDBGLt7meWVy2M0q4qGgCD2zqRyj5hMCvqz+d3/X2RQwiTGajllog3YRWp0aH1MNvTdxXFyTcmbG1HYoe8nNVorcmyLaQNsjofdbMPVzxyqTtFehSIBvZP5g4NjMd+4cV1XkqS8NX/ANFajs/NmmnsYfMu7RzgQBvAWBddW0FsuL5/UvWFS5e5s2bZGsmJuAL99/NU5eoll/MXQxqHAqVFrHEjsgi4m0jUKM80siUZb137/IFBQdor6PBwhwLoJdAJnsScNtNFb1LWpp1dL69yOJbJr7XY1uPesyLSDm3RyMjVmLH/AAoS4IyutiNPaIzP91GMhKfkqfUDt4Ki6ZFtMKRuiPIR5I1toGLDOXnwUpBKW5c2tae7jN0XsTUtiirtRFgYhJog5tbIgNpJIAcZym0RKlZHW29mec/2GqXPmnReS9zpL3gwTOTbQu7H8SxKKVy2S7LwYf6Wbk9lz5ZL/wDOVQL0NnOQnrKs87FSf4li/wDqX0Qf0c12X1Znqf6V2gknDSAOQxPhs7rT4qa/FMC8/REX0OX2+rO3gc3skGRa1xZJZcbV2WuLWxXsVD7Ck7DP2bJ/pC86amu5t2cUyO0ADyEcO+6fJKNMtfsjHCwad1gmojcU1sYgGjNoPIK3Hm0JooabZq2ejqGAg8Aq9XxP3LI3Vm5jWG2AeAUnsXKVjdQZ+UeAspJWgsjUoNA0B3w0k+SlCDk9kRnNRW5Q7YQI7Q/pZ7LTinbaa78lGSO12NuzNmzrne1scsksutrdbWPHpT2e5bUohsFoaItAA8VTjayXGXfhlk04fFHt2ABb0ktkZG73ZdsLC44cTmxN2kA99rrJnjU78mnDK414NdamaTS/rHuImA5wIk9yhjjqkkTnKo2ctznOu4yt8YRhwZHJy5IuUiJFoPxRTi/xF0zFhAB9Vz5SzOWjf79zXFY61CHDJdCOpRWrkyyq9uAKkIg4poCAqFoJDS4nQRIHeRwXN6zMpS0rsX4VSbKDUcfwkEnWDbfYlQ6fHCVyyflS/uRm3e3Je8fJZU6dokUOpmbH248it0M2JYl6itr6+3zX6lbi72LsIGQWCeSc/wAzsspLgk15GRURptcGl21nCN5zUrpFvqbFD6mLO43HJP1JRdp0Qbvkn/FOiO5LUS1sg+o7XhwvxhJMi2zpNqAtB9FYmXp7WZq+1/hAmRn7FRlIhKfYrIVRAAgAEgyFJPYFs7Iupgkuy4AaqTruNpN2XuIw5EhPsT2op2iliA3wYnPTx1SZGUbRlpUCT9fWaSK1Hc6VPiBKkqL17ljhvunsNmDatvMjCMpzyOi6HS9NDJFyb2/uZsmZp7Frekaeog62UZdHlTpPb5k1mi1ujN0a1po0ZOVOnqcJ7A3eqo/p5uOqgc43TZbW2QNuHA/IX3qmeNrkNNq0V0HEZTfeo3QJ0PACJcIzyULE9+QO0dXa4HAE+gVycNNvd/f1EtSe3BIbd2QRJBBmQQfO+hUU3bsk50jbstTEJVmpvdk4boTnjNxAGkmF0IRUFRklJyZHrWZBzT3i6fcRZ1QI4ws0s04ya7WaFijKN9yudDmFojGC+JbWUycvyskrCAUapY4O8eSjkhrjRKEtLst2/aRUDY3lV4YOMnZZlmpJUZloKCJQBEtUrASAEmBUZmzQ7gThtreCs3WTcce3cswxTluVsqudmAN0GfkuQ+C2Tsg1pk3jjb5rp5oqfTwWNXX3+5RHaTsTXm/ax8IA1GoHPxWZdO016nwp9yx5E1sa6bbnuj5rNJxcVXKu/wCCSQVAFAbK2klAgc0aphQO3bkADSgdje7iDCQmVVQc8bgDp2SOd2lSserYup1RAk35eyjQ7QGuCYmya23FaLQ/XRRJWSQAJgRpbRmIn/CkpUiSl2CsBM2hOr4B8mettJZYC+d9y29J0fqpylsirJlcNu5qpV/xOOFsdm9zvMIl07XwQVvv7eFZNZO8tkQq7cGiGXnfNuasw9DJv49kRlnSXwmN73OzM+Fl0YY4Q2iqM7k5cihTIl3RVD7Cl2nfd09f5WrGuCb5NYpwMyeaU4qa3CMnFlVUR33XLyw0s1WmrFSdoqWIk90GI79El5EylWam93uVllPacMC+fd37kml2LIzaRqo1A7Lw9lsxdUqSn9SDx6ncfoWE+K2Lyil+GNjyRyWDOlGTo2YpNxMjKxxQ5sTrwuct+SqWWTSjexFUpbospPtey6mOWuCkZWqdEypAKEwEUCIlMCJTAg8qSAi7IHisuPLJ5nCRZKK0poi7+yvyY45I1Igm09iBp4ZnTXesGRPJp9JcrjxXBOtPJGi2Sb3F9629RNYYJNbPbbYhBamajTBvBC4bexqcRtYo2FA6kCZSsKGWbhbenugopdSxOTvYVWy12zA63UVIloszu2Rw4qSdkHBogaZzIg7z5IsVFzATbVHuSRXUfh07wmlZFuiFJjXcPUlNJsEkzXlZItGkIRMIBmKtVmQMtTv4cl2Oi6TSvUmt+yM2Sd7IhgXQK6L9koB7u0bN8+CydTm9GKjBU2W4oa3uS6QjHnoLbkdCqxW1/wAjz/mKFrKQNhvSGRxH8vmErfgDb0V9xS/Tp/sCyrgk+TWmIz7RT1WfPj1Rb8EoypmabQOffquY/cuNGyOnNRlsSiWu2dpvfxt4I1ND0ozVmETwV0dLh7/f8fsVSTTKg7VQEXM2gnMnvV/TTjCfxdwm20R/jnz35RZVeyJrJLkvqbUN3n9WTUqJOaKesdM7z5blb07kna47lWSV8mwFdMqAoARQIiUwIlMCiq102c0CMi0kz3OCqzxnKNRJwcU7ZHZthpwS5jL2+EAWvI775nRYuoUoOMYq2uaLoSu22VU9kY24p5kgFrRN7zOghXZuoWOlBLV39vYhGDl+Z7GkAO/AQd7gQN29Yo9RliqTLfTi+UW06LgZOCP5WkHhqVU8kp7Nt/MmopcDZs0R9pUPMgzzsoWSL4UWKhRCErEIQpONuwEwQimC2Ao3W4AAn7IRRtWsTJ+e9Kn3IyKiwkAECR5/UqVMKYdXawkHT2lOu4VsVU2QQ49kaDU8VY5KMNK5fL/hEEt7ZdVxi4v3Kkk7KKlU8VJckWy/Fo7ODbNLh2iS9yh7Wg7pmONrDlkujg6rK7vhV+63KpQiUtxRp5rquypUXbNULcRMaQsvU4HlcV9fkTxz02QE5kyVqUVFUlsV23uxIGSTECQzV0T9xS/Tp/sCyLgk+TYExA4JAYH0TiAG/lA10XO6lKMqRdi3HT7LrXCy9izhmum6RMQd0zbuSJkXyQQRyg3I8roEYiCMwfDLnBWjE4Xcvoiiaa4IvJmyeTC03pW37EVIYDt3GVVZKmRpPl3Df7rRgnTrt3FKJsLJFlsnF5IrS6orW3JbTFrqyKaVMCRUgIlMQigCJTAiU0BWMM3Em8ceF1n6p5Yw1QdLv/knj0t0y0bTP4HCNSBy0JXGSfk12U1K1Sbdnm2T6jh7qajtfIr7F1Ss1oBLje1mkgGNwUUMpdVpPu7S2Th4ZSrMWKc3phyKUlFWzRSc0QxoO/WADfM803ikovI68fr8hKe9FrzvVMN2kiT2IbNVD5wzbWLHkVfm6aeJJy79u5GElPgT3Eksa6HROUgDlIVfpyUNbW3A7+LSV9TV/O3/ANZy/rUbRKjRGvGO9DjXcQmUy6Y0T/KOKbLG0jNwlexPSZqzng2pucImWlue6CQZ90ue5HSwpsxXcwtItBg+hP0EWRcS2E0/IGf+GkOJzM8hGSjqIae5kc3WZO7f3qZD3Ivf2hwB8SF1Ol6f/Scpf+1be1/yVSlv8gaukVjQAIAEAJIY0xGron7il+nT/aFkXBN8msIENAGXDLxOVt4z5LmdZfqfoX4DQ6mDJGlo0twWReGapR22M7qzKdi43AsQOzfhxTSbIbJUh09qpzZ13QcjeYjTkhpgi17JzAm9924+CcJaZJ/IjJWqKG0wMtZJJnWNDkrVl5vzwQcKoKbed9DHy904Y5ZZUhNqKLm0BEQF01CKSVGe3yWBsKYAgBFMCJTERKYCKAIRJAUM0nHG5JkoK5JEcHa+AgWOLEIiL2ztdcp9TlyLQ3d9qNPpQW5B7yZg2Pd/hdDD0eOKWtW0USytvbgq6o4rvdawmC0eUo0OK9SKuMluuPoF38L5Xcn/ABrW/G9oPOJ3fNYs/TqM0ocPyXQm3G2SfNUNLSIic5z1G+yu6fLDpdSnz7EJxeSqM+owVAXeB8FeutxTi45I7fUi8M1umbXEluEkSRB5rmqUY5NcOz2L6uNMh0bWLSaZLYE3JAjPyW/rccJxjm4bIdPJpuBprPOMvaaMkAS4kERpbTJc+WRyjo3pGlRSeoiatS9m8IJAPeRaygop7ib7IKHWuIlgAv8AinlaE6ihJG1uxO37lAkol5paSbHXlpKTTRIi4TqO7NAGaohEJFDngfNNJt0ituiirtIIhuREnS0/XirJ4JwfxL/vwQ1p8HOL3EmIjTOfRdTD0MVFOfPgolkt7DonOQJyiVoz/G1jur8e25GKreiwK9KlREaYAgAQAtfrgkMaYjT0V9xS/Tp/tCyLgm+TWgQ0AVVWcxyzVHUYvUjtyiUJaXuW1DLYIxbxvXJcXF09joJpqyDj2gRN5k6C3FIg13Q3E/XyQQMzHATkCTbO/E7lIRU4TnGc3P4shEzCfOyI2adlpwLrq4IOEKfJnk7exoVwhFAFTqhv2D4tv5oATnmfhPi33TARefynxb7oAGuJ0I5x8imICmBnr0QTMScrE8d3MpThBp6+CSk1wW0dmfhwts3I5kzF7krlxyYISckm2uPHsaNOSaLndHkNJuY017oUv/IZW+wLplRjfYkFpH/IHyJW7p5etBOT39v8FGSOh0RDoyWicFKrIJ1wNtctEBU5ejhllqlySjlcVSNGy1HvBIaDBiMRbpyOvBczqsMcTST3rc1YZa02zQ6mJ7JB3gRY93KFmt1Ra4+COy9GMJxbxkYIV8+syTx6JV/JCGGKlqQtrp06edOQd1Mu3C8Dks6t9y1qiDdpaSAGvk2H2dQCdLlsDvspEaNFGuWkznrPhZNu0SRsO0FVORIrO1RxTRFySMVZzviYQOYJt3JqitvewpViReJ4WB8SkF2UViDIIsp4pyhJSi6KJ0znNLsUjCBe0E6ZZ713cuKWTFpu/DZTFxTsGTeSANIB90LJOCUK1Nff3sJpPdbFmBujQDMzAk96WHDkU3kyVxwhymmtKJrUQBAAgAQAvr0SGNMRp6K+4pfp0/2hZFwSfJrCYDSAEAVCsAdbaQb+SzZ8Slfv38Vx9eGXYptBs+0gktvw7LvbJc2cJR2ZohO9hvIBvnEfXipYsfqy0ohN6UVtpA6+fqt66PGnyZtboOqg6/JCwxxZIyiPU5RaZoC1EAQAkAIpgIpiIlACKYESUwLKfR4fBeJFiBrOU+q5/V9QmvTj9TVgxP8AMzoUdkZTBcxgmDAFp1i+V9Vz7vk1EtnrPce1TLLZ4mnut9WS2GTfGEyJF5ESSMslLU07XIqtUyno+nTgljXNBNw5rm6ZQ4ZKeXLPJTk+CMIRjdIzbRSoghppuxGLtY7CZibtEa6qa6jNFbSIvFB9izZGtl7WgDCbtjeBfiDoUs8Zusjd6u/8fMMbjvFdizqheGhpOsQTzKzp77lpzWVmzhrtbjadRLZ0c2dclty9JL82DeL+q+ZnhmXE9mdZpkNOfzBWPTpbjIvu1aMb6D8RirF7S1pj6+SE0DFWZN5va/EcPBR1blb52KBUqSQW2/MDPlZS+F8D1eSD6p0/tCbRC0hNJOnFD2Dng02tCghoz13QpJeCqRzsMkw4+XsvR4oShjSfJlbTZJrOJPgrEqbfkROEwBAAgAQAIAhg4ny38lGhiNI/ncP6fmEUFmzor7ml+nT/AGhZ1wN8msIENAwSAENJqmHG6M21U9ZcIM9kkHy04LN1WK4akt1+xPHOpEQ1vF2V3ST59yydJNRyfF3LcttbEzhH4R4Bb8uWMGkt2yhJsteTFonjkrJKXYSruKm4xeJ1gyPEgKOulctvv6jq3sQG0/yv8EKae6HpLgVYREUxCKAEUwIlMCqpTYS3GJaDf55KGVPQ2uaJwfxJG5j9ltdu4fFYDTmuJudE6Ae2AQQJy4jekwAv+v7quhksJjPiprcAxHVJWwEJj+390NpsDmdJDq3NqyQD9m+B+Eg35/2W/pf9bHLD+q+ZmzfBJT/Rmluwsc0dqoQbg9Y/KDrOVz5bgsTtOmaFT3FU2ZrYLWmo4bzidH/Jx471NZZqOm9iOhN3W5xNqazF2Glo1Eg37iR5ru9O8jxp5N3/AAc/Lp1fCS2baerzktzjiquq6RZt47P+CWPK4c8G58uFnYTnMA+q4TWmTRpTK6tbC0SZPhJ5BW4OnlmlUf19iE56Uc9leo6xYydO2QD/ANeS05+klihq5IxyKWxbjqgyA21gcRyjXsrJUXyWJ0S6+JaBlc6CeErVDo3KKk3Vul3KZZKbSKXvLuC6OHoseJ6uWVSm2C0QSUUk7F3GpCBAAgAQAIAEALX64JDGmIv6L+5pfps/aFlXBJ8mpMQ0AOUhjlACIQBUaIVc8OObuSGpNcFFTZ3ST1j+XZ8pCpfS6XeNliy2qkOjtF4wv7x6qeGc5XrIzilwaC5XOUY8sgk3wLrAmmpK0xcEg5MAQAkwIlACTAiTcHcVDKpPHJR5olGlJWav4/TrBOUSJn6hcNo26mZ31muMuplxbMFzJ10J5T4IphbLnVBUbcS05tcM+YKVUNyZZRqimA1jGgE3i3fxyCa72w1sTK9X8TwRwbh8b38ktmGtjrvxGZe20dlxA1071FbD1ka7i5uFxkG31xVkJvHJSXKIS+JUzHUqGkOrBqkiYLA0yDlOIHLJbpQ/qJeqmku9+SEZektHPgoqbTVcA15cIGsAuB34YHkFr6bp8Md4/F7/AOCnLkm9nsVExoe4StbZSkEzoe8ITBo2UNoOCN1lw+tw6M23D3NEMnwV4MOJxMm/GflC7UYLGtMFsUXe7G0nOAI4z8kSiprTJbMON0NrRaXPBO5zonuK5fUdLLVJwWyLo5NkmR2s3ENda0jCZtxKl0OSauKuv5DIk9+4nzEiTlbsz7ea6TbSsp2uhurkmcD/AAaOG9UYJaF6dffJOUb3stWorBAAgAQAIAEAL69EhjTEXdF/c0v02ftCzLgk+TUmIcpAOUAEoAcpAEoGIpiK3t1UfTTdjsyv2kCxxdzXEeQXMzuSyvfjgvgvhFgBHZdUg73PB8DcKgm34CoXMIi7eTnGBEzE3zWrD1Lgq5RCWNPdF1Gvi394LfIgLfiyxyLbsUyi4vctlWEQTASAIuTAqAANx7rJ1HS63rhz4LIZK2ZCpWcPhdHNpd6EcVnXQ5O9fX/gksqK31GO+NsgcD36WTydFNfkd/2BZdzZQc0DswBnYLFJNOnyWqdlrqo3qI9SKm03H/ymbfhZ7J2StMY2RxiXuPEHCM9zdUN7WOmWt2qlTBBqi2eJwLvAqOmUnVFtpI59SoXuLjr6aL0mHEsWNQRzJycpNsSsIggCvtcPNVzxqbTa3XA+CTZvYDknBOMUpO2D5G4KT4EUVbWJdqQWtxW1ybxGayPOoy1K93T9n9/UsUL2HRqA3lxy+IEeFgtOPTVL/BCSrktvEmyp/qIyyrHHfz99x6WlbJNeIIjvVksbc1JP9BKSqhBWiGgAQAIAEACAF9eiQxpiJ9GD7Glc/ds3flCzLgk+TVHE+XsnQDjifL2QA44ny9kgCOJ8vZFAOOJ8vZABHE+SADvPkigsqrNcYg+I0VeaTjjbTJQScqoztDtTJ4Zed1xnRdKrBzouXR4ICxtZGRi86Z78kWKxsZnB55T6K3FmeJ2hNai1rD+bITf/AAtsOug18Sd+wlhb4ATrPl7LZGUZK4uypprZoCOJ8lIBEcT5IARHE+SYiMcT5JgRe3ifJNAKgx1+3IyAgAjmVxOphKE3q77mmDTjsQfiBiCbZy3PdBWcKRbQBOYLTeMWE5ZG3FONc9hpJFrqBiXPfYXwmB3BSpTnUFy9iV1HcyVXl5kkxoLWXcwdPHDGlz3Zlnkc3YAcfRXEQjifJABHE+SACOJ8kAEcT5IACOJ8kwClnBJA32ssPV4Zf7kOVyvKJwkuGQcC0kTPhnpopzUupwJx2+6EmoS3IuqPMDs3N+0cu9izYemyYpObXC2JylGWxPv9PZbcduO/PH3ZWw7/AEj0Tcppppbd/P7i2HgOhlUf1sU6mmiWh9hDvWtTi46k9iPsS70wCOKYBHFACjj6JAOOPogC3oz7ml+mz9oVC4G+TSmIaACUgHKACUAEoAJQBF3BDipKnwFtboz1XgGId2rg4XETuJFvFcXJjeOTizSviWoeExa/JV0KiuoDE4sEXMgHQ2PeQe5LuCRfsrSBvPhN0mSiX4wHAkxNuaXYsTpldariPALr9FgeOLlLuZs2TW/kRW0qEUAIpgJAhFMCNF4BJMxbIE6wMuaxfiCuEX3stw3bL6NVr5w3jgdea5FM0UIuY6BiaeAIlSVxTCiI2RhBhsESBnpYHzU4zeOal8mD+JNGRhsvRswolKimmrQxpgCABAAgAQAiEAMGNx5hVSwxbb3TfhtDTaEeXgpqLSpP6iIOa3OAjTJtBZOnSJHZbbgq55sUJaZOhqMmrRUKUnIzByc5u/cVX1GDHP45PwShNrZEBREE9qSZ+J2p52zT/plCXw8ePHyD1G+SdMYRZru90+ElXKNcCbstUl7kRpgIoGLEErCizow/Y0v02ftCpXA3yapTENIAQA0ACABAAgBIAXWFvEZx7KnL08MvPPknDI4fIW07O/4mvAB0LZzuLhw0IsuRJKLp9jU4pqyTey3tEcTcCeUn1UGrEkWYZv8ANQsZBxN7EAb4uO4+sKcYOUlFdxS2VlFMWXo2YkSSGJMBIEJMBFAE9lrASMLic+y2bZb+a5v4jFtxfY09PTTRopvkSGuGkEQdNFzlFeS0oxgG1F1si0MjmCT8k2q5GUbQWEzgIcYkEkRFhIaY0W3pukeVapP4f3KcmXTsinYKdKScQtH4ra6TGiu63I8aSx97I405XqJNfJJG/RbcEVDFGPsUvdklaIEACABAAgAQAIAQk2AJPC6UpRirk6Gk3wb9j2KIc4X3HRcbrOtc3og9vPk14sFbyNHVAAADhA+rLC5uUtTe5b6dKkZqexBrsQJi4g7+a2ZOulkxaJLfyULCoytGPaKZa42sTZdLo86yY0m/iXJRkjpfsV4z+U+LfdabfgiTQ/AhJgMwluMUJiJdGfc0v02ftCpXBJmpAglADQASgBygAlIAlABKYFVd0Am55ZoW24cmx1TEBAc2IBDgQbALz85O2/J0GqVGV+zkZVag/o3f8UJ32IXsJ7nNEEnQi1zETOn+VPHj1zUSMnpVkZJz8F2MfTYsW8Vv5MznKXI1cRFKYClAASmAiUCEUwJ7G+KjeMjxEesKnqo6sEkizC6yI17RsjS6SDMC4c4b9x45rz6bRukqIsohuU34uPqU7IGCrVxumI0XoOmw+jDTd9zFOWp2RY1oBGBpJyMCyrzdKsmSMk6S5JRyNJoVNgAtZa6XYrJIAEAIhIZEUxu9frVFILGKYz9+SKCySYhFAHV6PA6sEd/Nef65v15WdDAloTLRVzsRBi+vEcFlosckip7nn4Qwi3xFwPHIFPYLTJ05Ih0A3BwkkdxIlJ7MOSivSkEZjjnKsx5JY5KUSicdWxzW7ty9JCeuCl5MVU6JJtWMExDDScgUm0h0JMR4n/UXTVeg/ZaVF0CpRYS3C1xJMie0CdFkk0ot+xfFWVs6Y24k9tzb3mlSgSeLb5rnzzz51fTcvWJeD37aYIvuGpC6cN4p+xkls2WNEKVESUoAJQASgAlABKAIONxzCUnUG/ZguUa31mjFLmg5ZiV553Z0XwyupUgAgYuILcxzIG/wUopybpFfHJmLpgQRGhM+cldbpMGha5cszZZ26RJbCoUoAi5gOYBRQyJpN/KPBFILDANwTpBYgwDIAIpBYymIg8KSBmpleWgmrGVoacuJvdcPN00/VahFtGyGWOj4mZqlQ5B5dvMAegWnpejaevIqrsVZMqaqJEBdMoGgAQAIAEACABAAgAQAFAGro6pAcCREzdcn8RxuWSLit2jT08qTssftzBkMR4Zd8qnH+H5Zfm2+ZN54L3K2bdPZLcIOoJtzV2T8N0x1RlddqIR6jeqo20HgifrNc7LFxlTNEJJooquIBkQBxmfqyUVqkorlkJukc1m9emxw0QUfBhu3ZJSAEAdvoH4PjLftNI7XYjCZGV57gud1n518jX0/5WcapmeZW+PCMr5PA/6m2er1uy1aXXAs2ZgDqez1K4MzLTgyMEWO9Ycz20tbNI04+Ls4PSW1dIupuYNn2kziAI2es0wbEwG2JAFismPFGM7oulOTjVn17Z/hbOcD0XVj+VGGXLLZTEEoAJQAIAJQASgCIdedwJ8ln6x1hfvRPH+Y2upMzLW8yBPiuItUnSNrdIy1awILQ2BPCM5sur0vRuElkk/v3MmTLqVFYW8pGgBJgEoAUpgJAEUAJMCDnwk3Q0rICoCYg+CXqb0PSWwpkQQAIAEACABAAgAQAIAEACAEWosKImkNwSasYdS38o8EUgsls7+rnCM84zWbqOkjmremiUMjiOpVLrHldV9P0mOE9SlbX3uE8jkiJcBmVtbI0adiLSHnB1jgGlrcYZMmCZJAyvmqM2Rqqf8AaycI3exEGrjI/g2Ycbmg/wAS29PR0Y8zuXPydRntLt+nbg2PDhUbT3r7R2ejIbTaS0U3OccbBWBDRcAzJmwb4peplyK5rchBRS8fqcJ+Z5rsR4RjfJn6LqfY0v02ftCrjwN8mrGmIeNABjSAMaADGgAxoAMaADGgCmq+6o6r/aY4fmOltz+xpouX0KvMv1/Y25/9swtcu6zCPGkAY0ALGmAsaAFjTAWNACxpiFjQAY0AGNABjQAY0AGNABjQAY0AGNABjQAY0AGNABjQBfT+Fp3vwmwyt7rJ1GSUZUmaMUE1uWbOyYnfub7Kj18nks9OPgRHaaLQTuHsj18nkPTj4CszC151GVm6YuHAeCPXyeQ9OPg2bLszXNeSMgIytn7ao9fJ5D04+BbNsbSx9riCDAn0jyUIzlFtp7sbhF7ENnpNLKhIEtiDuk+Cn6+TyL04+CrqRBkYhGRsDJI/DB80nmnXILHHwR6unEdU3+qp/wDap1yk7b4J6UiTSwCBSZ/3Pq5WrPkXci8cX2OhU2amDGBum/dzU/XyeRenHw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http://blogs.casa.ucl.ac.uk/files/2013/12/world_new-1024x449.png"/>
          <p:cNvPicPr>
            <a:picLocks noChangeAspect="1" noChangeArrowheads="1"/>
          </p:cNvPicPr>
          <p:nvPr/>
        </p:nvPicPr>
        <p:blipFill>
          <a:blip r:embed="rId2" cstate="print"/>
          <a:srcRect b="10714"/>
          <a:stretch>
            <a:fillRect/>
          </a:stretch>
        </p:blipFill>
        <p:spPr bwMode="auto">
          <a:xfrm>
            <a:off x="0" y="2420888"/>
            <a:ext cx="9196495" cy="3600400"/>
          </a:xfrm>
          <a:prstGeom prst="rect">
            <a:avLst/>
          </a:prstGeom>
          <a:noFill/>
        </p:spPr>
      </p:pic>
      <p:sp>
        <p:nvSpPr>
          <p:cNvPr id="30726" name="AutoShape 6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AutoShape 8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0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2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AutoShape 14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6" name="AutoShape 16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AutoShape 18" descr="data:image/png;base64,iVBORw0KGgoAAAANSUhEUgAAAPEAAADRCAMAAAAquaQNAAAAflBMVEX///8AAACXl5elpaWcnJxvb288PDz5+fnz8/OoqKiDg4Pp6en29vbs7OxWVlZTU1Pb29vBwcFfX1+3t7czMzPLy8uvr69lZWV8fHwgICBEREQoKCjR0dG7u7tJSUnj4+ORkZFAQEAZGRksLCyBgYEQEBAMDAxjY2NsbGx2dnb9y9b5AAAMfElEQVR4nOVd2WLiOgxtCkMCBBr2LZQAtzDz/z94C90SSbYl24wxcx5LIT6xLcna/PR0vyjbi+MhOR2Hz6PQQ/kbyKqkjmU/9IBujPQ5gVhmoQd1SxQdRDhJ3mahh3U7bAm+F7RDD+xWUBFOkir00G6DUkk4SbqhB3cLZBrCSVKEHt4NMNYy3oQenn/MtIQfUXpReqmB0AP0jcJEOJmHHqJn9IyM16GH6BlHI+PksazNvplw8ljGpklSX/BYG3nEYFyFHqRXcBj/Dj1Ir5j8c4w5c/xf6EF6BUdyPdb5acdg/GBuvpWZ8YP5+JZGwtPQQ/QM80ZuhR6ib2xMjNPQI/QNtVvvA1XoAfrH/pGnmBy9XkHFq5p22+XiZT88L0c7+NFcQ7gXYqw+sB3WWLxMwKeVkvCfIKN1xwx676bgkI/DbHETplxZgAt9oIjVcftKsuk0/2mA/fQdtOEjgcoffQT/Vw4bH0+3QUbrjnStIPwuwOD/9ufj6en9g9PxpR1tuCmnl/QHnokv9HflLtbVfEH+oiH8iHFDA+FkGHqAvpEaCCcJNEVih24Pf2CThx6jV+yNhB/sKGiMC18Rs1xuIjUv6SvGoQfqCyYp/YN4z78N8Aknq9Bj9YJ8aGb6Dcryig1mPdzAIPR43SEjnJxDj9cZ6tOSArFnPeylhGMPszD1cAOxencuEAqtT5zijR6mErVUQ6w+S2vCSVKGHrod7AnHmolotYc/EWWWmo2U/kGEvgE3wsky9PjFcCQcnW/AQWh9IS7h5YFwXI7NVF/OwsQhnvwHKeHTnv57FZoIG9IlXaoS52OJykgNj1KZ+RGJY1Oqlq4m9Jn+LArHpsUMvyM/kB8eIxBe0j385eFRZJLfvWNTrJZ+XFp/6H+4c9+AA2FVYvX+lxa/w+bTOxHW1lmrEbZmYuFCWJ22pkXQrMW2G2EbP29YxpyKQy1hVlXIPTEWbmLqZNSNirG5UtpIWPzWwjI2V0rXoXDcDWjT6z4Zv3kgzCtbvBPGokWtcc3+ioaxqYKFSfgpZ9S03Qdjgfmgd74LTa9wjM3FdzzCUhEYjvFvX4QZRW33wVhdviIlLDO97n4fswJorSgYc6rh2RFDgSMlHGPeUvzDa9ciWNcBA3JT1gCPvOD/7LnNQ8hGmtzTccx5PE3oe8XVMI7AI8sDVz8lb7EEV4w4cSnfvxeaCU7zkq+V/SAttgSWwyH2bNNPsLdyElNwWAuJa274AJnj7yh5hsjHyo4iVmrGP7iyd4KQ+euDyGyJz+tBZHYq8NxE2+ADoOAv7dc7D4qzMeeHFyJNH0fI2O7NKvRQvaFkVjo9ysHiAp4N9kiMnwacONI9M+7PtpPuO+aTUclM6y/NgSQ7xnk5mswvg5lsZ7cQ9+mofYYB0+myy3FnGF3ZYsZFdwnt97dze+TPnZSWlVoGnVvGM1DfkAQkYjxoKXI437GuSh+si55pXb4YSc+0Ryo+40HLlPa56jl60fIJL7P0l8GKIK7ykTMueeH0l4l95VDWZnSF/3qO4bTbV2e18BiP+Fm9x7Yl55YsXv9qOAdtVT/HYTyTpW1vbBqnjkRx3CsWei2RKrwFZsYm2UfgKPWwpPJnXGB4tTtS5hsZS8KrP1iI5DYvOEpgbRDbVPqSgfFA3IjgC/xpTv+zfcY7DP3wUpw/oWcs8ahAcHOR+9Yv9QqDVwOfLrSMZYkwEDx3Q8kPINEYa3UD3pQaxrlrddyJ4W5wWUWfWOverISx42q7wriZdW122ZhqKAsY9wX+fjUMyScmwuvzoqp657HBGJuqRTaf8cBA+Dg+96pqcTYtBC1lXe7ra3tWd6j3Jz2NjbJR+t7ZjDPdz/cm9WWUzdo6m0xT16sOAS/I7ZB1ldPQof5fxFi5jKZd8nWO1MdIpfhSlTqsWmrpW6hclqrml1zGqqSupfo4mCtPAgq5ktMTdjQUew8UKlOhl5mMVT9qsunolTGlp4w+fjJONjvaCKf1Ao8xbeYuGO0U6JP4L+pfSTE95rVs2FIRCLohEYtxn7KCmAHnHbkfCIFNpgay880G1Hmd3MosxtSgx+ykAjKbDr9+Qry/SSJC1GqiNCGHMbXcJP6/kqhTeWU8ZCVrQkINk5gWBuMB8+WpsSOENviFFP/HURrAJ6QN0WiLwZioRZZ6NDJCZjc9BFgZrOTeMYIyVp5mxkQlkTxJJsOytKEuCbFlk6KBFzZu92BmjIWgTe8qYmvUdyk2nOwc3dh3hxycRsbY1K2sxoKXSi39HJuXth3BkFpBNwgYGaMptm3Wjlfcj4ZCU2Pd2i9DegEKfBNjNDVv1ilQSAJW38OEsnxln2eFpBd8eSbGaJj2qX1qXsjR49IoCq1r4DY2MEZq0uUCArSuvxyt0H2G9p4ESCaA12dgjAbpFA2HMuFTdSA57pZuBFU7MO8MjKGx65bhhuo+P4xAaHg7tkxCk9w0NfWM0dt3zNyEy/cjTAS9Ja4ZZVC5N5e1njF0tLlWcEHlfm2OnYM/OjdThgbcovGpnjH0LTh3VIR+nYvtDPWJ+52VYC9uGtJayzgF/kt0xBMDbtmLDQgPtu6pQpBUofuwwRiaH+5vH0qVy8OABPfQpxIu68ZG1jKG29hDoha4q+Si3sFDfBQWgmXdED9axkDouS9qvIRxwaGP3F8w8IbZpGUMDDYftbZQJWdIfnt4CBSGDW+xjjH0XHiplgFPm8Gt4+WWEiiA6ttRxxiKGS81neA4MYEj+O3jIX3gcqmPXMcYvKmDlwxTkIbRhWawn4rovRfGftobA43cg7EXP636gASq70cdY3Bs9XNTHUg8+QPVsZ+rK4GpXlfIOsZApvi5IQb86Atk7KeYEBxZgjIGigMx9lNkBhLC6sJBxxhYC35aQ5oY+5ljIBzqnlEdY/CZn6tD/g5jP6vaTzdnxBiIVT9XV9wT4zn8UWAD+9FO4ChRt9V1jIEN7OMggbTTEkoLL7Wi0D62tECOXi4OQSYWeAVe3is8INd9NzrGuu9ZA6y3OXLP+3gImKtV3ZupYzwAVr+XkwR42gidc3y0cACmbMM+1p6PQcKhDyMf+oML9A58XNUBjMyGM1PLGHzRh9EFHUlPqJOfB78DjHA1wyzTThPTmvsOiFGHiN83wGFx84RcNCf3h0C3Ct9yhd/04IICv3iZUJjG725Zg4Co4Gq9Hchcc7cz4Tu82BtQJZAJfRJkYNh7wXf34GU5L2uYenlVeEfPT4GyohJ8F2YruMpRKKmP17/C8KerToChHslmhIvQNQgGgzA98ikWmVx1wDjWQfRtmIblJlVQq+TPS1lger7bJMMpllnqcMEpc/FZgFO8yemnONldqIJLpmFQVN/l+Iri719vHyUUOSgFGI2+qnwJUD2Iwx5DOfLfRxOUNGbvCUEPkc4RSn2x15Yo02qo/uhku65xnpz4J9Av2K7rAUrEr01kB35mmeCEcyEr8W/g3E7LYzJauXUpiCu7rDynGa6mkZszuJ9sx8omwiXFDXMGD9VCRaW48sBG0eH6AxvHDC6WaFozRDK4fPvg0tmVTUeSFKf8y72aRBMlII6J6hPp/BAVk3ZmMVE9KQ0zEuUwMG5HVWOIrKUMST97hzNRZy3by1RFHFI/VJHQgv+YkqrxsvVFUrVXB77tllE1dkSiFFWjteE+hiyqsvf2k63MuLuspMp4KXVLV6b2ONNckB1oFuYvKkFWQr5wvLkZXeNJ+mHo6siDUWYP6GYaG5fOUYpya1NpqrKHo8JsVnShmWolrqoY19G9rro+Sc95rqgAV5YAqtpBHSqVDJopu+G4hmWVbWcWKifBrlL16NQcRtRNCKZtJMTyraY9iXsOqaabT2+LjpBlW91nQWeypYRSrX2zao2KXZrmRTFpL7XtInzET7RXVByX7UlR5Gm6K0atStvLqqMVKHrKbPjJCpPeWUlDT/id8t7DQ3xdDOKD8tqsMtiXUynhJ7PiAvcONKysS7d2SX67cAsuqSBR8R4jvvWwjo6XwP43dk69fdhnN4fH+L9wiX/pHURHkrsruTKgjlvcmGDbAq+SPaawmeYb3aiV2kzzVL67BH3VP8A62tiBPpxpsLLSF/mzhPPrba8AGUnasR2ebc9tWYu7toe3vxhixr2ir9NyiYCnI0ar0INrQ2Emih5j0S1mzh2dBy3tyz0tZ16SCVnIZ0ttp8ehuZs280Hbij5hjJ+Lv33RXFo80y0lOxU+Q7qhmLSWw+n1jPi2WZ+r7ijcDU2DUbcarzfXxhTH6XDZmvD31f9s8KHEV4zVk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99792" y="1268760"/>
            <a:ext cx="3641056" cy="1075184"/>
            <a:chOff x="2438176" y="1340768"/>
            <a:chExt cx="3641056" cy="1075184"/>
          </a:xfrm>
        </p:grpSpPr>
        <p:pic>
          <p:nvPicPr>
            <p:cNvPr id="23" name="Picture 22" descr="b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48" y="1340768"/>
              <a:ext cx="1075184" cy="1075184"/>
            </a:xfrm>
            <a:prstGeom prst="rect">
              <a:avLst/>
            </a:prstGeom>
          </p:spPr>
        </p:pic>
        <p:pic>
          <p:nvPicPr>
            <p:cNvPr id="24" name="Picture 23" descr="car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944" y="1412776"/>
              <a:ext cx="1003176" cy="1003176"/>
            </a:xfrm>
            <a:prstGeom prst="rect">
              <a:avLst/>
            </a:prstGeom>
          </p:spPr>
        </p:pic>
        <p:pic>
          <p:nvPicPr>
            <p:cNvPr id="25" name="Picture 24" descr="downloa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176" y="1484784"/>
              <a:ext cx="981696" cy="851346"/>
            </a:xfrm>
            <a:prstGeom prst="rect">
              <a:avLst/>
            </a:prstGeom>
          </p:spPr>
        </p:pic>
        <p:pic>
          <p:nvPicPr>
            <p:cNvPr id="26" name="Picture 25" descr="man_person_mens_roo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8784" y="1340768"/>
              <a:ext cx="1075184" cy="10751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ndglass-xx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340768"/>
            <a:ext cx="3528392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86916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Rush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Hour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appendix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76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83482"/>
            <a:ext cx="8722896" cy="398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5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r="7834"/>
          <a:stretch/>
        </p:blipFill>
        <p:spPr bwMode="auto">
          <a:xfrm>
            <a:off x="233098" y="1196752"/>
            <a:ext cx="8227334" cy="365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6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8094" y="1256566"/>
            <a:ext cx="7794886" cy="4146698"/>
            <a:chOff x="268094" y="1256566"/>
            <a:chExt cx="7794886" cy="414669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94" y="1256566"/>
              <a:ext cx="7794886" cy="414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2261" t="15825" r="24052" b="5048"/>
            <a:stretch>
              <a:fillRect/>
            </a:stretch>
          </p:blipFill>
          <p:spPr bwMode="auto">
            <a:xfrm>
              <a:off x="1619672" y="2348880"/>
              <a:ext cx="295232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11310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3568" y="2492896"/>
            <a:ext cx="7749480" cy="1656184"/>
            <a:chOff x="422920" y="1772816"/>
            <a:chExt cx="7749480" cy="1656184"/>
          </a:xfrm>
        </p:grpSpPr>
        <p:pic>
          <p:nvPicPr>
            <p:cNvPr id="1026" name="Picture 2" descr="http://www.iconsplace.com/download/white-car-25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91880" y="1844824"/>
              <a:ext cx="1574304" cy="1574304"/>
            </a:xfrm>
            <a:prstGeom prst="rect">
              <a:avLst/>
            </a:prstGeom>
            <a:noFill/>
          </p:spPr>
        </p:pic>
        <p:pic>
          <p:nvPicPr>
            <p:cNvPr id="5" name="Picture 2" descr="http://www.iconsplace.com/download/white-car-25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98096" y="1854696"/>
              <a:ext cx="1574304" cy="1574304"/>
            </a:xfrm>
            <a:prstGeom prst="rect">
              <a:avLst/>
            </a:prstGeom>
            <a:noFill/>
          </p:spPr>
        </p:pic>
        <p:pic>
          <p:nvPicPr>
            <p:cNvPr id="1030" name="Picture 6" descr="http://www.iconsdb.com/icons/download/white/running-man-51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1988840"/>
              <a:ext cx="1420417" cy="1420417"/>
            </a:xfrm>
            <a:prstGeom prst="rect">
              <a:avLst/>
            </a:prstGeom>
            <a:noFill/>
          </p:spPr>
        </p:pic>
        <p:pic>
          <p:nvPicPr>
            <p:cNvPr id="9" name="Picture 6" descr="http://www.iconsdb.com/icons/download/white/running-man-51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463" y="2008583"/>
              <a:ext cx="1420417" cy="1420417"/>
            </a:xfrm>
            <a:prstGeom prst="rect">
              <a:avLst/>
            </a:prstGeom>
            <a:noFill/>
          </p:spPr>
        </p:pic>
        <p:pic>
          <p:nvPicPr>
            <p:cNvPr id="1034" name="Picture 10" descr="http://www.iconsdb.com/icons/download/white/bus-51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920" y="1772816"/>
              <a:ext cx="1628800" cy="1628800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827584" y="4437112"/>
            <a:ext cx="76328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08" y="1256566"/>
            <a:ext cx="8067288" cy="374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2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438362" cy="423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5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39" y="1124744"/>
            <a:ext cx="8675214" cy="42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urvey question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09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1" y="41647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traffic data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(Source: GARDDVBLUETOOTH)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0242430"/>
              </p:ext>
            </p:extLst>
          </p:nvPr>
        </p:nvGraphicFramePr>
        <p:xfrm>
          <a:off x="359532" y="1432136"/>
          <a:ext cx="7488831" cy="3584954"/>
        </p:xfrm>
        <a:graphic>
          <a:graphicData uri="http://schemas.openxmlformats.org/drawingml/2006/table">
            <a:tbl>
              <a:tblPr/>
              <a:tblGrid>
                <a:gridCol w="1386821"/>
                <a:gridCol w="2033559"/>
                <a:gridCol w="1728192"/>
                <a:gridCol w="2340259"/>
              </a:tblGrid>
              <a:tr h="210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AvgMeasuredTime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Saved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88.35872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26.10106105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95.08221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19.37756217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114.4598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5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Cars when</a:t>
                      </a:r>
                      <a:b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there is traffic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we take out </a:t>
                      </a: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4.94426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7.918938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8.31931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3195556"/>
              </p:ext>
            </p:extLst>
          </p:nvPr>
        </p:nvGraphicFramePr>
        <p:xfrm>
          <a:off x="359532" y="5017090"/>
          <a:ext cx="7914176" cy="1652270"/>
        </p:xfrm>
        <a:graphic>
          <a:graphicData uri="http://schemas.openxmlformats.org/drawingml/2006/table">
            <a:tbl>
              <a:tblPr/>
              <a:tblGrid>
                <a:gridCol w="7914176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Methodology: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Raw Data, we used 1 road example – Start Point G: Endpoint E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then ranked the AVG measured time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Broke them in 3 groups – top 25% fastest times (no congestion), top 25 - 60% (somewhat at capacity), and top 60- 100% (slow – congested times)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3 groups, we calculated how many sample counters (cars) are on the road)</a:t>
                      </a:r>
                    </a:p>
                    <a:p>
                      <a:pPr marL="342900" indent="-342900" algn="l" fontAlgn="b">
                        <a:buAutoNum type="arabicParenR"/>
                      </a:pPr>
                      <a:r>
                        <a:rPr lang="en-CA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Assuming Top 60 – 100% is congestion: we looked at how many cars (%) need to be removed to achieve no congestion measured time (top 25%)</a:t>
                      </a:r>
                      <a:endParaRPr lang="en-CA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14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1" y="41647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traffic data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(Source: GARDDVBLUETOOTH)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0242430"/>
              </p:ext>
            </p:extLst>
          </p:nvPr>
        </p:nvGraphicFramePr>
        <p:xfrm>
          <a:off x="359532" y="1432136"/>
          <a:ext cx="7488831" cy="3584954"/>
        </p:xfrm>
        <a:graphic>
          <a:graphicData uri="http://schemas.openxmlformats.org/drawingml/2006/table">
            <a:tbl>
              <a:tblPr/>
              <a:tblGrid>
                <a:gridCol w="1386821"/>
                <a:gridCol w="2033559"/>
                <a:gridCol w="1728192"/>
                <a:gridCol w="2340259"/>
              </a:tblGrid>
              <a:tr h="210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AvgMeasuredTime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Saved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88.35872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26.10106105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95.08221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19.37756217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114.4598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5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Cars when</a:t>
                      </a:r>
                      <a:b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there is traffic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we take out </a:t>
                      </a: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4.94426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60%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7.918938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100%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8.31931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9878240"/>
              </p:ext>
            </p:extLst>
          </p:nvPr>
        </p:nvGraphicFramePr>
        <p:xfrm>
          <a:off x="359532" y="5085184"/>
          <a:ext cx="7914176" cy="494030"/>
        </p:xfrm>
        <a:graphic>
          <a:graphicData uri="http://schemas.openxmlformats.org/drawingml/2006/table">
            <a:tbl>
              <a:tblPr/>
              <a:tblGrid>
                <a:gridCol w="7914176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Conclusion: If we take 41% of the cars off the road we will save commuters 26 minutes off of their commute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39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1" y="416473"/>
            <a:ext cx="78488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impact calculation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(Source: market research – 33 people)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40172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339811"/>
              </p:ext>
            </p:extLst>
          </p:nvPr>
        </p:nvGraphicFramePr>
        <p:xfrm>
          <a:off x="323528" y="3861048"/>
          <a:ext cx="8368088" cy="3744416"/>
        </p:xfrm>
        <a:graphic>
          <a:graphicData uri="http://schemas.openxmlformats.org/drawingml/2006/table">
            <a:tbl>
              <a:tblPr/>
              <a:tblGrid>
                <a:gridCol w="8368088"/>
              </a:tblGrid>
              <a:tr h="374441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Participation = Download App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= Weighted average of 10 days (as a %) 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Participation x Frequency = Commuters Waiting</a:t>
                      </a:r>
                    </a:p>
                    <a:p>
                      <a:pPr marL="228600" indent="-228600" algn="l" fontAlgn="b">
                        <a:buAutoNum type="arabicParenR"/>
                      </a:pPr>
                      <a:r>
                        <a:rPr lang="en-C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76% * 56% = 41%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27984" y="1628800"/>
            <a:ext cx="4392488" cy="2376264"/>
            <a:chOff x="268094" y="1256566"/>
            <a:chExt cx="7794886" cy="414669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94" y="1256566"/>
              <a:ext cx="7794886" cy="414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22261" t="15825" r="24052" b="5048"/>
            <a:stretch>
              <a:fillRect/>
            </a:stretch>
          </p:blipFill>
          <p:spPr bwMode="auto">
            <a:xfrm>
              <a:off x="1619672" y="2348880"/>
              <a:ext cx="295232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36679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54868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ppendix: team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5832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Joanna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Silva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jaygsilva@gmail.com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Allister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Geonanga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 tooltip="Email ageonanga"/>
              </a:rPr>
              <a:t>allister.geonanga@gmail.com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Blair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Blair.du@mail.utoronto.ca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Seungmoon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Rieh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  <a:hlinkClick r:id="rId3" tooltip="Email riehseun"/>
              </a:rPr>
              <a:t>seungmoon.rieh@mail.utoronto.ca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Chelina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Sharma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Chelina.sharma@mail.utoronto.ca</a:t>
            </a:r>
          </a:p>
        </p:txBody>
      </p:sp>
    </p:spTree>
    <p:extLst>
      <p:ext uri="{BB962C8B-B14F-4D97-AF65-F5344CB8AC3E}">
        <p14:creationId xmlns="" xmlns:p14="http://schemas.microsoft.com/office/powerpoint/2010/main" val="26118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ata:image/jpeg;base64,/9j/4AAQSkZJRgABAQAAAQABAAD/2wCEAAkGBwgHBgkIBwgKCgkFBQoFBQUFBQ8ICQUKFBEWFhQRExMYHCggGBolGxMTITEhJSkrLi4uFx8zODMsNygtLisBCgoKBQUFDgUFDisZExkrKysrKysrKysrKysrKysrKysrKysrKysrKysrKysrKysrKysrKysrKysrKysrKysrK//AABEIANoA5wMBIgACEQEDEQH/xAAVAAEBAAAAAAAAAAAAAAAAAAAAB//EABQQAQAAAAAAAAAAAAAAAAAAAAD/xAAUAQEAAAAAAAAAAAAAAAAAAAAA/8QAFBEBAAAAAAAAAAAAAAAAAAAAAP/aAAwDAQACEQMRAD8A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www.iconsplace.com/download/white-car-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528" y="2564904"/>
            <a:ext cx="1574304" cy="1574304"/>
          </a:xfrm>
          <a:prstGeom prst="rect">
            <a:avLst/>
          </a:prstGeom>
          <a:noFill/>
        </p:spPr>
      </p:pic>
      <p:pic>
        <p:nvPicPr>
          <p:cNvPr id="9" name="Picture 6" descr="http://www.iconsdb.com/icons/download/white/running-man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2111" y="2728663"/>
            <a:ext cx="1420417" cy="1420417"/>
          </a:xfrm>
          <a:prstGeom prst="rect">
            <a:avLst/>
          </a:prstGeom>
          <a:noFill/>
        </p:spPr>
      </p:pic>
      <p:pic>
        <p:nvPicPr>
          <p:cNvPr id="1034" name="Picture 10" descr="http://www.iconsdb.com/icons/download/white/bus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92896"/>
            <a:ext cx="1628800" cy="1628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27584" y="4437112"/>
            <a:ext cx="76328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715240">
            <a:off x="4641578" y="909044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itchFamily="34" charset="0"/>
                <a:cs typeface="Arial" pitchFamily="34" charset="0"/>
              </a:rPr>
              <a:t>-22.8%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traffic time*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1592" y="645789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*based on average time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475656" y="2060848"/>
          <a:ext cx="62646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4128" y="162880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itchFamily="34" charset="0"/>
                <a:cs typeface="Arial" pitchFamily="34" charset="0"/>
              </a:rPr>
              <a:t>-86%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126876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Contributed to congestion during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peak hours, 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despite not being in a rush.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insight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9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836712"/>
            <a:ext cx="2947256" cy="5111553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6551712" y="692696"/>
            <a:ext cx="2268760" cy="2448272"/>
            <a:chOff x="2843808" y="620688"/>
            <a:chExt cx="2808312" cy="2952328"/>
          </a:xfrm>
        </p:grpSpPr>
        <p:sp>
          <p:nvSpPr>
            <p:cNvPr id="5" name="Rounded Rectangle 4"/>
            <p:cNvSpPr/>
            <p:nvPr/>
          </p:nvSpPr>
          <p:spPr>
            <a:xfrm>
              <a:off x="2843808" y="620688"/>
              <a:ext cx="2808312" cy="2952328"/>
            </a:xfrm>
            <a:prstGeom prst="roundRect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andglass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980728"/>
              <a:ext cx="2232248" cy="223224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idea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321297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 smtClean="0">
                <a:latin typeface="Arial" pitchFamily="34" charset="0"/>
                <a:cs typeface="Arial" pitchFamily="34" charset="0"/>
              </a:rPr>
              <a:t>Rush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Hour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836712"/>
            <a:ext cx="2947256" cy="51115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31840" y="5373216"/>
            <a:ext cx="1872208" cy="49244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19 min (1.1km)</a:t>
            </a:r>
          </a:p>
          <a:p>
            <a:r>
              <a:rPr lang="en-US" sz="105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ia Bay Street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3429000"/>
            <a:ext cx="540000" cy="1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 pitchFamily="34" charset="0"/>
                <a:cs typeface="Arial" pitchFamily="34" charset="0"/>
              </a:rPr>
              <a:t>19 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3928" y="4653136"/>
            <a:ext cx="1296144" cy="684008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5896" y="4638908"/>
            <a:ext cx="1872208" cy="44627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 in a Rush?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Avoid Traffic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sandglass-xx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5018112"/>
            <a:ext cx="283096" cy="283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2050" name="Picture 2" descr="https://scontent-iad3-1.xx.fbcdn.net/hphotos-xlt1/v/t34.0-12/12895457_194536210928696_1803447323_n.jpg?oh=14818284e939190d2f0dfee91927749d&amp;oe=5702E21A"/>
          <p:cNvPicPr>
            <a:picLocks noChangeAspect="1" noChangeArrowheads="1"/>
          </p:cNvPicPr>
          <p:nvPr/>
        </p:nvPicPr>
        <p:blipFill>
          <a:blip r:embed="rId3" cstate="print"/>
          <a:srcRect b="2969"/>
          <a:stretch>
            <a:fillRect/>
          </a:stretch>
        </p:blipFill>
        <p:spPr bwMode="auto">
          <a:xfrm>
            <a:off x="3059832" y="1052736"/>
            <a:ext cx="2952327" cy="4968552"/>
          </a:xfrm>
          <a:prstGeom prst="rect">
            <a:avLst/>
          </a:prstGeom>
          <a:noFill/>
        </p:spPr>
      </p:pic>
      <p:pic>
        <p:nvPicPr>
          <p:cNvPr id="7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4" cstate="print"/>
          <a:srcRect b="95774"/>
          <a:stretch>
            <a:fillRect/>
          </a:stretch>
        </p:blipFill>
        <p:spPr bwMode="auto">
          <a:xfrm>
            <a:off x="3059832" y="836712"/>
            <a:ext cx="2947256" cy="216024"/>
          </a:xfrm>
          <a:prstGeom prst="rect">
            <a:avLst/>
          </a:prstGeom>
          <a:noFill/>
        </p:spPr>
      </p:pic>
      <p:pic>
        <p:nvPicPr>
          <p:cNvPr id="8" name="Picture 2" descr="https://scontent-iad3-1.xx.fbcdn.net/hphotos-xlt1/v/t34.0-12/12895457_194536210928696_1803447323_n.jpg?oh=14818284e939190d2f0dfee91927749d&amp;oe=5702E21A"/>
          <p:cNvPicPr>
            <a:picLocks noChangeAspect="1" noChangeArrowheads="1"/>
          </p:cNvPicPr>
          <p:nvPr/>
        </p:nvPicPr>
        <p:blipFill>
          <a:blip r:embed="rId3" cstate="print"/>
          <a:srcRect t="32180" b="24226"/>
          <a:stretch>
            <a:fillRect/>
          </a:stretch>
        </p:blipFill>
        <p:spPr bwMode="auto">
          <a:xfrm>
            <a:off x="3059832" y="3573016"/>
            <a:ext cx="2952327" cy="22322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31840" y="2564904"/>
            <a:ext cx="28803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3848" y="2780928"/>
            <a:ext cx="432048" cy="432048"/>
          </a:xfrm>
          <a:prstGeom prst="ellipse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andglass-xx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0792" y="2857262"/>
            <a:ext cx="283096" cy="2830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07904" y="256490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Wait out traffic at the coffee house (20 min)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1124744"/>
            <a:ext cx="19442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itchFamily="34" charset="0"/>
                <a:cs typeface="Arial" pitchFamily="34" charset="0"/>
              </a:rPr>
              <a:t>Wait Out Option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1340768"/>
            <a:ext cx="19442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via Coffee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12" y="2996952"/>
            <a:ext cx="1368152" cy="288032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OFFER: X% OFF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 b="97183"/>
          <a:stretch>
            <a:fillRect/>
          </a:stretch>
        </p:blipFill>
        <p:spPr bwMode="auto">
          <a:xfrm>
            <a:off x="3059832" y="836712"/>
            <a:ext cx="2947256" cy="1440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59832" y="980728"/>
            <a:ext cx="2952328" cy="4968552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9872" y="13407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RH Points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52292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 RH Points to Next Level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31840" y="1700808"/>
            <a:ext cx="2947392" cy="3307432"/>
            <a:chOff x="3131840" y="1700808"/>
            <a:chExt cx="2947392" cy="3307432"/>
          </a:xfrm>
        </p:grpSpPr>
        <p:pic>
          <p:nvPicPr>
            <p:cNvPr id="8" name="Picture 7" descr="sandglass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2060848"/>
              <a:ext cx="2947392" cy="29473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19872" y="1700808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Time Saved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lowchart: Off-page Connector 12"/>
            <p:cNvSpPr/>
            <p:nvPr/>
          </p:nvSpPr>
          <p:spPr>
            <a:xfrm>
              <a:off x="4283968" y="2708920"/>
              <a:ext cx="648072" cy="576064"/>
            </a:xfrm>
            <a:prstGeom prst="flowChartOffpageConnector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4355976" y="3140968"/>
              <a:ext cx="576064" cy="432048"/>
            </a:xfrm>
            <a:prstGeom prst="flowChartMerge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iamond 15"/>
          <p:cNvSpPr/>
          <p:nvPr/>
        </p:nvSpPr>
        <p:spPr>
          <a:xfrm>
            <a:off x="4499992" y="285293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572000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355976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4716016" y="299695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4283968" y="2924944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4716016" y="263691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a/a7/IPhone_6S_Rose_G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3468616" cy="6858000"/>
          </a:xfrm>
          <a:prstGeom prst="rect">
            <a:avLst/>
          </a:prstGeom>
          <a:noFill/>
        </p:spPr>
      </p:pic>
      <p:pic>
        <p:nvPicPr>
          <p:cNvPr id="1026" name="Picture 2" descr="https://scontent-iad3-1.xx.fbcdn.net/hphotos-xal1/v/t34.0-12/12921100_194520677596916_1856786589_n.jpg?oh=6ecaf08561707aa314b0e9a18f916710&amp;oe=5701DB18"/>
          <p:cNvPicPr>
            <a:picLocks noChangeAspect="1" noChangeArrowheads="1"/>
          </p:cNvPicPr>
          <p:nvPr/>
        </p:nvPicPr>
        <p:blipFill>
          <a:blip r:embed="rId3" cstate="print"/>
          <a:srcRect b="97183"/>
          <a:stretch>
            <a:fillRect/>
          </a:stretch>
        </p:blipFill>
        <p:spPr bwMode="auto">
          <a:xfrm>
            <a:off x="3059832" y="836712"/>
            <a:ext cx="2947256" cy="1440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59832" y="980728"/>
            <a:ext cx="2952328" cy="4968552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9872" y="13407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RH Points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52292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 RH Points to Next Level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131840" y="1700808"/>
            <a:ext cx="2947392" cy="3307432"/>
            <a:chOff x="3131840" y="1700808"/>
            <a:chExt cx="2947392" cy="3307432"/>
          </a:xfrm>
        </p:grpSpPr>
        <p:pic>
          <p:nvPicPr>
            <p:cNvPr id="8" name="Picture 7" descr="sandglass-xx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2060848"/>
              <a:ext cx="2947392" cy="29473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19872" y="1700808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Time Saved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lowchart: Off-page Connector 12"/>
            <p:cNvSpPr/>
            <p:nvPr/>
          </p:nvSpPr>
          <p:spPr>
            <a:xfrm>
              <a:off x="4283968" y="2708920"/>
              <a:ext cx="648072" cy="576064"/>
            </a:xfrm>
            <a:prstGeom prst="flowChartOffpageConnector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4355976" y="3140968"/>
              <a:ext cx="576064" cy="432048"/>
            </a:xfrm>
            <a:prstGeom prst="flowChartMerge">
              <a:avLst/>
            </a:prstGeom>
            <a:solidFill>
              <a:srgbClr val="428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iamond 15"/>
          <p:cNvSpPr/>
          <p:nvPr/>
        </p:nvSpPr>
        <p:spPr>
          <a:xfrm>
            <a:off x="4499992" y="285293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572000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355976" y="3212976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4716016" y="299695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4283968" y="2924944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4716016" y="2636912"/>
            <a:ext cx="216024" cy="216024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2" y="54868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AutoShape 2" descr="data:image/png;base64,iVBORw0KGgoAAAANSUhEUgAAARsAAACyCAMAAABFl5uBAAABMlBMVEV6wUJdlzJPbxj///9emTN4wD+1tbVQcBh8xEM6WABQYkKRmYJJZxR5wEBzvjVoqjQ3TSR1vzlwvS+0sbRalCfp9eFUaUL2+/JZb0FxtD1tvChgnDOr14p2u0BHfBpbki9opzhXhSdUiiFBcheNyl5SeB5dd0EvQB+Sy2rH5LOCxUzY7Mrz+e9poTJZjSy/4Kiaz3S23JuoqKdGZyri8ddBYQBXhyiHx1Tj8dpJawKNyWHO57yh0n663qGv2JMxQBjGxcbb2tt0dHIqNBgvSQCPj449WSOCgoGHk3PPzs8+UiweOABFSjwWKQCr2olkqih0hFk0OicMFwAxXABtcGgWLwAoQgCcnJssPQXw7fFVYktaW1csKio8SzBBcxY/PT51cXeytqygx4ZJZi1xf2JUU1OSqlwBAAAVMklEQVR4nN2dCXfbxrXHhwtM2hGgABFDi4tBOuQLCXCNKVEGl8p5UhVncdPatavmPbd9bb//V3hzZ8FGEMBAACj2npwTiyIh4Mc79z935s4MKnns7ZPvbu/u/vrsx9+DPcvBfvz9l9iePfvw7799ePb8nyevXr06+S+vPQ+zr/eZ8ye+Zm/c/fA/X+GnfPX8+b/u7u4+fXV974WBnH/ef/r3LzdPn168fl3hdpKXFfsvx+dtWcAkSW6fjl92K2HW717qut5slsvlZpP8z2vNMryIf3P28uWLz9/cfHt3HcTmzfcYDLlg0bHQP/xQY3+ifzk+baMqNhTL4J1tjOWyXzkp7jPAMtEL5TL8F8coqubL9//76d7P5u6XCy+WrA07S7+rY2eJT4ViOR/r3T7++F4s2FkAS6EQj4of0eefrz1s7v/2MU8wGMtludOW41OhWIizFEO8xXYWcSoOnsLNrYvN/f88zYkMeMsEOwsSxHI+LnTDqBT7GEshkavswmm+/7vNJh80J8VK96xzLtCEKMDz8aS/vwXRNqSXH+gsXmu+v+Vsvr/JFs0JC7hiWJDc7pS7YVgq4Cx6OVlkCYfz8Zqyuf5zZmhOTvC3qndEAy7CAXfSrYRiwc7y0Miy38r6z5TNbxdZsAEsE6bOAm1IPu+Uw9W5n0bAjYTz/jtg8+anlNEQdS50hAIuk6FJpDrr0ICypFIo6GV87/IzYHObottQGRJ2lmq707zsh13YlqEsseh6odk5Pad39fIas/k5HTQgQwUqQyLOgmVIx74SIs88smRsTZ+jt29L6P7BkRhkaCIuQ6h9ip0lTJ2ZDGXchspl7CvtnXuvfl1Cbx8i4CBDuM8ikA1xGdJBncP7/dk7S5k0oeBbr74ooSeJ+n2QOXcTdHDbj0OGCJbzNr77/Td79gZ9uhDmUuxfnnXau24YSqVK+iwRMjTR0+/HeU3HUDoQWkKw0Fs+vUbfv44PBT8XpM4ogQx1+2Hu2edYMpUhGm/RnkbkN/UJ+i0eG3CWcUcw3nIZKkbIUObxthAcb0NMlrR/oCgJP4HbB2cRliGILOFJ4mUeMoSd5VzE0TEWVVVUo/dFGBsuzoJNKDIbIoNy2csQUaF2zBZETZJURZOWs7lZq5d+CGZDZCjRoFznDOJtiK/kIEN6tAoFYMHOoqFBa3o1wmnm6Gr6f7+i//axwTliF5xFWIZwNtQPw5KLONNev5izyOAs2nK9WY3qpVK9Zm5nS0lT/vCFmw1gEZQhGm+xs8QblMtDhoSdReu1hgsYyxqZw3UP4VgjSTLWcJvNCYw+yaIyJJ9GD8plL85UhpAIFhkii6JUZxuzBlhqq7kl4RcIFvp4hA2JLII5IgxVnoWOPhVz6/aLNyFVwzKEnQU3oVJ9MWwtGxqmIsueh8RsvhTts7RJZDl0vE0kQySyVHvMWerYWWYGwRL0pMBGZMos3txQFiO4HmsmlCFj0BpSGVpMWxZqKKoq7/tATDY83j6Obr9owLVlyKQytKIyhCNL+ENHseHOAlSihyozNScbio9FwuFVU6wtk6GFS4YiLYwNzxFDxbmShzjj648FnYXKkOaWoQG8Eg9LCBve7e8XI0afSDKUrSXNhpAtQ+Y0UIaE2VAqHT00R8QylEuOWB4nkiG0dDnLfhkSYUPi7en4MjRHzG9MTjhJxH0WrwwNqlqYDMVkk3nhRmxLS4ZU0oYSY3HYnMcq3Mg63pIksR13TI4ayFDDJUNTLENC8TaKze/Cx+QmWWszmUdMIkOaJs2mqxGNLFuLyVAKVFxsAjt0lVymhgrUWRLJ0IrJ0HCdSIYSscltamicIEn0yxBKLEOCbB6vDMm7MmRJKcTbWGxosWnWOWJyGeqlLkORRth0H6sMybYM1cmgHJYhIzUZijRg820z85lE4WyIOEtDnW1sGRrIKctQpDE22Zm/cCPSqAzJIEMlJkO025+Ps7gsOzZl2mdJIkNzJ3UmMpQ3FGaZsOGDcoLOouQrQ5GWLhs96QiucgAZirTU2Ohl8bkhiK5Yhtg4S8rZ0MMtBTa4VyQ8N2TLkDnic0MobxmKtIeyaXbECjdokqhKfCKxjvssB5KhSEvMhkYWQSzYNaoeGaoeUIYiLQmbZrKJRJcMmViGHke8DTMxNkllSPXKkPLosRCLyUanJWEJZEjC2dAVyFDtsclQpEWz4TmiuAyh2ZTK0NVqaxmPToYiLZyNcP0gjbeK6mRD0zXSHqcMRdo+NglmzAgWz6DcQHnMMhRpu2ySxVusOkuPDB1JvA0zF5tk9YNMhua2DA2ORYYijbLh9YOiMqQ1qoPtsEZkyDysDJGMVU31knTuTnAAl8qQsZ6aQKW0OKgMsZmqZWtormZKmlcGNq+ExllAhqztipVVTmeGdihnYdWMaLBZ1dg+ANM04cRmQ28ELbGzkBu5Gm4t9WAyxIvq10Pag7Ktl6LrxmFD4+1ysF1d0eH+zfqA8ZbcjQwZK7kbn7VSDDkRbGRSxm61pgtaxj5sDQztcFjw3TRwxkrvxmf1Wn5saLydzVdMhjazHjqcOJO7Wa7Z3fhstBi+w99ZDmxkVs+Cvx5emdyjMnQILOxueIGa36D3bchEDdRM2bDAL/HAD86ClAOmzpL7bvxtCKrJyc3R+gk5MzY88L9jX88Cy5CmHcxZ8N1gwZEsvwxxZ9mw+gnXzWXERiFl7HSosj5aYRk6XLzlRfVzrMbq1u8ro8V0a0kNJaCsJBs2z3mOSGUo6A/nYqQg2OBru2ZeNiMcWdb+iSvZ/e9M2NzCaqr5rCdHl7FnZN61XdQcNjUiQ/gr87qypGhSD3+V7I6zYfMMZEg9YJ9F06xdGSJs8Hc2WMpOwHVM1qwhuFd9taQ4smHzZfVw2ZAmzfbIkCURnfJqJHyIZCkqMu23tkgSlRWb9K4Xy0jG6hTVB8mQ2vA3brsEcothqQP3B9YA5PjZ0DISsrZrF0vdHjH0ZbDsQyyFWqvSksZnc0E/B28/ZjbO/F1QNgQytDNxxWOMajEl5W6iElldQ/wm7XGrHi0bp4wkKBuqLabvrB0ZknFaqVYbGnYJydOASiZSpoBmCd5CG5epHCMbmL/TVF7N6G9DCxheloNGDBWlZY7q9bq5VSR143BpWQZ+M1xrSyOwBo5T046KDRuqhPm7IBmChdhL1S/OMmMkNeYOwKW6hvev4AdLgUC8hpcR/ZwGr9cb+DPoONjIoCgWK6rfaUM4dVb92RDXLgPgSOrC9X5LUpHW0Hrw7wH8mjapBv2cMmR+Q+Pzo2cjqa0gZyEy1NtN1eikH1uXDGFVI32X0YIE7Tl+QeJBh7Ahv15o9MMaYDSPho1kLPxYRler7WzPiKGszlwyNFRomyltVE3T3plrhX7Az6ZG/UaWbX7HwEb2tIg6TFxZaKfPgkMLw6SZboozFSnwgtnAv5dUjT+riw35fZ1eTmnBy4Z8JGzUFsdCZEjSVJ8MkUk/yRr06IM3bOdarFo9aFLgCjULIWNZVTgcN5spoQA6pRrw3hW0L8pmlvI8Q8psFKIcm7UhBeWIKgxCs9oT+nyETW06o+OuiLHhtmDzcS420oyQtxpaY0aCPfkUZTN45GxoOFBlrwzRn9T1lbsFQSZE2Mzx+3ErI0/mbWSsmbjYII1eo8ZkcEDfcBRswG9qGv+RTfrhnBpuu+F57NKVxtloZAqM+oW3H1zbYSP1XL+uc8c6NjYSPPFsu7oa4YRpKTEQdVCtNW0OMn1pyLJPEi9Ui/SJ6yPSuGjUdbPBmYLdcTKXPCAdGRtpMDWdkbyRIfMGhFVLg4gKvVuPK72jTqKhpWEYUhU6diMXmzUDoRrT2qg+uhpafNjv2NhIhrcFTRXGBp5QgSyprnmbWc2gjUZRyekUDXjPgrQZLxskK6qxxFmXg+Io2JBISdmwuFAzaRE6fpGyUWBdNzQY3NPjbMgcIR3FV9HUwq6lNFouVyLXcpUC4Oju/kFSjGNgU/OyWeP+rdIAOCNJJiC2GhpsyGAv4iFoqDgZFokmV8P5is6UsT6jMlzNjd2eHQ31KhrMzSNkQ/trLHLQzgxLturQ0+OuxGZ3VSQb7gx1YScZO3NDbNss693KHi0jsNOyvNg0SB6geYLLleT0i+caK6acqfLS6fvVN8FzZWyGb2e0bJtmVVsubCS1sWaR1CNKFnlu8tJqzp7SVHBUJbMrOIdoGYo/NaVTWcZs6x4l5bZJtVIqBzY9abY16WMzwTbXPfJCTYNH8XYHV6SbiHqW1UOaPz2lFRXufoFjowUW9FTnknJgw5+jpvLAu8VRgrw0hXd5NNykIk7yB7cMQXqqDOarndEP8qnVZgDZW8pzsjmwYTZt2DkD7t8odDq3x3HRkhFN8z8fXeSqLncK+6jVTfqp9DfqQHmxGZlbiWY9nI2s8B4PUuerDVt7txNcFLSvsA/nHfOZnN1GHSgXNkMoEeSRw+4XSxYwW5FBGEXZCSww4Iz71Vf7hlbp0rRsCxvy6Pu5IySNN6C0qjXrSTvlwHwNwMZsqSwNcBlOoHJcE5ADm3fuPoc2wg2MJU3+IXW+BoAOy8w9bOq0GDPX4ve82cgIC4q/XMRZA+CKtzabESRa6BDLO7Nn4x3elr31Rd41AG6DgL00NwPpEGsC6H1lyga+91FwikNzRMNeA7AjzjDKJefvK661CaNShmyQ1MKCslu16KwBCKwvh4qKhpZ/cZ3sX5swzZIN8lfK8TUAweU3NRBnMpWVNxhyX1WLRTy+UvsPmbJxGcsR91TdX8FUVg59ll3zrU1Y2PtWZRuLqdlrAPYUUpvT2fIgC/Z8S+Tg66FzavzryZKNfw2A3xarbU9VDlD87iyRIzNdsMmZEbA2ISs2DRiTQ7AGIMhZRvb2JQeSIT61WhuygpegXDUrNsaeHBH35LaDasOfQuVgOzK0afXC04+M2JQCZWi+7h0k3tIhVGu9cWQozhK5DNjsjj9Bt39gKNoBit9lKkPblb1S24q9RC6DGpO5GwuslDDQIRYbeWWoTjYMiXHygGNZ1CYptA6ivmDljoFxLkvjG4ZEyFCowVYcGdS0ydpguqHbReUuQwSLbMsQLOtX9snQPoMT185PO2X9LIs6UelQTUg1XNmQ+BI5OGSgfdpplnWya8nLA6z1SNvYIgm2b9WoNuQyJHANevbCuFnQnR1djpwNjbcDvm+VuRGQIWaECjjLzh5AR8tGZkvGWeq8WLUs4ZXa1Fl2qRwvGxJvNc0lQ6yOUiDg0oM6OqH7Nh8XGyZDhnuTMy2RDPF4+x/BhhaULAeth8gQFWd3vD12Nq6CkhKVoYG4DGFxJpElHpZjYEMHC519qzZr4Q1D9srQEbMJkiHBZDVcho6RjSxzGVpkKkPHxYbKkOTI0HDbE5UheBZwFpHA8sjZsEE5K0cZOgY2tgwt6HGgIEOCdTVVW4bStMOysesaa/T45aQy1InTlTsaNnznEhpZRklkqPpAGXqEbGQygqtZ7mxoZ0+OCKNnuI+zPrU+RzZchtbOoNwS6vkPJENhVODwIH3yIhc2XIZc2ycK7xPIhyozxUIPmppc9uGM3tdZs6GDctZ6SmUIKvaQJjZ1l40MBWHR9UvXec5ZsuEytHKyIaFJEOQMVWZ7AGyhXC7rzFlclg0be/tEs/4QGUqWIwqCwd4CzhJwWGTabOhQpWbNne0TgxdDh2PBkSVjGSLOUph0+/29h4umx4bKkGrw8noo7yTbJwrKEOn2Z46l4IksfjspFitdPRUNJxXTklOisNqIH79MhyrHZT1zGdJDneWkWOlPxqdw9MJD5zXJHnQGyNCIy5BoBYl3xixLMHq4s5wU+12dHowESB7AhsVbJkO0giSZDGXclaNNCJwlBEuli53FeyJFMjYUi8V28YUKEku0goTG21xkaBLuLCfYWcZBhzmKsuGrvFy7+BqB+zaGYsk2R6RMaJ8lhArBgp1F3nd8SXw2bLGx8W7ITh6AVV2CFST5yBAxcJYQKliGCp3zajXsVJdYbFjhxoAdOPYwGcoSiBNZ9mNxZCjqsSPY8A0LWbknLBy0ksjQedYyVI6WoeJJhUaWGFgi2PADx+jiZFcho/j06mORIaHDc/f0b8gkiGQfv5ykkDH5jJkQlUJgjuiLt6TPIoCF+BVu/5O+hw2rH7Qrk83NIEE2lJMMFWLJkKizVNunmAq5LM+naP2gYh845tvFPt6VUQ4yRJmHxlsILeAs4TK0SwWdj/WuCzawUelqKvvAsc1MtJCxGrtw42FYWDYU4izxZch7853mZR9Lu8cwmx95jkhkSBVcv5T2jNk+KjHirZgMIT5VMZ50Kyd+LoTND+iWL3YTXFzMhyqz7soxcQ7ryhFnETqfj05VnF32iwFQmFV+Rf8K2D44BpYcZIjH2yTZUBiVKnGWMCzUb75AzxWB1Jm4YY5DlfvvHGSoKS5D56c4soRc1mUXX6BfY16bjWvnNFQZFm+LRXAWJChDVZAh9vk4Vrn4B/ohcrMhW5wzH32KcBaQoUthGQJPx32WwHgbxubpNboNOySO5YiZy1DkUCUZlBOTIXfAFcNC2dy8Rd+191w4hxyRgNFDR59IkngpeIi7rc6RATeEzcd7dD32/8l8u/2h2RAkiUIyxCa2YgfcEDZ/KaH7F1X3hcmk86GHKokMYWdpI4HTc139/iRtyG+vP5RQ6VnV9sI8poYihioh4uKunJAM0U5LZ3wZlmQJWuXiE2Zz26HOkunUUCGGDMEddc9okijShIizFEV1KIrNxzeYzZs/N/PJEUO+1QRJIvP0wm6SmIpdfChhNqW/f84uvuAmFNXBxUniWUc0ScSe3pz0K5lgAat8fEvY3H+bPhs7skQMygnKEMuG9G6yPkt8NBd3JcKm9OR9mjE4ei6edOUgGxI4xJ0NVeoRASstNn+8Z2xKt6nBIeocGlmws5Q7wtkQ7vanqUIRZCq/vClxNgDngdX/vCsXAgUKN4RzRFuF8gIDaP5E0DA2pe9+miTs8TEqYc7CckRhcYZu/wN6/QmtcvFHioazKb357f1LUd+JNZGYOEfMOt4GWaVSeX1zd1/ysimVrj/cvDhrNsuxzZUkVnYNv9qfnNHRJxGTqQztuWqK5mNC7OLmd3dvbCIOGyzmT+7+evP+G2wv/Pb5G699/vz6abhdvHh5Jm4vXl9EXDcNuyD22rGLi6c3Nz/98vPdE/dOI242FNCb6+uvnuzYVz7bfUfUJ+JZ9HXTsO+43d7dkv8/eXL99t6P4v8BumDKgNC+I5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data:image/png;base64,iVBORw0KGgoAAAANSUhEUgAAARsAAACyCAMAAABFl5uBAAABMlBMVEV6wUJdlzJPbxj///9emTN4wD+1tbVQcBh8xEM6WABQYkKRmYJJZxR5wEBzvjVoqjQ3TSR1vzlwvS+0sbRalCfp9eFUaUL2+/JZb0FxtD1tvChgnDOr14p2u0BHfBpbki9opzhXhSdUiiFBcheNyl5SeB5dd0EvQB+Sy2rH5LOCxUzY7Mrz+e9poTJZjSy/4Kiaz3S23JuoqKdGZyri8ddBYQBXhyiHx1Tj8dpJawKNyWHO57yh0n663qGv2JMxQBjGxcbb2tt0dHIqNBgvSQCPj449WSOCgoGHk3PPzs8+UiweOABFSjwWKQCr2olkqih0hFk0OicMFwAxXABtcGgWLwAoQgCcnJssPQXw7fFVYktaW1csKio8SzBBcxY/PT51cXeytqygx4ZJZi1xf2JUU1OSqlwBAAAVMklEQVR4nN2dCXfbxrXHhwtM2hGgABFDi4tBOuQLCXCNKVEGl8p5UhVncdPatavmPbd9bb//V3hzZ8FGEMBAACj2npwTiyIh4Mc79z935s4MKnns7ZPvbu/u/vrsx9+DPcvBfvz9l9iePfvw7799ePb8nyevXr06+S+vPQ+zr/eZ8ye+Zm/c/fA/X+GnfPX8+b/u7u4+fXV974WBnH/ef/r3LzdPn168fl3hdpKXFfsvx+dtWcAkSW6fjl92K2HW717qut5slsvlZpP8z2vNMryIf3P28uWLz9/cfHt3HcTmzfcYDLlg0bHQP/xQY3+ifzk+baMqNhTL4J1tjOWyXzkp7jPAMtEL5TL8F8coqubL9//76d7P5u6XCy+WrA07S7+rY2eJT4ViOR/r3T7++F4s2FkAS6EQj4of0eefrz1s7v/2MU8wGMtludOW41OhWIizFEO8xXYWcSoOnsLNrYvN/f88zYkMeMsEOwsSxHI+LnTDqBT7GEshkavswmm+/7vNJh80J8VK96xzLtCEKMDz8aS/vwXRNqSXH+gsXmu+v+Vsvr/JFs0JC7hiWJDc7pS7YVgq4Cx6OVlkCYfz8Zqyuf5zZmhOTvC3qndEAy7CAXfSrYRiwc7y0Miy38r6z5TNbxdZsAEsE6bOAm1IPu+Uw9W5n0bAjYTz/jtg8+anlNEQdS50hAIuk6FJpDrr0ICypFIo6GV87/IzYHObottQGRJ2lmq707zsh13YlqEsseh6odk5Pad39fIas/k5HTQgQwUqQyLOgmVIx74SIs88smRsTZ+jt29L6P7BkRhkaCIuQ6h9ip0lTJ2ZDGXchspl7CvtnXuvfl1Cbx8i4CBDuM8ikA1xGdJBncP7/dk7S5k0oeBbr74ooSeJ+n2QOXcTdHDbj0OGCJbzNr77/Td79gZ9uhDmUuxfnnXau24YSqVK+iwRMjTR0+/HeU3HUDoQWkKw0Fs+vUbfv44PBT8XpM4ogQx1+2Hu2edYMpUhGm/RnkbkN/UJ+i0eG3CWcUcw3nIZKkbIUObxthAcb0NMlrR/oCgJP4HbB2cRliGILOFJ4mUeMoSd5VzE0TEWVVVUo/dFGBsuzoJNKDIbIoNy2csQUaF2zBZETZJURZOWs7lZq5d+CGZDZCjRoFznDOJtiK/kIEN6tAoFYMHOoqFBa3o1wmnm6Gr6f7+i//axwTliF5xFWIZwNtQPw5KLONNev5izyOAs2nK9WY3qpVK9Zm5nS0lT/vCFmw1gEZQhGm+xs8QblMtDhoSdReu1hgsYyxqZw3UP4VgjSTLWcJvNCYw+yaIyJJ9GD8plL85UhpAIFhkii6JUZxuzBlhqq7kl4RcIFvp4hA2JLII5IgxVnoWOPhVz6/aLNyFVwzKEnQU3oVJ9MWwtGxqmIsueh8RsvhTts7RJZDl0vE0kQySyVHvMWerYWWYGwRL0pMBGZMos3txQFiO4HmsmlCFj0BpSGVpMWxZqKKoq7/tATDY83j6Obr9owLVlyKQytKIyhCNL+ENHseHOAlSihyozNScbio9FwuFVU6wtk6GFS4YiLYwNzxFDxbmShzjj648FnYXKkOaWoQG8Eg9LCBve7e8XI0afSDKUrSXNhpAtQ+Y0UIaE2VAqHT00R8QylEuOWB4nkiG0dDnLfhkSYUPi7en4MjRHzG9MTjhJxH0WrwwNqlqYDMVkk3nhRmxLS4ZU0oYSY3HYnMcq3Mg63pIksR13TI4ayFDDJUNTLENC8TaKze/Cx+QmWWszmUdMIkOaJs2mqxGNLFuLyVAKVFxsAjt0lVymhgrUWRLJ0IrJ0HCdSIYSscltamicIEn0yxBKLEOCbB6vDMm7MmRJKcTbWGxosWnWOWJyGeqlLkORRth0H6sMybYM1cmgHJYhIzUZijRg820z85lE4WyIOEtDnW1sGRrIKctQpDE22Zm/cCPSqAzJIEMlJkO025+Ps7gsOzZl2mdJIkNzJ3UmMpQ3FGaZsOGDcoLOouQrQ5GWLhs96QiucgAZirTU2Ohl8bkhiK5Yhtg4S8rZ0MMtBTa4VyQ8N2TLkDnic0MobxmKtIeyaXbECjdokqhKfCKxjvssB5KhSEvMhkYWQSzYNaoeGaoeUIYiLQmbZrKJRJcMmViGHke8DTMxNkllSPXKkPLosRCLyUanJWEJZEjC2dAVyFDtsclQpEWz4TmiuAyh2ZTK0NVqaxmPToYiLZyNcP0gjbeK6mRD0zXSHqcMRdo+NglmzAgWz6DcQHnMMhRpu2ySxVusOkuPDB1JvA0zF5tk9YNMhua2DA2ORYYijbLh9YOiMqQ1qoPtsEZkyDysDJGMVU31knTuTnAAl8qQsZ6aQKW0OKgMsZmqZWtormZKmlcGNq+ExllAhqztipVVTmeGdihnYdWMaLBZ1dg+ANM04cRmQ28ELbGzkBu5Gm4t9WAyxIvq10Pag7Ktl6LrxmFD4+1ysF1d0eH+zfqA8ZbcjQwZK7kbn7VSDDkRbGRSxm61pgtaxj5sDQztcFjw3TRwxkrvxmf1Wn5saLydzVdMhjazHjqcOJO7Wa7Z3fhstBi+w99ZDmxkVs+Cvx5emdyjMnQILOxueIGa36D3bchEDdRM2bDAL/HAD86ClAOmzpL7bvxtCKrJyc3R+gk5MzY88L9jX88Cy5CmHcxZ8N1gwZEsvwxxZ9mw+gnXzWXERiFl7HSosj5aYRk6XLzlRfVzrMbq1u8ro8V0a0kNJaCsJBs2z3mOSGUo6A/nYqQg2OBru2ZeNiMcWdb+iSvZ/e9M2NzCaqr5rCdHl7FnZN61XdQcNjUiQ/gr87qypGhSD3+V7I6zYfMMZEg9YJ9F06xdGSJs8Hc2WMpOwHVM1qwhuFd9taQ4smHzZfVw2ZAmzfbIkCURnfJqJHyIZCkqMu23tkgSlRWb9K4Xy0jG6hTVB8mQ2vA3brsEcothqQP3B9YA5PjZ0DISsrZrF0vdHjH0ZbDsQyyFWqvSksZnc0E/B28/ZjbO/F1QNgQytDNxxWOMajEl5W6iElldQ/wm7XGrHi0bp4wkKBuqLabvrB0ZknFaqVYbGnYJydOASiZSpoBmCd5CG5epHCMbmL/TVF7N6G9DCxheloNGDBWlZY7q9bq5VSR143BpWQZ+M1xrSyOwBo5T046KDRuqhPm7IBmChdhL1S/OMmMkNeYOwKW6hvev4AdLgUC8hpcR/ZwGr9cb+DPoONjIoCgWK6rfaUM4dVb92RDXLgPgSOrC9X5LUpHW0Hrw7wH8mjapBv2cMmR+Q+Pzo2cjqa0gZyEy1NtN1eikH1uXDGFVI32X0YIE7Tl+QeJBh7Ahv15o9MMaYDSPho1kLPxYRler7WzPiKGszlwyNFRomyltVE3T3plrhX7Az6ZG/UaWbX7HwEb2tIg6TFxZaKfPgkMLw6SZboozFSnwgtnAv5dUjT+riw35fZ1eTmnBy4Z8JGzUFsdCZEjSVJ8MkUk/yRr06IM3bOdarFo9aFLgCjULIWNZVTgcN5spoQA6pRrw3hW0L8pmlvI8Q8psFKIcm7UhBeWIKgxCs9oT+nyETW06o+OuiLHhtmDzcS420oyQtxpaY0aCPfkUZTN45GxoOFBlrwzRn9T1lbsFQSZE2Mzx+3ErI0/mbWSsmbjYII1eo8ZkcEDfcBRswG9qGv+RTfrhnBpuu+F57NKVxtloZAqM+oW3H1zbYSP1XL+uc8c6NjYSPPFsu7oa4YRpKTEQdVCtNW0OMn1pyLJPEi9Ui/SJ6yPSuGjUdbPBmYLdcTKXPCAdGRtpMDWdkbyRIfMGhFVLg4gKvVuPK72jTqKhpWEYUhU6diMXmzUDoRrT2qg+uhpafNjv2NhIhrcFTRXGBp5QgSyprnmbWc2gjUZRyekUDXjPgrQZLxskK6qxxFmXg+Io2JBISdmwuFAzaRE6fpGyUWBdNzQY3NPjbMgcIR3FV9HUwq6lNFouVyLXcpUC4Oju/kFSjGNgU/OyWeP+rdIAOCNJJiC2GhpsyGAv4iFoqDgZFokmV8P5is6UsT6jMlzNjd2eHQ31KhrMzSNkQ/trLHLQzgxLturQ0+OuxGZ3VSQb7gx1YScZO3NDbNss693KHi0jsNOyvNg0SB6geYLLleT0i+caK6acqfLS6fvVN8FzZWyGb2e0bJtmVVsubCS1sWaR1CNKFnlu8tJqzp7SVHBUJbMrOIdoGYo/NaVTWcZs6x4l5bZJtVIqBzY9abY16WMzwTbXPfJCTYNH8XYHV6SbiHqW1UOaPz2lFRXufoFjowUW9FTnknJgw5+jpvLAu8VRgrw0hXd5NNykIk7yB7cMQXqqDOarndEP8qnVZgDZW8pzsjmwYTZt2DkD7t8odDq3x3HRkhFN8z8fXeSqLncK+6jVTfqp9DfqQHmxGZlbiWY9nI2s8B4PUuerDVt7txNcFLSvsA/nHfOZnN1GHSgXNkMoEeSRw+4XSxYwW5FBGEXZCSww4Iz71Vf7hlbp0rRsCxvy6Pu5IySNN6C0qjXrSTvlwHwNwMZsqSwNcBlOoHJcE5ADm3fuPoc2wg2MJU3+IXW+BoAOy8w9bOq0GDPX4ve82cgIC4q/XMRZA+CKtzabESRa6BDLO7Nn4x3elr31Rd41AG6DgL00NwPpEGsC6H1lyga+91FwikNzRMNeA7AjzjDKJefvK661CaNShmyQ1MKCslu16KwBCKwvh4qKhpZ/cZ3sX5swzZIN8lfK8TUAweU3NRBnMpWVNxhyX1WLRTy+UvsPmbJxGcsR91TdX8FUVg59ll3zrU1Y2PtWZRuLqdlrAPYUUpvT2fIgC/Z8S+Tg66FzavzryZKNfw2A3xarbU9VDlD87iyRIzNdsMmZEbA2ISs2DRiTQ7AGIMhZRvb2JQeSIT61WhuygpegXDUrNsaeHBH35LaDasOfQuVgOzK0afXC04+M2JQCZWi+7h0k3tIhVGu9cWQozhK5DNjsjj9Bt39gKNoBit9lKkPblb1S24q9RC6DGpO5GwuslDDQIRYbeWWoTjYMiXHygGNZ1CYptA6ivmDljoFxLkvjG4ZEyFCowVYcGdS0ydpguqHbReUuQwSLbMsQLOtX9snQPoMT185PO2X9LIs6UelQTUg1XNmQ+BI5OGSgfdpplnWya8nLA6z1SNvYIgm2b9WoNuQyJHANevbCuFnQnR1djpwNjbcDvm+VuRGQIWaECjjLzh5AR8tGZkvGWeq8WLUs4ZXa1Fl2qRwvGxJvNc0lQ6yOUiDg0oM6OqH7Nh8XGyZDhnuTMy2RDPF4+x/BhhaULAeth8gQFWd3vD12Nq6CkhKVoYG4DGFxJpElHpZjYEMHC519qzZr4Q1D9srQEbMJkiHBZDVcho6RjSxzGVpkKkPHxYbKkOTI0HDbE5UheBZwFpHA8sjZsEE5K0cZOgY2tgwt6HGgIEOCdTVVW4bStMOysesaa/T45aQy1InTlTsaNnznEhpZRklkqPpAGXqEbGQygqtZ7mxoZ0+OCKNnuI+zPrU+RzZchtbOoNwS6vkPJENhVODwIH3yIhc2XIZc2ycK7xPIhyozxUIPmppc9uGM3tdZs6GDctZ6SmUIKvaQJjZ1l40MBWHR9UvXec5ZsuEytHKyIaFJEOQMVWZ7AGyhXC7rzFlclg0be/tEs/4QGUqWIwqCwd4CzhJwWGTabOhQpWbNne0TgxdDh2PBkSVjGSLOUph0+/29h4umx4bKkGrw8noo7yTbJwrKEOn2Z46l4IksfjspFitdPRUNJxXTklOisNqIH79MhyrHZT1zGdJDneWkWOlPxqdw9MJD5zXJHnQGyNCIy5BoBYl3xixLMHq4s5wU+12dHowESB7AhsVbJkO0giSZDGXclaNNCJwlBEuli53FeyJFMjYUi8V28YUKEku0goTG21xkaBLuLCfYWcZBhzmKsuGrvFy7+BqB+zaGYsk2R6RMaJ8lhArBgp1F3nd8SXw2bLGx8W7ITh6AVV2CFST5yBAxcJYQKliGCp3zajXsVJdYbFjhxoAdOPYwGcoSiBNZ9mNxZCjqsSPY8A0LWbknLBy0ksjQedYyVI6WoeJJhUaWGFgi2PADx+jiZFcho/j06mORIaHDc/f0b8gkiGQfv5ykkDH5jJkQlUJgjuiLt6TPIoCF+BVu/5O+hw2rH7Qrk83NIEE2lJMMFWLJkKizVNunmAq5LM+naP2gYh845tvFPt6VUQ4yRJmHxlsILeAs4TK0SwWdj/WuCzawUelqKvvAsc1MtJCxGrtw42FYWDYU4izxZch7853mZR9Lu8cwmx95jkhkSBVcv5T2jNk+KjHirZgMIT5VMZ50Kyd+LoTND+iWL3YTXFzMhyqz7soxcQ7ryhFnETqfj05VnF32iwFQmFV+Rf8K2D44BpYcZIjH2yTZUBiVKnGWMCzUb75AzxWB1Jm4YY5DlfvvHGSoKS5D56c4soRc1mUXX6BfY16bjWvnNFQZFm+LRXAWJChDVZAh9vk4Vrn4B/ohcrMhW5wzH32KcBaQoUthGQJPx32WwHgbxubpNboNOySO5YiZy1DkUCUZlBOTIXfAFcNC2dy8Rd+191w4hxyRgNFDR59IkngpeIi7rc6RATeEzcd7dD32/8l8u/2h2RAkiUIyxCa2YgfcEDZ/KaH7F1X3hcmk86GHKokMYWdpI4HTc139/iRtyG+vP5RQ6VnV9sI8poYihioh4uKunJAM0U5LZ3wZlmQJWuXiE2Zz26HOkunUUCGGDMEddc9okijShIizFEV1KIrNxzeYzZs/N/PJEUO+1QRJIvP0wm6SmIpdfChhNqW/f84uvuAmFNXBxUniWUc0ScSe3pz0K5lgAat8fEvY3H+bPhs7skQMygnKEMuG9G6yPkt8NBd3JcKm9OR9mjE4ei6edOUgGxI4xJ0NVeoRASstNn+8Z2xKt6nBIeocGlmws5Q7wtkQ7vanqUIRZCq/vClxNgDngdX/vCsXAgUKN4RzRFuF8gIDaP5E0DA2pe9+miTs8TEqYc7CckRhcYZu/wN6/QmtcvFHioazKb357f1LUd+JNZGYOEfMOt4GWaVSeX1zd1/ysimVrj/cvDhrNsuxzZUkVnYNv9qfnNHRJxGTqQztuWqK5mNC7OLmd3dvbCIOGyzmT+7+evP+G2wv/Pb5G699/vz6abhdvHh5Jm4vXl9EXDcNuyD22rGLi6c3Nz/98vPdE/dOI242FNCb6+uvnuzYVz7bfUfUJ+JZ9HXTsO+43d7dkv8/eXL99t6P4v8BumDKgNC+I5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4" name="Picture 6" descr="http://www.yorkregiontransit.com/en/farespasses/resources/Horizontal-Card--Vec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628800"/>
            <a:ext cx="1695128" cy="1069876"/>
          </a:xfrm>
          <a:prstGeom prst="rect">
            <a:avLst/>
          </a:prstGeom>
          <a:noFill/>
        </p:spPr>
      </p:pic>
      <p:sp>
        <p:nvSpPr>
          <p:cNvPr id="22536" name="AutoShape 8" descr="data:image/jpeg;base64,/9j/4AAQSkZJRgABAQAAAQABAAD/2wCEAAkGBxMSEhUSEBIWFRUVGRcVFxgVGBUYGRgYFhUYFhYYGBgYHSggGBolHRUVITEhJSkrLi4uGB8zODMtNygtLisBCgoKDg0OGxAQGy0lICUtKy0rLS0tLy0rLS0tLS0tLS0tLi0tKy4tLS0tLy0tLS0tLS0tLS01LS0tLS0tLS0tLf/AABEIALQBFwMBIgACEQEDEQH/xAAcAAABBQEBAQAAAAAAAAAAAAAAAwQFBgcBAgj/xABSEAACAQIEAQYGDgULBAEFAQABAgMAEQQFEiExBhMiQVFxBzJUYYHRFBYjM0JykZKUobHB0+EVUnSTsyRDRFNic4KywtLwNDWD4+IlRVWi8Rf/xAAaAQEAAwEBAQAAAAAAAAAAAAAAAgMEAQUG/8QAMREAAgEDAwEFBwQDAQAAAAAAAAECAxEhBBIxURMyQXGBBRQiYZGh8CNCsdFSweEz/9oADAMBAAIRAxEAPwDcajM4z2HDaVkYmR/EijUvK9uOmNbkgXF24DrIrvKLNfY0DShdb3VI04a5ZGCRJfquzC56hc9VR+SZTzAaSRudxMtjNMeLHqRP1Il4Kg4cTckk8bsdSudTOMY+6YDSOyfERo3zYw4Hy16OZY8f0KH6UfwaklahnqG/B3aRgzLHn+hQ/Sj+DXTmWPH9Ch+lH8GpJGodqb8CxGjMsef6FD9KP4NcOZY/yKH6Ufwak0ah2pvwLEaMyx5/oUP0o/g1w5lj/IofpX/pqTV6Gam/AsRozLH+RQ/Sj+DXDmWPH9Ch+lH8GpNWodqb8CxGjMsef6FD9KP4NcOZY8f0KH6Ufwak0ehmpvwLEaMyx5/oUP0o/g1w5lj/ACKH6Ufwak1ahmpvwLEaMxx/kUP0o/g1w5nj/IofpR/BqUV68s1N+BYjhmOP8ih+lH8GuHM8f5FD9KP4NSitXlmo54FiOGY4/wAih+lH8GuHM8f5FD9K/wDTUor15ZqOeBtI4Zjj/IofpR/BrhzPH+RQ/Sv/AE1KK1eWajngbSOGY4/yKH6Ufwa4czx/kUP0o/g1KK9eS1HMbSO/SOP8ih+lH8GufpPH+RQ/Sv8A00rmGf4XDsFxGJhhYjUBJIiEjtAYi42PyV4x+e4aAqJ8TDFrGpOckRdQ7V1Hcd1dcmLHP0jj/IofpR/Brn6Tx3kUP0r/ANNLY7PMPCiST4iKNHtoZ5EVWuLjSSd9t9q84/OsPAqvPiIokfxWkdFVtr9Ek2O2+1HIJHj9I4/yKH6Ufwa5+k8f5FD9KP4NLT55h44lnkxESRNbTI0iBGvuNLE2N/NXnF51h441mlxESRPbTIzoEa4JGlibG4BO3ZRyFhNs6xaby5ezL1nDzRykDt0OEJ/w3PmqRyjOIcSpaB9Wk6XUgq6Nx0yIwDI3mIFeMFjo5kWSGRZEbxXRgymxsbEbHcEeiojPsufUMXhNsVENuoToNzBL2g76WO6NYja4LcLFpopplWPTEQxzx+JIodb7GxF7EdRHAjtFFTIkPymGrE4FTwEsslu0ph3C37tZPeBUgWqP5SH+VYLvn/gmnQaqajyWRQsGrjSAbngN96jcXm8cW0jadyBqKi9uzfzg+kU3PKLDHYyrb4yeuq92DRHTVZZUXYi835RTwyiOMCQMOidtzexGwt2HzBhSbZ9jrAmAWN7G6b2427aX5QomMwytE6s0Dqpa4No5CFu1jw4E/ENL4vBRwYcpoV1ijxBVnWLxxzRuoZWAJtJYm/A3vUbPOcHrw7BQinTW67TTXTx8OcENDyyxDMEVFuxCjvJt2Vd8HNqUEsGPG4ttfcDbzEVS+S2HU4g4mQFI4IxIS6onSa4U9AKpGzEMAOA7zPR8o8PuWlXUxuekvHs48ALD0VyLdrtlWvoxctlGHHNur8PoToauFqiIs/gdgqSKSeABXv7ewGpGOS4BsRfex4+mp7sHlzozg/iVhcNQWqq59y6wmDnGHnZw5CsdKkqA5sNR6uF+6rIGo27FfiLBqNVVfkZyuTMkkeOJ4xGyqQ5Uk6he401L5tmAw8Es7KWESNIQLXIUXsL7X2rrusAkQ1BaqlgOXeFfCx4uZvY6SM6KJNzqQkHxAewmpPlByhhwUInxBbQWCDSuo3YEjb0GmeDhNa65qqmYnwkYFIoZi0mmfnNFkJb3Jgj6hfbci1WnB4pZY0lTxXVXW/YwDD6jR3SCHequaqi86zuDCKHxUojVjpBYHdrFrbA9QJ9FP0a4BHA71xvB1IWDVzVSRaug0csC2RXVXNVJFq6DRywLCuquaqSLV0GjlgJFa5cYObEJzMeHdx0XSSOTDgc4pOlZkmB1RA6WIF79m2/jlRgcRPhkgkgaVjGheTDvAg55R0lZJxYwlrG29xsR22bVXrVXXM5Yq3sLFRzw4qSFcS/sRcNKiMiaJdWt3jEll0PfSbWNlXYimcfJ6WHDYSNopZHgWbfDTRJzZmfVzYEw0uijSoPEaBtYmrnqr1qo5hRKlHl+MQ4HEzRriZYIpopEVo1YGUoVkQtZCwVArW03uSOykY8gkTDxB4HZlxE+JCYaWNTCZjJpRecGhwFlYHhYnarjqr0Go5hRI7ktHiEw6ri2vIGe3iEhC5MauUAUuFsCQLXqV1Ujqr1qrjkdSG3IoaY54x4qYnEBfMGk5y3cDIaKOR3DFftU32JRWlcFT5EuVB/lOC+NP/BNLq1NuVh/lOC+NP8AwTXuNt6zVnkshwIZxlyTppb5eBFuBBsbEXPV1kddQQ5GR/1jfOH4dWggngCe7eupC/6rfIap5XBtpaytSW2ErIhMq5Prh2Y6mdXVo3QsLMrDf4A3HVvUQUx0BMcT84m6qX0HonqtJunAbebarnJC/wCq3yGkRJbibd9dV7Y+xZH2jJSbqJSv1+RDRZKzYbmZJG1O/OzPc9NgLKt2Ukqthvtcjamg5Fp/WN84fh1ZQ+rxel3b0Rt1Ua6o5H2hWTeyXOSJynk8mHYsCWJFrk39A6IsOF+2w6r3nENIyGvInUcSB3kUvgzVq8qkt1R5MWz3Jcbi5cfiPYjkMw06wyuEVwqc0hF3JRACBw1U+zuHFzvl8uJw+KkiWJUkjiDq4lQurna2hmtGwY22661134URtVnbY4Kdhh+D5P439GToIJlkGIifTpZWKiJ1YqNiwBYcKk8uwWKnmx+I9jzpG+EkjRZFZSX5qJAqoeJJjc7dvnrW5ZgOJrymLT9cfKKOq7cHdhimacnMQcrwmnDTGdJMQpTQ9wjMzglLbXNt6t/hLymT2DhcNhYpJAki3ChnIVYmALHc8WG5q+SYhf1h8te4pR2ijqvkbDEcdyRxIfGJzMpjg1+xwEYg85Oh9z26XQ1Xt2U8zbL8WwwBnhnbDphkjKLFJJplVXVtcSsp1EhDckbW7LVsTtXVmFuIrvbPoNhjXKDk5iTluGIjxMsqyuFWRSXSFkLWZFZrdNRYncBrbVKY3ko0mZwQFMQMJzCIzKZAOjE5KmTztYHvtWnGYX2NKLILca46rsNhjHLDKcScZieegxMuoAYRotbIlmTT4uwAjDi36xvbrrzn0U6z5dFixNI/MIJUjc86y87JdAQd30bcerjWymYE2BF+ykJMrheRJ3hRpY/EcqCy7k9FuI4n5a72jtwc2GRYPKsf+isQiRzqpnjZY2DhzGA2uyeNa/N3AG+k7U55JZbMuNV1w+Mih9juLsHLBjhyCUvsCXuVB7RsOFa5JIL8a6swtxFcdV24OqBkfIjBTxYiQexsQUMUoad0linQsh2UM5jke4AB47k3tcU68GmCmixtjhZShVtU86SxOhIvYguUkNwBcXO5N61FpL8KURtqSq4Cgei1ewabFqVDVW2dSO6q9g01LUsGo2dSOlq9hqbM29KKdqNhI9Fq9hqbFqVDUcgkc5GeLif2qb7Foo5FeLif2qb7FrlbY8IzvkR5Xn+UYL40/wDBNcibeucsz7vgvjTfwTSUDb1k1D+Iup8Ejg8wZbjSCPNt8tEuLZjct6Bf5a8ZSt3N+FQvKzOObkEUChpW2VepRtdm83GtW+1O66FVClKpNR+f56Is2YZukKBpGAuOiNyWNupRud6qr57zhJjgkYdrWQbceNzTXAYpFJc3nxAYB9YO1rX032Asdm4GuyxM7SOzWEnFBc2AFuifP3VijUqyb5Ruq0qFKObSfz4fkln1fJJ4PMZbgCLTfz39VSkbyn4YHpHrqKwI0m5JPAcBUthZr7WPA32HZWuEbwvdlCkvBI8ODcamBNxwN6b4vBqbkineHTpen76VxIG/nqdG65MusjGTTK5lsjc5IpN12YeY8CLVIMsp96KDtDdfZakTh9BLDgdhTnDRwsDzoa44Fb8PRVGpadVmik47VtPKrNY+53t+qfzpKRj8KEjzkX+u3307TD4YcJXX02rmIiXSdGKJI6ifzqnw/wCl1yNd4+JUj5RRZLXBI69qSbFb2Daj3cPlqPwmCkLkvfex3v2t+VRUidiW54/BJP2UvFAzcdqWgw4Vd6WXEp1EH6qJg7HABRJpHE16N24MPQRSD4Y1K9iIwxGJWI6yygb+MbCorG8rUGy6n+Lsvyn86rWPhYuxa5NzYm56z202aE9hqD1N+D1aXs+HMnclsRymna+hVQDfhqI3txO3WOqmRzrE8eePzU9VNQSLjtFvRqB+4U6nwmmONut9XyC1vvqt1GbVp6UcbUWfk5mEkiapCCQ2m+wuLDs76s0bbVVsHHDCWRw+0nQdQSLFUKgkbC9x1emrJG2wru52PB1Cj2j28HGalw216ZM25qJ5c5kYMBMyeO6iKMDiXlOgW8/SJ9FS5aRn4Gp8IOXeUj5kn+2lv/8ARMt8qHzJf9tXfk1kqYXCQYcKDzUaITYbkKNR9JufTUlzC/qr8grY9PHqyntGZi3hBy6//Uj5kn+2rNl+MSaNJYm1I6hlIvuDw41ZnwyEEFFsRY7DgeNZlyBBhXEYFj0sHO8a3O/NOeciPpBPyVVWpKMbolCd2WZmpdWpkz7mnKttWdstSF+RPiYn9qm+xaK5yH8TE/tU32LRXpQ7qMsuRty2Pu+C+NN/BNN8O2/opbl179g/jTfwjTPDNv6Kw6p/F6F9LglsPiBFdzbSAWPmA3NVOKPnBLjWJDzEaNNhYAhUUGx2uLHzDvqYzUt7Hl0kbgLvw3cCmSazIkXOIyIuoIqjosqBd2B3vrJsfurTCN4+S/ksi1DTuXi3b0Wbert9CLzjHPhU1KNZZgGJ2FyOPdsRbqFqZw8oZBu0Wonfb6/gmpnPsAZYWSNS7gqQOrxqRyLLXjKPipAigWWNX4kA32F9wN+rjfqrRSoScTFDU6eEW5rc/svXgZYfllIWtzRA67EG3f0NqnMt5SGQhWXchv5xTsNhto6yVHpqvZ7my2SCK4jePnAWkOvpah0dakX8xIv8lP8AkPhdMEmIlvIX6CA6RuptxFrXew/w1p7GMIm+nWpzouTp2/70u7/YuceJYsoACqCBYb6txY32t3eel8em9qicLZVUat9Q6/7W9S8yAt6B91Z4PdLJi1FNKmrDHHC0Sj+191eMvVSGLX27AD1X7RRmrDQvf9xphDjGW6A6VPSLlrAEbBfOTXm1ZJVG2X0IPYkGY4iNd0ZyTxFmHbw6fn66aLC8i33UHt3P5U7wcaSS2jIdwDctcADY3uB2EfLXOTrnF3DWRQA1g19iSOFh1g1nu5PBs2OKbfgcSWCEdJlB9F/lrsGbI5PNFT22IJHqpfO8BhYoZbqDLoex676Tp67DqqK5J49VLAqT0EJst7EA3J2NtgKl3WkSUN1NzXgTWHjd+H1m31mmH6Hn5ydhr6ejmyjrYEW1Ei/YLf8ALiwGUMQoCarE/AOwtxt4p3HyGmmLgnEYSIQlrbks6i+1rWXhxqxSivEzbnc6kNh0o5vEXqJu99+3zUnLj+ZZlCdA2IEigHhvYm23DqNOsNg1XixJ26tvtpaWJTsbnvNQddWwLZzkp+JzaFXKyQgsp4j9Xxl+oikzmOGbilgeHm3/AP78tQueMOflsODNw8xtSMcJMPPA7atFuu9r37Koak8ntwp0sK+ceJ6zdoyw5sbW3v104wpDiPUfFdV9G3rqMc0uSU0+fSw9f1USwbJQ+FIt/JyEuJWBOzEbEgWA22v2AVKQtsKjOR3vEvxj/lp9A3RFIyweDql+q0Ju25qGzKP2VmeX4TisZbGyjzRDTFfvcmpN23PfSHgyj5/F4/HHca1wcR/sQqDIR5ixB9FbNPHdO/Qw1HZGjVW8xz7m80wuDvtLDiHI/tKYzGfkSarJWI8rcxYZ8MUL83g5cHhmPmnEhc+jnGB7xXoN2M6NurNeUEfsXO0fgmPgKH++w5uD8wgemtKqi+F/Cn2GmLQdPBTR4gW4lNWiQd1mufi1Gcd0WjsXZ3Os25p2rbCotZgwDKbhhqHcdxT9G2FeRJmxD7kN73iP2qb/AE0VzkJ73iP2mb/TXa9an3V5GOXLGfL0+64P4038I1H4Vt/RT7wge+4P4838I1GYRul6PVWDWP4/Q0UeCZzDBXwshuLEAnr4Nf0cDTHDQorpM7IkTAAaSoZ2YAEEbfCW3XxqbWZmiK6QFAA857fvqk4XK7zlMSzDSS8AUnpAjqsd2BAt569GMo0o3k8Wt/RCzrafbHlO/pw38x7nnKton5nDwmNQd3IuXUje1tx42x34VVnzEwSWkvIpJdWJuVLAhjuDfidqtGOw7c0wdAsmi9mt0tuItcde4HD5L03DO2gRYqK/G5XcA9LhuNyB1EcRtetVDUKdN7FYxPR9nK9XP8W+VjmYTxTyw+x7ySALCEIZVG5seG4ueFxbz1Zc9TErHFhcEr2iGl2VWIZm4m4HVue8nspPk1yeAkDwLYruXPwATvZmYjhfgL1YkXBRvzcaiR9yxIuL8T1dpNXt4Xjb8yXw1lOMkoLCusvx+XkVHCRYuMqrLOXJFzpewsdrC3XerdgMPiGYM7OFUA2YEXPceoeoddesXMgGrQuxUWCgcDT7AZurBlVNyOAHn7RWGck5buh6zrSnQ2wiv6GubGyqBwvULmDExFF4ta3Abgg3ufMDUtmt9AJBHStuCOo0ZPhdaOesbfKK8vUqM6j25MmlcqVnLlMheT3ORu7SAC8RUaTfcaAPPwWvHJV3iJBIXUFW6ul7KxJHH+19VTM+GCkiQFD29Xyjhw69qq3spoQ8qW1K/WLjxiPsqlQszf2kqicetl9BblHOxle5J26zc2ttf0WpXkZi1V31HiqgfL56gsRmkkz65NJJ0g2HVsPspLC4pkS6cbjhf7qi6TaNU/06Ox84NGmzjDwkM7gX4bHf5KUhziK2oy3DC4uANrnfb/m1Ztjc0eVQshN16QuxNtWnt7qVjxQlWNVjb3MaXaxOo32AsO+rno1GkpLk8pTvU2s0XLc5R2ZAxJT4RFr7n7KdexmKgGV79vRF/Rbuqi4TNkWVEVH2Rg7Wba5UrptxOx+Xvq9phBsVnffffSftWqJQkuP9HXYy7MbGRw2/Sb7aQVQLW2pziYbyPqcL0m3a9vGPYD9lN8XoS1pVe/6urv8AhAVKMZNYPoe0oxkk7bseZ2l8yn1c3b4KKvpF/XTRHvXZBwrqxg0OKbTLnyWwivC5a/RYkbkfB/OpPDnoiorktiGWBwImYajcgrYdEdpFSGHPRFU3dsnz2r/9pEVyhzEYeCaY/AViPjcF+sird4OMoOFy7DRMLOU5yS/HXKTI1+4tb0Vn/KGD2TiMJgRuJ5w0g4+4w+6SX77AVsteppI2hfqeZVebATWDPhzisuzLEDdsRPPOhHG0Ljm7fuzW64iLWjLcjUCtxxFxa489UKDwT4ZEEaYvGqgBGkTALY8RpCW3uflq6pFySt1IRaXJcOTuYDEYWCcfzsUb/OUE/XS+aYJZ4ZIJBdZUaNu51Kn7aQ5PZOmDw8eGiZmSIFVLkFrEkgEgAbXtw4CpGrCJjfIudvYwik98w7Ph374m0j6rVbUOw7hVazWD2NnGJj4Ji40xSdmtfc5R3m16sKHYdwryNSts2bKTuiV5B+94j9pm/wBNFc5A+9Yj9pm/00V6lPuLyRllyxj4RD7pg/jzfwjUTgm6Xo9VSnhH8fB/Hl/hGobAt0vR6q87Wv4/Q0UeCxRzuInI34WqFxmXSy6OefSxJ0MvFDfiOHYKkp8asUJc26tr8TUbgc1M0i6tlH1+bevbjR7SlxdW/wBGKOrjRis2kn9xDG5iEjY46P3QLojkudDEEleHim9txvXjk6ks7gqV0qLsx36vNbjY8an58JzgbnBaM7HV8IeYHuphi8OhAihiMcQ46SyltvNYcb/LVWk03ZQl+W/sp1Otda18eXj5dF+IeS40BNI6K3s3UW6Vj6NzTfCPIZAI8IgU3s54nbY8Dxpm+VxquphtdfGYn4Q89LZVIssignSVJ02BtYbDfuArVG2zBKjSjtv4/nme86VrEEAEEXC/V2VNcmwvNe5gB+s9d/PUVn4HSAHDTc9tPeT+JVYwEVj22Vv1t+rzmvKrp2bPZpq+maXX8ueuVeoRpqI8bq+KaOSfvcnxh9lJ8sJFCoBszMWI8wFr/KaW5EkFJV69Sn0W/KscI/qbTO+7ck8dCkinV5+/h1GonL+TeG1DVEDx2a5+81LzLYmkl43PVVm9pnYr4cCOLyjDqejEg27K84PAI1wETbcdEV7xUpLW0tY9Y02Hfvf6qcZadJN+yiqtyt4EndQv4kbjsoibxo0P+FfvpOLJYlHRjUXHUFH2CrFi0VrDbtpNcP8AIPN99WSUm7FaqK1yDjy2PUGEYBHXtTyQBd7AVIDD+am+Oi4VnnTla7LI1E3YyTOWGqX43+o1CYnqH/OFalj8iilJ1re/Zsb9W43qGzPkfEw9z1Ib31XLG1uFthVtKUYwsy2pOUqinbp9ioYSnEo4VMryUmXZXVu8EH5Reutycn28T5X/ANtVuCeU0erH2jC2Yv7f2WDkg38mk72/yCjCt0R/zrrmTYN4IXEjLbpGyg7dG3E0nh2sgIFzY7dvHask8YPNrSU6jkvEbcgcPz+bYvEndcKi4ZOzXIdchHnAAHprUaxLknneYZfE8a4GGRpJXmkdp9JZ3O+wB2AAFWIct81P/wBtg+k//GvYhUpwiluR5zjJu9iz8u+Uxy/DrKkYlkklSFELaNTPc8bG2ynqqs+3rNP/AMVF9LT/AG1AZ5muNzCXDeycNHDHh5GlOiXXqbQVXaw4E/XVmU7Cs+o1expQsydOjdZJPkNywlxsuJgxOGGHlw4iOlZOcDCTXvew4aR86rhWMey8Vg8e+KwkKTCSLmnV30C4k1Br73IAt6TU2vLjNSL/AKOg+k//ABrRDUQcU5NEJU2nZIW8MGG5sYPHgf8ATzc3IeyKcaGJ/wAQUf4qXjOw7hVa5TcpswxmGmwkuXwhZVKkie5Ug3VgCu5DAH0VLZLzggiEwtIEUNuDuBa9x22v6axa2UXaUWXUE1dMs3g/96n/AGmb/TRXPB97zP8AtMv+mivRpdxeSM8u8xh4Sj08H8eX+EagsA3S9B+0VN+E09LB/Hl/hGq/l7dL0H7RXl69/H6GmhwOsx3UA8L0nlhs1x1bjvrxmjMQiRLqkkcRxqTYFmB4nqUAFieoKasKck8FhYTNmDmYgAO8hcR3Y2CxwqdO5IAFix23JrulVacLRm0vNnKqpp5im/IjszzGUgAsfkHqpHBYt2Ju3C3ZUxJyTweKhE2XuYiQdDRs5jJBsVeFjp2IIOysNxcGqzlTsDIsq6HjJSRb3CspN7HrXgQesEGleNajHvtrzYgqc33V9B3jp2FhfjuevgfPS+W4twCRYWP6q+qnfJ/kyMYi4nFFxG41QwozJdDuryspDFmG+kEAAgG5pXCYHJ5pnwsUQEql1JQTR3aPZwky21Mp42YnY9hq2FCu4K82vVke0hF2isEVmeLctub3AvsOqnOVZlKqkK1t7bBfVTTlVkcmDZHDtLh3Iju5vJE5voDN8NG8UE9IMRcm+2a8tsdKk6iOWRBoBsjuovqbewPGquyrb+zcvuyztI7bpYNKzWUsQWJJN9z6KVyXFNGSyGx29PmNYecznPGeU98knroGZzjhPKO6ST11Z7jNfuyR7ZdD6BxvKWUEDQm/mb114w2eyOCSFHcD66wE5nOeM8p75JPXQMznHCeYd0knrqT0lRrvHFVivA3nF55IptZeF99Xb5jSuDzlyLlV49h9dYCcznPGeU98knroGZzjhPMO6ST11z3Op/kd7ZdDf5eVEyNsqbeZuzvp3h+U8zLcqm/mb1186HMp+ueX94/rrq5niOqeb0SSeup+71ksTIb4dDf8RyqmDEaU28zeuvSZw7gOyJftsdu7evn05lP1zy+mR/XXoZniP6+b95J66i9LUa751VYrwN2xWeOrWCr8h9dKQ5mzrcqvyH11ghzKc/z8x/8AJIfvo/SmIH8/MP8AySD7657nUt3iXbrobliM2dWICr9frpzh8yZlBIH1+usEOYT9c03pkk9dAzPEdU83okk9dPc527w94+RtmY5g7EodlHUOvvpTCHoD/nXWHHMp+ueX0ySeuvQzPEdU837yT11GWhk/3Dt10NflbpHvP21KRHYdw+ysK/SU39fL+8f1139KYjyib97J66PQSf7gq66GvO25qXQ7CsJ/SM39dL+8f116/SuI8om/eyeuj0En+4KuuhsE7dJu81IwHor3CsM/SU/9fL+8f1139KYjyib97J66PQSf7gq66GwStue81KRnYdw+ysK/SU39fL+8f116/SmI8om/eyf7qPQSf7gq66H0j4PfeZ/2mb/TRUR4EJGbLdTMWJmluWJJO44k7mivRhHbFIzN3dxTwonpYP48v8I1W8ubpeg/aKsXhUO+D+PL/CNVjLT0z3H7RXke0H8foa6HdJ/IBqzDDg8FSdx8YBEB+SR/lqc8IR9zw46jiFv/AIYpWH1qKqL5j7GmgxNiRE55wAXJidCr2A4kbNbr0Wq+Z3gVx+GUwTKLlJopB00JG42BGpSCQbEca0aP49M4rnKK62Kl38hj4PG9xnHUMRJb/Ekbn/8AZmqs8psPfHY1F2MkcLE/22jaO/yRpV0yXBJl+Fbn5lNi80spGhbsSxsCTpUCyi5JsBWewY84jEYjEkECZgUDbFY1UJGCOokLqI6i5FNW+z0yi+cfYUs1Lr5mjck8wSfCxMmxVFR160dFCujDqII+w9dVzIeSGIhxgkkaPmY5Z5oyrMXczBwqshWy2ErXOo3Kjheqhm/QkV4jKs0lkHsd3jklb4Ke5ka+vxtgLnYXrQuSGStgoHlxkzPM41yvLK8giUC4jV5CbKouSdrm52FgL6FaOoipNcfyQnB03a438KM4GDWInpTTwBf/ABSriGPzIWrDOXJ93X+7H+Zq0LlFmzYzECcgrEqlYFOx0E9KVh1M+lbDiFC8CSKzvlqfd1+IP8zVWqqnqbLwTJbdtPJX6KKK3FQUUUUAUUUUAVdPBf75iNlPQj8ZynW/Dtql1o3ITJZsM05mCpqCKLo0l9JYki3AbisXtCaVCSby+PqjXoYSdZNLjn6PoQfhJ/6lNgPcl8Viw8d+s1acrK+xx737yONyfe/tqp+EWYNigAwJWNVaylbHUxsQeuxB9NW7k7LzmHXQzbxhdkBAOnSQT5jWCumtNTZ6elf69ZHnwLEcxNfR74vjC597XhVZ8Jf/AHN+HCHhw8RavfgwyOfBwyJNcF3DAINQsEC7kjjtwrPvCDi1lzKUodQVo0vtxRVDcOw3HoqWmkp66pKOVb+jy6icaUYvk0zl5p9g4mwj97bhISfQvWaxfKcecPMkqi+k7r1Mvwl+T67VuPK+BpsLPEhGp0ZReJhuf7Vuj31iWa5RJhiolt0r2tfqtfiB209lSg6UoS8Xx6F2qjUTVSKePHOMmnZ1lMWOhhKtHpDpJcXGqM+OvpU/VUV4Qc4EUXMIFDy8SkjNpQcdrWF+Hden3gzlY4OxZrLI4HRDADZrdvEn5aoPLKUtjZ9RvZgo2tYBRYW6qhpaN9Q6cndQu19S+vWtR3rmdkyHooor3TyAooooAooooAooooD6D8Bf/bB/fS/aKKPAX/2wf30v2iihE9+Fc74P+8l/hGqpljdM9x+0VafC1/Q/7yT+EaqOVt0z3H7RXh+0n+p6G3T90e5o3RHf91NMlBR25mWWG9yRFIyqSTuxjvoJ89r1IHDc9JFFe2uRVJ7AePptUpnPLDDYUHDYTCgsuxMqFV7yrDW577X7ao0sJSg5KW01Q09SvPZTju/hFfzqMvpaaWWYg3HOyMygjgRHfQG84W9esqbdvR99SfLvBLDKqpsrAOB2XuCO66/XURlLbt6Pvqqs5q6m7tFUNvgeM2w451ZVeVJApUNHLLGQpIuBoYWvYX7bDspTBwmRSJp8RKoI6MuJxDobbjUjuVbcA7ivObNuvcaUylui3f8AdXFXqKnZSdvMbIuXAZo3SHd95qgcsj7svxB/marzmrdId33mqJyvPuy/EH+Zq1+zX+ovJldfgg6KKk+TOZJhsVFNKCYl1LKFtcxyRtHIN9vFc/JXvGMjLUGtOx3KjDQnnMRhJocRKcQxZ4EjZo5XbQockM6gc0N7207VEZxyuwbnCnDxleaxZxcoKR9IGS5YnUeccqB43CwF9qHCkUVdM85Q4ExyKcIFxRWcO0sMYYSyyI2pt7lrCVgSLrqsNq9ZVyjytYII5cGryIIxIwhhLM6tHqJa934SbHjcA0BSCamvbTjtJX2VLa1juL9njW1em9WfE8pcBA7IuD5iQGdWvBErqsqYpQrAm9vdcN0OACkDhu6j5Q4HE4pZjBeGRhHidcI0sVXEtAOgCHlfXCB1kwdxqMoRl3kn5klKS4ZmzMSSSSSdySbkk9ZJ4mnGCzGaG/Myul+OliAe8cDVzj5RZWLCbAhHSBopVEEO050hixLXuGWQhtiNVvNUfhM3wT4rFEYUFJISuHjjgiLIyIDrC3shurEuATYHcca64pqzRxSad0RM3KfGspRsVLY7EBtN/MdNjUSNuHVWg47lhlcjSSnBqzu8TXaGHpaZ9clzfYmPY/rXse2kcz5RZRIsyRYPmwyqiMIYS8Z6WpgdWzXK9e+m1cjCMe6kvI65OTu3cr55XY88cZMR8ao7H5nNPYzytJpvbUb2B493AVaOS3K3CYXB4nCzI0ollZ12QXQpGgDdLollV7je1xxpbL+VkMWNxM2XQbyQKsMYTSpkRo5Hdo4XGlLROSFNjY32JqMaUIu6il6DfK1rlVwOc4iFdMM7xre9lNhc8T9QpriJ2kZpJGLM27MeJ85q94XNstkhCxYBnYQc2WXCwG8qqJLllYDgsjE7MVU7i168ZJyywOGx2KnijdYJo0WNI0jXdSjOAiuqqDZrceI1Bt7yUIp3SyHJtWKFXbVeRm2WvhzHDgmaSPClXf2PCxVwFBdip6PSJ914j016j5Y4Jc2OPWJxHoeyBYw3Os5VmJvvqVma5ubtp4AVIiUS1crRouWeWFIYZYHliiUAB44nFkjVAdLPa5UMt+rVfqow3KDKwEEmW2eFB7KvBGwVggS5UkGxkkYb2+AeI2AzqirLyjzbB4jD4dMOjRtAjdERoEZ5OYEhLBiW97kbURckgeeqzQ6dooooD6D8Bf8A2wf30v2iijwGD/6YP76X7RRQiTHhIyhsRgy0S6pYGE6KOLaQVdR5yjOB57VmWSThjqU3UrcEdYNq3eqFyg5BtzrYnLyis5JkgkusbsdyyMoJicnc7FT2AkmvP1+klWjeHK+5fRqqDs+Cp5hiGTQ6GzKwYHsI3BqxPyow2Mj0YvCa3A4gi1+F1e4ZPR9dV/M8qxtgrYGcEH4IjkU7dTIx+u1IZflmKRiWwWJ4W97Pb315VKGroxajF/S5q7SG5SUrNeKdmO+VOYNOwkfa5sAOAAGwFMsobdu4ffS2YZfinA04PE7H+rPrrzl2W4pC2rB4ne382fP56plQ1EotuLv5HVOCeGhLN23XuNKZQ3Rbv+6u5jluKcjTg8Ttf+bPrr3l+X4pAQ2DxO5/qz6657tX2dx/QdpDdyNc2bpDu+81RuVZ91X4g/zNV+zDLMU7Arg8Twt72e3vqs55ySzCWQMmBnsFA3S29z5/PW/2dRqwqJyi1hlNecWsMp1eZFuCO0EVYvaNmXkM/wA386PaNmXkM/zfzr3TITUvhHdziedg1LLHzUSBkAiBRg5PuZ50lmDXYfBApryq5arjIZolw5jMkqSh+cDaSiKp2CC5OntsOoDrj/aNmXkM/wA386PaNmXkM/zfzoCxJ4TPd+dbDMw91JUyjdpTEdzze6gRsoB6m81IDwiDm9HsYgiBYARIBuoQK2yXsCpawNrsb34iE9o2ZeQz/N/Oj2jZl5DP8386AmMZ4Qy8TIILOxxRDlwdJxBmKkXS5KiYDjuI14dTrEeEpGMmnCEB0iQDnQfemmILe59LaYAdY5td6rvtGzLyGf5v50e0bMvIZ/m/nQEjm3LhZpMJJ7FA9iytMVLAh9UgfT4m3i7k33N7U7xXhGDKyjC2u7uCZBe7RSRXPQ8Y85cnrse2oP2jZl5DP8386PaNmXkM/wA386Al5uW0a5k2MSHnI+ZWBV2jJsUkdrWawZ1kBHErIaZzcsg0+CmMFvYiGOwcXYGJYwVOjolSC42O5pp7Rsy8hn+b+dHtGzLyGf5v50BYML4SQnN2wm6PK9+cXcSTc4RtHxIJDHrsDYcK7ifCFGYVAgJkZpWcFgFXVA0AIOjpMecLE7cLdd6r3tGzLyGf5v50e0bMvIZ/m/nQE7j/AAjCQsfYxVWUAKJBa/M4iI3tHuB7IUjr9yXfsSznwgieKeMYXRz0YjJ1g2tzhHBBcKZAAOoRrUP7Rsy8hn+b+dHtGzLyGf5v50A8n5aXwa4RYdNsN7GZtfHeDpadPC0DEqSd5X37Xy8vFSBYVhEn8jigZjZPdlVkcnY610mLsuYgahfaNmXkM/zfzo9o2ZeQz/N/OgHnK3ln7MQpFDzAMiSE6wxOgPYbIvwnDf4RxqUTwho+IR5YWEess92DsNWKixBIGgarCLQB2Eemv+0bMvIZ/m/nR7Rsy8hn+b+dANeU+aR4qdp0jZGc9LU4e+lERDYKtmshLcbluq28TVg9o2ZeQz/N/Oj2jZl5DP8AN/OgK/XY0LEKoLMxCqo3JYmwAHWSSBVowPg5zSVtIwbp/alKIo77m/yA1rPg+8GMeBYYjEMJsSPFsPc4r7HQDuzb21G3mA3uBZeQ2R+wsDBhjbUq3e3DnHJd7ebUxHortTtFDg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data:image/jpeg;base64,/9j/4AAQSkZJRgABAQAAAQABAAD/2wCEAAkGBxMSEhUSEBIWFRUVGRcVFxgVGBUYGRgYFhUYFhYYGBgYHSggGBolHRUVITEhJSkrLi4uGB8zODMtNygtLisBCgoKDg0OGxAQGy0lICUtKy0rLS0tLy0rLS0tLS0tLS0tLi0tKy4tLS0tLy0tLS0tLS0tLS01LS0tLS0tLS0tLf/AABEIALQBFwMBIgACEQEDEQH/xAAcAAABBQEBAQAAAAAAAAAAAAAAAwQFBgcBAgj/xABSEAACAQIEAQYGDgULBAEFAQABAgMAEQQFEiExBhMiQVFxBzJUYYHRFBYjM0JykZKUobHB0+EVUnSTsyRDRFNic4KywtLwNDWD4+IlRVWi8Rf/xAAaAQEAAwEBAQAAAAAAAAAAAAAAAgMEAQUG/8QAMREAAgEDAwEFBwQDAQAAAAAAAAECAxEhBBIxURMyQXGBBRQiYZGh8CNCsdFSweEz/9oADAMBAAIRAxEAPwDcajM4z2HDaVkYmR/EijUvK9uOmNbkgXF24DrIrvKLNfY0DShdb3VI04a5ZGCRJfquzC56hc9VR+SZTzAaSRudxMtjNMeLHqRP1Il4Kg4cTckk8bsdSudTOMY+6YDSOyfERo3zYw4Hy16OZY8f0KH6UfwaklahnqG/B3aRgzLHn+hQ/Sj+DXTmWPH9Ch+lH8GpJGodqb8CxGjMsef6FD9KP4NcOZY/yKH6Ufwak0ah2pvwLEaMyx5/oUP0o/g1w5lj/IofpX/pqTV6Gam/AsRozLH+RQ/Sj+DXDmWPH9Ch+lH8GpNWodqb8CxGjMsef6FD9KP4NcOZY8f0KH6Ufwak0ehmpvwLEaMyx5/oUP0o/g1w5lj/ACKH6Ufwak1ahmpvwLEaMxx/kUP0o/g1w5nj/IofpR/BqUV68s1N+BYjhmOP8ih+lH8GuHM8f5FD9KP4NSitXlmo54FiOGY4/wAih+lH8GuHM8f5FD9K/wDTUor15ZqOeBtI4Zjj/IofpR/BrhzPH+RQ/Sv/AE1KK1eWajngbSOGY4/yKH6Ufwa4czx/kUP0o/g1KK9eS1HMbSO/SOP8ih+lH8GufpPH+RQ/Sv8A00rmGf4XDsFxGJhhYjUBJIiEjtAYi42PyV4x+e4aAqJ8TDFrGpOckRdQ7V1Hcd1dcmLHP0jj/IofpR/Brn6Tx3kUP0r/ANNLY7PMPCiST4iKNHtoZ5EVWuLjSSd9t9q84/OsPAqvPiIokfxWkdFVtr9Ek2O2+1HIJHj9I4/yKH6Ufwa5+k8f5FD9KP4NLT55h44lnkxESRNbTI0iBGvuNLE2N/NXnF51h441mlxESRPbTIzoEa4JGlibG4BO3ZRyFhNs6xaby5ezL1nDzRykDt0OEJ/w3PmqRyjOIcSpaB9Wk6XUgq6Nx0yIwDI3mIFeMFjo5kWSGRZEbxXRgymxsbEbHcEeiojPsufUMXhNsVENuoToNzBL2g76WO6NYja4LcLFpopplWPTEQxzx+JIodb7GxF7EdRHAjtFFTIkPymGrE4FTwEsslu0ph3C37tZPeBUgWqP5SH+VYLvn/gmnQaqajyWRQsGrjSAbngN96jcXm8cW0jadyBqKi9uzfzg+kU3PKLDHYyrb4yeuq92DRHTVZZUXYi835RTwyiOMCQMOidtzexGwt2HzBhSbZ9jrAmAWN7G6b2427aX5QomMwytE6s0Dqpa4No5CFu1jw4E/ENL4vBRwYcpoV1ijxBVnWLxxzRuoZWAJtJYm/A3vUbPOcHrw7BQinTW67TTXTx8OcENDyyxDMEVFuxCjvJt2Vd8HNqUEsGPG4ttfcDbzEVS+S2HU4g4mQFI4IxIS6onSa4U9AKpGzEMAOA7zPR8o8PuWlXUxuekvHs48ALD0VyLdrtlWvoxctlGHHNur8PoToauFqiIs/gdgqSKSeABXv7ewGpGOS4BsRfex4+mp7sHlzozg/iVhcNQWqq59y6wmDnGHnZw5CsdKkqA5sNR6uF+6rIGo27FfiLBqNVVfkZyuTMkkeOJ4xGyqQ5Uk6he401L5tmAw8Es7KWESNIQLXIUXsL7X2rrusAkQ1BaqlgOXeFfCx4uZvY6SM6KJNzqQkHxAewmpPlByhhwUInxBbQWCDSuo3YEjb0GmeDhNa65qqmYnwkYFIoZi0mmfnNFkJb3Jgj6hfbci1WnB4pZY0lTxXVXW/YwDD6jR3SCHequaqi86zuDCKHxUojVjpBYHdrFrbA9QJ9FP0a4BHA71xvB1IWDVzVSRaug0csC2RXVXNVJFq6DRywLCuquaqSLV0GjlgJFa5cYObEJzMeHdx0XSSOTDgc4pOlZkmB1RA6WIF79m2/jlRgcRPhkgkgaVjGheTDvAg55R0lZJxYwlrG29xsR22bVXrVXXM5Yq3sLFRzw4qSFcS/sRcNKiMiaJdWt3jEll0PfSbWNlXYimcfJ6WHDYSNopZHgWbfDTRJzZmfVzYEw0uijSoPEaBtYmrnqr1qo5hRKlHl+MQ4HEzRriZYIpopEVo1YGUoVkQtZCwVArW03uSOykY8gkTDxB4HZlxE+JCYaWNTCZjJpRecGhwFlYHhYnarjqr0Go5hRI7ktHiEw6ri2vIGe3iEhC5MauUAUuFsCQLXqV1Ujqr1qrjkdSG3IoaY54x4qYnEBfMGk5y3cDIaKOR3DFftU32JRWlcFT5EuVB/lOC+NP/BNLq1NuVh/lOC+NP8AwTXuNt6zVnkshwIZxlyTppb5eBFuBBsbEXPV1kddQQ5GR/1jfOH4dWggngCe7eupC/6rfIap5XBtpaytSW2ErIhMq5Prh2Y6mdXVo3QsLMrDf4A3HVvUQUx0BMcT84m6qX0HonqtJunAbebarnJC/wCq3yGkRJbibd9dV7Y+xZH2jJSbqJSv1+RDRZKzYbmZJG1O/OzPc9NgLKt2Ukqthvtcjamg5Fp/WN84fh1ZQ+rxel3b0Rt1Ua6o5H2hWTeyXOSJynk8mHYsCWJFrk39A6IsOF+2w6r3nENIyGvInUcSB3kUvgzVq8qkt1R5MWz3Jcbi5cfiPYjkMw06wyuEVwqc0hF3JRACBw1U+zuHFzvl8uJw+KkiWJUkjiDq4lQurna2hmtGwY22661134URtVnbY4Kdhh+D5P439GToIJlkGIifTpZWKiJ1YqNiwBYcKk8uwWKnmx+I9jzpG+EkjRZFZSX5qJAqoeJJjc7dvnrW5ZgOJrymLT9cfKKOq7cHdhimacnMQcrwmnDTGdJMQpTQ9wjMzglLbXNt6t/hLymT2DhcNhYpJAki3ChnIVYmALHc8WG5q+SYhf1h8te4pR2ijqvkbDEcdyRxIfGJzMpjg1+xwEYg85Oh9z26XQ1Xt2U8zbL8WwwBnhnbDphkjKLFJJplVXVtcSsp1EhDckbW7LVsTtXVmFuIrvbPoNhjXKDk5iTluGIjxMsqyuFWRSXSFkLWZFZrdNRYncBrbVKY3ko0mZwQFMQMJzCIzKZAOjE5KmTztYHvtWnGYX2NKLILca46rsNhjHLDKcScZieegxMuoAYRotbIlmTT4uwAjDi36xvbrrzn0U6z5dFixNI/MIJUjc86y87JdAQd30bcerjWymYE2BF+ykJMrheRJ3hRpY/EcqCy7k9FuI4n5a72jtwc2GRYPKsf+isQiRzqpnjZY2DhzGA2uyeNa/N3AG+k7U55JZbMuNV1w+Mih9juLsHLBjhyCUvsCXuVB7RsOFa5JIL8a6swtxFcdV24OqBkfIjBTxYiQexsQUMUoad0linQsh2UM5jke4AB47k3tcU68GmCmixtjhZShVtU86SxOhIvYguUkNwBcXO5N61FpL8KURtqSq4Cgei1ewabFqVDVW2dSO6q9g01LUsGo2dSOlq9hqbM29KKdqNhI9Fq9hqbFqVDUcgkc5GeLif2qb7Foo5FeLif2qb7FrlbY8IzvkR5Xn+UYL40/wDBNcibeucsz7vgvjTfwTSUDb1k1D+Iup8Ejg8wZbjSCPNt8tEuLZjct6Bf5a8ZSt3N+FQvKzOObkEUChpW2VepRtdm83GtW+1O66FVClKpNR+f56Is2YZukKBpGAuOiNyWNupRud6qr57zhJjgkYdrWQbceNzTXAYpFJc3nxAYB9YO1rX032Asdm4GuyxM7SOzWEnFBc2AFuifP3VijUqyb5Ruq0qFKObSfz4fkln1fJJ4PMZbgCLTfz39VSkbyn4YHpHrqKwI0m5JPAcBUthZr7WPA32HZWuEbwvdlCkvBI8ODcamBNxwN6b4vBqbkineHTpen76VxIG/nqdG65MusjGTTK5lsjc5IpN12YeY8CLVIMsp96KDtDdfZakTh9BLDgdhTnDRwsDzoa44Fb8PRVGpadVmik47VtPKrNY+53t+qfzpKRj8KEjzkX+u3307TD4YcJXX02rmIiXSdGKJI6ifzqnw/wCl1yNd4+JUj5RRZLXBI69qSbFb2Daj3cPlqPwmCkLkvfex3v2t+VRUidiW54/BJP2UvFAzcdqWgw4Vd6WXEp1EH6qJg7HABRJpHE16N24MPQRSD4Y1K9iIwxGJWI6yygb+MbCorG8rUGy6n+Lsvyn86rWPhYuxa5NzYm56z202aE9hqD1N+D1aXs+HMnclsRymna+hVQDfhqI3txO3WOqmRzrE8eePzU9VNQSLjtFvRqB+4U6nwmmONut9XyC1vvqt1GbVp6UcbUWfk5mEkiapCCQ2m+wuLDs76s0bbVVsHHDCWRw+0nQdQSLFUKgkbC9x1emrJG2wru52PB1Cj2j28HGalw216ZM25qJ5c5kYMBMyeO6iKMDiXlOgW8/SJ9FS5aRn4Gp8IOXeUj5kn+2lv/8ARMt8qHzJf9tXfk1kqYXCQYcKDzUaITYbkKNR9JufTUlzC/qr8grY9PHqyntGZi3hBy6//Uj5kn+2rNl+MSaNJYm1I6hlIvuDw41ZnwyEEFFsRY7DgeNZlyBBhXEYFj0sHO8a3O/NOeciPpBPyVVWpKMbolCd2WZmpdWpkz7mnKttWdstSF+RPiYn9qm+xaK5yH8TE/tU32LRXpQ7qMsuRty2Pu+C+NN/BNN8O2/opbl179g/jTfwjTPDNv6Kw6p/F6F9LglsPiBFdzbSAWPmA3NVOKPnBLjWJDzEaNNhYAhUUGx2uLHzDvqYzUt7Hl0kbgLvw3cCmSazIkXOIyIuoIqjosqBd2B3vrJsfurTCN4+S/ksi1DTuXi3b0Wbert9CLzjHPhU1KNZZgGJ2FyOPdsRbqFqZw8oZBu0Wonfb6/gmpnPsAZYWSNS7gqQOrxqRyLLXjKPipAigWWNX4kA32F9wN+rjfqrRSoScTFDU6eEW5rc/svXgZYfllIWtzRA67EG3f0NqnMt5SGQhWXchv5xTsNhto6yVHpqvZ7my2SCK4jePnAWkOvpah0dakX8xIv8lP8AkPhdMEmIlvIX6CA6RuptxFrXew/w1p7GMIm+nWpzouTp2/70u7/YuceJYsoACqCBYb6txY32t3eel8em9qicLZVUat9Q6/7W9S8yAt6B91Z4PdLJi1FNKmrDHHC0Sj+191eMvVSGLX27AD1X7RRmrDQvf9xphDjGW6A6VPSLlrAEbBfOTXm1ZJVG2X0IPYkGY4iNd0ZyTxFmHbw6fn66aLC8i33UHt3P5U7wcaSS2jIdwDctcADY3uB2EfLXOTrnF3DWRQA1g19iSOFh1g1nu5PBs2OKbfgcSWCEdJlB9F/lrsGbI5PNFT22IJHqpfO8BhYoZbqDLoex676Tp67DqqK5J49VLAqT0EJst7EA3J2NtgKl3WkSUN1NzXgTWHjd+H1m31mmH6Hn5ydhr6ejmyjrYEW1Ei/YLf8ALiwGUMQoCarE/AOwtxt4p3HyGmmLgnEYSIQlrbks6i+1rWXhxqxSivEzbnc6kNh0o5vEXqJu99+3zUnLj+ZZlCdA2IEigHhvYm23DqNOsNg1XixJ26tvtpaWJTsbnvNQddWwLZzkp+JzaFXKyQgsp4j9Xxl+oikzmOGbilgeHm3/AP78tQueMOflsODNw8xtSMcJMPPA7atFuu9r37Koak8ntwp0sK+ceJ6zdoyw5sbW3v104wpDiPUfFdV9G3rqMc0uSU0+fSw9f1USwbJQ+FIt/JyEuJWBOzEbEgWA22v2AVKQtsKjOR3vEvxj/lp9A3RFIyweDql+q0Ju25qGzKP2VmeX4TisZbGyjzRDTFfvcmpN23PfSHgyj5/F4/HHca1wcR/sQqDIR5ixB9FbNPHdO/Qw1HZGjVW8xz7m80wuDvtLDiHI/tKYzGfkSarJWI8rcxYZ8MUL83g5cHhmPmnEhc+jnGB7xXoN2M6NurNeUEfsXO0fgmPgKH++w5uD8wgemtKqi+F/Cn2GmLQdPBTR4gW4lNWiQd1mufi1Gcd0WjsXZ3Os25p2rbCotZgwDKbhhqHcdxT9G2FeRJmxD7kN73iP2qb/AE0VzkJ73iP2mb/TXa9an3V5GOXLGfL0+64P4038I1H4Vt/RT7wge+4P4838I1GYRul6PVWDWP4/Q0UeCZzDBXwshuLEAnr4Nf0cDTHDQorpM7IkTAAaSoZ2YAEEbfCW3XxqbWZmiK6QFAA857fvqk4XK7zlMSzDSS8AUnpAjqsd2BAt569GMo0o3k8Wt/RCzrafbHlO/pw38x7nnKton5nDwmNQd3IuXUje1tx42x34VVnzEwSWkvIpJdWJuVLAhjuDfidqtGOw7c0wdAsmi9mt0tuItcde4HD5L03DO2gRYqK/G5XcA9LhuNyB1EcRtetVDUKdN7FYxPR9nK9XP8W+VjmYTxTyw+x7ySALCEIZVG5seG4ueFxbz1Zc9TErHFhcEr2iGl2VWIZm4m4HVue8nspPk1yeAkDwLYruXPwATvZmYjhfgL1YkXBRvzcaiR9yxIuL8T1dpNXt4Xjb8yXw1lOMkoLCusvx+XkVHCRYuMqrLOXJFzpewsdrC3XerdgMPiGYM7OFUA2YEXPceoeoddesXMgGrQuxUWCgcDT7AZurBlVNyOAHn7RWGck5buh6zrSnQ2wiv6GubGyqBwvULmDExFF4ta3Abgg3ufMDUtmt9AJBHStuCOo0ZPhdaOesbfKK8vUqM6j25MmlcqVnLlMheT3ORu7SAC8RUaTfcaAPPwWvHJV3iJBIXUFW6ul7KxJHH+19VTM+GCkiQFD29Xyjhw69qq3spoQ8qW1K/WLjxiPsqlQszf2kqicetl9BblHOxle5J26zc2ttf0WpXkZi1V31HiqgfL56gsRmkkz65NJJ0g2HVsPspLC4pkS6cbjhf7qi6TaNU/06Ox84NGmzjDwkM7gX4bHf5KUhziK2oy3DC4uANrnfb/m1Ztjc0eVQshN16QuxNtWnt7qVjxQlWNVjb3MaXaxOo32AsO+rno1GkpLk8pTvU2s0XLc5R2ZAxJT4RFr7n7KdexmKgGV79vRF/Rbuqi4TNkWVEVH2Rg7Wba5UrptxOx+Xvq9phBsVnffffSftWqJQkuP9HXYy7MbGRw2/Sb7aQVQLW2pziYbyPqcL0m3a9vGPYD9lN8XoS1pVe/6urv8AhAVKMZNYPoe0oxkk7bseZ2l8yn1c3b4KKvpF/XTRHvXZBwrqxg0OKbTLnyWwivC5a/RYkbkfB/OpPDnoiorktiGWBwImYajcgrYdEdpFSGHPRFU3dsnz2r/9pEVyhzEYeCaY/AViPjcF+sird4OMoOFy7DRMLOU5yS/HXKTI1+4tb0Vn/KGD2TiMJgRuJ5w0g4+4w+6SX77AVsteppI2hfqeZVebATWDPhzisuzLEDdsRPPOhHG0Ljm7fuzW64iLWjLcjUCtxxFxa489UKDwT4ZEEaYvGqgBGkTALY8RpCW3uflq6pFySt1IRaXJcOTuYDEYWCcfzsUb/OUE/XS+aYJZ4ZIJBdZUaNu51Kn7aQ5PZOmDw8eGiZmSIFVLkFrEkgEgAbXtw4CpGrCJjfIudvYwik98w7Ph374m0j6rVbUOw7hVazWD2NnGJj4Ji40xSdmtfc5R3m16sKHYdwryNSts2bKTuiV5B+94j9pm/wBNFc5A+9Yj9pm/00V6lPuLyRllyxj4RD7pg/jzfwjUTgm6Xo9VSnhH8fB/Hl/hGobAt0vR6q87Wv4/Q0UeCxRzuInI34WqFxmXSy6OefSxJ0MvFDfiOHYKkp8asUJc26tr8TUbgc1M0i6tlH1+bevbjR7SlxdW/wBGKOrjRis2kn9xDG5iEjY46P3QLojkudDEEleHim9txvXjk6ks7gqV0qLsx36vNbjY8an58JzgbnBaM7HV8IeYHuphi8OhAihiMcQ46SyltvNYcb/LVWk03ZQl+W/sp1Otda18eXj5dF+IeS40BNI6K3s3UW6Vj6NzTfCPIZAI8IgU3s54nbY8Dxpm+VxquphtdfGYn4Q89LZVIssignSVJ02BtYbDfuArVG2zBKjSjtv4/nme86VrEEAEEXC/V2VNcmwvNe5gB+s9d/PUVn4HSAHDTc9tPeT+JVYwEVj22Vv1t+rzmvKrp2bPZpq+maXX8ueuVeoRpqI8bq+KaOSfvcnxh9lJ8sJFCoBszMWI8wFr/KaW5EkFJV69Sn0W/KscI/qbTO+7ck8dCkinV5+/h1GonL+TeG1DVEDx2a5+81LzLYmkl43PVVm9pnYr4cCOLyjDqejEg27K84PAI1wETbcdEV7xUpLW0tY9Y02Hfvf6qcZadJN+yiqtyt4EndQv4kbjsoibxo0P+FfvpOLJYlHRjUXHUFH2CrFi0VrDbtpNcP8AIPN99WSUm7FaqK1yDjy2PUGEYBHXtTyQBd7AVIDD+am+Oi4VnnTla7LI1E3YyTOWGqX43+o1CYnqH/OFalj8iilJ1re/Zsb9W43qGzPkfEw9z1Ib31XLG1uFthVtKUYwsy2pOUqinbp9ioYSnEo4VMryUmXZXVu8EH5Reutycn28T5X/ANtVuCeU0erH2jC2Yv7f2WDkg38mk72/yCjCt0R/zrrmTYN4IXEjLbpGyg7dG3E0nh2sgIFzY7dvHask8YPNrSU6jkvEbcgcPz+bYvEndcKi4ZOzXIdchHnAAHprUaxLknneYZfE8a4GGRpJXmkdp9JZ3O+wB2AAFWIct81P/wBtg+k//GvYhUpwiluR5zjJu9iz8u+Uxy/DrKkYlkklSFELaNTPc8bG2ynqqs+3rNP/AMVF9LT/AG1AZ5muNzCXDeycNHDHh5GlOiXXqbQVXaw4E/XVmU7Cs+o1expQsydOjdZJPkNywlxsuJgxOGGHlw4iOlZOcDCTXvew4aR86rhWMey8Vg8e+KwkKTCSLmnV30C4k1Br73IAt6TU2vLjNSL/AKOg+k//ABrRDUQcU5NEJU2nZIW8MGG5sYPHgf8ATzc3IeyKcaGJ/wAQUf4qXjOw7hVa5TcpswxmGmwkuXwhZVKkie5Ug3VgCu5DAH0VLZLzggiEwtIEUNuDuBa9x22v6axa2UXaUWXUE1dMs3g/96n/AGmb/TRXPB97zP8AtMv+mivRpdxeSM8u8xh4Sj08H8eX+EagsA3S9B+0VN+E09LB/Hl/hGq/l7dL0H7RXl69/H6GmhwOsx3UA8L0nlhs1x1bjvrxmjMQiRLqkkcRxqTYFmB4nqUAFieoKasKck8FhYTNmDmYgAO8hcR3Y2CxwqdO5IAFix23JrulVacLRm0vNnKqpp5im/IjszzGUgAsfkHqpHBYt2Ju3C3ZUxJyTweKhE2XuYiQdDRs5jJBsVeFjp2IIOysNxcGqzlTsDIsq6HjJSRb3CspN7HrXgQesEGleNajHvtrzYgqc33V9B3jp2FhfjuevgfPS+W4twCRYWP6q+qnfJ/kyMYi4nFFxG41QwozJdDuryspDFmG+kEAAgG5pXCYHJ5pnwsUQEql1JQTR3aPZwky21Mp42YnY9hq2FCu4K82vVke0hF2isEVmeLctub3AvsOqnOVZlKqkK1t7bBfVTTlVkcmDZHDtLh3Iju5vJE5voDN8NG8UE9IMRcm+2a8tsdKk6iOWRBoBsjuovqbewPGquyrb+zcvuyztI7bpYNKzWUsQWJJN9z6KVyXFNGSyGx29PmNYecznPGeU98knroGZzjhPKO6ST11Z7jNfuyR7ZdD6BxvKWUEDQm/mb114w2eyOCSFHcD66wE5nOeM8p75JPXQMznHCeYd0knrqT0lRrvHFVivA3nF55IptZeF99Xb5jSuDzlyLlV49h9dYCcznPGeU98knroGZzjhPMO6ST11z3Op/kd7ZdDf5eVEyNsqbeZuzvp3h+U8zLcqm/mb1186HMp+ueX94/rrq5niOqeb0SSeup+71ksTIb4dDf8RyqmDEaU28zeuvSZw7gOyJftsdu7evn05lP1zy+mR/XXoZniP6+b95J66i9LUa751VYrwN2xWeOrWCr8h9dKQ5mzrcqvyH11ghzKc/z8x/8AJIfvo/SmIH8/MP8AySD7657nUt3iXbrobliM2dWICr9frpzh8yZlBIH1+usEOYT9c03pkk9dAzPEdU83okk9dPc527w94+RtmY5g7EodlHUOvvpTCHoD/nXWHHMp+ueX0ySeuvQzPEdU837yT11GWhk/3Dt10NflbpHvP21KRHYdw+ysK/SU39fL+8f1139KYjyib97J66PQSf7gq66GvO25qXQ7CsJ/SM39dL+8f116/SuI8om/eyeuj0En+4KuuhsE7dJu81IwHor3CsM/SU/9fL+8f1139KYjyib97J66PQSf7gq66GwStue81KRnYdw+ysK/SU39fL+8f116/SmI8om/eyf7qPQSf7gq66H0j4PfeZ/2mb/TRUR4EJGbLdTMWJmluWJJO44k7mivRhHbFIzN3dxTwonpYP48v8I1W8ubpeg/aKsXhUO+D+PL/CNVjLT0z3H7RXke0H8foa6HdJ/IBqzDDg8FSdx8YBEB+SR/lqc8IR9zw46jiFv/AIYpWH1qKqL5j7GmgxNiRE55wAXJidCr2A4kbNbr0Wq+Z3gVx+GUwTKLlJopB00JG42BGpSCQbEca0aP49M4rnKK62Kl38hj4PG9xnHUMRJb/Ekbn/8AZmqs8psPfHY1F2MkcLE/22jaO/yRpV0yXBJl+Fbn5lNi80spGhbsSxsCTpUCyi5JsBWewY84jEYjEkECZgUDbFY1UJGCOokLqI6i5FNW+z0yi+cfYUs1Lr5mjck8wSfCxMmxVFR160dFCujDqII+w9dVzIeSGIhxgkkaPmY5Z5oyrMXczBwqshWy2ErXOo3Kjheqhm/QkV4jKs0lkHsd3jklb4Ke5ka+vxtgLnYXrQuSGStgoHlxkzPM41yvLK8giUC4jV5CbKouSdrm52FgL6FaOoipNcfyQnB03a438KM4GDWInpTTwBf/ABSriGPzIWrDOXJ93X+7H+Zq0LlFmzYzECcgrEqlYFOx0E9KVh1M+lbDiFC8CSKzvlqfd1+IP8zVWqqnqbLwTJbdtPJX6KKK3FQUUUUAUUUUAVdPBf75iNlPQj8ZynW/Dtql1o3ITJZsM05mCpqCKLo0l9JYki3AbisXtCaVCSby+PqjXoYSdZNLjn6PoQfhJ/6lNgPcl8Viw8d+s1acrK+xx737yONyfe/tqp+EWYNigAwJWNVaylbHUxsQeuxB9NW7k7LzmHXQzbxhdkBAOnSQT5jWCumtNTZ6elf69ZHnwLEcxNfR74vjC597XhVZ8Jf/AHN+HCHhw8RavfgwyOfBwyJNcF3DAINQsEC7kjjtwrPvCDi1lzKUodQVo0vtxRVDcOw3HoqWmkp66pKOVb+jy6icaUYvk0zl5p9g4mwj97bhISfQvWaxfKcecPMkqi+k7r1Mvwl+T67VuPK+BpsLPEhGp0ZReJhuf7Vuj31iWa5RJhiolt0r2tfqtfiB209lSg6UoS8Xx6F2qjUTVSKePHOMmnZ1lMWOhhKtHpDpJcXGqM+OvpU/VUV4Qc4EUXMIFDy8SkjNpQcdrWF+Hden3gzlY4OxZrLI4HRDADZrdvEn5aoPLKUtjZ9RvZgo2tYBRYW6qhpaN9Q6cndQu19S+vWtR3rmdkyHooor3TyAooooAooooAooooD6D8Bf/bB/fS/aKKPAX/2wf30v2iihE9+Fc74P+8l/hGqpljdM9x+0VafC1/Q/7yT+EaqOVt0z3H7RXh+0n+p6G3T90e5o3RHf91NMlBR25mWWG9yRFIyqSTuxjvoJ89r1IHDc9JFFe2uRVJ7AePptUpnPLDDYUHDYTCgsuxMqFV7yrDW577X7ao0sJSg5KW01Q09SvPZTju/hFfzqMvpaaWWYg3HOyMygjgRHfQG84W9esqbdvR99SfLvBLDKqpsrAOB2XuCO66/XURlLbt6Pvqqs5q6m7tFUNvgeM2w451ZVeVJApUNHLLGQpIuBoYWvYX7bDspTBwmRSJp8RKoI6MuJxDobbjUjuVbcA7ivObNuvcaUylui3f8AdXFXqKnZSdvMbIuXAZo3SHd95qgcsj7svxB/marzmrdId33mqJyvPuy/EH+Zq1+zX+ovJldfgg6KKk+TOZJhsVFNKCYl1LKFtcxyRtHIN9vFc/JXvGMjLUGtOx3KjDQnnMRhJocRKcQxZ4EjZo5XbQockM6gc0N7207VEZxyuwbnCnDxleaxZxcoKR9IGS5YnUeccqB43CwF9qHCkUVdM85Q4ExyKcIFxRWcO0sMYYSyyI2pt7lrCVgSLrqsNq9ZVyjytYII5cGryIIxIwhhLM6tHqJa934SbHjcA0BSCamvbTjtJX2VLa1juL9njW1em9WfE8pcBA7IuD5iQGdWvBErqsqYpQrAm9vdcN0OACkDhu6j5Q4HE4pZjBeGRhHidcI0sVXEtAOgCHlfXCB1kwdxqMoRl3kn5klKS4ZmzMSSSSSdySbkk9ZJ4mnGCzGaG/Myul+OliAe8cDVzj5RZWLCbAhHSBopVEEO050hixLXuGWQhtiNVvNUfhM3wT4rFEYUFJISuHjjgiLIyIDrC3shurEuATYHcca64pqzRxSad0RM3KfGspRsVLY7EBtN/MdNjUSNuHVWg47lhlcjSSnBqzu8TXaGHpaZ9clzfYmPY/rXse2kcz5RZRIsyRYPmwyqiMIYS8Z6WpgdWzXK9e+m1cjCMe6kvI65OTu3cr55XY88cZMR8ao7H5nNPYzytJpvbUb2B493AVaOS3K3CYXB4nCzI0ollZ12QXQpGgDdLollV7je1xxpbL+VkMWNxM2XQbyQKsMYTSpkRo5Hdo4XGlLROSFNjY32JqMaUIu6il6DfK1rlVwOc4iFdMM7xre9lNhc8T9QpriJ2kZpJGLM27MeJ85q94XNstkhCxYBnYQc2WXCwG8qqJLllYDgsjE7MVU7i168ZJyywOGx2KnijdYJo0WNI0jXdSjOAiuqqDZrceI1Bt7yUIp3SyHJtWKFXbVeRm2WvhzHDgmaSPClXf2PCxVwFBdip6PSJ914j016j5Y4Jc2OPWJxHoeyBYw3Os5VmJvvqVma5ubtp4AVIiUS1crRouWeWFIYZYHliiUAB44nFkjVAdLPa5UMt+rVfqow3KDKwEEmW2eFB7KvBGwVggS5UkGxkkYb2+AeI2AzqirLyjzbB4jD4dMOjRtAjdERoEZ5OYEhLBiW97kbURckgeeqzQ6dooooD6D8Bf8A2wf30v2iijwGD/6YP76X7RRQiTHhIyhsRgy0S6pYGE6KOLaQVdR5yjOB57VmWSThjqU3UrcEdYNq3eqFyg5BtzrYnLyis5JkgkusbsdyyMoJicnc7FT2AkmvP1+klWjeHK+5fRqqDs+Cp5hiGTQ6GzKwYHsI3BqxPyow2Mj0YvCa3A4gi1+F1e4ZPR9dV/M8qxtgrYGcEH4IjkU7dTIx+u1IZflmKRiWwWJ4W97Pb315VKGroxajF/S5q7SG5SUrNeKdmO+VOYNOwkfa5sAOAAGwFMsobdu4ffS2YZfinA04PE7H+rPrrzl2W4pC2rB4ne382fP56plQ1EotuLv5HVOCeGhLN23XuNKZQ3Rbv+6u5jluKcjTg8Ttf+bPrr3l+X4pAQ2DxO5/qz6657tX2dx/QdpDdyNc2bpDu+81RuVZ91X4g/zNV+zDLMU7Arg8Twt72e3vqs55ySzCWQMmBnsFA3S29z5/PW/2dRqwqJyi1hlNecWsMp1eZFuCO0EVYvaNmXkM/wA386PaNmXkM/zfzr3TITUvhHdziedg1LLHzUSBkAiBRg5PuZ50lmDXYfBApryq5arjIZolw5jMkqSh+cDaSiKp2CC5OntsOoDrj/aNmXkM/wA386PaNmXkM/zfzoCxJ4TPd+dbDMw91JUyjdpTEdzze6gRsoB6m81IDwiDm9HsYgiBYARIBuoQK2yXsCpawNrsb34iE9o2ZeQz/N/Oj2jZl5DP8386AmMZ4Qy8TIILOxxRDlwdJxBmKkXS5KiYDjuI14dTrEeEpGMmnCEB0iQDnQfemmILe59LaYAdY5td6rvtGzLyGf5v50e0bMvIZ/m/nQEjm3LhZpMJJ7FA9iytMVLAh9UgfT4m3i7k33N7U7xXhGDKyjC2u7uCZBe7RSRXPQ8Y85cnrse2oP2jZl5DP8386PaNmXkM/wA386Al5uW0a5k2MSHnI+ZWBV2jJsUkdrWawZ1kBHErIaZzcsg0+CmMFvYiGOwcXYGJYwVOjolSC42O5pp7Rsy8hn+b+dHtGzLyGf5v50BYML4SQnN2wm6PK9+cXcSTc4RtHxIJDHrsDYcK7ifCFGYVAgJkZpWcFgFXVA0AIOjpMecLE7cLdd6r3tGzLyGf5v50e0bMvIZ/m/nQE7j/AAjCQsfYxVWUAKJBa/M4iI3tHuB7IUjr9yXfsSznwgieKeMYXRz0YjJ1g2tzhHBBcKZAAOoRrUP7Rsy8hn+b+dHtGzLyGf5v50A8n5aXwa4RYdNsN7GZtfHeDpadPC0DEqSd5X37Xy8vFSBYVhEn8jigZjZPdlVkcnY610mLsuYgahfaNmXkM/zfzo9o2ZeQz/N/OgHnK3ln7MQpFDzAMiSE6wxOgPYbIvwnDf4RxqUTwho+IR5YWEess92DsNWKixBIGgarCLQB2Eemv+0bMvIZ/m/nR7Rsy8hn+b+dANeU+aR4qdp0jZGc9LU4e+lERDYKtmshLcbluq28TVg9o2ZeQz/N/Oj2jZl5DP8AN/OgK/XY0LEKoLMxCqo3JYmwAHWSSBVowPg5zSVtIwbp/alKIo77m/yA1rPg+8GMeBYYjEMJsSPFsPc4r7HQDuzb21G3mA3uBZeQ2R+wsDBhjbUq3e3DnHJd7ebUxHortTtFDg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MSEhUSEBIWFRUVGRcVFxgVGBUYGRgYFhUYFhYYGBgYHSggGBolHRUVITEhJSkrLi4uGB8zODMtNygtLisBCgoKDg0OGxAQGy0lICUtKy0rLS0tLy0rLS0tLS0tLS0tLi0tKy4tLS0tLy0tLS0tLS0tLS01LS0tLS0tLS0tLf/AABEIALQBFwMBIgACEQEDEQH/xAAcAAABBQEBAQAAAAAAAAAAAAAAAwQFBgcBAgj/xABSEAACAQIEAQYGDgULBAEFAQABAgMAEQQFEiExBhMiQVFxBzJUYYHRFBYjM0JykZKUobHB0+EVUnSTsyRDRFNic4KywtLwNDWD4+IlRVWi8Rf/xAAaAQEAAwEBAQAAAAAAAAAAAAAAAgMEAQUG/8QAMREAAgEDAwEFBwQDAQAAAAAAAAECAxEhBBIxURMyQXGBBRQiYZGh8CNCsdFSweEz/9oADAMBAAIRAxEAPwDcajM4z2HDaVkYmR/EijUvK9uOmNbkgXF24DrIrvKLNfY0DShdb3VI04a5ZGCRJfquzC56hc9VR+SZTzAaSRudxMtjNMeLHqRP1Il4Kg4cTckk8bsdSudTOMY+6YDSOyfERo3zYw4Hy16OZY8f0KH6UfwaklahnqG/B3aRgzLHn+hQ/Sj+DXTmWPH9Ch+lH8GpJGodqb8CxGjMsef6FD9KP4NcOZY/yKH6Ufwak0ah2pvwLEaMyx5/oUP0o/g1w5lj/IofpX/pqTV6Gam/AsRozLH+RQ/Sj+DXDmWPH9Ch+lH8GpNWodqb8CxGjMsef6FD9KP4NcOZY8f0KH6Ufwak0ehmpvwLEaMyx5/oUP0o/g1w5lj/ACKH6Ufwak1ahmpvwLEaMxx/kUP0o/g1w5nj/IofpR/BqUV68s1N+BYjhmOP8ih+lH8GuHM8f5FD9KP4NSitXlmo54FiOGY4/wAih+lH8GuHM8f5FD9K/wDTUor15ZqOeBtI4Zjj/IofpR/BrhzPH+RQ/Sv/AE1KK1eWajngbSOGY4/yKH6Ufwa4czx/kUP0o/g1KK9eS1HMbSO/SOP8ih+lH8GufpPH+RQ/Sv8A00rmGf4XDsFxGJhhYjUBJIiEjtAYi42PyV4x+e4aAqJ8TDFrGpOckRdQ7V1Hcd1dcmLHP0jj/IofpR/Brn6Tx3kUP0r/ANNLY7PMPCiST4iKNHtoZ5EVWuLjSSd9t9q84/OsPAqvPiIokfxWkdFVtr9Ek2O2+1HIJHj9I4/yKH6Ufwa5+k8f5FD9KP4NLT55h44lnkxESRNbTI0iBGvuNLE2N/NXnF51h441mlxESRPbTIzoEa4JGlibG4BO3ZRyFhNs6xaby5ezL1nDzRykDt0OEJ/w3PmqRyjOIcSpaB9Wk6XUgq6Nx0yIwDI3mIFeMFjo5kWSGRZEbxXRgymxsbEbHcEeiojPsufUMXhNsVENuoToNzBL2g76WO6NYja4LcLFpopplWPTEQxzx+JIodb7GxF7EdRHAjtFFTIkPymGrE4FTwEsslu0ph3C37tZPeBUgWqP5SH+VYLvn/gmnQaqajyWRQsGrjSAbngN96jcXm8cW0jadyBqKi9uzfzg+kU3PKLDHYyrb4yeuq92DRHTVZZUXYi835RTwyiOMCQMOidtzexGwt2HzBhSbZ9jrAmAWN7G6b2427aX5QomMwytE6s0Dqpa4No5CFu1jw4E/ENL4vBRwYcpoV1ijxBVnWLxxzRuoZWAJtJYm/A3vUbPOcHrw7BQinTW67TTXTx8OcENDyyxDMEVFuxCjvJt2Vd8HNqUEsGPG4ttfcDbzEVS+S2HU4g4mQFI4IxIS6onSa4U9AKpGzEMAOA7zPR8o8PuWlXUxuekvHs48ALD0VyLdrtlWvoxctlGHHNur8PoToauFqiIs/gdgqSKSeABXv7ewGpGOS4BsRfex4+mp7sHlzozg/iVhcNQWqq59y6wmDnGHnZw5CsdKkqA5sNR6uF+6rIGo27FfiLBqNVVfkZyuTMkkeOJ4xGyqQ5Uk6he401L5tmAw8Es7KWESNIQLXIUXsL7X2rrusAkQ1BaqlgOXeFfCx4uZvY6SM6KJNzqQkHxAewmpPlByhhwUInxBbQWCDSuo3YEjb0GmeDhNa65qqmYnwkYFIoZi0mmfnNFkJb3Jgj6hfbci1WnB4pZY0lTxXVXW/YwDD6jR3SCHequaqi86zuDCKHxUojVjpBYHdrFrbA9QJ9FP0a4BHA71xvB1IWDVzVSRaug0csC2RXVXNVJFq6DRywLCuquaqSLV0GjlgJFa5cYObEJzMeHdx0XSSOTDgc4pOlZkmB1RA6WIF79m2/jlRgcRPhkgkgaVjGheTDvAg55R0lZJxYwlrG29xsR22bVXrVXXM5Yq3sLFRzw4qSFcS/sRcNKiMiaJdWt3jEll0PfSbWNlXYimcfJ6WHDYSNopZHgWbfDTRJzZmfVzYEw0uijSoPEaBtYmrnqr1qo5hRKlHl+MQ4HEzRriZYIpopEVo1YGUoVkQtZCwVArW03uSOykY8gkTDxB4HZlxE+JCYaWNTCZjJpRecGhwFlYHhYnarjqr0Go5hRI7ktHiEw6ri2vIGe3iEhC5MauUAUuFsCQLXqV1Ujqr1qrjkdSG3IoaY54x4qYnEBfMGk5y3cDIaKOR3DFftU32JRWlcFT5EuVB/lOC+NP/BNLq1NuVh/lOC+NP8AwTXuNt6zVnkshwIZxlyTppb5eBFuBBsbEXPV1kddQQ5GR/1jfOH4dWggngCe7eupC/6rfIap5XBtpaytSW2ErIhMq5Prh2Y6mdXVo3QsLMrDf4A3HVvUQUx0BMcT84m6qX0HonqtJunAbebarnJC/wCq3yGkRJbibd9dV7Y+xZH2jJSbqJSv1+RDRZKzYbmZJG1O/OzPc9NgLKt2Ukqthvtcjamg5Fp/WN84fh1ZQ+rxel3b0Rt1Ua6o5H2hWTeyXOSJynk8mHYsCWJFrk39A6IsOF+2w6r3nENIyGvInUcSB3kUvgzVq8qkt1R5MWz3Jcbi5cfiPYjkMw06wyuEVwqc0hF3JRACBw1U+zuHFzvl8uJw+KkiWJUkjiDq4lQurna2hmtGwY22661134URtVnbY4Kdhh+D5P439GToIJlkGIifTpZWKiJ1YqNiwBYcKk8uwWKnmx+I9jzpG+EkjRZFZSX5qJAqoeJJjc7dvnrW5ZgOJrymLT9cfKKOq7cHdhimacnMQcrwmnDTGdJMQpTQ9wjMzglLbXNt6t/hLymT2DhcNhYpJAki3ChnIVYmALHc8WG5q+SYhf1h8te4pR2ijqvkbDEcdyRxIfGJzMpjg1+xwEYg85Oh9z26XQ1Xt2U8zbL8WwwBnhnbDphkjKLFJJplVXVtcSsp1EhDckbW7LVsTtXVmFuIrvbPoNhjXKDk5iTluGIjxMsqyuFWRSXSFkLWZFZrdNRYncBrbVKY3ko0mZwQFMQMJzCIzKZAOjE5KmTztYHvtWnGYX2NKLILca46rsNhjHLDKcScZieegxMuoAYRotbIlmTT4uwAjDi36xvbrrzn0U6z5dFixNI/MIJUjc86y87JdAQd30bcerjWymYE2BF+ykJMrheRJ3hRpY/EcqCy7k9FuI4n5a72jtwc2GRYPKsf+isQiRzqpnjZY2DhzGA2uyeNa/N3AG+k7U55JZbMuNV1w+Mih9juLsHLBjhyCUvsCXuVB7RsOFa5JIL8a6swtxFcdV24OqBkfIjBTxYiQexsQUMUoad0linQsh2UM5jke4AB47k3tcU68GmCmixtjhZShVtU86SxOhIvYguUkNwBcXO5N61FpL8KURtqSq4Cgei1ewabFqVDVW2dSO6q9g01LUsGo2dSOlq9hqbM29KKdqNhI9Fq9hqbFqVDUcgkc5GeLif2qb7Foo5FeLif2qb7FrlbY8IzvkR5Xn+UYL40/wDBNcibeucsz7vgvjTfwTSUDb1k1D+Iup8Ejg8wZbjSCPNt8tEuLZjct6Bf5a8ZSt3N+FQvKzOObkEUChpW2VepRtdm83GtW+1O66FVClKpNR+f56Is2YZukKBpGAuOiNyWNupRud6qr57zhJjgkYdrWQbceNzTXAYpFJc3nxAYB9YO1rX032Asdm4GuyxM7SOzWEnFBc2AFuifP3VijUqyb5Ruq0qFKObSfz4fkln1fJJ4PMZbgCLTfz39VSkbyn4YHpHrqKwI0m5JPAcBUthZr7WPA32HZWuEbwvdlCkvBI8ODcamBNxwN6b4vBqbkineHTpen76VxIG/nqdG65MusjGTTK5lsjc5IpN12YeY8CLVIMsp96KDtDdfZakTh9BLDgdhTnDRwsDzoa44Fb8PRVGpadVmik47VtPKrNY+53t+qfzpKRj8KEjzkX+u3307TD4YcJXX02rmIiXSdGKJI6ifzqnw/wCl1yNd4+JUj5RRZLXBI69qSbFb2Daj3cPlqPwmCkLkvfex3v2t+VRUidiW54/BJP2UvFAzcdqWgw4Vd6WXEp1EH6qJg7HABRJpHE16N24MPQRSD4Y1K9iIwxGJWI6yygb+MbCorG8rUGy6n+Lsvyn86rWPhYuxa5NzYm56z202aE9hqD1N+D1aXs+HMnclsRymna+hVQDfhqI3txO3WOqmRzrE8eePzU9VNQSLjtFvRqB+4U6nwmmONut9XyC1vvqt1GbVp6UcbUWfk5mEkiapCCQ2m+wuLDs76s0bbVVsHHDCWRw+0nQdQSLFUKgkbC9x1emrJG2wru52PB1Cj2j28HGalw216ZM25qJ5c5kYMBMyeO6iKMDiXlOgW8/SJ9FS5aRn4Gp8IOXeUj5kn+2lv/8ARMt8qHzJf9tXfk1kqYXCQYcKDzUaITYbkKNR9JufTUlzC/qr8grY9PHqyntGZi3hBy6//Uj5kn+2rNl+MSaNJYm1I6hlIvuDw41ZnwyEEFFsRY7DgeNZlyBBhXEYFj0sHO8a3O/NOeciPpBPyVVWpKMbolCd2WZmpdWpkz7mnKttWdstSF+RPiYn9qm+xaK5yH8TE/tU32LRXpQ7qMsuRty2Pu+C+NN/BNN8O2/opbl179g/jTfwjTPDNv6Kw6p/F6F9LglsPiBFdzbSAWPmA3NVOKPnBLjWJDzEaNNhYAhUUGx2uLHzDvqYzUt7Hl0kbgLvw3cCmSazIkXOIyIuoIqjosqBd2B3vrJsfurTCN4+S/ksi1DTuXi3b0Wbert9CLzjHPhU1KNZZgGJ2FyOPdsRbqFqZw8oZBu0Wonfb6/gmpnPsAZYWSNS7gqQOrxqRyLLXjKPipAigWWNX4kA32F9wN+rjfqrRSoScTFDU6eEW5rc/svXgZYfllIWtzRA67EG3f0NqnMt5SGQhWXchv5xTsNhto6yVHpqvZ7my2SCK4jePnAWkOvpah0dakX8xIv8lP8AkPhdMEmIlvIX6CA6RuptxFrXew/w1p7GMIm+nWpzouTp2/70u7/YuceJYsoACqCBYb6txY32t3eel8em9qicLZVUat9Q6/7W9S8yAt6B91Z4PdLJi1FNKmrDHHC0Sj+191eMvVSGLX27AD1X7RRmrDQvf9xphDjGW6A6VPSLlrAEbBfOTXm1ZJVG2X0IPYkGY4iNd0ZyTxFmHbw6fn66aLC8i33UHt3P5U7wcaSS2jIdwDctcADY3uB2EfLXOTrnF3DWRQA1g19iSOFh1g1nu5PBs2OKbfgcSWCEdJlB9F/lrsGbI5PNFT22IJHqpfO8BhYoZbqDLoex676Tp67DqqK5J49VLAqT0EJst7EA3J2NtgKl3WkSUN1NzXgTWHjd+H1m31mmH6Hn5ydhr6ejmyjrYEW1Ei/YLf8ALiwGUMQoCarE/AOwtxt4p3HyGmmLgnEYSIQlrbks6i+1rWXhxqxSivEzbnc6kNh0o5vEXqJu99+3zUnLj+ZZlCdA2IEigHhvYm23DqNOsNg1XixJ26tvtpaWJTsbnvNQddWwLZzkp+JzaFXKyQgsp4j9Xxl+oikzmOGbilgeHm3/AP78tQueMOflsODNw8xtSMcJMPPA7atFuu9r37Koak8ntwp0sK+ceJ6zdoyw5sbW3v104wpDiPUfFdV9G3rqMc0uSU0+fSw9f1USwbJQ+FIt/JyEuJWBOzEbEgWA22v2AVKQtsKjOR3vEvxj/lp9A3RFIyweDql+q0Ju25qGzKP2VmeX4TisZbGyjzRDTFfvcmpN23PfSHgyj5/F4/HHca1wcR/sQqDIR5ixB9FbNPHdO/Qw1HZGjVW8xz7m80wuDvtLDiHI/tKYzGfkSarJWI8rcxYZ8MUL83g5cHhmPmnEhc+jnGB7xXoN2M6NurNeUEfsXO0fgmPgKH++w5uD8wgemtKqi+F/Cn2GmLQdPBTR4gW4lNWiQd1mufi1Gcd0WjsXZ3Os25p2rbCotZgwDKbhhqHcdxT9G2FeRJmxD7kN73iP2qb/AE0VzkJ73iP2mb/TXa9an3V5GOXLGfL0+64P4038I1H4Vt/RT7wge+4P4838I1GYRul6PVWDWP4/Q0UeCZzDBXwshuLEAnr4Nf0cDTHDQorpM7IkTAAaSoZ2YAEEbfCW3XxqbWZmiK6QFAA857fvqk4XK7zlMSzDSS8AUnpAjqsd2BAt569GMo0o3k8Wt/RCzrafbHlO/pw38x7nnKton5nDwmNQd3IuXUje1tx42x34VVnzEwSWkvIpJdWJuVLAhjuDfidqtGOw7c0wdAsmi9mt0tuItcde4HD5L03DO2gRYqK/G5XcA9LhuNyB1EcRtetVDUKdN7FYxPR9nK9XP8W+VjmYTxTyw+x7ySALCEIZVG5seG4ueFxbz1Zc9TErHFhcEr2iGl2VWIZm4m4HVue8nspPk1yeAkDwLYruXPwATvZmYjhfgL1YkXBRvzcaiR9yxIuL8T1dpNXt4Xjb8yXw1lOMkoLCusvx+XkVHCRYuMqrLOXJFzpewsdrC3XerdgMPiGYM7OFUA2YEXPceoeoddesXMgGrQuxUWCgcDT7AZurBlVNyOAHn7RWGck5buh6zrSnQ2wiv6GubGyqBwvULmDExFF4ta3Abgg3ufMDUtmt9AJBHStuCOo0ZPhdaOesbfKK8vUqM6j25MmlcqVnLlMheT3ORu7SAC8RUaTfcaAPPwWvHJV3iJBIXUFW6ul7KxJHH+19VTM+GCkiQFD29Xyjhw69qq3spoQ8qW1K/WLjxiPsqlQszf2kqicetl9BblHOxle5J26zc2ttf0WpXkZi1V31HiqgfL56gsRmkkz65NJJ0g2HVsPspLC4pkS6cbjhf7qi6TaNU/06Ox84NGmzjDwkM7gX4bHf5KUhziK2oy3DC4uANrnfb/m1Ztjc0eVQshN16QuxNtWnt7qVjxQlWNVjb3MaXaxOo32AsO+rno1GkpLk8pTvU2s0XLc5R2ZAxJT4RFr7n7KdexmKgGV79vRF/Rbuqi4TNkWVEVH2Rg7Wba5UrptxOx+Xvq9phBsVnffffSftWqJQkuP9HXYy7MbGRw2/Sb7aQVQLW2pziYbyPqcL0m3a9vGPYD9lN8XoS1pVe/6urv8AhAVKMZNYPoe0oxkk7bseZ2l8yn1c3b4KKvpF/XTRHvXZBwrqxg0OKbTLnyWwivC5a/RYkbkfB/OpPDnoiorktiGWBwImYajcgrYdEdpFSGHPRFU3dsnz2r/9pEVyhzEYeCaY/AViPjcF+sird4OMoOFy7DRMLOU5yS/HXKTI1+4tb0Vn/KGD2TiMJgRuJ5w0g4+4w+6SX77AVsteppI2hfqeZVebATWDPhzisuzLEDdsRPPOhHG0Ljm7fuzW64iLWjLcjUCtxxFxa489UKDwT4ZEEaYvGqgBGkTALY8RpCW3uflq6pFySt1IRaXJcOTuYDEYWCcfzsUb/OUE/XS+aYJZ4ZIJBdZUaNu51Kn7aQ5PZOmDw8eGiZmSIFVLkFrEkgEgAbXtw4CpGrCJjfIudvYwik98w7Ph374m0j6rVbUOw7hVazWD2NnGJj4Ji40xSdmtfc5R3m16sKHYdwryNSts2bKTuiV5B+94j9pm/wBNFc5A+9Yj9pm/00V6lPuLyRllyxj4RD7pg/jzfwjUTgm6Xo9VSnhH8fB/Hl/hGobAt0vR6q87Wv4/Q0UeCxRzuInI34WqFxmXSy6OefSxJ0MvFDfiOHYKkp8asUJc26tr8TUbgc1M0i6tlH1+bevbjR7SlxdW/wBGKOrjRis2kn9xDG5iEjY46P3QLojkudDEEleHim9txvXjk6ks7gqV0qLsx36vNbjY8an58JzgbnBaM7HV8IeYHuphi8OhAihiMcQ46SyltvNYcb/LVWk03ZQl+W/sp1Otda18eXj5dF+IeS40BNI6K3s3UW6Vj6NzTfCPIZAI8IgU3s54nbY8Dxpm+VxquphtdfGYn4Q89LZVIssignSVJ02BtYbDfuArVG2zBKjSjtv4/nme86VrEEAEEXC/V2VNcmwvNe5gB+s9d/PUVn4HSAHDTc9tPeT+JVYwEVj22Vv1t+rzmvKrp2bPZpq+maXX8ueuVeoRpqI8bq+KaOSfvcnxh9lJ8sJFCoBszMWI8wFr/KaW5EkFJV69Sn0W/KscI/qbTO+7ck8dCkinV5+/h1GonL+TeG1DVEDx2a5+81LzLYmkl43PVVm9pnYr4cCOLyjDqejEg27K84PAI1wETbcdEV7xUpLW0tY9Y02Hfvf6qcZadJN+yiqtyt4EndQv4kbjsoibxo0P+FfvpOLJYlHRjUXHUFH2CrFi0VrDbtpNcP8AIPN99WSUm7FaqK1yDjy2PUGEYBHXtTyQBd7AVIDD+am+Oi4VnnTla7LI1E3YyTOWGqX43+o1CYnqH/OFalj8iilJ1re/Zsb9W43qGzPkfEw9z1Ib31XLG1uFthVtKUYwsy2pOUqinbp9ioYSnEo4VMryUmXZXVu8EH5Reutycn28T5X/ANtVuCeU0erH2jC2Yv7f2WDkg38mk72/yCjCt0R/zrrmTYN4IXEjLbpGyg7dG3E0nh2sgIFzY7dvHask8YPNrSU6jkvEbcgcPz+bYvEndcKi4ZOzXIdchHnAAHprUaxLknneYZfE8a4GGRpJXmkdp9JZ3O+wB2AAFWIct81P/wBtg+k//GvYhUpwiluR5zjJu9iz8u+Uxy/DrKkYlkklSFELaNTPc8bG2ynqqs+3rNP/AMVF9LT/AG1AZ5muNzCXDeycNHDHh5GlOiXXqbQVXaw4E/XVmU7Cs+o1expQsydOjdZJPkNywlxsuJgxOGGHlw4iOlZOcDCTXvew4aR86rhWMey8Vg8e+KwkKTCSLmnV30C4k1Br73IAt6TU2vLjNSL/AKOg+k//ABrRDUQcU5NEJU2nZIW8MGG5sYPHgf8ATzc3IeyKcaGJ/wAQUf4qXjOw7hVa5TcpswxmGmwkuXwhZVKkie5Ug3VgCu5DAH0VLZLzggiEwtIEUNuDuBa9x22v6axa2UXaUWXUE1dMs3g/96n/AGmb/TRXPB97zP8AtMv+mivRpdxeSM8u8xh4Sj08H8eX+EagsA3S9B+0VN+E09LB/Hl/hGq/l7dL0H7RXl69/H6GmhwOsx3UA8L0nlhs1x1bjvrxmjMQiRLqkkcRxqTYFmB4nqUAFieoKasKck8FhYTNmDmYgAO8hcR3Y2CxwqdO5IAFix23JrulVacLRm0vNnKqpp5im/IjszzGUgAsfkHqpHBYt2Ju3C3ZUxJyTweKhE2XuYiQdDRs5jJBsVeFjp2IIOysNxcGqzlTsDIsq6HjJSRb3CspN7HrXgQesEGleNajHvtrzYgqc33V9B3jp2FhfjuevgfPS+W4twCRYWP6q+qnfJ/kyMYi4nFFxG41QwozJdDuryspDFmG+kEAAgG5pXCYHJ5pnwsUQEql1JQTR3aPZwky21Mp42YnY9hq2FCu4K82vVke0hF2isEVmeLctub3AvsOqnOVZlKqkK1t7bBfVTTlVkcmDZHDtLh3Iju5vJE5voDN8NG8UE9IMRcm+2a8tsdKk6iOWRBoBsjuovqbewPGquyrb+zcvuyztI7bpYNKzWUsQWJJN9z6KVyXFNGSyGx29PmNYecznPGeU98knroGZzjhPKO6ST11Z7jNfuyR7ZdD6BxvKWUEDQm/mb114w2eyOCSFHcD66wE5nOeM8p75JPXQMznHCeYd0knrqT0lRrvHFVivA3nF55IptZeF99Xb5jSuDzlyLlV49h9dYCcznPGeU98knroGZzjhPMO6ST11z3Op/kd7ZdDf5eVEyNsqbeZuzvp3h+U8zLcqm/mb1186HMp+ueX94/rrq5niOqeb0SSeup+71ksTIb4dDf8RyqmDEaU28zeuvSZw7gOyJftsdu7evn05lP1zy+mR/XXoZniP6+b95J66i9LUa751VYrwN2xWeOrWCr8h9dKQ5mzrcqvyH11ghzKc/z8x/8AJIfvo/SmIH8/MP8AySD7657nUt3iXbrobliM2dWICr9frpzh8yZlBIH1+usEOYT9c03pkk9dAzPEdU83okk9dPc527w94+RtmY5g7EodlHUOvvpTCHoD/nXWHHMp+ueX0ySeuvQzPEdU837yT11GWhk/3Dt10NflbpHvP21KRHYdw+ysK/SU39fL+8f1139KYjyib97J66PQSf7gq66GvO25qXQ7CsJ/SM39dL+8f116/SuI8om/eyeuj0En+4KuuhsE7dJu81IwHor3CsM/SU/9fL+8f1139KYjyib97J66PQSf7gq66GwStue81KRnYdw+ysK/SU39fL+8f116/SmI8om/eyf7qPQSf7gq66H0j4PfeZ/2mb/TRUR4EJGbLdTMWJmluWJJO44k7mivRhHbFIzN3dxTwonpYP48v8I1W8ubpeg/aKsXhUO+D+PL/CNVjLT0z3H7RXke0H8foa6HdJ/IBqzDDg8FSdx8YBEB+SR/lqc8IR9zw46jiFv/AIYpWH1qKqL5j7GmgxNiRE55wAXJidCr2A4kbNbr0Wq+Z3gVx+GUwTKLlJopB00JG42BGpSCQbEca0aP49M4rnKK62Kl38hj4PG9xnHUMRJb/Ekbn/8AZmqs8psPfHY1F2MkcLE/22jaO/yRpV0yXBJl+Fbn5lNi80spGhbsSxsCTpUCyi5JsBWewY84jEYjEkECZgUDbFY1UJGCOokLqI6i5FNW+z0yi+cfYUs1Lr5mjck8wSfCxMmxVFR160dFCujDqII+w9dVzIeSGIhxgkkaPmY5Z5oyrMXczBwqshWy2ErXOo3Kjheqhm/QkV4jKs0lkHsd3jklb4Ke5ka+vxtgLnYXrQuSGStgoHlxkzPM41yvLK8giUC4jV5CbKouSdrm52FgL6FaOoipNcfyQnB03a438KM4GDWInpTTwBf/ABSriGPzIWrDOXJ93X+7H+Zq0LlFmzYzECcgrEqlYFOx0E9KVh1M+lbDiFC8CSKzvlqfd1+IP8zVWqqnqbLwTJbdtPJX6KKK3FQUUUUAUUUUAVdPBf75iNlPQj8ZynW/Dtql1o3ITJZsM05mCpqCKLo0l9JYki3AbisXtCaVCSby+PqjXoYSdZNLjn6PoQfhJ/6lNgPcl8Viw8d+s1acrK+xx737yONyfe/tqp+EWYNigAwJWNVaylbHUxsQeuxB9NW7k7LzmHXQzbxhdkBAOnSQT5jWCumtNTZ6elf69ZHnwLEcxNfR74vjC597XhVZ8Jf/AHN+HCHhw8RavfgwyOfBwyJNcF3DAINQsEC7kjjtwrPvCDi1lzKUodQVo0vtxRVDcOw3HoqWmkp66pKOVb+jy6icaUYvk0zl5p9g4mwj97bhISfQvWaxfKcecPMkqi+k7r1Mvwl+T67VuPK+BpsLPEhGp0ZReJhuf7Vuj31iWa5RJhiolt0r2tfqtfiB209lSg6UoS8Xx6F2qjUTVSKePHOMmnZ1lMWOhhKtHpDpJcXGqM+OvpU/VUV4Qc4EUXMIFDy8SkjNpQcdrWF+Hden3gzlY4OxZrLI4HRDADZrdvEn5aoPLKUtjZ9RvZgo2tYBRYW6qhpaN9Q6cndQu19S+vWtR3rmdkyHooor3TyAooooAooooAooooD6D8Bf/bB/fS/aKKPAX/2wf30v2iihE9+Fc74P+8l/hGqpljdM9x+0VafC1/Q/7yT+EaqOVt0z3H7RXh+0n+p6G3T90e5o3RHf91NMlBR25mWWG9yRFIyqSTuxjvoJ89r1IHDc9JFFe2uRVJ7AePptUpnPLDDYUHDYTCgsuxMqFV7yrDW577X7ao0sJSg5KW01Q09SvPZTju/hFfzqMvpaaWWYg3HOyMygjgRHfQG84W9esqbdvR99SfLvBLDKqpsrAOB2XuCO66/XURlLbt6Pvqqs5q6m7tFUNvgeM2w451ZVeVJApUNHLLGQpIuBoYWvYX7bDspTBwmRSJp8RKoI6MuJxDobbjUjuVbcA7ivObNuvcaUylui3f8AdXFXqKnZSdvMbIuXAZo3SHd95qgcsj7svxB/marzmrdId33mqJyvPuy/EH+Zq1+zX+ovJldfgg6KKk+TOZJhsVFNKCYl1LKFtcxyRtHIN9vFc/JXvGMjLUGtOx3KjDQnnMRhJocRKcQxZ4EjZo5XbQockM6gc0N7207VEZxyuwbnCnDxleaxZxcoKR9IGS5YnUeccqB43CwF9qHCkUVdM85Q4ExyKcIFxRWcO0sMYYSyyI2pt7lrCVgSLrqsNq9ZVyjytYII5cGryIIxIwhhLM6tHqJa934SbHjcA0BSCamvbTjtJX2VLa1juL9njW1em9WfE8pcBA7IuD5iQGdWvBErqsqYpQrAm9vdcN0OACkDhu6j5Q4HE4pZjBeGRhHidcI0sVXEtAOgCHlfXCB1kwdxqMoRl3kn5klKS4ZmzMSSSSSdySbkk9ZJ4mnGCzGaG/Myul+OliAe8cDVzj5RZWLCbAhHSBopVEEO050hixLXuGWQhtiNVvNUfhM3wT4rFEYUFJISuHjjgiLIyIDrC3shurEuATYHcca64pqzRxSad0RM3KfGspRsVLY7EBtN/MdNjUSNuHVWg47lhlcjSSnBqzu8TXaGHpaZ9clzfYmPY/rXse2kcz5RZRIsyRYPmwyqiMIYS8Z6WpgdWzXK9e+m1cjCMe6kvI65OTu3cr55XY88cZMR8ao7H5nNPYzytJpvbUb2B493AVaOS3K3CYXB4nCzI0ollZ12QXQpGgDdLollV7je1xxpbL+VkMWNxM2XQbyQKsMYTSpkRo5Hdo4XGlLROSFNjY32JqMaUIu6il6DfK1rlVwOc4iFdMM7xre9lNhc8T9QpriJ2kZpJGLM27MeJ85q94XNstkhCxYBnYQc2WXCwG8qqJLllYDgsjE7MVU7i168ZJyywOGx2KnijdYJo0WNI0jXdSjOAiuqqDZrceI1Bt7yUIp3SyHJtWKFXbVeRm2WvhzHDgmaSPClXf2PCxVwFBdip6PSJ914j016j5Y4Jc2OPWJxHoeyBYw3Os5VmJvvqVma5ubtp4AVIiUS1crRouWeWFIYZYHliiUAB44nFkjVAdLPa5UMt+rVfqow3KDKwEEmW2eFB7KvBGwVggS5UkGxkkYb2+AeI2AzqirLyjzbB4jD4dMOjRtAjdERoEZ5OYEhLBiW97kbURckgeeqzQ6dooooD6D8Bf8A2wf30v2iijwGD/6YP76X7RRQiTHhIyhsRgy0S6pYGE6KOLaQVdR5yjOB57VmWSThjqU3UrcEdYNq3eqFyg5BtzrYnLyis5JkgkusbsdyyMoJicnc7FT2AkmvP1+klWjeHK+5fRqqDs+Cp5hiGTQ6GzKwYHsI3BqxPyow2Mj0YvCa3A4gi1+F1e4ZPR9dV/M8qxtgrYGcEH4IjkU7dTIx+u1IZflmKRiWwWJ4W97Pb315VKGroxajF/S5q7SG5SUrNeKdmO+VOYNOwkfa5sAOAAGwFMsobdu4ffS2YZfinA04PE7H+rPrrzl2W4pC2rB4ne382fP56plQ1EotuLv5HVOCeGhLN23XuNKZQ3Rbv+6u5jluKcjTg8Ttf+bPrr3l+X4pAQ2DxO5/qz6657tX2dx/QdpDdyNc2bpDu+81RuVZ91X4g/zNV+zDLMU7Arg8Twt72e3vqs55ySzCWQMmBnsFA3S29z5/PW/2dRqwqJyi1hlNecWsMp1eZFuCO0EVYvaNmXkM/wA386PaNmXkM/zfzr3TITUvhHdziedg1LLHzUSBkAiBRg5PuZ50lmDXYfBApryq5arjIZolw5jMkqSh+cDaSiKp2CC5OntsOoDrj/aNmXkM/wA386PaNmXkM/zfzoCxJ4TPd+dbDMw91JUyjdpTEdzze6gRsoB6m81IDwiDm9HsYgiBYARIBuoQK2yXsCpawNrsb34iE9o2ZeQz/N/Oj2jZl5DP8386AmMZ4Qy8TIILOxxRDlwdJxBmKkXS5KiYDjuI14dTrEeEpGMmnCEB0iQDnQfemmILe59LaYAdY5td6rvtGzLyGf5v50e0bMvIZ/m/nQEjm3LhZpMJJ7FA9iytMVLAh9UgfT4m3i7k33N7U7xXhGDKyjC2u7uCZBe7RSRXPQ8Y85cnrse2oP2jZl5DP8386PaNmXkM/wA386Al5uW0a5k2MSHnI+ZWBV2jJsUkdrWawZ1kBHErIaZzcsg0+CmMFvYiGOwcXYGJYwVOjolSC42O5pp7Rsy8hn+b+dHtGzLyGf5v50BYML4SQnN2wm6PK9+cXcSTc4RtHxIJDHrsDYcK7ifCFGYVAgJkZpWcFgFXVA0AIOjpMecLE7cLdd6r3tGzLyGf5v50e0bMvIZ/m/nQE7j/AAjCQsfYxVWUAKJBa/M4iI3tHuB7IUjr9yXfsSznwgieKeMYXRz0YjJ1g2tzhHBBcKZAAOoRrUP7Rsy8hn+b+dHtGzLyGf5v50A8n5aXwa4RYdNsN7GZtfHeDpadPC0DEqSd5X37Xy8vFSBYVhEn8jigZjZPdlVkcnY610mLsuYgahfaNmXkM/zfzo9o2ZeQz/N/OgHnK3ln7MQpFDzAMiSE6wxOgPYbIvwnDf4RxqUTwho+IR5YWEess92DsNWKixBIGgarCLQB2Eemv+0bMvIZ/m/nR7Rsy8hn+b+dANeU+aR4qdp0jZGc9LU4e+lERDYKtmshLcbluq28TVg9o2ZeQz/N/Oj2jZl5DP8AN/OgK/XY0LEKoLMxCqo3JYmwAHWSSBVowPg5zSVtIwbp/alKIo77m/yA1rPg+8GMeBYYjEMJsSPFsPc4r7HQDuzb21G3mA3uBZeQ2R+wsDBhjbUq3e3DnHJd7ebUxHortTtFDgUUUUAUUUUAUUUUAUUUUAUUUUAUUUUAUUUUAUUUUAUUUUAUUUUAUUUUAUUUUAUUUUAUUUUAUUUUAUUUUAUUUUAUUU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2" name="Picture 14" descr="http://www.blogto.com/upload/2009/06/20090603-met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2780928"/>
            <a:ext cx="1707381" cy="1102563"/>
          </a:xfrm>
          <a:prstGeom prst="rect">
            <a:avLst/>
          </a:prstGeom>
          <a:noFill/>
        </p:spPr>
      </p:pic>
      <p:pic>
        <p:nvPicPr>
          <p:cNvPr id="22544" name="Picture 16" descr="https://dl52d2tabxpgo.cloudfront.net/001/016/218/m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3789040"/>
            <a:ext cx="1736179" cy="138894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6660232" y="76470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Potential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Redemption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462</Words>
  <Application>Microsoft Office PowerPoint</Application>
  <PresentationFormat>On-screen Show (4:3)</PresentationFormat>
  <Paragraphs>141</Paragraphs>
  <Slides>26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Joanna</dc:creator>
  <cp:lastModifiedBy>Chelina</cp:lastModifiedBy>
  <cp:revision>56</cp:revision>
  <dcterms:created xsi:type="dcterms:W3CDTF">2016-04-02T15:18:12Z</dcterms:created>
  <dcterms:modified xsi:type="dcterms:W3CDTF">2016-04-03T15:33:38Z</dcterms:modified>
</cp:coreProperties>
</file>