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5" r:id="rId4"/>
    <p:sldId id="266" r:id="rId5"/>
    <p:sldId id="259" r:id="rId6"/>
    <p:sldId id="260" r:id="rId7"/>
    <p:sldId id="261" r:id="rId8"/>
    <p:sldId id="270" r:id="rId9"/>
    <p:sldId id="262" r:id="rId10"/>
    <p:sldId id="263" r:id="rId11"/>
    <p:sldId id="264" r:id="rId12"/>
    <p:sldId id="271" r:id="rId13"/>
    <p:sldId id="272" r:id="rId14"/>
    <p:sldId id="274" r:id="rId15"/>
    <p:sldId id="275" r:id="rId16"/>
    <p:sldId id="281" r:id="rId17"/>
    <p:sldId id="282" r:id="rId18"/>
    <p:sldId id="283" r:id="rId19"/>
    <p:sldId id="284" r:id="rId20"/>
    <p:sldId id="276" r:id="rId21"/>
    <p:sldId id="277" r:id="rId22"/>
    <p:sldId id="278" r:id="rId23"/>
    <p:sldId id="279" r:id="rId24"/>
    <p:sldId id="280" r:id="rId25"/>
    <p:sldId id="265"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BFFC7B4-9423-4183-9F4F-C0A2831E0F30}" type="datetimeFigureOut">
              <a:rPr lang="en-US" smtClean="0"/>
              <a:pPr/>
              <a:t>12/21/2013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19007AB-F2ED-4F3C-8204-4CD76E6E0B4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FFC7B4-9423-4183-9F4F-C0A2831E0F30}" type="datetimeFigureOut">
              <a:rPr lang="en-US" smtClean="0"/>
              <a:pPr/>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007AB-F2ED-4F3C-8204-4CD76E6E0B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BFFC7B4-9423-4183-9F4F-C0A2831E0F30}" type="datetimeFigureOut">
              <a:rPr lang="en-US" smtClean="0"/>
              <a:pPr/>
              <a:t>12/21/2013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19007AB-F2ED-4F3C-8204-4CD76E6E0B4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BFFC7B4-9423-4183-9F4F-C0A2831E0F30}" type="datetimeFigureOut">
              <a:rPr lang="en-US" smtClean="0"/>
              <a:pPr/>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19007AB-F2ED-4F3C-8204-4CD76E6E0B4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BFFC7B4-9423-4183-9F4F-C0A2831E0F30}" type="datetimeFigureOut">
              <a:rPr lang="en-US" smtClean="0"/>
              <a:pPr/>
              <a:t>12/21/2013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19007AB-F2ED-4F3C-8204-4CD76E6E0B4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BFFC7B4-9423-4183-9F4F-C0A2831E0F30}" type="datetimeFigureOut">
              <a:rPr lang="en-US" smtClean="0"/>
              <a:pPr/>
              <a:t>12/21/2013</a:t>
            </a:fld>
            <a:endParaRPr lang="en-US"/>
          </a:p>
        </p:txBody>
      </p:sp>
      <p:sp>
        <p:nvSpPr>
          <p:cNvPr id="10" name="Slide Number Placeholder 9"/>
          <p:cNvSpPr>
            <a:spLocks noGrp="1"/>
          </p:cNvSpPr>
          <p:nvPr>
            <p:ph type="sldNum" sz="quarter" idx="16"/>
          </p:nvPr>
        </p:nvSpPr>
        <p:spPr/>
        <p:txBody>
          <a:bodyPr rtlCol="0"/>
          <a:lstStyle/>
          <a:p>
            <a:fld id="{F19007AB-F2ED-4F3C-8204-4CD76E6E0B4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BFFC7B4-9423-4183-9F4F-C0A2831E0F30}" type="datetimeFigureOut">
              <a:rPr lang="en-US" smtClean="0"/>
              <a:pPr/>
              <a:t>12/21/2013</a:t>
            </a:fld>
            <a:endParaRPr lang="en-US"/>
          </a:p>
        </p:txBody>
      </p:sp>
      <p:sp>
        <p:nvSpPr>
          <p:cNvPr id="12" name="Slide Number Placeholder 11"/>
          <p:cNvSpPr>
            <a:spLocks noGrp="1"/>
          </p:cNvSpPr>
          <p:nvPr>
            <p:ph type="sldNum" sz="quarter" idx="16"/>
          </p:nvPr>
        </p:nvSpPr>
        <p:spPr/>
        <p:txBody>
          <a:bodyPr rtlCol="0"/>
          <a:lstStyle/>
          <a:p>
            <a:fld id="{F19007AB-F2ED-4F3C-8204-4CD76E6E0B4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FFC7B4-9423-4183-9F4F-C0A2831E0F30}" type="datetimeFigureOut">
              <a:rPr lang="en-US" smtClean="0"/>
              <a:pPr/>
              <a:t>12/21/2013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19007AB-F2ED-4F3C-8204-4CD76E6E0B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FC7B4-9423-4183-9F4F-C0A2831E0F30}" type="datetimeFigureOut">
              <a:rPr lang="en-US" smtClean="0"/>
              <a:pPr/>
              <a:t>12/21/2013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19007AB-F2ED-4F3C-8204-4CD76E6E0B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BFFC7B4-9423-4183-9F4F-C0A2831E0F30}" type="datetimeFigureOut">
              <a:rPr lang="en-US" smtClean="0"/>
              <a:pPr/>
              <a:t>12/21/2013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19007AB-F2ED-4F3C-8204-4CD76E6E0B4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BFFC7B4-9423-4183-9F4F-C0A2831E0F30}" type="datetimeFigureOut">
              <a:rPr lang="en-US" smtClean="0"/>
              <a:pPr/>
              <a:t>12/21/2013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19007AB-F2ED-4F3C-8204-4CD76E6E0B4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BFFC7B4-9423-4183-9F4F-C0A2831E0F30}" type="datetimeFigureOut">
              <a:rPr lang="en-US" smtClean="0"/>
              <a:pPr/>
              <a:t>12/21/2013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19007AB-F2ED-4F3C-8204-4CD76E6E0B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Community_emergency_response_team" TargetMode="External"/><Relationship Id="rId2" Type="http://schemas.openxmlformats.org/officeDocument/2006/relationships/hyperlink" Target="http://en.wikipedia.org/wiki/National_Disaster_Response_Force" TargetMode="External"/><Relationship Id="rId1" Type="http://schemas.openxmlformats.org/officeDocument/2006/relationships/slideLayout" Target="../slideLayouts/slideLayout2.xml"/><Relationship Id="rId5" Type="http://schemas.openxmlformats.org/officeDocument/2006/relationships/hyperlink" Target="http://www.idirect.net/~/media/Files/White%20Papers/WHITE_PAPER_iDirect_Disaster_Management.ashx" TargetMode="External"/><Relationship Id="rId4" Type="http://schemas.openxmlformats.org/officeDocument/2006/relationships/hyperlink" Target="http://www.ics.uci.edu/~dvk/pub/SPIE04_dvk.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Vision_Technologies_Syste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RESPONSE AND RESCUE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Benefits/Opportunities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Success in emergency relief and disaster recovery is measured by quick response times and the ability to establish real-time connectivity.</a:t>
            </a:r>
          </a:p>
          <a:p>
            <a:r>
              <a:rPr lang="en-US" dirty="0" smtClean="0"/>
              <a:t>Satellite communication networks are quickly deployable and provide the backbone for the rescue and support initiatives during time of crisis.</a:t>
            </a:r>
          </a:p>
          <a:p>
            <a:r>
              <a:rPr lang="en-US" dirty="0" smtClean="0"/>
              <a:t>medical or any emergency team will have full communications capabilities with voice, data and video, whether the emergency team is in a densely populated urban area where the infrastructure is damaged, or a remote and isolated location where no infrastructure exists.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Conceptual Framework</a:t>
            </a:r>
            <a:br>
              <a:rPr lang="en-US" dirty="0" smtClean="0"/>
            </a:br>
            <a:endParaRPr lang="en-US" dirty="0"/>
          </a:p>
        </p:txBody>
      </p:sp>
      <p:sp>
        <p:nvSpPr>
          <p:cNvPr id="3" name="Content Placeholder 2"/>
          <p:cNvSpPr>
            <a:spLocks noGrp="1"/>
          </p:cNvSpPr>
          <p:nvPr>
            <p:ph sz="quarter" idx="1"/>
          </p:nvPr>
        </p:nvSpPr>
        <p:spPr/>
        <p:txBody>
          <a:bodyPr>
            <a:normAutofit/>
          </a:bodyPr>
          <a:lstStyle/>
          <a:p>
            <a:endParaRPr lang="en-US" dirty="0"/>
          </a:p>
        </p:txBody>
      </p:sp>
      <p:pic>
        <p:nvPicPr>
          <p:cNvPr id="1026" name="Picture 2" descr="C:\Users\SEVENTH\Documents\minsys.JPG"/>
          <p:cNvPicPr>
            <a:picLocks noChangeAspect="1" noChangeArrowheads="1"/>
          </p:cNvPicPr>
          <p:nvPr/>
        </p:nvPicPr>
        <p:blipFill>
          <a:blip r:embed="rId2" cstate="print"/>
          <a:srcRect/>
          <a:stretch>
            <a:fillRect/>
          </a:stretch>
        </p:blipFill>
        <p:spPr bwMode="auto">
          <a:xfrm>
            <a:off x="0" y="1447800"/>
            <a:ext cx="9144000" cy="5410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Framework</a:t>
            </a:r>
            <a:endParaRPr lang="en-US" dirty="0"/>
          </a:p>
        </p:txBody>
      </p:sp>
      <p:sp>
        <p:nvSpPr>
          <p:cNvPr id="3" name="Content Placeholder 2"/>
          <p:cNvSpPr>
            <a:spLocks noGrp="1"/>
          </p:cNvSpPr>
          <p:nvPr>
            <p:ph sz="quarter" idx="1"/>
          </p:nvPr>
        </p:nvSpPr>
        <p:spPr/>
        <p:txBody>
          <a:bodyPr>
            <a:noAutofit/>
          </a:bodyPr>
          <a:lstStyle/>
          <a:p>
            <a:r>
              <a:rPr lang="en-US" sz="2000" u="sng" dirty="0" smtClean="0"/>
              <a:t>Flexibility and Scalability: </a:t>
            </a:r>
            <a:r>
              <a:rPr lang="en-US" sz="2000" dirty="0" err="1" smtClean="0"/>
              <a:t>iDirect’s</a:t>
            </a:r>
            <a:r>
              <a:rPr lang="en-US" sz="2000" dirty="0" smtClean="0"/>
              <a:t> universal satellite hub enables the highest quality connectivity. A single </a:t>
            </a:r>
            <a:r>
              <a:rPr lang="en-US" sz="2000" dirty="0" err="1" smtClean="0"/>
              <a:t>iDirect</a:t>
            </a:r>
            <a:r>
              <a:rPr lang="en-US" sz="2000" dirty="0" smtClean="0"/>
              <a:t> hub chassis installed at the agency headquarters or temporary location can support relief operations at any location and across a wide geographic footprint regardless of bandwidth requirement, application, satellite band or network topology. </a:t>
            </a:r>
          </a:p>
          <a:p>
            <a:endParaRPr lang="en-US" sz="2000" dirty="0" smtClean="0"/>
          </a:p>
          <a:p>
            <a:r>
              <a:rPr lang="en-US" sz="2000" smtClean="0"/>
              <a:t> </a:t>
            </a:r>
            <a:r>
              <a:rPr lang="en-US" sz="2000" u="sng" dirty="0" smtClean="0"/>
              <a:t>Fast Deployment: </a:t>
            </a:r>
            <a:r>
              <a:rPr lang="en-US" sz="2000" dirty="0" smtClean="0"/>
              <a:t>With </a:t>
            </a:r>
            <a:r>
              <a:rPr lang="en-US" sz="2000" dirty="0" err="1" smtClean="0"/>
              <a:t>iDirect’s</a:t>
            </a:r>
            <a:r>
              <a:rPr lang="en-US" sz="2000" dirty="0" smtClean="0"/>
              <a:t> industry leading Network Management System, </a:t>
            </a:r>
            <a:r>
              <a:rPr lang="en-US" sz="2000" dirty="0" err="1" smtClean="0"/>
              <a:t>iVantage</a:t>
            </a:r>
            <a:r>
              <a:rPr lang="en-US" sz="2000" dirty="0" smtClean="0"/>
              <a:t>™ Organizations have centralized configuration and management capabilities that dramatically simplify the set-up and operation of multiple satellite networks on the fly. The hub system and NMS can be easily replicated at a secondary location to provide complete hub redundancy. With the help of </a:t>
            </a:r>
            <a:r>
              <a:rPr lang="en-US" sz="2000" dirty="0" err="1" smtClean="0"/>
              <a:t>iVantage</a:t>
            </a:r>
            <a:r>
              <a:rPr lang="en-US" sz="2000" dirty="0" smtClean="0"/>
              <a:t> the hub operation between primary and secondary can be easily coordinated and transferred if required providing a complete solution for geographic hub redundancy.</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Framework</a:t>
            </a:r>
            <a:endParaRPr lang="en-US" dirty="0"/>
          </a:p>
        </p:txBody>
      </p:sp>
      <p:sp>
        <p:nvSpPr>
          <p:cNvPr id="3" name="Content Placeholder 2"/>
          <p:cNvSpPr>
            <a:spLocks noGrp="1"/>
          </p:cNvSpPr>
          <p:nvPr>
            <p:ph sz="quarter" idx="1"/>
          </p:nvPr>
        </p:nvSpPr>
        <p:spPr/>
        <p:txBody>
          <a:bodyPr>
            <a:normAutofit fontScale="85000" lnSpcReduction="20000"/>
          </a:bodyPr>
          <a:lstStyle/>
          <a:p>
            <a:r>
              <a:rPr lang="en-US" u="sng" dirty="0" smtClean="0"/>
              <a:t>Portability and Easy Installation: </a:t>
            </a:r>
            <a:r>
              <a:rPr lang="en-US" dirty="0" smtClean="0"/>
              <a:t>The </a:t>
            </a:r>
            <a:r>
              <a:rPr lang="en-US" dirty="0" err="1" smtClean="0"/>
              <a:t>iDirect</a:t>
            </a:r>
            <a:r>
              <a:rPr lang="en-US" dirty="0" smtClean="0"/>
              <a:t> router equipment which only weighs 10 lbs, including the power supply, can be easily transported and instantly deployed under any conditions. Each compact satellite router includes a satellite modem, IP router, TCP optimization over satellite, </a:t>
            </a:r>
            <a:r>
              <a:rPr lang="en-US" dirty="0" err="1" smtClean="0"/>
              <a:t>QoS</a:t>
            </a:r>
            <a:r>
              <a:rPr lang="en-US" dirty="0" smtClean="0"/>
              <a:t>/prioritization and optional AES encryption. The routers are user-friendly and reliable, enabling field teams with little or no technical expertise to easily set up and activate the system from any location. </a:t>
            </a:r>
          </a:p>
          <a:p>
            <a:r>
              <a:rPr lang="en-US" dirty="0" smtClean="0"/>
              <a:t>• </a:t>
            </a:r>
            <a:r>
              <a:rPr lang="en-US" u="sng" dirty="0" smtClean="0"/>
              <a:t>Mobility: </a:t>
            </a:r>
            <a:r>
              <a:rPr lang="en-US" dirty="0" smtClean="0"/>
              <a:t>Whether the response effort involves traveling long distances in a contiguous disaster relief area or setting up new operations in a geographically remote location, field teams need to be assured that their communications system will provide seamless connectivity at any location.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Framework</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 </a:t>
            </a:r>
            <a:r>
              <a:rPr lang="en-US" u="sng" dirty="0" smtClean="0"/>
              <a:t>Industrialized Equipment</a:t>
            </a:r>
            <a:r>
              <a:rPr lang="en-US" dirty="0" smtClean="0"/>
              <a:t>: </a:t>
            </a:r>
            <a:r>
              <a:rPr lang="en-US" dirty="0" err="1" smtClean="0"/>
              <a:t>iDirect</a:t>
            </a:r>
            <a:r>
              <a:rPr lang="en-US" dirty="0" smtClean="0"/>
              <a:t> has a family of hub chassis, line cards and remotes that are tested in accordance with MIL-STD 810F test procedures for operation and storage under harsh conditions. Created by the US government, the MIL-STD 810F standard specifies test procedures to measure levels of operational and storage durability under harsh environmental conditions. </a:t>
            </a:r>
            <a:r>
              <a:rPr lang="en-US" dirty="0" err="1" smtClean="0"/>
              <a:t>iDirect’s</a:t>
            </a:r>
            <a:r>
              <a:rPr lang="en-US" dirty="0" smtClean="0"/>
              <a:t> MIL-STD 810F equipment is tested in accordance of the standard for temperature, humidity, altitude, shock and vibration.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914400" y="1143000"/>
          <a:ext cx="7620000" cy="4846320"/>
        </p:xfrm>
        <a:graphic>
          <a:graphicData uri="http://schemas.openxmlformats.org/drawingml/2006/table">
            <a:tbl>
              <a:tblPr firstRow="1" bandRow="1">
                <a:tableStyleId>{5C22544A-7EE6-4342-B048-85BDC9FD1C3A}</a:tableStyleId>
              </a:tblPr>
              <a:tblGrid>
                <a:gridCol w="1905000"/>
                <a:gridCol w="2297206"/>
                <a:gridCol w="1512794"/>
                <a:gridCol w="1905000"/>
              </a:tblGrid>
              <a:tr h="577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Response</a:t>
                      </a:r>
                    </a:p>
                    <a:p>
                      <a:endParaRPr lang="en-US" dirty="0"/>
                    </a:p>
                  </a:txBody>
                  <a:tcPr/>
                </a:tc>
                <a:tc>
                  <a:txBody>
                    <a:bodyPr/>
                    <a:lstStyle/>
                    <a:p>
                      <a:r>
                        <a:rPr lang="en-US" dirty="0" smtClean="0"/>
                        <a:t>Roles/objective</a:t>
                      </a:r>
                      <a:endParaRPr lang="en-US" dirty="0"/>
                    </a:p>
                  </a:txBody>
                  <a:tcPr/>
                </a:tc>
                <a:tc>
                  <a:txBody>
                    <a:bodyPr/>
                    <a:lstStyle/>
                    <a:p>
                      <a:r>
                        <a:rPr lang="en-US" dirty="0" smtClean="0"/>
                        <a:t>Agency</a:t>
                      </a:r>
                      <a:endParaRPr lang="en-US" dirty="0"/>
                    </a:p>
                  </a:txBody>
                  <a:tcPr/>
                </a:tc>
                <a:tc>
                  <a:txBody>
                    <a:bodyPr/>
                    <a:lstStyle/>
                    <a:p>
                      <a:r>
                        <a:rPr lang="en-US" dirty="0" smtClean="0"/>
                        <a:t>Outcome</a:t>
                      </a:r>
                      <a:endParaRPr lang="en-US" dirty="0"/>
                    </a:p>
                  </a:txBody>
                  <a:tcPr/>
                </a:tc>
              </a:tr>
              <a:tr h="623570">
                <a:tc>
                  <a:txBody>
                    <a:bodyPr/>
                    <a:lstStyle/>
                    <a:p>
                      <a:r>
                        <a:rPr lang="en-US" dirty="0" smtClean="0"/>
                        <a:t>Fires</a:t>
                      </a:r>
                      <a:endParaRPr lang="en-US" dirty="0"/>
                    </a:p>
                  </a:txBody>
                  <a:tcPr/>
                </a:tc>
                <a:tc>
                  <a:txBody>
                    <a:bodyPr/>
                    <a:lstStyle/>
                    <a:p>
                      <a:r>
                        <a:rPr lang="en-US" dirty="0" smtClean="0"/>
                        <a:t>Extinguish the flame</a:t>
                      </a:r>
                      <a:endParaRPr lang="en-US" dirty="0"/>
                    </a:p>
                  </a:txBody>
                  <a:tcPr/>
                </a:tc>
                <a:tc>
                  <a:txBody>
                    <a:bodyPr/>
                    <a:lstStyle/>
                    <a:p>
                      <a:r>
                        <a:rPr lang="en-US" dirty="0" smtClean="0"/>
                        <a:t>Local</a:t>
                      </a:r>
                      <a:r>
                        <a:rPr lang="en-US" baseline="0" dirty="0" smtClean="0"/>
                        <a:t>  Fire Dept</a:t>
                      </a:r>
                      <a:endParaRPr lang="en-US" dirty="0"/>
                    </a:p>
                  </a:txBody>
                  <a:tcPr/>
                </a:tc>
                <a:tc>
                  <a:txBody>
                    <a:bodyPr/>
                    <a:lstStyle/>
                    <a:p>
                      <a:r>
                        <a:rPr lang="en-US" dirty="0" smtClean="0"/>
                        <a:t>Flame is</a:t>
                      </a:r>
                      <a:r>
                        <a:rPr lang="en-US" baseline="0" dirty="0" smtClean="0"/>
                        <a:t> extinguished</a:t>
                      </a:r>
                      <a:endParaRPr lang="en-US" dirty="0"/>
                    </a:p>
                  </a:txBody>
                  <a:tcPr/>
                </a:tc>
              </a:tr>
              <a:tr h="685800">
                <a:tc>
                  <a:txBody>
                    <a:bodyPr/>
                    <a:lstStyle/>
                    <a:p>
                      <a:r>
                        <a:rPr lang="en-US" dirty="0" smtClean="0"/>
                        <a:t>Earthquakes</a:t>
                      </a:r>
                      <a:endParaRPr lang="en-US" dirty="0"/>
                    </a:p>
                  </a:txBody>
                  <a:tcPr/>
                </a:tc>
                <a:tc>
                  <a:txBody>
                    <a:bodyPr/>
                    <a:lstStyle/>
                    <a:p>
                      <a:r>
                        <a:rPr lang="en-US" dirty="0" smtClean="0"/>
                        <a:t>First aid / man power support </a:t>
                      </a:r>
                      <a:endParaRPr lang="en-US" dirty="0"/>
                    </a:p>
                  </a:txBody>
                  <a:tcPr/>
                </a:tc>
                <a:tc>
                  <a:txBody>
                    <a:bodyPr/>
                    <a:lstStyle/>
                    <a:p>
                      <a:r>
                        <a:rPr lang="en-US" dirty="0" smtClean="0"/>
                        <a:t>Bureau of local health </a:t>
                      </a:r>
                      <a:r>
                        <a:rPr lang="en-US" baseline="0" dirty="0" smtClean="0"/>
                        <a:t> development</a:t>
                      </a:r>
                      <a:endParaRPr lang="en-US" dirty="0"/>
                    </a:p>
                  </a:txBody>
                  <a:tcPr/>
                </a:tc>
                <a:tc>
                  <a:txBody>
                    <a:bodyPr/>
                    <a:lstStyle/>
                    <a:p>
                      <a:r>
                        <a:rPr lang="en-US" dirty="0" smtClean="0"/>
                        <a:t>Decreased mortality rate </a:t>
                      </a:r>
                      <a:endParaRPr lang="en-US" dirty="0"/>
                    </a:p>
                  </a:txBody>
                  <a:tcPr/>
                </a:tc>
              </a:tr>
              <a:tr h="762000">
                <a:tc>
                  <a:txBody>
                    <a:bodyPr/>
                    <a:lstStyle/>
                    <a:p>
                      <a:r>
                        <a:rPr lang="en-US" dirty="0" smtClean="0"/>
                        <a:t>Storms</a:t>
                      </a:r>
                      <a:endParaRPr lang="en-US" dirty="0"/>
                    </a:p>
                  </a:txBody>
                  <a:tcPr/>
                </a:tc>
                <a:tc>
                  <a:txBody>
                    <a:bodyPr/>
                    <a:lstStyle/>
                    <a:p>
                      <a:r>
                        <a:rPr lang="en-US" dirty="0" smtClean="0"/>
                        <a:t>Evacuation / man power support </a:t>
                      </a:r>
                      <a:endParaRPr lang="en-US" dirty="0"/>
                    </a:p>
                  </a:txBody>
                  <a:tcPr/>
                </a:tc>
                <a:tc>
                  <a:txBody>
                    <a:bodyPr/>
                    <a:lstStyle/>
                    <a:p>
                      <a:r>
                        <a:rPr lang="en-US" dirty="0" smtClean="0"/>
                        <a:t>Operations and programs group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Decreased mortality rate due to evacuation, first</a:t>
                      </a:r>
                      <a:r>
                        <a:rPr lang="en-US" baseline="0" dirty="0" smtClean="0"/>
                        <a:t> aid and rescue</a:t>
                      </a:r>
                      <a:endParaRPr lang="en-US" dirty="0"/>
                    </a:p>
                  </a:txBody>
                  <a:tcPr/>
                </a:tc>
              </a:tr>
              <a:tr h="500146">
                <a:tc>
                  <a:txBody>
                    <a:bodyPr/>
                    <a:lstStyle/>
                    <a:p>
                      <a:r>
                        <a:rPr lang="en-US" dirty="0" smtClean="0"/>
                        <a:t>Tsunamis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Evacuation / man power support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Operations and programs group</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Decreased mortality rate due to evacuation, first</a:t>
                      </a:r>
                      <a:r>
                        <a:rPr lang="en-US" baseline="0" dirty="0" smtClean="0"/>
                        <a:t> aid and rescue</a:t>
                      </a:r>
                      <a:endParaRPr lang="en-US" dirty="0" smtClean="0"/>
                    </a:p>
                    <a:p>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nvGraphicFramePr>
        <p:xfrm>
          <a:off x="152400" y="228600"/>
          <a:ext cx="8763000" cy="5840970"/>
        </p:xfrm>
        <a:graphic>
          <a:graphicData uri="http://schemas.openxmlformats.org/drawingml/2006/table">
            <a:tbl>
              <a:tblPr firstRow="1" bandRow="1">
                <a:tableStyleId>{5C22544A-7EE6-4342-B048-85BDC9FD1C3A}</a:tableStyleId>
              </a:tblPr>
              <a:tblGrid>
                <a:gridCol w="2921000"/>
                <a:gridCol w="2108200"/>
                <a:gridCol w="3733800"/>
              </a:tblGrid>
              <a:tr h="609600">
                <a:tc>
                  <a:txBody>
                    <a:bodyPr/>
                    <a:lstStyle/>
                    <a:p>
                      <a:r>
                        <a:rPr lang="en-US" dirty="0" smtClean="0"/>
                        <a:t>Alert</a:t>
                      </a:r>
                      <a:r>
                        <a:rPr lang="en-US" baseline="0" dirty="0" smtClean="0"/>
                        <a:t> level</a:t>
                      </a:r>
                      <a:endParaRPr lang="en-US" dirty="0"/>
                    </a:p>
                  </a:txBody>
                  <a:tcPr/>
                </a:tc>
                <a:tc>
                  <a:txBody>
                    <a:bodyPr/>
                    <a:lstStyle/>
                    <a:p>
                      <a:r>
                        <a:rPr lang="en-US" dirty="0" smtClean="0"/>
                        <a:t>Calamity</a:t>
                      </a:r>
                      <a:endParaRPr lang="en-US" dirty="0"/>
                    </a:p>
                  </a:txBody>
                  <a:tcPr/>
                </a:tc>
                <a:tc>
                  <a:txBody>
                    <a:bodyPr/>
                    <a:lstStyle/>
                    <a:p>
                      <a:r>
                        <a:rPr lang="en-US" dirty="0" smtClean="0"/>
                        <a:t>Percentage of units deployed</a:t>
                      </a:r>
                      <a:endParaRPr lang="en-US" dirty="0"/>
                    </a:p>
                  </a:txBody>
                  <a:tcPr/>
                </a:tc>
              </a:tr>
              <a:tr h="1649970">
                <a:tc>
                  <a:txBody>
                    <a:bodyPr/>
                    <a:lstStyle/>
                    <a:p>
                      <a:r>
                        <a:rPr lang="en-US" dirty="0" smtClean="0"/>
                        <a:t>Level 1</a:t>
                      </a:r>
                      <a:endParaRPr lang="en-US" dirty="0"/>
                    </a:p>
                  </a:txBody>
                  <a:tcPr/>
                </a:tc>
                <a:tc>
                  <a:txBody>
                    <a:bodyPr/>
                    <a:lstStyle/>
                    <a:p>
                      <a:r>
                        <a:rPr lang="en-US" dirty="0" smtClean="0"/>
                        <a:t>Signal 1-2 / magnitude 2 -</a:t>
                      </a:r>
                      <a:r>
                        <a:rPr lang="en-US" baseline="0" dirty="0" smtClean="0"/>
                        <a:t> 3.9 / Low to moderate fire danger rating</a:t>
                      </a:r>
                      <a:endParaRPr lang="en-US" dirty="0"/>
                    </a:p>
                  </a:txBody>
                  <a:tcPr/>
                </a:tc>
                <a:tc>
                  <a:txBody>
                    <a:bodyPr/>
                    <a:lstStyle/>
                    <a:p>
                      <a:r>
                        <a:rPr lang="en-US" dirty="0" smtClean="0"/>
                        <a:t>30 - 50% mobilized, the remaining should wait for further orders. Scatter into small groups to maximize micromanagement.</a:t>
                      </a:r>
                      <a:endParaRPr lang="en-US" dirty="0"/>
                    </a:p>
                  </a:txBody>
                  <a:tcPr/>
                </a:tc>
              </a:tr>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Level 2</a:t>
                      </a:r>
                    </a:p>
                  </a:txBody>
                  <a:tcPr/>
                </a:tc>
                <a:tc>
                  <a:txBody>
                    <a:bodyPr/>
                    <a:lstStyle/>
                    <a:p>
                      <a:r>
                        <a:rPr lang="en-US" dirty="0" smtClean="0"/>
                        <a:t>Signal</a:t>
                      </a:r>
                      <a:r>
                        <a:rPr lang="en-US" baseline="0" dirty="0" smtClean="0"/>
                        <a:t> 3-4 / magnitude 4- 6.9 / High to severe  fire danger rating</a:t>
                      </a:r>
                      <a:endParaRPr lang="en-US" dirty="0"/>
                    </a:p>
                  </a:txBody>
                  <a:tcPr/>
                </a:tc>
                <a:tc>
                  <a:txBody>
                    <a:bodyPr/>
                    <a:lstStyle/>
                    <a:p>
                      <a:r>
                        <a:rPr lang="en-US" dirty="0" smtClean="0"/>
                        <a:t>50 - 90% mobilized, Additional help (military</a:t>
                      </a:r>
                      <a:r>
                        <a:rPr lang="en-US" baseline="0" dirty="0" smtClean="0"/>
                        <a:t> support, Volunteers) should now be considered in decision making.</a:t>
                      </a:r>
                      <a:endParaRPr lang="en-US" dirty="0"/>
                    </a:p>
                  </a:txBody>
                  <a:tcPr/>
                </a:tc>
              </a:tr>
              <a:tr h="18883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Level 3</a:t>
                      </a:r>
                    </a:p>
                  </a:txBody>
                  <a:tcPr/>
                </a:tc>
                <a:tc>
                  <a:txBody>
                    <a:bodyPr/>
                    <a:lstStyle/>
                    <a:p>
                      <a:r>
                        <a:rPr lang="en-US" dirty="0" smtClean="0"/>
                        <a:t>Signal 3-4 / magnitude</a:t>
                      </a:r>
                      <a:r>
                        <a:rPr lang="en-US" baseline="0" dirty="0" smtClean="0"/>
                        <a:t> 6 and greater</a:t>
                      </a:r>
                      <a:r>
                        <a:rPr lang="en-US" dirty="0" smtClean="0"/>
                        <a:t> / Extreme</a:t>
                      </a:r>
                      <a:r>
                        <a:rPr lang="en-US" baseline="0" dirty="0" smtClean="0"/>
                        <a:t> to catastrophic fire danger rating </a:t>
                      </a:r>
                      <a:r>
                        <a:rPr lang="en-US" dirty="0" smtClean="0"/>
                        <a:t>(with a possibility of another occurring disaster) </a:t>
                      </a:r>
                      <a:endParaRPr lang="en-US" dirty="0"/>
                    </a:p>
                  </a:txBody>
                  <a:tcPr/>
                </a:tc>
                <a:tc>
                  <a:txBody>
                    <a:bodyPr/>
                    <a:lstStyle/>
                    <a:p>
                      <a:r>
                        <a:rPr lang="en-US" dirty="0" smtClean="0"/>
                        <a:t> Full support from all sources should</a:t>
                      </a:r>
                      <a:r>
                        <a:rPr lang="en-US" baseline="0" dirty="0" smtClean="0"/>
                        <a:t> be utilized immediately</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squad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Squad Leader - </a:t>
            </a:r>
            <a:r>
              <a:rPr lang="en-US" dirty="0" smtClean="0"/>
              <a:t>assumes role of Safety Officer until assigned to another team member; assigns team member roles if not already assigned; designates triage area, treatment area, morgue, and vehicle traffic routes; coordinates and directs team operations; determines logistical needs (water, food, medical supplies, transportation, equipment, and so on.) and determines ways to meet those needs through team members or citizen volunteers on the scene; collects and writes reports on the operation and victims; and communicates and coordinates with the incident commander, local authorities, and other squad leaders.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squad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Safety Officer</a:t>
            </a:r>
            <a:r>
              <a:rPr lang="en-US" dirty="0" smtClean="0"/>
              <a:t>. Checks team members prior to deployment to ensure they are safe and equipped for the operation; determines safe or unsafe working environments; ensures team accountability; supervises operations (when possible) where team members and victims are at direct physical risk, and alerts team members when unsafe conditions arise. </a:t>
            </a:r>
          </a:p>
          <a:p>
            <a:r>
              <a:rPr lang="en-US" b="1" dirty="0" smtClean="0"/>
              <a:t>Fire Suppression Team (2 people)</a:t>
            </a:r>
            <a:r>
              <a:rPr lang="en-US" dirty="0" smtClean="0"/>
              <a:t>. Work under the supervision of the Team Leader to suppress small fires in designated work areas or as needed; when not accomplishing their primary mission, assist the search and rescue team or triage team; assist in evacuation and transport as needed; assist in the triage or treatment area as needed, other duties as assigned; communicate with Team Leader.</a:t>
            </a:r>
          </a:p>
          <a:p>
            <a:r>
              <a:rPr lang="en-US" b="1" dirty="0" smtClean="0"/>
              <a:t>Search and Rescue Team (2)</a:t>
            </a:r>
            <a:r>
              <a:rPr lang="en-US" dirty="0" smtClean="0"/>
              <a:t>. Work under the supervision of the Team Leader, searching for and providing rescue of victims as is prudent under the conditions; when not accomplishing their primary mission, assist the Fire Suppression Team, assist in the triage or treatment area as needed; other duties as assigned; communicate with Team Leader.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squad</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Medical Triage Team (2)</a:t>
            </a:r>
            <a:r>
              <a:rPr lang="en-US" dirty="0" smtClean="0"/>
              <a:t>. Work under the supervision of the Team Leader, providing START* triage for victims found at the scene; marking victims with category of injury per the standard operating procedures; when not accomplishing their primary mission, assist the Fire Suppression Team if needed, assist the Search and Rescue Team if needed, assist in the Medical Triage Area if needed, assist in the Treatment Area if needed, other duties as assigned; communicate with Team Leader. </a:t>
            </a:r>
          </a:p>
          <a:p>
            <a:r>
              <a:rPr lang="en-US" b="1" dirty="0" smtClean="0"/>
              <a:t>Medical Treatment Team (2)</a:t>
            </a:r>
            <a:r>
              <a:rPr lang="en-US" dirty="0" smtClean="0"/>
              <a:t>. Work under the supervision of the Team Leader, providing medical treatment to victims within the scope of their training. This task is normally accomplished in the Treatment Area, however, it may take place in the affected area as well. When not accomplishing their primary mission, assist the Fire Suppression Team as needed, assist the Medical Triage Team as needed; other duties as assigned; communicate with the Team Leader.</a:t>
            </a:r>
          </a:p>
          <a:p>
            <a:endParaRPr lang="en-US" dirty="0" smtClean="0"/>
          </a:p>
          <a:p>
            <a:r>
              <a:rPr lang="en-US" sz="2500" b="1" dirty="0" smtClean="0"/>
              <a:t>Simple triage and rapid treatment</a:t>
            </a:r>
            <a:r>
              <a:rPr lang="en-US" sz="2500" dirty="0" smtClean="0"/>
              <a:t> (</a:t>
            </a:r>
            <a:r>
              <a:rPr lang="en-US" sz="2500" b="1" dirty="0" smtClean="0"/>
              <a:t>START</a:t>
            </a:r>
            <a:r>
              <a:rPr lang="en-US" sz="2500" dirty="0" smtClean="0"/>
              <a:t>) is a triage method used by first responders to quickly classify victims during a mass casualty incident (MCI) based on the severity of their injury. </a:t>
            </a:r>
            <a:endParaRPr lang="en-US"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lstStyle/>
          <a:p>
            <a:pPr>
              <a:buNone/>
            </a:pPr>
            <a:endParaRPr lang="en-US" dirty="0" smtClean="0"/>
          </a:p>
          <a:p>
            <a:r>
              <a:rPr lang="en-US" dirty="0" smtClean="0"/>
              <a:t> The purpose of this study is to generate a framework that will result to fast and appropriate Response after the Disaster or Calamities happened into a specific area.</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1.Continuous disaster monitoring and mobilize instrumentalities and entities of the LGUs, CSOs, private groups and organized volunteers for response;</a:t>
            </a:r>
          </a:p>
          <a:p>
            <a:r>
              <a:rPr lang="en-US" dirty="0" smtClean="0"/>
              <a:t>2. Respond to and manage the adverse impacts of emergencies;</a:t>
            </a:r>
          </a:p>
          <a:p>
            <a:r>
              <a:rPr lang="en-US" dirty="0" smtClean="0"/>
              <a:t>3. Provision of emergency relief (food and non-food items, shelter, medical supplies, evacuation camp management; CISD(critical incident stress debriefing));</a:t>
            </a:r>
          </a:p>
          <a:p>
            <a:r>
              <a:rPr lang="en-US" dirty="0" smtClean="0"/>
              <a:t>5. Allocation of the Local QRF (Quick Reaction Force)</a:t>
            </a:r>
          </a:p>
          <a:p>
            <a:r>
              <a:rPr lang="en-US" dirty="0" smtClean="0"/>
              <a:t>6. Conduct of Rapid Damage Needs Assessment and Incident Command System</a:t>
            </a:r>
          </a:p>
          <a:p>
            <a:pPr>
              <a:buNone/>
            </a:pPr>
            <a:endParaRPr lang="en-US" sz="1300" dirty="0" smtClean="0"/>
          </a:p>
          <a:p>
            <a:pPr>
              <a:buNone/>
            </a:pPr>
            <a:r>
              <a:rPr lang="en-US" sz="1500" dirty="0" smtClean="0"/>
              <a:t>*CSO = Chief Security Officer </a:t>
            </a:r>
          </a:p>
          <a:p>
            <a:pPr>
              <a:buNone/>
            </a:pPr>
            <a:r>
              <a:rPr lang="en-US" sz="1500" dirty="0" smtClean="0"/>
              <a:t>*LGU = Local Gov Unit</a:t>
            </a:r>
          </a:p>
          <a:p>
            <a:pPr>
              <a:buNone/>
            </a:pPr>
            <a:endParaRPr lang="en-US" sz="1500"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Earthquakes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1.Continuous disaster monitoring and mobilize instrumentalities and entities of the LGUs, CSOs, private groups and organized volunteers for response;</a:t>
            </a:r>
          </a:p>
          <a:p>
            <a:r>
              <a:rPr lang="en-US" dirty="0" smtClean="0"/>
              <a:t>2. Respond to and manage the adverse impacts of emergencies;</a:t>
            </a:r>
          </a:p>
          <a:p>
            <a:r>
              <a:rPr lang="en-US" dirty="0" smtClean="0"/>
              <a:t>3. Provision of emergency relief (food and non-food items, shelter, medical supplies, evacuation camp management; CISD(critical incident stress debriefing));</a:t>
            </a:r>
          </a:p>
          <a:p>
            <a:r>
              <a:rPr lang="en-US" dirty="0" smtClean="0"/>
              <a:t>5. Declaration of state of calamity; suspension of classes and work;</a:t>
            </a:r>
          </a:p>
          <a:p>
            <a:r>
              <a:rPr lang="en-US" dirty="0" smtClean="0"/>
              <a:t>6. Allocation of the Local QRF (Quick Reaction Force)</a:t>
            </a:r>
          </a:p>
          <a:p>
            <a:r>
              <a:rPr lang="en-US" dirty="0" smtClean="0"/>
              <a:t>7. Conduct of Rapid Damage Needs Assessment and Incident Command System</a:t>
            </a:r>
          </a:p>
          <a:p>
            <a:endParaRPr lang="en-US" dirty="0" smtClean="0"/>
          </a:p>
          <a:p>
            <a:pPr>
              <a:buNone/>
            </a:pPr>
            <a:r>
              <a:rPr lang="en-US" sz="3200" dirty="0" smtClean="0"/>
              <a:t>*CSO = Chief Security Officer </a:t>
            </a:r>
          </a:p>
          <a:p>
            <a:pPr>
              <a:buNone/>
            </a:pPr>
            <a:r>
              <a:rPr lang="en-US" sz="3200" dirty="0" smtClean="0"/>
              <a:t>*LGU = Local Gov Unit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1.Continuous disaster monitoring and mobilize instrumentalities and entities of the LGUs, CSOs, private groups and organized volunteers for response;</a:t>
            </a:r>
          </a:p>
          <a:p>
            <a:r>
              <a:rPr lang="en-US" dirty="0" smtClean="0"/>
              <a:t>2. Respond to and manage the adverse impacts of emergencies;</a:t>
            </a:r>
          </a:p>
          <a:p>
            <a:r>
              <a:rPr lang="en-US" dirty="0" smtClean="0"/>
              <a:t>3. Provision of emergency relief (food and non-food items, shelter, medical supplies, evacuation camp management; CISD(critical incident stress debriefing));</a:t>
            </a:r>
          </a:p>
          <a:p>
            <a:r>
              <a:rPr lang="en-US" dirty="0" smtClean="0"/>
              <a:t>5. Declaration of state of calamity; suspension of classes and work;</a:t>
            </a:r>
          </a:p>
          <a:p>
            <a:r>
              <a:rPr lang="en-US" dirty="0" smtClean="0"/>
              <a:t>6. Allocation of the Local QRF (Quick Reaction Force)</a:t>
            </a:r>
          </a:p>
          <a:p>
            <a:r>
              <a:rPr lang="en-US" dirty="0" smtClean="0"/>
              <a:t>7. Conduct of Rapid Damage Needs Assessment and Incident Command System</a:t>
            </a:r>
          </a:p>
          <a:p>
            <a:endParaRPr lang="en-US" dirty="0" smtClean="0"/>
          </a:p>
          <a:p>
            <a:pPr>
              <a:buNone/>
            </a:pPr>
            <a:r>
              <a:rPr lang="en-US" sz="3200" dirty="0" smtClean="0"/>
              <a:t>*CSO = Chief Security Officer </a:t>
            </a:r>
          </a:p>
          <a:p>
            <a:pPr>
              <a:buNone/>
            </a:pPr>
            <a:r>
              <a:rPr lang="en-US" sz="3200" dirty="0" smtClean="0"/>
              <a:t>*LGU = Local Gov Unit</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Tsunami</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1.Continuous disaster monitoring and mobilize instrumentalities and entities of the LGUs, CSOs, private groups and organized volunteers for response;</a:t>
            </a:r>
          </a:p>
          <a:p>
            <a:r>
              <a:rPr lang="en-US" dirty="0" smtClean="0"/>
              <a:t>2. Respond to and manage the adverse impacts of emergencies;</a:t>
            </a:r>
          </a:p>
          <a:p>
            <a:r>
              <a:rPr lang="en-US" dirty="0" smtClean="0"/>
              <a:t>3. Provision of emergency relief (food and non-food items, shelter, medical supplies, evacuation camp management; CISD(critical incident stress debriefing));</a:t>
            </a:r>
          </a:p>
          <a:p>
            <a:r>
              <a:rPr lang="en-US" dirty="0" smtClean="0"/>
              <a:t>5. Declaration of state of calamity; suspension of classes and work;</a:t>
            </a:r>
          </a:p>
          <a:p>
            <a:r>
              <a:rPr lang="en-US" dirty="0" smtClean="0"/>
              <a:t>6. Allocation of the Local QRF (Quick Reaction Force)</a:t>
            </a:r>
          </a:p>
          <a:p>
            <a:r>
              <a:rPr lang="en-US" dirty="0" smtClean="0"/>
              <a:t>7. Conduct of Rapid Damage Needs Assessment and Incident Command System</a:t>
            </a:r>
          </a:p>
          <a:p>
            <a:endParaRPr lang="en-US" dirty="0" smtClean="0"/>
          </a:p>
          <a:p>
            <a:pPr>
              <a:buNone/>
            </a:pPr>
            <a:r>
              <a:rPr lang="en-US" sz="3200" dirty="0" smtClean="0"/>
              <a:t>*CSO = Chief Security Officer </a:t>
            </a:r>
          </a:p>
          <a:p>
            <a:pPr>
              <a:buNone/>
            </a:pPr>
            <a:r>
              <a:rPr lang="en-US" sz="3200" dirty="0" smtClean="0"/>
              <a:t>*LGU = Local Gov Unit</a:t>
            </a: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Software, Hardware and network configuration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Hardware</a:t>
            </a:r>
          </a:p>
          <a:p>
            <a:r>
              <a:rPr lang="en-US" dirty="0" smtClean="0"/>
              <a:t>2 way radio</a:t>
            </a:r>
          </a:p>
          <a:p>
            <a:r>
              <a:rPr lang="en-US" dirty="0" smtClean="0"/>
              <a:t>Satellite phone</a:t>
            </a:r>
          </a:p>
          <a:p>
            <a:r>
              <a:rPr lang="en-US" dirty="0" smtClean="0"/>
              <a:t>Generator</a:t>
            </a:r>
          </a:p>
          <a:p>
            <a:r>
              <a:rPr lang="en-US" dirty="0" smtClean="0"/>
              <a:t>Laptops</a:t>
            </a:r>
          </a:p>
          <a:p>
            <a:endParaRPr lang="en-US" dirty="0" smtClean="0"/>
          </a:p>
          <a:p>
            <a:r>
              <a:rPr lang="en-US" b="1" dirty="0" smtClean="0"/>
              <a:t>Software</a:t>
            </a:r>
          </a:p>
          <a:p>
            <a:r>
              <a:rPr lang="en-US" dirty="0" smtClean="0"/>
              <a:t>Internet browser</a:t>
            </a:r>
          </a:p>
          <a:p>
            <a:r>
              <a:rPr lang="en-US" dirty="0" smtClean="0"/>
              <a:t>Internal communication application</a:t>
            </a:r>
          </a:p>
          <a:p>
            <a:endParaRPr lang="en-US" dirty="0" smtClean="0"/>
          </a:p>
          <a:p>
            <a:r>
              <a:rPr lang="en-US" b="1" dirty="0" smtClean="0"/>
              <a:t>Network</a:t>
            </a:r>
          </a:p>
          <a:p>
            <a:r>
              <a:rPr lang="en-US" dirty="0" smtClean="0"/>
              <a:t>Virtual Private Network (VPN)</a:t>
            </a:r>
          </a:p>
          <a:p>
            <a:r>
              <a:rPr lang="en-US" dirty="0" smtClean="0"/>
              <a:t>Satellite connection</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Conclusions</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Applying this solution increases the success in emergency relief and disaster recovery by quick response times and constant communication. Reducing the mortality rate  and damage done by the calamity.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a:bodyPr>
          <a:lstStyle/>
          <a:p>
            <a:r>
              <a:rPr lang="en-US" dirty="0" smtClean="0">
                <a:hlinkClick r:id="rId2"/>
              </a:rPr>
              <a:t>http://en.wikipedia.org/wiki/National_Disaster_Response_Force</a:t>
            </a:r>
            <a:endParaRPr lang="en-US" dirty="0" smtClean="0"/>
          </a:p>
          <a:p>
            <a:r>
              <a:rPr lang="en-US" dirty="0" smtClean="0">
                <a:hlinkClick r:id="rId3"/>
              </a:rPr>
              <a:t>http://en.wikipedia.org/wiki/Community_emergency_response_team</a:t>
            </a:r>
            <a:endParaRPr lang="en-US" dirty="0" smtClean="0"/>
          </a:p>
          <a:p>
            <a:r>
              <a:rPr lang="en-US" dirty="0" smtClean="0">
                <a:hlinkClick r:id="rId4"/>
              </a:rPr>
              <a:t>http://www.ics.uci.edu/~dvk/pub/SPIE04_dvk.pdf</a:t>
            </a:r>
            <a:endParaRPr lang="en-US" dirty="0" smtClean="0"/>
          </a:p>
          <a:p>
            <a:r>
              <a:rPr lang="en-US" dirty="0" smtClean="0">
                <a:hlinkClick r:id="rId5"/>
              </a:rPr>
              <a:t>http://www.idirect.net/~/media/Files/White%20Papers/WHITE_PAPER_iDirect_Disaster_Management.ashx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sz="quarter" idx="1"/>
          </p:nvPr>
        </p:nvSpPr>
        <p:spPr/>
        <p:txBody>
          <a:bodyPr>
            <a:normAutofit/>
          </a:bodyPr>
          <a:lstStyle/>
          <a:p>
            <a:r>
              <a:rPr lang="en-US" dirty="0" smtClean="0"/>
              <a:t>A disaster relief team requires full communication capabilities, whether in a densely populated area where there is damage to the terrestrial infrastructure or an isolated location where there is minimal existing connectivity. Satellite is unaffected by terrestrial issues where damage to ground equipment can be widespread. Satellite also can provide redundancy and is easily deployed on short notice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normAutofit/>
          </a:bodyPr>
          <a:lstStyle/>
          <a:p>
            <a:pPr>
              <a:buNone/>
            </a:pPr>
            <a:endParaRPr lang="en-US" dirty="0" smtClean="0"/>
          </a:p>
          <a:p>
            <a:r>
              <a:rPr lang="en-US" dirty="0" smtClean="0"/>
              <a:t>To respond to a natural or man-made disasters, in a timely and effective manner, can reduce deaths and injuries, contain </a:t>
            </a:r>
          </a:p>
          <a:p>
            <a:r>
              <a:rPr lang="en-US" dirty="0" smtClean="0"/>
              <a:t>prevent secondary disasters, and reduce the resulting economic losses and social disruption. During a crisis</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Last November 2013, the Philippines particularly the </a:t>
            </a:r>
            <a:r>
              <a:rPr lang="en-US" dirty="0" err="1" smtClean="0"/>
              <a:t>Visayas</a:t>
            </a:r>
            <a:r>
              <a:rPr lang="en-US" dirty="0" smtClean="0"/>
              <a:t> was devastated by calamities that resulted to heavy loss of lives and properties. Heavy casualties could have been avoided, particularly during Typhoon Yolanda, if sufficient information to warn people of the disastrous effect of storm surge had been widely disseminated beforehand. The group is proposing an manual-like website wherein it gives information about how to be prepared in case a disaster of any kind strikes and provides real time information from different agencies and people about risks and current situations.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Analysis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Broken roads.</a:t>
            </a:r>
          </a:p>
          <a:p>
            <a:r>
              <a:rPr lang="en-US" dirty="0" smtClean="0"/>
              <a:t>Down communications.</a:t>
            </a:r>
          </a:p>
          <a:p>
            <a:r>
              <a:rPr lang="en-US" dirty="0" smtClean="0"/>
              <a:t>Lack of response during the calamity</a:t>
            </a:r>
          </a:p>
          <a:p>
            <a:r>
              <a:rPr lang="en-US" dirty="0" smtClean="0"/>
              <a:t>Unprepared response team</a:t>
            </a:r>
          </a:p>
          <a:p>
            <a:r>
              <a:rPr lang="en-US" dirty="0" smtClean="0"/>
              <a:t>Scarce information</a:t>
            </a:r>
          </a:p>
          <a:p>
            <a:r>
              <a:rPr lang="en-US" dirty="0" smtClean="0"/>
              <a:t>Hard to reach terrain</a:t>
            </a:r>
          </a:p>
          <a:p>
            <a:r>
              <a:rPr lang="en-US" dirty="0" smtClean="0"/>
              <a:t>Lack of equipment</a:t>
            </a:r>
          </a:p>
          <a:p>
            <a:endParaRPr lang="en-US" dirty="0" smtClean="0"/>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Stakeholders/Info Users</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2400" dirty="0" smtClean="0"/>
              <a:t>DSWD: OPERATIONS AND PROGRAM GROUP (OPG)</a:t>
            </a:r>
          </a:p>
          <a:p>
            <a:r>
              <a:rPr lang="en-US" sz="2400" dirty="0" smtClean="0"/>
              <a:t>Philippine Atmospheric, Geophysical and Astronomical Services Administration (PAGASA)</a:t>
            </a:r>
          </a:p>
          <a:p>
            <a:r>
              <a:rPr lang="en-US" sz="2400" dirty="0" smtClean="0"/>
              <a:t>Philippine Institute of </a:t>
            </a:r>
            <a:r>
              <a:rPr lang="en-US" sz="2400" dirty="0" err="1" smtClean="0"/>
              <a:t>Volcanology</a:t>
            </a:r>
            <a:r>
              <a:rPr lang="en-US" sz="2400" dirty="0" smtClean="0"/>
              <a:t> and Seismology (PHIVOLCS)</a:t>
            </a:r>
          </a:p>
          <a:p>
            <a:r>
              <a:rPr lang="en-US" sz="2400" dirty="0" smtClean="0"/>
              <a:t>Department of Environment and Natural Resources (DENR)</a:t>
            </a:r>
          </a:p>
          <a:p>
            <a:r>
              <a:rPr lang="en-US" sz="2400" dirty="0" smtClean="0"/>
              <a:t>Local Government Units (LGU)</a:t>
            </a:r>
          </a:p>
          <a:p>
            <a:r>
              <a:rPr lang="en-US" sz="2400" dirty="0" smtClean="0"/>
              <a:t>Bureau of Local Health Development (DOH Local)</a:t>
            </a:r>
          </a:p>
          <a:p>
            <a:r>
              <a:rPr lang="en-US" sz="2400" dirty="0" smtClean="0"/>
              <a:t>DBM: Budget and Management bureau.</a:t>
            </a:r>
          </a:p>
          <a:p>
            <a:pPr>
              <a:buNone/>
            </a:pP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Tool</a:t>
            </a:r>
            <a:endParaRPr lang="en-US" dirty="0"/>
          </a:p>
        </p:txBody>
      </p:sp>
      <p:sp>
        <p:nvSpPr>
          <p:cNvPr id="3" name="Content Placeholder 2"/>
          <p:cNvSpPr>
            <a:spLocks noGrp="1"/>
          </p:cNvSpPr>
          <p:nvPr>
            <p:ph sz="quarter" idx="1"/>
          </p:nvPr>
        </p:nvSpPr>
        <p:spPr/>
        <p:txBody>
          <a:bodyPr>
            <a:normAutofit/>
          </a:bodyPr>
          <a:lstStyle/>
          <a:p>
            <a:r>
              <a:rPr lang="en-US" sz="1800" dirty="0" err="1" smtClean="0"/>
              <a:t>iDirect</a:t>
            </a:r>
            <a:r>
              <a:rPr lang="en-US" sz="1800" dirty="0" smtClean="0"/>
              <a:t> Satellite Solution.</a:t>
            </a:r>
          </a:p>
          <a:p>
            <a:r>
              <a:rPr lang="en-US" sz="1800" dirty="0" smtClean="0"/>
              <a:t>Founded in 1994 as </a:t>
            </a:r>
            <a:r>
              <a:rPr lang="en-US" sz="1800" dirty="0" err="1" smtClean="0"/>
              <a:t>ComSoft</a:t>
            </a:r>
            <a:r>
              <a:rPr lang="en-US" sz="1800" dirty="0" smtClean="0"/>
              <a:t> Systems, </a:t>
            </a:r>
            <a:r>
              <a:rPr lang="en-US" sz="1800" dirty="0" err="1" smtClean="0"/>
              <a:t>iDirect</a:t>
            </a:r>
            <a:r>
              <a:rPr lang="en-US" sz="1800" dirty="0" smtClean="0"/>
              <a:t> changed their name to </a:t>
            </a:r>
            <a:r>
              <a:rPr lang="en-US" sz="1800" dirty="0" err="1" smtClean="0"/>
              <a:t>iDirect</a:t>
            </a:r>
            <a:r>
              <a:rPr lang="en-US" sz="1800" dirty="0" smtClean="0"/>
              <a:t> Technologies in 2000. The company became a wholly owned subsidiary of </a:t>
            </a:r>
            <a:r>
              <a:rPr lang="en-US" sz="1800" dirty="0" smtClean="0">
                <a:hlinkClick r:id="rId2" tooltip="Vision Technologies Systems"/>
              </a:rPr>
              <a:t>Vision Technologies Systems</a:t>
            </a:r>
            <a:r>
              <a:rPr lang="en-US" sz="1800" dirty="0" smtClean="0"/>
              <a:t> in 2005. </a:t>
            </a:r>
            <a:r>
              <a:rPr lang="en-US" sz="1800" dirty="0" err="1" smtClean="0"/>
              <a:t>iDirect</a:t>
            </a:r>
            <a:r>
              <a:rPr lang="en-US" sz="1800" dirty="0" smtClean="0"/>
              <a:t> has won numerous awards such as the 2005 Teleport Technology of the Year for its 5IF hub and broadband IP VSAT System and the 2008 World Teleport Technology of the Year for its DVB-S2/ACM product line, Evolution. In 2008, </a:t>
            </a:r>
            <a:r>
              <a:rPr lang="en-US" sz="1800" dirty="0" err="1" smtClean="0"/>
              <a:t>iDirect</a:t>
            </a:r>
            <a:r>
              <a:rPr lang="en-US" sz="1800" dirty="0" smtClean="0"/>
              <a:t> Government Technologies was established as a subsidiary of </a:t>
            </a:r>
            <a:r>
              <a:rPr lang="en-US" sz="1800" dirty="0" err="1" smtClean="0"/>
              <a:t>iDirect</a:t>
            </a:r>
            <a:r>
              <a:rPr lang="en-US" sz="1800" dirty="0" smtClean="0"/>
              <a:t> to serve the US federal market. </a:t>
            </a:r>
            <a:r>
              <a:rPr lang="en-US" sz="1800" dirty="0" err="1" smtClean="0"/>
              <a:t>iDirect</a:t>
            </a:r>
            <a:r>
              <a:rPr lang="en-US" sz="1800" dirty="0" smtClean="0"/>
              <a:t> made its first acquisition in late 2009 by purchasing UK-based Parallel Limited, who were best known for developing the network management software, </a:t>
            </a:r>
            <a:r>
              <a:rPr lang="en-US" sz="1800" dirty="0" err="1" smtClean="0"/>
              <a:t>SatManage</a:t>
            </a:r>
            <a:r>
              <a:rPr lang="en-US" sz="1800" dirty="0" smtClean="0"/>
              <a: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Solution</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 satellite-based IP communications products.</a:t>
            </a:r>
          </a:p>
          <a:p>
            <a:endParaRPr lang="en-US"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730</TotalTime>
  <Words>2008</Words>
  <Application>Microsoft Office PowerPoint</Application>
  <PresentationFormat>On-screen Show (4:3)</PresentationFormat>
  <Paragraphs>150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RESPONSE AND RESCUE</vt:lpstr>
      <vt:lpstr>ABSTRACT</vt:lpstr>
      <vt:lpstr>Executive summary</vt:lpstr>
      <vt:lpstr>OBJECTIVES</vt:lpstr>
      <vt:lpstr>Background </vt:lpstr>
      <vt:lpstr>Problem Analysis </vt:lpstr>
      <vt:lpstr>Stakeholders/Info Users </vt:lpstr>
      <vt:lpstr>Existing Tool</vt:lpstr>
      <vt:lpstr>Proposed Solution </vt:lpstr>
      <vt:lpstr>Benefits/Opportunities</vt:lpstr>
      <vt:lpstr>Conceptual Framework </vt:lpstr>
      <vt:lpstr>Conceptual Framework</vt:lpstr>
      <vt:lpstr>Conceptual Framework</vt:lpstr>
      <vt:lpstr>Conceptual Framework</vt:lpstr>
      <vt:lpstr>Slide 15</vt:lpstr>
      <vt:lpstr>Slide 16</vt:lpstr>
      <vt:lpstr>Response squad</vt:lpstr>
      <vt:lpstr>Response squad</vt:lpstr>
      <vt:lpstr>Response squad</vt:lpstr>
      <vt:lpstr>Fires</vt:lpstr>
      <vt:lpstr>Earthquakes</vt:lpstr>
      <vt:lpstr>Storms</vt:lpstr>
      <vt:lpstr>Tsunami </vt:lpstr>
      <vt:lpstr>Proposed Software, Hardware and network configuration</vt:lpstr>
      <vt:lpstr>Conclusions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RESPONSE AND RESCUE</dc:title>
  <dc:creator>SEVENTH</dc:creator>
  <cp:lastModifiedBy>SEVENTH</cp:lastModifiedBy>
  <cp:revision>29</cp:revision>
  <dcterms:created xsi:type="dcterms:W3CDTF">2013-12-18T18:14:53Z</dcterms:created>
  <dcterms:modified xsi:type="dcterms:W3CDTF">2013-12-21T04:52:24Z</dcterms:modified>
</cp:coreProperties>
</file>