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3"/>
  </p:notesMasterIdLst>
  <p:sldIdLst>
    <p:sldId id="256" r:id="rId2"/>
  </p:sldIdLst>
  <p:sldSz cx="43891200" cy="438912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RTHAK MAHESHWARI" initials="SM" lastIdx="2" clrIdx="0">
    <p:extLst>
      <p:ext uri="{19B8F6BF-5375-455C-9EA6-DF929625EA0E}">
        <p15:presenceInfo xmlns:p15="http://schemas.microsoft.com/office/powerpoint/2012/main" userId="SAARTHAK MAHESHW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608" autoAdjust="0"/>
  </p:normalViewPr>
  <p:slideViewPr>
    <p:cSldViewPr snapToGrid="0">
      <p:cViewPr>
        <p:scale>
          <a:sx n="47" d="100"/>
          <a:sy n="47" d="100"/>
        </p:scale>
        <p:origin x="28" y="-836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5300" cy="46513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1645640" marR="0" lvl="1"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L="3291279" marR="0" lvl="2"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L="4936919" marR="0" lvl="3"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L="6582558" marR="0" lvl="4"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L="8228198" marR="0" lvl="5"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L="9873837" marR="0" lvl="6"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L="11519478" marR="0" lvl="7"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L="13165117" marR="0" lvl="8"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67163" y="0"/>
            <a:ext cx="3035300" cy="46513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1645640" marR="0" lvl="1"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L="3291279" marR="0" lvl="2"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L="4936919" marR="0" lvl="3"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L="6582558" marR="0" lvl="4"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L="8228198" marR="0" lvl="5"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L="9873837" marR="0" lvl="6"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L="11519478" marR="0" lvl="7"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L="13165117" marR="0" lvl="8"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933575" y="1162050"/>
            <a:ext cx="3136900" cy="31353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0088" y="4470400"/>
            <a:ext cx="5603875" cy="3659188"/>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4913"/>
            <a:ext cx="3035300" cy="46513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1645640" marR="0" lvl="1"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L="3291279" marR="0" lvl="2"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L="4936919" marR="0" lvl="3"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L="6582558" marR="0" lvl="4"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L="8228198" marR="0" lvl="5"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L="9873837" marR="0" lvl="6"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L="11519478" marR="0" lvl="7"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L="13165117" marR="0" lvl="8"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67163" y="8824913"/>
            <a:ext cx="3035300" cy="46513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sldNum" idx="12"/>
          </p:nvPr>
        </p:nvSpPr>
        <p:spPr>
          <a:xfrm>
            <a:off x="3967163" y="8824913"/>
            <a:ext cx="3035300" cy="46513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500" b="0" u="none">
                <a:solidFill>
                  <a:schemeClr val="dk1"/>
                </a:solidFill>
                <a:latin typeface="Times New Roman"/>
                <a:ea typeface="Times New Roman"/>
                <a:cs typeface="Times New Roman"/>
                <a:sym typeface="Times New Roman"/>
              </a:rPr>
              <a:t>1</a:t>
            </a:fld>
            <a:endParaRPr sz="1500" b="0" u="none">
              <a:solidFill>
                <a:schemeClr val="dk1"/>
              </a:solidFill>
              <a:latin typeface="Times New Roman"/>
              <a:ea typeface="Times New Roman"/>
              <a:cs typeface="Times New Roman"/>
              <a:sym typeface="Times New Roman"/>
            </a:endParaRPr>
          </a:p>
        </p:txBody>
      </p:sp>
      <p:sp>
        <p:nvSpPr>
          <p:cNvPr id="37" name="Google Shape;37;p3:notes"/>
          <p:cNvSpPr>
            <a:spLocks noGrp="1" noRot="1" noChangeAspect="1"/>
          </p:cNvSpPr>
          <p:nvPr>
            <p:ph type="sldImg" idx="2"/>
          </p:nvPr>
        </p:nvSpPr>
        <p:spPr>
          <a:xfrm>
            <a:off x="1933575" y="1162050"/>
            <a:ext cx="3136900" cy="31353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 name="Google Shape;38;p3:notes"/>
          <p:cNvSpPr txBox="1">
            <a:spLocks noGrp="1"/>
          </p:cNvSpPr>
          <p:nvPr>
            <p:ph type="body" idx="1"/>
          </p:nvPr>
        </p:nvSpPr>
        <p:spPr>
          <a:xfrm>
            <a:off x="700088" y="4470400"/>
            <a:ext cx="5603875" cy="36591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2194560" y="40680645"/>
            <a:ext cx="10241280" cy="2336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L="1645599" marR="0" lvl="1"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L="3291197" marR="0" lvl="2"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L="4936796" marR="0" lvl="3"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L="6582394" marR="0" lvl="4"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L="8227992" marR="0" lvl="5"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L="9873590" marR="0" lvl="6"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L="11519190" marR="0" lvl="7"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L="13164788" marR="0" lvl="8"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14996159" y="40680645"/>
            <a:ext cx="13898880" cy="2336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L="1645599" marR="0" lvl="1"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L="3291197" marR="0" lvl="2"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L="4936796" marR="0" lvl="3"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L="6582394" marR="0" lvl="4"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L="8227992" marR="0" lvl="5"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L="9873590" marR="0" lvl="6"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L="11519190" marR="0" lvl="7"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L="13164788" marR="0" lvl="8"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31455359" y="40680645"/>
            <a:ext cx="10241280" cy="23368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6000">
              <a:schemeClr val="accent1">
                <a:lumMod val="75000"/>
              </a:schemeClr>
            </a:gs>
            <a:gs pos="83000">
              <a:schemeClr val="bg2">
                <a:lumMod val="20000"/>
                <a:lumOff val="80000"/>
                <a:shade val="67500"/>
                <a:satMod val="115000"/>
              </a:schemeClr>
            </a:gs>
            <a:gs pos="92000">
              <a:schemeClr val="bg2">
                <a:lumMod val="20000"/>
                <a:lumOff val="80000"/>
                <a:shade val="100000"/>
                <a:satMod val="115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194560" y="1757683"/>
            <a:ext cx="39502081" cy="73152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194560" y="10241286"/>
            <a:ext cx="39502081" cy="28966164"/>
          </a:xfrm>
          <a:prstGeom prst="rect">
            <a:avLst/>
          </a:prstGeom>
          <a:noFill/>
          <a:ln>
            <a:noFill/>
          </a:ln>
        </p:spPr>
        <p:txBody>
          <a:bodyPr spcFirstLastPara="1" wrap="square" lIns="91425" tIns="91425" rIns="91425" bIns="91425" anchor="t" anchorCtr="0"/>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194560" y="40680645"/>
            <a:ext cx="10241280" cy="23368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L="1645599" marR="0" lvl="1"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L="3291197" marR="0" lvl="2"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L="4936796" marR="0" lvl="3"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L="6582394" marR="0" lvl="4"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L="8227992" marR="0" lvl="5"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L="9873590" marR="0" lvl="6"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L="11519190" marR="0" lvl="7"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L="13164788" marR="0" lvl="8"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996159" y="40680645"/>
            <a:ext cx="13898880" cy="23368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L="1645599" marR="0" lvl="1"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L="3291197" marR="0" lvl="2"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L="4936796" marR="0" lvl="3"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L="6582394" marR="0" lvl="4"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L="8227992" marR="0" lvl="5"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L="9873590" marR="0" lvl="6"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L="11519190" marR="0" lvl="7"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L="13164788" marR="0" lvl="8" indent="0"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1455359" y="40680645"/>
            <a:ext cx="10241280" cy="23368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jp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120" name="Rectangle 119">
            <a:extLst>
              <a:ext uri="{FF2B5EF4-FFF2-40B4-BE49-F238E27FC236}">
                <a16:creationId xmlns:a16="http://schemas.microsoft.com/office/drawing/2014/main" id="{04F04E54-E1E6-4350-91A9-14E5F9E9BDAE}"/>
              </a:ext>
            </a:extLst>
          </p:cNvPr>
          <p:cNvSpPr/>
          <p:nvPr/>
        </p:nvSpPr>
        <p:spPr>
          <a:xfrm>
            <a:off x="5135386" y="40123916"/>
            <a:ext cx="5475457" cy="3443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B44B29F-8019-4E7C-8972-21ACB8979AA5}"/>
              </a:ext>
            </a:extLst>
          </p:cNvPr>
          <p:cNvSpPr/>
          <p:nvPr/>
        </p:nvSpPr>
        <p:spPr>
          <a:xfrm>
            <a:off x="636446" y="36043253"/>
            <a:ext cx="9982800" cy="3782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oogle Shape;40;p5"/>
          <p:cNvGrpSpPr/>
          <p:nvPr/>
        </p:nvGrpSpPr>
        <p:grpSpPr>
          <a:xfrm>
            <a:off x="0" y="1264"/>
            <a:ext cx="43955914" cy="4914828"/>
            <a:chOff x="1054473" y="495300"/>
            <a:chExt cx="42373959" cy="4610100"/>
          </a:xfrm>
        </p:grpSpPr>
        <p:sp>
          <p:nvSpPr>
            <p:cNvPr id="41" name="Google Shape;41;p5"/>
            <p:cNvSpPr txBox="1"/>
            <p:nvPr/>
          </p:nvSpPr>
          <p:spPr>
            <a:xfrm>
              <a:off x="1054473" y="495301"/>
              <a:ext cx="42373959" cy="4610099"/>
            </a:xfrm>
            <a:prstGeom prst="rect">
              <a:avLst/>
            </a:prstGeom>
            <a:solidFill>
              <a:srgbClr val="351C75"/>
            </a:solidFill>
            <a:ln w="25400" cap="flat" cmpd="sng">
              <a:solidFill>
                <a:srgbClr val="002060"/>
              </a:solidFill>
              <a:prstDash val="solid"/>
              <a:miter lim="800000"/>
              <a:headEnd type="none" w="sm" len="sm"/>
              <a:tailEnd type="none" w="sm" len="sm"/>
            </a:ln>
          </p:spPr>
          <p:txBody>
            <a:bodyPr spcFirstLastPara="1" wrap="square" lIns="61150" tIns="30575" rIns="61150" bIns="30575" anchor="ctr" anchorCtr="0">
              <a:noAutofit/>
            </a:bodyPr>
            <a:lstStyle/>
            <a:p>
              <a:pPr algn="ctr"/>
              <a:endParaRPr sz="4200" b="1" i="1" u="sng">
                <a:solidFill>
                  <a:schemeClr val="lt1"/>
                </a:solidFill>
              </a:endParaRPr>
            </a:p>
          </p:txBody>
        </p:sp>
        <p:sp>
          <p:nvSpPr>
            <p:cNvPr id="42" name="Google Shape;42;p5"/>
            <p:cNvSpPr txBox="1"/>
            <p:nvPr/>
          </p:nvSpPr>
          <p:spPr>
            <a:xfrm>
              <a:off x="1066800" y="495300"/>
              <a:ext cx="42361632" cy="4610099"/>
            </a:xfrm>
            <a:prstGeom prst="rect">
              <a:avLst/>
            </a:prstGeom>
            <a:solidFill>
              <a:schemeClr val="tx1"/>
            </a:solidFill>
            <a:ln>
              <a:noFill/>
            </a:ln>
          </p:spPr>
          <p:txBody>
            <a:bodyPr spcFirstLastPara="1" wrap="square" lIns="61150" tIns="30575" rIns="61150" bIns="30575" anchor="ctr" anchorCtr="0">
              <a:noAutofit/>
            </a:bodyPr>
            <a:lstStyle/>
            <a:p>
              <a:pPr algn="ctr"/>
              <a:endParaRPr sz="4200" b="1" i="1" u="sng" dirty="0">
                <a:solidFill>
                  <a:schemeClr val="lt1"/>
                </a:solidFill>
              </a:endParaRPr>
            </a:p>
          </p:txBody>
        </p:sp>
      </p:grpSp>
      <p:sp>
        <p:nvSpPr>
          <p:cNvPr id="43" name="Google Shape;43;p5"/>
          <p:cNvSpPr txBox="1"/>
          <p:nvPr/>
        </p:nvSpPr>
        <p:spPr>
          <a:xfrm>
            <a:off x="574751" y="1041624"/>
            <a:ext cx="42761232" cy="2736188"/>
          </a:xfrm>
          <a:prstGeom prst="rect">
            <a:avLst/>
          </a:prstGeom>
          <a:noFill/>
          <a:ln>
            <a:noFill/>
          </a:ln>
        </p:spPr>
        <p:txBody>
          <a:bodyPr spcFirstLastPara="1" wrap="square" lIns="61150" tIns="30575" rIns="61150" bIns="30575" anchor="ctr" anchorCtr="0">
            <a:noAutofit/>
          </a:bodyPr>
          <a:lstStyle/>
          <a:p>
            <a:pPr algn="ctr"/>
            <a:r>
              <a:rPr lang="en-US" sz="8800" b="1" dirty="0">
                <a:solidFill>
                  <a:schemeClr val="lt1"/>
                </a:solidFill>
                <a:latin typeface="Calibri"/>
                <a:ea typeface="Calibri"/>
                <a:cs typeface="Calibri"/>
                <a:sym typeface="Calibri"/>
              </a:rPr>
              <a:t>DeepLetters:</a:t>
            </a:r>
            <a:endParaRPr sz="8800" b="1" dirty="0">
              <a:solidFill>
                <a:schemeClr val="lt1"/>
              </a:solidFill>
              <a:latin typeface="Calibri"/>
              <a:ea typeface="Calibri"/>
              <a:cs typeface="Calibri"/>
              <a:sym typeface="Calibri"/>
            </a:endParaRPr>
          </a:p>
          <a:p>
            <a:pPr algn="ctr"/>
            <a:r>
              <a:rPr lang="en-US" sz="8800" b="1" dirty="0">
                <a:solidFill>
                  <a:schemeClr val="lt1"/>
                </a:solidFill>
                <a:latin typeface="Calibri"/>
                <a:ea typeface="Calibri"/>
                <a:cs typeface="Calibri"/>
                <a:sym typeface="Calibri"/>
              </a:rPr>
              <a:t> A Convolutional Neural Network Long Short-Term Memory (CNN-LSTM) Approach to Fingerspelling Translation</a:t>
            </a:r>
            <a:endParaRPr sz="8800" b="1" dirty="0">
              <a:solidFill>
                <a:schemeClr val="lt1"/>
              </a:solidFill>
              <a:latin typeface="Calibri"/>
              <a:ea typeface="Calibri"/>
              <a:cs typeface="Calibri"/>
              <a:sym typeface="Calibri"/>
            </a:endParaRPr>
          </a:p>
        </p:txBody>
      </p:sp>
      <p:sp>
        <p:nvSpPr>
          <p:cNvPr id="51" name="Google Shape;51;p5"/>
          <p:cNvSpPr txBox="1"/>
          <p:nvPr/>
        </p:nvSpPr>
        <p:spPr>
          <a:xfrm>
            <a:off x="33613643" y="31864896"/>
            <a:ext cx="9661967" cy="655688"/>
          </a:xfrm>
          <a:prstGeom prst="rect">
            <a:avLst/>
          </a:prstGeom>
          <a:solidFill>
            <a:schemeClr val="tx1"/>
          </a:solidFill>
          <a:ln>
            <a:noFill/>
          </a:ln>
        </p:spPr>
        <p:txBody>
          <a:bodyPr spcFirstLastPara="1" wrap="square" lIns="91425" tIns="45700" rIns="91425" bIns="45700" anchor="t" anchorCtr="0">
            <a:noAutofit/>
          </a:bodyPr>
          <a:lstStyle/>
          <a:p>
            <a:pPr algn="ctr"/>
            <a:r>
              <a:rPr lang="en-US" sz="3600" dirty="0">
                <a:solidFill>
                  <a:schemeClr val="lt1"/>
                </a:solidFill>
                <a:latin typeface="+mn-lt"/>
                <a:ea typeface="Lucida Sans"/>
                <a:cs typeface="Lucida Sans"/>
                <a:sym typeface="Lucida Sans"/>
              </a:rPr>
              <a:t>References</a:t>
            </a:r>
            <a:endParaRPr sz="1100" dirty="0">
              <a:latin typeface="+mn-lt"/>
            </a:endParaRPr>
          </a:p>
        </p:txBody>
      </p:sp>
      <p:sp>
        <p:nvSpPr>
          <p:cNvPr id="53" name="Google Shape;53;p5"/>
          <p:cNvSpPr txBox="1"/>
          <p:nvPr/>
        </p:nvSpPr>
        <p:spPr>
          <a:xfrm>
            <a:off x="11602108" y="5301858"/>
            <a:ext cx="20929600" cy="1321355"/>
          </a:xfrm>
          <a:prstGeom prst="rect">
            <a:avLst/>
          </a:prstGeom>
          <a:solidFill>
            <a:schemeClr val="tx1"/>
          </a:solidFill>
          <a:ln>
            <a:noFill/>
          </a:ln>
        </p:spPr>
        <p:txBody>
          <a:bodyPr spcFirstLastPara="1" wrap="square" lIns="91425" tIns="45700" rIns="91425" bIns="45700" anchor="t" anchorCtr="0">
            <a:noAutofit/>
          </a:bodyPr>
          <a:lstStyle/>
          <a:p>
            <a:pPr algn="ctr"/>
            <a:r>
              <a:rPr lang="en-US" sz="6000" b="1" dirty="0">
                <a:solidFill>
                  <a:schemeClr val="lt1"/>
                </a:solidFill>
                <a:latin typeface="Lucida Sans"/>
                <a:ea typeface="Lucida Sans"/>
                <a:cs typeface="Lucida Sans"/>
                <a:sym typeface="Lucida Sans"/>
              </a:rPr>
              <a:t>CNN</a:t>
            </a:r>
            <a:endParaRPr sz="6000" b="1" dirty="0">
              <a:solidFill>
                <a:schemeClr val="lt1"/>
              </a:solidFill>
              <a:latin typeface="Lucida Sans"/>
              <a:ea typeface="Lucida Sans"/>
              <a:cs typeface="Lucida Sans"/>
              <a:sym typeface="Lucida Sans"/>
            </a:endParaRPr>
          </a:p>
        </p:txBody>
      </p:sp>
      <p:grpSp>
        <p:nvGrpSpPr>
          <p:cNvPr id="54" name="Google Shape;54;p5"/>
          <p:cNvGrpSpPr/>
          <p:nvPr/>
        </p:nvGrpSpPr>
        <p:grpSpPr>
          <a:xfrm>
            <a:off x="619486" y="5315604"/>
            <a:ext cx="10011672" cy="24094346"/>
            <a:chOff x="478496" y="22957827"/>
            <a:chExt cx="10011672" cy="15605770"/>
          </a:xfrm>
        </p:grpSpPr>
        <p:sp>
          <p:nvSpPr>
            <p:cNvPr id="55" name="Google Shape;55;p5"/>
            <p:cNvSpPr txBox="1"/>
            <p:nvPr/>
          </p:nvSpPr>
          <p:spPr>
            <a:xfrm>
              <a:off x="495456" y="23799688"/>
              <a:ext cx="9982800" cy="14763909"/>
            </a:xfrm>
            <a:prstGeom prst="rect">
              <a:avLst/>
            </a:prstGeom>
            <a:solidFill>
              <a:schemeClr val="bg1">
                <a:lumMod val="85000"/>
              </a:schemeClr>
            </a:solidFill>
            <a:ln>
              <a:noFill/>
            </a:ln>
          </p:spPr>
          <p:txBody>
            <a:bodyPr spcFirstLastPara="1" wrap="square" lIns="182875" tIns="91425" rIns="182875" bIns="182875" anchor="t" anchorCtr="0">
              <a:noAutofit/>
            </a:bodyPr>
            <a:lstStyle/>
            <a:p>
              <a:pPr lvl="2"/>
              <a:r>
                <a:rPr lang="en-US" sz="1515" dirty="0"/>
                <a:t>Currently, over 466 million people in the world have disabling hearing loss, and this number is projected to reach over 900 million by 2050 (Deafness and Hearing Loss, 2019). On a daily basis the deaf must communicate with those who don’t speak American Sign Language (ASL). With increasing growth of the hearing-impaired </a:t>
              </a:r>
              <a:r>
                <a:rPr lang="en-US" sz="1515" dirty="0">
                  <a:solidFill>
                    <a:schemeClr val="tx1"/>
                  </a:solidFill>
                </a:rPr>
                <a:t>community, it is important to be able to improve the communication between the deaf and hearing communities. Currently, communicating between hearing and hearing-impaired requires a human translator be present at all times, which is inefficient and costly.  An ASL translator built on Artificial Intelligence (AI) architecture could provide a cost effective approach freeing the hearing-impaired to interact more freely in public and social settings.</a:t>
              </a:r>
              <a:endParaRPr lang="en-US" sz="1515" dirty="0">
                <a:solidFill>
                  <a:srgbClr val="FF0000"/>
                </a:solidFill>
              </a:endParaRPr>
            </a:p>
            <a:p>
              <a:r>
                <a:rPr lang="en-US" sz="1515" dirty="0">
                  <a:solidFill>
                    <a:srgbClr val="FF0000"/>
                  </a:solidFill>
                </a:rPr>
                <a:t>     </a:t>
              </a:r>
            </a:p>
            <a:p>
              <a:r>
                <a:rPr lang="en-US" sz="1515" dirty="0">
                  <a:solidFill>
                    <a:schemeClr val="tx1"/>
                  </a:solidFill>
                </a:rPr>
                <a:t>Translating full ASL is very complicated for AI because there is a variety of signs, similarities among signs with different meanings, a reliance on facial expressions during translation, and differences in the way people look and sign. Fingerspelling, however, can be considered less complicated because there are a limited number of possibilities and facial expressions do not really play a role in the identification of the letter. </a:t>
              </a:r>
            </a:p>
            <a:p>
              <a:r>
                <a:rPr lang="en-US" sz="1515" dirty="0"/>
                <a:t>      </a:t>
              </a:r>
            </a:p>
            <a:p>
              <a:r>
                <a:rPr lang="en-US" sz="1515" dirty="0">
                  <a:solidFill>
                    <a:schemeClr val="tx1"/>
                  </a:solidFill>
                </a:rPr>
                <a:t>Early attempts at using machine learning to build an AI translator were based on the Hidden Markov Model (HHM) and showed great promise. Liwicki &amp; Everingham (2009) used an HHM to achieve a single letter accuracy of 84.1%, and a word accuracy rate of 98.9%. However, the train and test set were both signed by the same inexperienced signer against the same plain background, and required a signer-specific skin model, limiting the generalizability of their model outside of the dataset. Ricco &amp; Tomasi (2010) were able to achieve an accuracy of 57.32% without a restricted dictionary for the HHM model and 92.68% when the HHM model was supplied a dictionary. The data was also composed of only a single signer with the same plain background which again would limit the generalizability of the model outside of their dataset. Depth images have been used to help translate fingerspelling (</a:t>
              </a:r>
              <a:r>
                <a:rPr lang="en-US" sz="1515" dirty="0">
                  <a:solidFill>
                    <a:schemeClr val="tx1"/>
                  </a:solidFill>
                  <a:cs typeface="Calibri" panose="020F0502020204030204" pitchFamily="34" charset="0"/>
                </a:rPr>
                <a:t>Pugeault &amp; Bowden, 2011; Dong et al, 2015)</a:t>
              </a:r>
              <a:r>
                <a:rPr lang="en-US" sz="1515" dirty="0">
                  <a:solidFill>
                    <a:schemeClr val="tx1"/>
                  </a:solidFill>
                </a:rPr>
                <a:t>, but this approach requires a special camera (think Xbox Kinect) which creates an extra barrier to fingerspelling translation. Other approaches have used special gloves which have achieved very good results, but also suffer from the problem of creating extra barriers to translation </a:t>
              </a:r>
              <a:r>
                <a:rPr lang="en-US" sz="1515" dirty="0">
                  <a:solidFill>
                    <a:schemeClr val="tx1"/>
                  </a:solidFill>
                  <a:cs typeface="Calibri" panose="020F0502020204030204" pitchFamily="34" charset="0"/>
                </a:rPr>
                <a:t>(Oz et al, 2011)</a:t>
              </a:r>
              <a:r>
                <a:rPr lang="en-US" sz="1515" dirty="0">
                  <a:solidFill>
                    <a:schemeClr val="tx1"/>
                  </a:solidFill>
                </a:rPr>
                <a:t>. More recently, neural networks have found great success in the area of computer vision. </a:t>
              </a:r>
            </a:p>
            <a:p>
              <a:endParaRPr lang="en-US" sz="1515" dirty="0"/>
            </a:p>
            <a:p>
              <a:r>
                <a:rPr lang="en-US" sz="1515" dirty="0"/>
                <a:t>Neural networks are a type of machine learning algorithm loosely </a:t>
              </a:r>
            </a:p>
            <a:p>
              <a:r>
                <a:rPr lang="en-US" sz="1515" dirty="0"/>
                <a:t>based on the brain and are made of “neurons” that are assigned </a:t>
              </a:r>
            </a:p>
            <a:p>
              <a:r>
                <a:rPr lang="en-US" sz="1515" dirty="0"/>
                <a:t>specific biases and weights (Fig. 1). The weights are multiplied </a:t>
              </a:r>
            </a:p>
            <a:p>
              <a:r>
                <a:rPr lang="en-US" sz="1515" dirty="0"/>
                <a:t>by the inputs, a bias is added, and this product is fed through an </a:t>
              </a:r>
            </a:p>
            <a:p>
              <a:r>
                <a:rPr lang="en-US" sz="1515" dirty="0"/>
                <a:t>activation function. An activation function is just a non-linearity that </a:t>
              </a:r>
            </a:p>
            <a:p>
              <a:r>
                <a:rPr lang="en-US" sz="1515" dirty="0"/>
                <a:t>lets the network represent more complex ideas. Neural networks </a:t>
              </a:r>
            </a:p>
            <a:p>
              <a:r>
                <a:rPr lang="en-US" sz="1515" dirty="0"/>
                <a:t>are trained using gradient descent, which is an iterative algorithm </a:t>
              </a:r>
            </a:p>
            <a:p>
              <a:r>
                <a:rPr lang="en-US" sz="1515" dirty="0"/>
                <a:t>used to find the minimum of a function. It does so by finding where</a:t>
              </a:r>
            </a:p>
            <a:p>
              <a:r>
                <a:rPr lang="en-US" sz="1515" dirty="0"/>
                <a:t>the gradient is largest and iteratively follows in that direction - the </a:t>
              </a:r>
            </a:p>
            <a:p>
              <a:r>
                <a:rPr lang="en-US" sz="1515" dirty="0"/>
                <a:t>negative gradient - until this gradient becomes smaller. Gradient </a:t>
              </a:r>
            </a:p>
            <a:p>
              <a:r>
                <a:rPr lang="en-US" sz="1515" dirty="0"/>
                <a:t>descent will always lead to a local minimum, as opposed to a global </a:t>
              </a:r>
            </a:p>
            <a:p>
              <a:r>
                <a:rPr lang="en-US" sz="1515" dirty="0"/>
                <a:t>minimum in sufficiently large enough problems because the search space is astronomically large. Neural networks have been shown to effectively classify images. As a result, this technology has achieved widespread adoption in the field of image classification. Through image classification and artificial intelligence, there is opportunity to build a tool that can translate fingerspelling to text. </a:t>
              </a:r>
            </a:p>
            <a:p>
              <a:r>
                <a:rPr lang="en-US" sz="1515" dirty="0"/>
                <a:t>   </a:t>
              </a:r>
            </a:p>
            <a:p>
              <a:r>
                <a:rPr lang="en-US" sz="1515" dirty="0"/>
                <a:t>A </a:t>
              </a:r>
              <a:r>
                <a:rPr lang="en-US" sz="1515" dirty="0">
                  <a:solidFill>
                    <a:schemeClr val="tx1"/>
                  </a:solidFill>
                </a:rPr>
                <a:t>Convolutional Neural Network (CNN) </a:t>
              </a:r>
              <a:r>
                <a:rPr lang="en-US" sz="1515" dirty="0"/>
                <a:t>is a type of neural network </a:t>
              </a:r>
            </a:p>
            <a:p>
              <a:r>
                <a:rPr lang="en-US" sz="1515" dirty="0"/>
                <a:t>that is specifically made to handle image data. A CNN is different </a:t>
              </a:r>
            </a:p>
            <a:p>
              <a:r>
                <a:rPr lang="en-US" sz="1515" dirty="0"/>
                <a:t>than a normal neural network because rather than assigning a </a:t>
              </a:r>
            </a:p>
            <a:p>
              <a:r>
                <a:rPr lang="en-US" sz="1515" dirty="0"/>
                <a:t>different weight to every neuron, a filter, which can be thought of as a</a:t>
              </a:r>
            </a:p>
            <a:p>
              <a:r>
                <a:rPr lang="en-US" sz="1515" dirty="0"/>
                <a:t>“sliding window” of weights is applied (Fig. 2). This means that instead</a:t>
              </a:r>
            </a:p>
            <a:p>
              <a:r>
                <a:rPr lang="en-US" sz="1515" dirty="0"/>
                <a:t>of each input pixel having one weight assigned to it (like in traditional </a:t>
              </a:r>
            </a:p>
            <a:p>
              <a:r>
                <a:rPr lang="en-US" sz="1515" dirty="0"/>
                <a:t>neural networks), a weight matrix of smaller size is slid over the image </a:t>
              </a:r>
            </a:p>
            <a:p>
              <a:r>
                <a:rPr lang="en-US" sz="1515" dirty="0"/>
                <a:t>and used multiple times. This increases the network’s ability to </a:t>
              </a:r>
            </a:p>
            <a:p>
              <a:r>
                <a:rPr lang="en-US" sz="1515" dirty="0"/>
                <a:t>generalize because each filter can learn to look for a specific thing in </a:t>
              </a:r>
            </a:p>
            <a:p>
              <a:r>
                <a:rPr lang="en-US" sz="1515" dirty="0"/>
                <a:t>the image. For example the filters early in the network may look for </a:t>
              </a:r>
            </a:p>
            <a:p>
              <a:r>
                <a:rPr lang="en-US" sz="1515" dirty="0"/>
                <a:t>things like lines or curves, but filters further upstream may be looking </a:t>
              </a:r>
            </a:p>
            <a:p>
              <a:r>
                <a:rPr lang="en-US" sz="1515" dirty="0"/>
                <a:t>for more complex things like fingers. These filters also significantly </a:t>
              </a:r>
            </a:p>
            <a:p>
              <a:r>
                <a:rPr lang="en-US" sz="1515" dirty="0"/>
                <a:t>reduce the number of parameters that need to be trained, since every input no longer needs an individual weight assigned to it. These sliding matrices are 3-dimensional volumes, so each CNN layer has neurons in three dimensions. This is because images also have 3 dimensions: X, Y, and color (which, in computers, is represented by 3 RGB values). </a:t>
              </a:r>
            </a:p>
            <a:p>
              <a:endParaRPr lang="en-US" sz="1515" dirty="0"/>
            </a:p>
            <a:p>
              <a:endParaRPr lang="en-US" sz="1515" dirty="0"/>
            </a:p>
            <a:p>
              <a:endParaRPr lang="en-US" sz="1515" dirty="0"/>
            </a:p>
            <a:p>
              <a:endParaRPr lang="en-US" sz="1515" dirty="0"/>
            </a:p>
            <a:p>
              <a:endParaRPr lang="en-US" sz="1515" dirty="0"/>
            </a:p>
            <a:p>
              <a:endParaRPr lang="en-US" sz="1515" dirty="0"/>
            </a:p>
            <a:p>
              <a:endParaRPr lang="en-US" sz="1515" dirty="0"/>
            </a:p>
            <a:p>
              <a:endParaRPr lang="en-US" sz="1515" dirty="0"/>
            </a:p>
            <a:p>
              <a:endParaRPr lang="en-US" sz="1515" dirty="0"/>
            </a:p>
            <a:p>
              <a:r>
                <a:rPr lang="en-US" sz="1515" dirty="0"/>
                <a:t>Garcia &amp; Viesca (2016) </a:t>
              </a:r>
              <a:r>
                <a:rPr lang="en-US" sz="1515" dirty="0">
                  <a:solidFill>
                    <a:schemeClr val="tx1"/>
                  </a:solidFill>
                </a:rPr>
                <a:t>used a CNN and </a:t>
              </a:r>
              <a:r>
                <a:rPr lang="en-US" sz="1515" dirty="0"/>
                <a:t>achieved a single letter accuracy of 72% with </a:t>
              </a:r>
              <a:r>
                <a:rPr lang="en-US" sz="1515" dirty="0">
                  <a:solidFill>
                    <a:schemeClr val="tx1"/>
                  </a:solidFill>
                </a:rPr>
                <a:t>static images of all letters (except J and Z).  </a:t>
              </a:r>
              <a:r>
                <a:rPr lang="en-US" sz="1515" dirty="0"/>
                <a:t>These results, however, did not transfer to real-world generalizability, as the translator was inaccurate outside of the training and testing data. </a:t>
              </a:r>
              <a:r>
                <a:rPr lang="en-US" sz="1515" dirty="0">
                  <a:solidFill>
                    <a:schemeClr val="tx1"/>
                  </a:solidFill>
                </a:rPr>
                <a:t>Garcia and Viesca (2016) also attempted </a:t>
              </a:r>
              <a:r>
                <a:rPr lang="en-US" sz="1515" dirty="0"/>
                <a:t>full-word translation, but </a:t>
              </a:r>
              <a:r>
                <a:rPr lang="en-US" sz="1515" dirty="0">
                  <a:solidFill>
                    <a:schemeClr val="tx1"/>
                  </a:solidFill>
                </a:rPr>
                <a:t>used</a:t>
              </a:r>
              <a:r>
                <a:rPr lang="en-US" sz="1515" dirty="0"/>
                <a:t> static images for each letter, </a:t>
              </a:r>
              <a:r>
                <a:rPr lang="en-US" sz="1515" dirty="0">
                  <a:solidFill>
                    <a:schemeClr val="tx1"/>
                  </a:solidFill>
                </a:rPr>
                <a:t>telling</a:t>
              </a:r>
              <a:r>
                <a:rPr lang="en-US" sz="1515" dirty="0"/>
                <a:t> the program when to move onto the next letter </a:t>
              </a:r>
              <a:r>
                <a:rPr lang="en-US" sz="1515" dirty="0">
                  <a:solidFill>
                    <a:schemeClr val="tx1"/>
                  </a:solidFill>
                </a:rPr>
                <a:t>limiting its real-time application. </a:t>
              </a:r>
              <a:endParaRPr lang="en-US" sz="1515" dirty="0">
                <a:solidFill>
                  <a:srgbClr val="FF0000"/>
                </a:solidFill>
              </a:endParaRPr>
            </a:p>
            <a:p>
              <a:r>
                <a:rPr lang="en-US" sz="1515" dirty="0">
                  <a:solidFill>
                    <a:srgbClr val="FF0000"/>
                  </a:solidFill>
                </a:rPr>
                <a:t>					</a:t>
              </a:r>
            </a:p>
            <a:p>
              <a:r>
                <a:rPr lang="en-US" sz="1515" dirty="0">
                  <a:solidFill>
                    <a:schemeClr val="tx1"/>
                  </a:solidFill>
                </a:rPr>
                <a:t>In order for real-time word translation to occur, an AI translator requires the ability to handle time-sequence data. Recurrent Neural Networks (RNN) have shown great promise in dealing with these time-sequence problems. RNNs have been used for text generation, image captioning, handwriting recognition, music generation, and language translation. LSTMs, which are a type of RNN, are typically recognized as being better than a traditional RNN because traditional RNNs have cells that only contain one gate, while an LSTM has four different gates in each cell (Fig. 3). Each gate is a neural network layer and has a specific purpose. One important issue LSTMs solve is the vanishing and exploding gradient problem, allowing longer sequences to be used more effectively. </a:t>
              </a:r>
            </a:p>
            <a:p>
              <a:endParaRPr lang="en-US" sz="1515" dirty="0">
                <a:solidFill>
                  <a:srgbClr val="FF0000"/>
                </a:solidFill>
              </a:endParaRPr>
            </a:p>
            <a:p>
              <a:r>
                <a:rPr lang="en-US" sz="1515" dirty="0">
                  <a:solidFill>
                    <a:schemeClr val="tx1"/>
                  </a:solidFill>
                </a:rPr>
                <a:t>A combined CNN-Long Short Term Memory (LSTM) model was</a:t>
              </a:r>
            </a:p>
            <a:p>
              <a:r>
                <a:rPr lang="en-US" sz="1515" dirty="0"/>
                <a:t>attempted, trying both a encoder-decoder LSTM and a </a:t>
              </a:r>
            </a:p>
            <a:p>
              <a:r>
                <a:rPr lang="en-US" sz="1515" dirty="0"/>
                <a:t>Connectionist </a:t>
              </a:r>
              <a:r>
                <a:rPr lang="en-US" sz="1515" dirty="0">
                  <a:solidFill>
                    <a:schemeClr val="tx1"/>
                  </a:solidFill>
                </a:rPr>
                <a:t>Temporal Classification (CTC)-LSTM both with</a:t>
              </a:r>
            </a:p>
            <a:p>
              <a:r>
                <a:rPr lang="en-US" sz="1515" dirty="0">
                  <a:solidFill>
                    <a:schemeClr val="tx1"/>
                  </a:solidFill>
                </a:rPr>
                <a:t>and without an </a:t>
              </a:r>
              <a:r>
                <a:rPr lang="en-US" sz="1515" dirty="0"/>
                <a:t>R-Faster CNN which created bounding boxes</a:t>
              </a:r>
            </a:p>
            <a:p>
              <a:r>
                <a:rPr lang="en-US" sz="1515" dirty="0"/>
                <a:t>around the hands (Shi, et al, 2018). Their highest accuracy was</a:t>
              </a:r>
            </a:p>
            <a:p>
              <a:r>
                <a:rPr lang="en-US" sz="1515" dirty="0"/>
                <a:t>41.9% using the CTC-LSTM with the R-Faster CNN.</a:t>
              </a:r>
              <a:endParaRPr lang="en-US" sz="1515" dirty="0">
                <a:latin typeface="Calibri" panose="020F0502020204030204" pitchFamily="34" charset="0"/>
                <a:cs typeface="Calibri" panose="020F0502020204030204" pitchFamily="34" charset="0"/>
              </a:endParaRPr>
            </a:p>
            <a:p>
              <a:endParaRPr lang="en-US" sz="1515" dirty="0"/>
            </a:p>
            <a:p>
              <a:r>
                <a:rPr lang="en-US" sz="1515" dirty="0"/>
                <a:t>The proposed method for this study uses a CNN-LSTM</a:t>
              </a:r>
            </a:p>
            <a:p>
              <a:r>
                <a:rPr lang="en-US" sz="1515" dirty="0"/>
                <a:t>(Donahue, et al, 2015) combining the image discriminatory </a:t>
              </a:r>
            </a:p>
            <a:p>
              <a:r>
                <a:rPr lang="en-US" sz="1515" dirty="0"/>
                <a:t>power of CNNs and the ability of LSTM’s to handle time </a:t>
              </a:r>
            </a:p>
            <a:p>
              <a:r>
                <a:rPr lang="en-US" sz="1515" dirty="0"/>
                <a:t>sequence data. Images or individual video frames are </a:t>
              </a:r>
            </a:p>
            <a:p>
              <a:r>
                <a:rPr lang="en-US" sz="1515" dirty="0"/>
                <a:t>inputted into CNNs and the subsequent feature vectors </a:t>
              </a:r>
            </a:p>
            <a:p>
              <a:r>
                <a:rPr lang="en-US" sz="1515" dirty="0"/>
                <a:t>are given to the LSTM cell for each time step (Fig. 4). </a:t>
              </a:r>
              <a:endParaRPr lang="en-US" sz="1515" dirty="0">
                <a:solidFill>
                  <a:srgbClr val="FF0000"/>
                </a:solidFill>
              </a:endParaRPr>
            </a:p>
            <a:p>
              <a:endParaRPr lang="en-US" sz="1550" dirty="0">
                <a:solidFill>
                  <a:srgbClr val="FF0000"/>
                </a:solidFill>
              </a:endParaRPr>
            </a:p>
            <a:p>
              <a:endParaRPr lang="en-US" sz="1550" dirty="0">
                <a:solidFill>
                  <a:srgbClr val="FF0000"/>
                </a:solidFill>
              </a:endParaRPr>
            </a:p>
            <a:p>
              <a:endParaRPr lang="en-US" sz="1550" dirty="0">
                <a:solidFill>
                  <a:srgbClr val="FF0000"/>
                </a:solidFill>
              </a:endParaRPr>
            </a:p>
            <a:p>
              <a:endParaRPr lang="en-US" sz="1550" dirty="0">
                <a:solidFill>
                  <a:srgbClr val="FF0000"/>
                </a:solidFill>
              </a:endParaRPr>
            </a:p>
            <a:p>
              <a:endParaRPr lang="en-US" sz="1550" dirty="0">
                <a:solidFill>
                  <a:srgbClr val="FF0000"/>
                </a:solidFill>
              </a:endParaRPr>
            </a:p>
            <a:p>
              <a:endParaRPr lang="en-US" sz="1550" dirty="0">
                <a:solidFill>
                  <a:srgbClr val="FF0000"/>
                </a:solidFill>
              </a:endParaRPr>
            </a:p>
            <a:p>
              <a:endParaRPr lang="en-US" sz="1550" dirty="0">
                <a:solidFill>
                  <a:srgbClr val="FF0000"/>
                </a:solidFill>
              </a:endParaRPr>
            </a:p>
            <a:p>
              <a:endParaRPr lang="en-US" sz="1550" dirty="0">
                <a:solidFill>
                  <a:srgbClr val="FF0000"/>
                </a:solidFill>
              </a:endParaRPr>
            </a:p>
            <a:p>
              <a:endParaRPr lang="en-US" sz="1550" dirty="0">
                <a:solidFill>
                  <a:srgbClr val="FF0000"/>
                </a:solidFill>
              </a:endParaRPr>
            </a:p>
            <a:p>
              <a:endParaRPr lang="en-US" sz="1550" dirty="0"/>
            </a:p>
          </p:txBody>
        </p:sp>
        <p:sp>
          <p:nvSpPr>
            <p:cNvPr id="56" name="Google Shape;56;p5"/>
            <p:cNvSpPr txBox="1"/>
            <p:nvPr/>
          </p:nvSpPr>
          <p:spPr>
            <a:xfrm>
              <a:off x="478496" y="22957827"/>
              <a:ext cx="10011672" cy="831219"/>
            </a:xfrm>
            <a:prstGeom prst="rect">
              <a:avLst/>
            </a:prstGeom>
            <a:solidFill>
              <a:schemeClr val="tx1"/>
            </a:solidFill>
            <a:ln>
              <a:noFill/>
            </a:ln>
          </p:spPr>
          <p:txBody>
            <a:bodyPr spcFirstLastPara="1" wrap="square" lIns="91425" tIns="45700" rIns="91425" bIns="45700" anchor="t" anchorCtr="0">
              <a:noAutofit/>
            </a:bodyPr>
            <a:lstStyle/>
            <a:p>
              <a:pPr algn="ctr"/>
              <a:r>
                <a:rPr lang="en-US" sz="6000" b="1" dirty="0">
                  <a:solidFill>
                    <a:schemeClr val="lt1"/>
                  </a:solidFill>
                  <a:latin typeface="Lucida Sans"/>
                  <a:ea typeface="Lucida Sans"/>
                  <a:cs typeface="Lucida Sans"/>
                  <a:sym typeface="Lucida Sans"/>
                </a:rPr>
                <a:t>Introduction</a:t>
              </a:r>
              <a:endParaRPr sz="6000" b="1" dirty="0">
                <a:solidFill>
                  <a:schemeClr val="lt1"/>
                </a:solidFill>
                <a:latin typeface="Lucida Sans"/>
                <a:ea typeface="Lucida Sans"/>
                <a:cs typeface="Lucida Sans"/>
                <a:sym typeface="Lucida Sans"/>
              </a:endParaRPr>
            </a:p>
          </p:txBody>
        </p:sp>
      </p:grpSp>
      <p:pic>
        <p:nvPicPr>
          <p:cNvPr id="1030" name="Picture 6" descr="https://lh6.googleusercontent.com/KoIJIzh7PlKNaE_uzST9eUdorIO48Jse8-yP2X6-D76AefFwTq5oyHE4tbAlQdjI968ptFBxuVDQUCTg_oMthvf8F4xun2mbl56fUaGt0NY9I-U4Gx8zVr7NpeWmMe2nZBtFa54d">
            <a:extLst>
              <a:ext uri="{FF2B5EF4-FFF2-40B4-BE49-F238E27FC236}">
                <a16:creationId xmlns:a16="http://schemas.microsoft.com/office/drawing/2014/main" id="{AF178AEE-B344-42BB-9D92-0F2609F8BF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761"/>
          <a:stretch/>
        </p:blipFill>
        <p:spPr bwMode="auto">
          <a:xfrm>
            <a:off x="19330827" y="13401244"/>
            <a:ext cx="6653884" cy="5154324"/>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4A979EC7-379B-4E25-A1CC-400313B82F3C}"/>
              </a:ext>
            </a:extLst>
          </p:cNvPr>
          <p:cNvSpPr txBox="1"/>
          <p:nvPr/>
        </p:nvSpPr>
        <p:spPr>
          <a:xfrm>
            <a:off x="6735682" y="14753933"/>
            <a:ext cx="3883562" cy="1015663"/>
          </a:xfrm>
          <a:prstGeom prst="rect">
            <a:avLst/>
          </a:prstGeom>
          <a:noFill/>
        </p:spPr>
        <p:txBody>
          <a:bodyPr wrap="square" rtlCol="0">
            <a:spAutoFit/>
          </a:bodyPr>
          <a:lstStyle/>
          <a:p>
            <a:r>
              <a:rPr lang="en-US" sz="1200" b="1" dirty="0">
                <a:latin typeface="+mn-lt"/>
                <a:cs typeface="Calibri" panose="020F0502020204030204" pitchFamily="34" charset="0"/>
              </a:rPr>
              <a:t>Figure 1:  Diagram showing the loose connection to the brain and the equation for each neuron where </a:t>
            </a:r>
            <a:r>
              <a:rPr lang="en-US" sz="1200" b="1" dirty="0" err="1">
                <a:latin typeface="+mn-lt"/>
                <a:cs typeface="Calibri" panose="020F0502020204030204" pitchFamily="34" charset="0"/>
              </a:rPr>
              <a:t>w</a:t>
            </a:r>
            <a:r>
              <a:rPr lang="en-US" sz="1200" b="1" baseline="-25000" dirty="0" err="1">
                <a:latin typeface="+mn-lt"/>
                <a:cs typeface="Calibri" panose="020F0502020204030204" pitchFamily="34" charset="0"/>
              </a:rPr>
              <a:t>i</a:t>
            </a:r>
            <a:r>
              <a:rPr lang="en-US" sz="1200" b="1" dirty="0">
                <a:latin typeface="+mn-lt"/>
                <a:cs typeface="Calibri" panose="020F0502020204030204" pitchFamily="34" charset="0"/>
              </a:rPr>
              <a:t> is the weight, X</a:t>
            </a:r>
            <a:r>
              <a:rPr lang="en-US" sz="1200" b="1" baseline="-25000" dirty="0">
                <a:latin typeface="+mn-lt"/>
                <a:cs typeface="Calibri" panose="020F0502020204030204" pitchFamily="34" charset="0"/>
              </a:rPr>
              <a:t>i</a:t>
            </a:r>
            <a:r>
              <a:rPr lang="en-US" sz="1200" b="1" dirty="0">
                <a:latin typeface="+mn-lt"/>
                <a:cs typeface="Calibri" panose="020F0502020204030204" pitchFamily="34" charset="0"/>
              </a:rPr>
              <a:t> is the input, and b is the bias for the neuron. (</a:t>
            </a:r>
            <a:r>
              <a:rPr lang="en-US" sz="1200" b="1" dirty="0">
                <a:solidFill>
                  <a:schemeClr val="tx1"/>
                </a:solidFill>
                <a:latin typeface="+mn-lt"/>
              </a:rPr>
              <a:t>http://cs231n.github.io/neural-networks-1/)</a:t>
            </a:r>
          </a:p>
        </p:txBody>
      </p:sp>
      <p:sp>
        <p:nvSpPr>
          <p:cNvPr id="94" name="TextBox 93">
            <a:extLst>
              <a:ext uri="{FF2B5EF4-FFF2-40B4-BE49-F238E27FC236}">
                <a16:creationId xmlns:a16="http://schemas.microsoft.com/office/drawing/2014/main" id="{303C9CCE-BA82-4AC8-A6AC-26E2934EA21A}"/>
              </a:ext>
            </a:extLst>
          </p:cNvPr>
          <p:cNvSpPr txBox="1"/>
          <p:nvPr/>
        </p:nvSpPr>
        <p:spPr>
          <a:xfrm>
            <a:off x="19330827" y="18549379"/>
            <a:ext cx="6653884" cy="738664"/>
          </a:xfrm>
          <a:prstGeom prst="rect">
            <a:avLst/>
          </a:prstGeom>
          <a:solidFill>
            <a:schemeClr val="bg1"/>
          </a:solidFill>
        </p:spPr>
        <p:txBody>
          <a:bodyPr wrap="square" rtlCol="0">
            <a:spAutoFit/>
          </a:bodyPr>
          <a:lstStyle/>
          <a:p>
            <a:r>
              <a:rPr lang="en-US" b="1" dirty="0">
                <a:solidFill>
                  <a:schemeClr val="tx1"/>
                </a:solidFill>
                <a:latin typeface="+mn-lt"/>
                <a:cs typeface="Calibri" panose="020F0502020204030204" pitchFamily="34" charset="0"/>
              </a:rPr>
              <a:t>Figure 7: Confusion Matrix depicting deviations from true labels for fingerspelled letters. The model most notably confused q with s and n (darker squares not on the diagonal). </a:t>
            </a:r>
            <a:endParaRPr lang="en-US" sz="1800" dirty="0">
              <a:solidFill>
                <a:schemeClr val="tx1"/>
              </a:solidFill>
              <a:latin typeface="+mn-lt"/>
            </a:endParaRPr>
          </a:p>
        </p:txBody>
      </p:sp>
      <p:graphicFrame>
        <p:nvGraphicFramePr>
          <p:cNvPr id="73" name="Table 72">
            <a:extLst>
              <a:ext uri="{FF2B5EF4-FFF2-40B4-BE49-F238E27FC236}">
                <a16:creationId xmlns:a16="http://schemas.microsoft.com/office/drawing/2014/main" id="{E877A106-F484-4508-B432-B3FD2AA3C515}"/>
              </a:ext>
            </a:extLst>
          </p:cNvPr>
          <p:cNvGraphicFramePr>
            <a:graphicFrameLocks noGrp="1"/>
          </p:cNvGraphicFramePr>
          <p:nvPr>
            <p:extLst>
              <p:ext uri="{D42A27DB-BD31-4B8C-83A1-F6EECF244321}">
                <p14:modId xmlns:p14="http://schemas.microsoft.com/office/powerpoint/2010/main" val="2305243869"/>
              </p:ext>
            </p:extLst>
          </p:nvPr>
        </p:nvGraphicFramePr>
        <p:xfrm>
          <a:off x="11612438" y="15069804"/>
          <a:ext cx="7151754" cy="4233910"/>
        </p:xfrm>
        <a:graphic>
          <a:graphicData uri="http://schemas.openxmlformats.org/drawingml/2006/table">
            <a:tbl>
              <a:tblPr firstRow="1" bandRow="1">
                <a:tableStyleId>{5C22544A-7EE6-4342-B048-85BDC9FD1C3A}</a:tableStyleId>
              </a:tblPr>
              <a:tblGrid>
                <a:gridCol w="1580064">
                  <a:extLst>
                    <a:ext uri="{9D8B030D-6E8A-4147-A177-3AD203B41FA5}">
                      <a16:colId xmlns:a16="http://schemas.microsoft.com/office/drawing/2014/main" val="113362251"/>
                    </a:ext>
                  </a:extLst>
                </a:gridCol>
                <a:gridCol w="2051807">
                  <a:extLst>
                    <a:ext uri="{9D8B030D-6E8A-4147-A177-3AD203B41FA5}">
                      <a16:colId xmlns:a16="http://schemas.microsoft.com/office/drawing/2014/main" val="2556217327"/>
                    </a:ext>
                  </a:extLst>
                </a:gridCol>
                <a:gridCol w="1478604">
                  <a:extLst>
                    <a:ext uri="{9D8B030D-6E8A-4147-A177-3AD203B41FA5}">
                      <a16:colId xmlns:a16="http://schemas.microsoft.com/office/drawing/2014/main" val="1259556118"/>
                    </a:ext>
                  </a:extLst>
                </a:gridCol>
                <a:gridCol w="2041279">
                  <a:extLst>
                    <a:ext uri="{9D8B030D-6E8A-4147-A177-3AD203B41FA5}">
                      <a16:colId xmlns:a16="http://schemas.microsoft.com/office/drawing/2014/main" val="1236678076"/>
                    </a:ext>
                  </a:extLst>
                </a:gridCol>
              </a:tblGrid>
              <a:tr h="803134">
                <a:tc>
                  <a:txBody>
                    <a:bodyPr/>
                    <a:lstStyle/>
                    <a:p>
                      <a:pPr algn="ctr" rtl="0" fontAlgn="t">
                        <a:spcBef>
                          <a:spcPts val="0"/>
                        </a:spcBef>
                        <a:spcAft>
                          <a:spcPts val="0"/>
                        </a:spcAft>
                      </a:pPr>
                      <a:r>
                        <a:rPr lang="en-US" sz="2000" b="1" i="0" u="none" strike="noStrike" dirty="0">
                          <a:solidFill>
                            <a:schemeClr val="bg1"/>
                          </a:solidFill>
                          <a:effectLst/>
                          <a:latin typeface="+mj-lt"/>
                          <a:cs typeface="Calibri" panose="020F0502020204030204" pitchFamily="34" charset="0"/>
                        </a:rPr>
                        <a:t>Learning Rate</a:t>
                      </a:r>
                      <a:endParaRPr lang="en-US" sz="2000" b="1" dirty="0">
                        <a:solidFill>
                          <a:schemeClr val="bg1"/>
                        </a:solidFill>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1" i="0" u="none" strike="noStrike" dirty="0">
                          <a:solidFill>
                            <a:schemeClr val="bg1"/>
                          </a:solidFill>
                          <a:effectLst/>
                          <a:latin typeface="+mj-lt"/>
                          <a:cs typeface="Calibri" panose="020F0502020204030204" pitchFamily="34" charset="0"/>
                        </a:rPr>
                        <a:t>Regularization</a:t>
                      </a:r>
                      <a:endParaRPr lang="en-US" sz="2000" b="1" dirty="0">
                        <a:solidFill>
                          <a:schemeClr val="bg1"/>
                        </a:solidFill>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1" i="0" u="none" strike="noStrike" dirty="0">
                          <a:solidFill>
                            <a:schemeClr val="bg1"/>
                          </a:solidFill>
                          <a:effectLst/>
                          <a:latin typeface="+mj-lt"/>
                          <a:cs typeface="Calibri" panose="020F0502020204030204" pitchFamily="34" charset="0"/>
                        </a:rPr>
                        <a:t>Accuracy</a:t>
                      </a:r>
                      <a:endParaRPr lang="en-US" sz="2000" b="1" dirty="0">
                        <a:solidFill>
                          <a:schemeClr val="bg1"/>
                        </a:solidFill>
                        <a:effectLst/>
                        <a:latin typeface="+mj-lt"/>
                        <a:cs typeface="Calibri" panose="020F0502020204030204" pitchFamily="34" charset="0"/>
                      </a:endParaRPr>
                    </a:p>
                  </a:txBody>
                  <a:tcPr marL="63500" marR="63500" marT="63500" marB="63500" anchor="ctr"/>
                </a:tc>
                <a:tc>
                  <a:txBody>
                    <a:bodyPr/>
                    <a:lstStyle/>
                    <a:p>
                      <a:pPr algn="ctr"/>
                      <a:r>
                        <a:rPr lang="en-US" sz="2000" dirty="0">
                          <a:solidFill>
                            <a:schemeClr val="bg1"/>
                          </a:solidFill>
                          <a:latin typeface="+mj-lt"/>
                          <a:cs typeface="Calibri" panose="020F0502020204030204" pitchFamily="34" charset="0"/>
                        </a:rPr>
                        <a:t>Top 5 Accuracy</a:t>
                      </a:r>
                    </a:p>
                  </a:txBody>
                  <a:tcPr anchor="ctr"/>
                </a:tc>
                <a:extLst>
                  <a:ext uri="{0D108BD9-81ED-4DB2-BD59-A6C34878D82A}">
                    <a16:rowId xmlns:a16="http://schemas.microsoft.com/office/drawing/2014/main" val="2792343171"/>
                  </a:ext>
                </a:extLst>
              </a:tr>
              <a:tr h="912254">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1e-4 </a:t>
                      </a:r>
                      <a:r>
                        <a:rPr lang="en-US" sz="2000" b="0" i="0" u="none" strike="noStrike" dirty="0">
                          <a:solidFill>
                            <a:srgbClr val="000000"/>
                          </a:solidFill>
                          <a:effectLst/>
                          <a:latin typeface="+mj-lt"/>
                          <a:cs typeface="Calibri" panose="020F0502020204030204" pitchFamily="34" charset="0"/>
                          <a:sym typeface="Wingdings" panose="05000000000000000000" pitchFamily="2" charset="2"/>
                        </a:rPr>
                        <a:t></a:t>
                      </a:r>
                      <a:r>
                        <a:rPr lang="en-US" sz="2000" b="0" i="0" u="none" strike="noStrike" dirty="0">
                          <a:solidFill>
                            <a:srgbClr val="000000"/>
                          </a:solidFill>
                          <a:effectLst/>
                          <a:latin typeface="+mj-lt"/>
                          <a:cs typeface="Calibri" panose="020F0502020204030204" pitchFamily="34" charset="0"/>
                        </a:rPr>
                        <a:t> 1e-6</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None</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89.76%</a:t>
                      </a:r>
                      <a:endParaRPr lang="en-US" sz="2000" b="0" dirty="0">
                        <a:effectLst/>
                        <a:latin typeface="+mj-lt"/>
                        <a:cs typeface="Calibri" panose="020F0502020204030204" pitchFamily="34" charset="0"/>
                      </a:endParaRPr>
                    </a:p>
                  </a:txBody>
                  <a:tcPr marL="63500" marR="63500" marT="63500" marB="63500" anchor="ctr"/>
                </a:tc>
                <a:tc>
                  <a:txBody>
                    <a:bodyPr/>
                    <a:lstStyle/>
                    <a:p>
                      <a:pPr algn="ctr"/>
                      <a:r>
                        <a:rPr lang="en-US" sz="2000" dirty="0">
                          <a:latin typeface="+mj-lt"/>
                          <a:cs typeface="Calibri" panose="020F0502020204030204" pitchFamily="34" charset="0"/>
                        </a:rPr>
                        <a:t>97.01%</a:t>
                      </a:r>
                    </a:p>
                  </a:txBody>
                  <a:tcPr anchor="ctr"/>
                </a:tc>
                <a:extLst>
                  <a:ext uri="{0D108BD9-81ED-4DB2-BD59-A6C34878D82A}">
                    <a16:rowId xmlns:a16="http://schemas.microsoft.com/office/drawing/2014/main" val="1326788894"/>
                  </a:ext>
                </a:extLst>
              </a:tr>
              <a:tr h="803134">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1e-5</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None</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82.02%</a:t>
                      </a:r>
                      <a:endParaRPr lang="en-US" sz="2000" b="0" dirty="0">
                        <a:effectLst/>
                        <a:latin typeface="+mj-lt"/>
                        <a:cs typeface="Calibri" panose="020F0502020204030204" pitchFamily="34" charset="0"/>
                      </a:endParaRPr>
                    </a:p>
                  </a:txBody>
                  <a:tcPr marL="63500" marR="63500" marT="63500" marB="63500" anchor="ctr"/>
                </a:tc>
                <a:tc>
                  <a:txBody>
                    <a:bodyPr/>
                    <a:lstStyle/>
                    <a:p>
                      <a:pPr algn="ctr"/>
                      <a:r>
                        <a:rPr lang="en-US" sz="2000" dirty="0">
                          <a:latin typeface="+mj-lt"/>
                          <a:cs typeface="Calibri" panose="020F0502020204030204" pitchFamily="34" charset="0"/>
                        </a:rPr>
                        <a:t>95.92%</a:t>
                      </a:r>
                    </a:p>
                  </a:txBody>
                  <a:tcPr anchor="ctr"/>
                </a:tc>
                <a:extLst>
                  <a:ext uri="{0D108BD9-81ED-4DB2-BD59-A6C34878D82A}">
                    <a16:rowId xmlns:a16="http://schemas.microsoft.com/office/drawing/2014/main" val="2895803527"/>
                  </a:ext>
                </a:extLst>
              </a:tr>
              <a:tr h="803134">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1e-6</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None</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76.75%</a:t>
                      </a:r>
                      <a:endParaRPr lang="en-US" sz="2000" b="0" dirty="0">
                        <a:effectLst/>
                        <a:latin typeface="+mj-lt"/>
                        <a:cs typeface="Calibri" panose="020F0502020204030204" pitchFamily="34" charset="0"/>
                      </a:endParaRPr>
                    </a:p>
                  </a:txBody>
                  <a:tcPr marL="63500" marR="63500" marT="63500" marB="63500" anchor="ctr"/>
                </a:tc>
                <a:tc>
                  <a:txBody>
                    <a:bodyPr/>
                    <a:lstStyle/>
                    <a:p>
                      <a:pPr algn="ctr"/>
                      <a:r>
                        <a:rPr lang="en-US" sz="2000" dirty="0">
                          <a:latin typeface="+mj-lt"/>
                          <a:cs typeface="Calibri" panose="020F0502020204030204" pitchFamily="34" charset="0"/>
                        </a:rPr>
                        <a:t>97.80%</a:t>
                      </a:r>
                    </a:p>
                  </a:txBody>
                  <a:tcPr anchor="ctr"/>
                </a:tc>
                <a:extLst>
                  <a:ext uri="{0D108BD9-81ED-4DB2-BD59-A6C34878D82A}">
                    <a16:rowId xmlns:a16="http://schemas.microsoft.com/office/drawing/2014/main" val="753393710"/>
                  </a:ext>
                </a:extLst>
              </a:tr>
              <a:tr h="912254">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1e-4 </a:t>
                      </a:r>
                      <a:r>
                        <a:rPr lang="en-US" sz="2000" b="0" i="0" u="none" strike="noStrike" dirty="0">
                          <a:solidFill>
                            <a:srgbClr val="000000"/>
                          </a:solidFill>
                          <a:effectLst/>
                          <a:latin typeface="+mj-lt"/>
                          <a:cs typeface="Calibri" panose="020F0502020204030204" pitchFamily="34" charset="0"/>
                          <a:sym typeface="Wingdings" panose="05000000000000000000" pitchFamily="2" charset="2"/>
                        </a:rPr>
                        <a:t></a:t>
                      </a:r>
                      <a:r>
                        <a:rPr lang="en-US" sz="2000" b="0" i="0" u="none" strike="noStrike" dirty="0">
                          <a:solidFill>
                            <a:srgbClr val="000000"/>
                          </a:solidFill>
                          <a:effectLst/>
                          <a:latin typeface="+mj-lt"/>
                          <a:cs typeface="Calibri" panose="020F0502020204030204" pitchFamily="34" charset="0"/>
                        </a:rPr>
                        <a:t> 1e-6</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L2</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87.73%</a:t>
                      </a:r>
                      <a:endParaRPr lang="en-US" sz="2000" b="0" dirty="0">
                        <a:effectLst/>
                        <a:latin typeface="+mj-lt"/>
                        <a:cs typeface="Calibri" panose="020F0502020204030204" pitchFamily="34" charset="0"/>
                      </a:endParaRPr>
                    </a:p>
                  </a:txBody>
                  <a:tcPr marL="63500" marR="63500" marT="63500" marB="63500" anchor="ctr"/>
                </a:tc>
                <a:tc>
                  <a:txBody>
                    <a:bodyPr/>
                    <a:lstStyle/>
                    <a:p>
                      <a:pPr algn="ctr"/>
                      <a:r>
                        <a:rPr lang="en-US" sz="2000" dirty="0">
                          <a:latin typeface="+mj-lt"/>
                          <a:cs typeface="Calibri" panose="020F0502020204030204" pitchFamily="34" charset="0"/>
                        </a:rPr>
                        <a:t>96.39%</a:t>
                      </a:r>
                    </a:p>
                  </a:txBody>
                  <a:tcPr anchor="ctr"/>
                </a:tc>
                <a:extLst>
                  <a:ext uri="{0D108BD9-81ED-4DB2-BD59-A6C34878D82A}">
                    <a16:rowId xmlns:a16="http://schemas.microsoft.com/office/drawing/2014/main" val="3412221555"/>
                  </a:ext>
                </a:extLst>
              </a:tr>
            </a:tbl>
          </a:graphicData>
        </a:graphic>
      </p:graphicFrame>
      <p:sp>
        <p:nvSpPr>
          <p:cNvPr id="79" name="Rectangle 78">
            <a:extLst>
              <a:ext uri="{FF2B5EF4-FFF2-40B4-BE49-F238E27FC236}">
                <a16:creationId xmlns:a16="http://schemas.microsoft.com/office/drawing/2014/main" id="{ACC53CD7-2F1A-4884-AFAA-947688F3CEEC}"/>
              </a:ext>
            </a:extLst>
          </p:cNvPr>
          <p:cNvSpPr/>
          <p:nvPr/>
        </p:nvSpPr>
        <p:spPr>
          <a:xfrm>
            <a:off x="654846" y="29542172"/>
            <a:ext cx="9927414" cy="76904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b="1" dirty="0"/>
              <a:t>Data</a:t>
            </a:r>
          </a:p>
        </p:txBody>
      </p:sp>
      <p:sp>
        <p:nvSpPr>
          <p:cNvPr id="85" name="Google Shape;59;p5">
            <a:extLst>
              <a:ext uri="{FF2B5EF4-FFF2-40B4-BE49-F238E27FC236}">
                <a16:creationId xmlns:a16="http://schemas.microsoft.com/office/drawing/2014/main" id="{A1F72726-D48A-4887-BFD7-4BF04CAF6769}"/>
              </a:ext>
            </a:extLst>
          </p:cNvPr>
          <p:cNvSpPr txBox="1"/>
          <p:nvPr/>
        </p:nvSpPr>
        <p:spPr>
          <a:xfrm>
            <a:off x="33558586" y="5315605"/>
            <a:ext cx="9663233" cy="1307608"/>
          </a:xfrm>
          <a:prstGeom prst="rect">
            <a:avLst/>
          </a:prstGeom>
          <a:solidFill>
            <a:schemeClr val="tx1"/>
          </a:solidFill>
          <a:ln>
            <a:noFill/>
          </a:ln>
        </p:spPr>
        <p:txBody>
          <a:bodyPr spcFirstLastPara="1" wrap="square" lIns="91425" tIns="45700" rIns="91425" bIns="45700" anchor="t" anchorCtr="0">
            <a:noAutofit/>
          </a:bodyPr>
          <a:lstStyle/>
          <a:p>
            <a:pPr algn="ctr"/>
            <a:r>
              <a:rPr lang="en-US" sz="6000" b="1" dirty="0">
                <a:solidFill>
                  <a:schemeClr val="lt1"/>
                </a:solidFill>
                <a:latin typeface="Lucida Sans"/>
                <a:ea typeface="Lucida Sans"/>
                <a:cs typeface="Lucida Sans"/>
                <a:sym typeface="Lucida Sans"/>
              </a:rPr>
              <a:t>LSTM</a:t>
            </a:r>
            <a:endParaRPr sz="6000" b="1" dirty="0">
              <a:solidFill>
                <a:schemeClr val="lt1"/>
              </a:solidFill>
              <a:latin typeface="Lucida Sans"/>
              <a:ea typeface="Lucida Sans"/>
              <a:cs typeface="Lucida Sans"/>
              <a:sym typeface="Lucida Sans"/>
            </a:endParaRPr>
          </a:p>
        </p:txBody>
      </p:sp>
      <p:sp>
        <p:nvSpPr>
          <p:cNvPr id="21" name="TextBox 20">
            <a:extLst>
              <a:ext uri="{FF2B5EF4-FFF2-40B4-BE49-F238E27FC236}">
                <a16:creationId xmlns:a16="http://schemas.microsoft.com/office/drawing/2014/main" id="{93E61F10-71F4-4DC9-82AA-7354DCF4C41F}"/>
              </a:ext>
            </a:extLst>
          </p:cNvPr>
          <p:cNvSpPr txBox="1"/>
          <p:nvPr/>
        </p:nvSpPr>
        <p:spPr>
          <a:xfrm>
            <a:off x="655774" y="30990179"/>
            <a:ext cx="9926485" cy="4862870"/>
          </a:xfrm>
          <a:prstGeom prst="rect">
            <a:avLst/>
          </a:prstGeom>
          <a:solidFill>
            <a:schemeClr val="bg1">
              <a:lumMod val="85000"/>
            </a:schemeClr>
          </a:solidFill>
        </p:spPr>
        <p:txBody>
          <a:bodyPr wrap="square" rtlCol="0">
            <a:spAutoFit/>
          </a:bodyPr>
          <a:lstStyle/>
          <a:p>
            <a:r>
              <a:rPr lang="en-US" sz="1550" dirty="0">
                <a:solidFill>
                  <a:schemeClr val="dk1"/>
                </a:solidFill>
                <a:latin typeface="+mj-lt"/>
                <a:ea typeface="Calibri"/>
                <a:cs typeface="Calibri" panose="020F0502020204030204" pitchFamily="34" charset="0"/>
                <a:sym typeface="Calibri"/>
              </a:rPr>
              <a:t>The CNN data can be thought of as three groups: train, validation, and test. Training data are the data that the model will learn from and is what gradient decent uses to optimizes the network. Validation data are data that the network is not trained on and is used to evaluate the networking during training so that the network settings (hyperparameters) can be adjusted. Test data are similar to validation data, but unlike validation data are only run once after a best model is chosen from the validation scores. This is to avoid optimizing hyperparameters based on this test set to avoid overfitting and ensure a truly objective evaluation of the model.  </a:t>
            </a:r>
          </a:p>
          <a:p>
            <a:r>
              <a:rPr lang="en-US" sz="1550" dirty="0">
                <a:solidFill>
                  <a:schemeClr val="dk1"/>
                </a:solidFill>
                <a:latin typeface="+mj-lt"/>
                <a:ea typeface="Calibri"/>
                <a:cs typeface="Calibri" panose="020F0502020204030204" pitchFamily="34" charset="0"/>
                <a:sym typeface="Calibri"/>
              </a:rPr>
              <a:t>The training and validation datasets came from four sources (Fig. 5):</a:t>
            </a:r>
          </a:p>
          <a:p>
            <a:pPr marL="285750" indent="-285750">
              <a:buFont typeface="Arial" panose="020B0604020202020204" pitchFamily="34" charset="0"/>
              <a:buChar char="•"/>
            </a:pPr>
            <a:r>
              <a:rPr lang="en-US" sz="1550" dirty="0">
                <a:solidFill>
                  <a:schemeClr val="dk1"/>
                </a:solidFill>
                <a:latin typeface="+mj-lt"/>
                <a:ea typeface="Calibri"/>
                <a:cs typeface="Calibri" panose="020F0502020204030204" pitchFamily="34" charset="0"/>
                <a:sym typeface="Calibri"/>
              </a:rPr>
              <a:t>The University of Surrey’s Center for Vision, Speech and Signal Processing is comprised of 65,774 images captured from 5 signers (</a:t>
            </a:r>
            <a:r>
              <a:rPr lang="en-US" sz="1550" dirty="0" err="1">
                <a:solidFill>
                  <a:schemeClr val="dk1"/>
                </a:solidFill>
                <a:latin typeface="+mj-lt"/>
                <a:ea typeface="Calibri"/>
                <a:cs typeface="Calibri" panose="020F0502020204030204" pitchFamily="34" charset="0"/>
                <a:sym typeface="Calibri"/>
              </a:rPr>
              <a:t>Pugeault</a:t>
            </a:r>
            <a:r>
              <a:rPr lang="en-US" sz="1550" dirty="0">
                <a:solidFill>
                  <a:schemeClr val="dk1"/>
                </a:solidFill>
                <a:latin typeface="+mj-lt"/>
                <a:ea typeface="Calibri"/>
                <a:cs typeface="Calibri" panose="020F0502020204030204" pitchFamily="34" charset="0"/>
                <a:sym typeface="Calibri"/>
              </a:rPr>
              <a:t> and Bowden, 2011). The image sizes from this dataset vary but average about 150x150 pixels. Images from one signer were selected for use as the validation set. </a:t>
            </a:r>
          </a:p>
          <a:p>
            <a:pPr marL="285750" indent="-285750">
              <a:buFont typeface="Arial" panose="020B0604020202020204" pitchFamily="34" charset="0"/>
              <a:buChar char="•"/>
            </a:pPr>
            <a:r>
              <a:rPr lang="en-US" sz="1550" dirty="0">
                <a:solidFill>
                  <a:schemeClr val="dk1"/>
                </a:solidFill>
                <a:latin typeface="+mj-lt"/>
                <a:ea typeface="Calibri"/>
                <a:cs typeface="Calibri" panose="020F0502020204030204" pitchFamily="34" charset="0"/>
                <a:sym typeface="Calibri"/>
              </a:rPr>
              <a:t>GitHub dataset uploaded by a GitHub user which contains 7 signers and 1,680 images (Sreehari, 2016).</a:t>
            </a:r>
          </a:p>
          <a:p>
            <a:pPr marL="285750" indent="-285750">
              <a:buFont typeface="Arial" panose="020B0604020202020204" pitchFamily="34" charset="0"/>
              <a:buChar char="•"/>
            </a:pPr>
            <a:r>
              <a:rPr lang="en-US" sz="1550" dirty="0">
                <a:solidFill>
                  <a:schemeClr val="dk1"/>
                </a:solidFill>
                <a:ea typeface="Calibri"/>
                <a:cs typeface="Calibri" panose="020F0502020204030204" pitchFamily="34" charset="0"/>
                <a:sym typeface="Calibri"/>
              </a:rPr>
              <a:t>The Massey University Gesture Dataset (</a:t>
            </a:r>
            <a:r>
              <a:rPr lang="en-US" sz="1550" dirty="0" err="1">
                <a:solidFill>
                  <a:schemeClr val="dk1"/>
                </a:solidFill>
                <a:ea typeface="Calibri"/>
                <a:cs typeface="Calibri" panose="020F0502020204030204" pitchFamily="34" charset="0"/>
                <a:sym typeface="Calibri"/>
              </a:rPr>
              <a:t>Barczak</a:t>
            </a:r>
            <a:r>
              <a:rPr lang="en-US" sz="1550" dirty="0">
                <a:solidFill>
                  <a:schemeClr val="dk1"/>
                </a:solidFill>
                <a:ea typeface="Calibri"/>
                <a:cs typeface="Calibri" panose="020F0502020204030204" pitchFamily="34" charset="0"/>
                <a:sym typeface="Calibri"/>
              </a:rPr>
              <a:t>, et al. 2011) contains 2,515, 500x500 pixel, up close hand images with a black background from 1 signer.</a:t>
            </a:r>
            <a:endParaRPr lang="en-US" sz="1550" dirty="0">
              <a:solidFill>
                <a:schemeClr val="dk1"/>
              </a:solidFill>
              <a:latin typeface="+mj-lt"/>
              <a:ea typeface="Calibri"/>
              <a:cs typeface="Calibri" panose="020F0502020204030204" pitchFamily="34" charset="0"/>
              <a:sym typeface="Calibri"/>
            </a:endParaRPr>
          </a:p>
          <a:p>
            <a:pPr marL="285750" indent="-285750">
              <a:buFont typeface="Arial" panose="020B0604020202020204" pitchFamily="34" charset="0"/>
              <a:buChar char="•"/>
            </a:pPr>
            <a:r>
              <a:rPr lang="en-US" sz="1550" dirty="0">
                <a:solidFill>
                  <a:schemeClr val="dk1"/>
                </a:solidFill>
                <a:latin typeface="+mj-lt"/>
                <a:ea typeface="Calibri"/>
                <a:cs typeface="Calibri" panose="020F0502020204030204" pitchFamily="34" charset="0"/>
                <a:sym typeface="Calibri"/>
              </a:rPr>
              <a:t>Koller et. al (2016) dataset contained 2,288 garbage frames from 4 signers. Garbage frames do not contain any letter and include transitions between letters and no hands in the image at all. Because people are not always signing a letter, it is important for the model (especially the LSTM) to be able to tell the difference. </a:t>
            </a:r>
          </a:p>
          <a:p>
            <a:endParaRPr lang="en-US" sz="1550" dirty="0">
              <a:solidFill>
                <a:schemeClr val="dk1"/>
              </a:solidFill>
              <a:latin typeface="+mj-lt"/>
              <a:ea typeface="Calibri"/>
              <a:cs typeface="Calibri" panose="020F0502020204030204" pitchFamily="34" charset="0"/>
              <a:sym typeface="Calibri"/>
            </a:endParaRPr>
          </a:p>
          <a:p>
            <a:r>
              <a:rPr lang="en-US" sz="1550" dirty="0">
                <a:solidFill>
                  <a:schemeClr val="dk1"/>
                </a:solidFill>
                <a:latin typeface="+mj-lt"/>
                <a:ea typeface="Calibri"/>
                <a:cs typeface="Calibri" panose="020F0502020204030204" pitchFamily="34" charset="0"/>
                <a:sym typeface="Calibri"/>
              </a:rPr>
              <a:t>The testing data are comprised of an original dataset collected from the students at the Finalists’ high school (Fig. 5). This dataset is composed of 332 images from two 3</a:t>
            </a:r>
            <a:r>
              <a:rPr lang="en-US" sz="1550" baseline="30000" dirty="0">
                <a:solidFill>
                  <a:schemeClr val="dk1"/>
                </a:solidFill>
                <a:latin typeface="+mj-lt"/>
                <a:ea typeface="Calibri"/>
                <a:cs typeface="Calibri" panose="020F0502020204030204" pitchFamily="34" charset="0"/>
                <a:sym typeface="Calibri"/>
              </a:rPr>
              <a:t>rd</a:t>
            </a:r>
            <a:r>
              <a:rPr lang="en-US" sz="1550" dirty="0">
                <a:solidFill>
                  <a:schemeClr val="dk1"/>
                </a:solidFill>
                <a:latin typeface="+mj-lt"/>
                <a:ea typeface="Calibri"/>
                <a:cs typeface="Calibri" panose="020F0502020204030204" pitchFamily="34" charset="0"/>
                <a:sym typeface="Calibri"/>
              </a:rPr>
              <a:t> year ASL students, the ASL teacher, and the two Finalists themselves. Roughly half of the images were taken inside and the other half were taken outside. </a:t>
            </a:r>
          </a:p>
        </p:txBody>
      </p:sp>
      <p:grpSp>
        <p:nvGrpSpPr>
          <p:cNvPr id="4" name="Group 3">
            <a:extLst>
              <a:ext uri="{FF2B5EF4-FFF2-40B4-BE49-F238E27FC236}">
                <a16:creationId xmlns:a16="http://schemas.microsoft.com/office/drawing/2014/main" id="{BE4A7E75-52E9-435F-8121-1A2E6A75C62C}"/>
              </a:ext>
            </a:extLst>
          </p:cNvPr>
          <p:cNvGrpSpPr/>
          <p:nvPr/>
        </p:nvGrpSpPr>
        <p:grpSpPr>
          <a:xfrm>
            <a:off x="11602108" y="7731200"/>
            <a:ext cx="20929600" cy="3544655"/>
            <a:chOff x="13035107" y="7803577"/>
            <a:chExt cx="17821009" cy="3544655"/>
          </a:xfrm>
        </p:grpSpPr>
        <p:sp>
          <p:nvSpPr>
            <p:cNvPr id="89" name="Google Shape;55;p5">
              <a:extLst>
                <a:ext uri="{FF2B5EF4-FFF2-40B4-BE49-F238E27FC236}">
                  <a16:creationId xmlns:a16="http://schemas.microsoft.com/office/drawing/2014/main" id="{B6ECDD46-8000-4284-8ECF-08B870558652}"/>
                </a:ext>
              </a:extLst>
            </p:cNvPr>
            <p:cNvSpPr txBox="1"/>
            <p:nvPr/>
          </p:nvSpPr>
          <p:spPr>
            <a:xfrm>
              <a:off x="13035107" y="8298024"/>
              <a:ext cx="4481280" cy="3039980"/>
            </a:xfrm>
            <a:prstGeom prst="rect">
              <a:avLst/>
            </a:prstGeom>
            <a:solidFill>
              <a:schemeClr val="bg1">
                <a:lumMod val="85000"/>
              </a:schemeClr>
            </a:solidFill>
            <a:ln>
              <a:noFill/>
            </a:ln>
          </p:spPr>
          <p:txBody>
            <a:bodyPr spcFirstLastPara="1" wrap="square" lIns="182875" tIns="91425" rIns="182875" bIns="182875" anchor="t" anchorCtr="0">
              <a:noAutofit/>
            </a:bodyPr>
            <a:lstStyle/>
            <a:p>
              <a:r>
                <a:rPr lang="en-US" sz="1800" dirty="0">
                  <a:latin typeface="+mj-lt"/>
                  <a:cs typeface="Calibri" panose="020F0502020204030204" pitchFamily="34" charset="0"/>
                </a:rPr>
                <a:t>The CNN model used in this research (DeepLetters) started with the Deep Hand model (Kollar et al., 2016) and was retrained on ASL fingerspelling static hand images, and will act as the character-based model. The DeepHand model was used because it was trained on similar data (hand shapes that were not ASL fingerspelling static images). The Deep Hand model was derived by a retraining of the pre-trained GoogLeNet (Szegedy, et al., 2015). </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sz="1600"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95" name="Google Shape;55;p5">
              <a:extLst>
                <a:ext uri="{FF2B5EF4-FFF2-40B4-BE49-F238E27FC236}">
                  <a16:creationId xmlns:a16="http://schemas.microsoft.com/office/drawing/2014/main" id="{4CFF19D5-69D4-4DD3-8FA4-908A2E9AF35A}"/>
                </a:ext>
              </a:extLst>
            </p:cNvPr>
            <p:cNvSpPr txBox="1"/>
            <p:nvPr/>
          </p:nvSpPr>
          <p:spPr>
            <a:xfrm>
              <a:off x="22005447" y="8318080"/>
              <a:ext cx="3770716" cy="3019916"/>
            </a:xfrm>
            <a:prstGeom prst="rect">
              <a:avLst/>
            </a:prstGeom>
            <a:solidFill>
              <a:schemeClr val="bg1">
                <a:lumMod val="85000"/>
              </a:schemeClr>
            </a:solidFill>
            <a:ln>
              <a:noFill/>
            </a:ln>
          </p:spPr>
          <p:txBody>
            <a:bodyPr spcFirstLastPara="1" wrap="square" lIns="182875" tIns="91425" rIns="182875" bIns="182875" anchor="t" anchorCtr="0">
              <a:noAutofit/>
            </a:bodyPr>
            <a:lstStyle/>
            <a:p>
              <a:endParaRPr lang="en-US" sz="1600" dirty="0">
                <a:latin typeface="+mj-lt"/>
                <a:cs typeface="Calibri" panose="020F0502020204030204" pitchFamily="34" charset="0"/>
              </a:endParaRPr>
            </a:p>
            <a:p>
              <a:r>
                <a:rPr lang="en-US" sz="1800" dirty="0">
                  <a:latin typeface="+mn-lt"/>
                  <a:cs typeface="Calibri" panose="020F0502020204030204" pitchFamily="34" charset="0"/>
                </a:rPr>
                <a:t>Learning rates from 0.01 to 1e-7 were tried in combination with Adam (</a:t>
              </a:r>
              <a:r>
                <a:rPr lang="en-US" sz="1800" dirty="0">
                  <a:latin typeface="+mn-lt"/>
                </a:rPr>
                <a:t>Kingma and Ba, 2014), </a:t>
              </a:r>
              <a:r>
                <a:rPr lang="en-US" sz="1800" dirty="0">
                  <a:solidFill>
                    <a:schemeClr val="tx1"/>
                  </a:solidFill>
                  <a:latin typeface="+mn-lt"/>
                  <a:cs typeface="Calibri" panose="020F0502020204030204" pitchFamily="34" charset="0"/>
                </a:rPr>
                <a:t>and t</a:t>
              </a:r>
              <a:r>
                <a:rPr lang="en-US" sz="1800" dirty="0">
                  <a:latin typeface="+mn-lt"/>
                  <a:cs typeface="Calibri" panose="020F0502020204030204" pitchFamily="34" charset="0"/>
                </a:rPr>
                <a:t>he gradient flowed to all layers. The parameters were tested by training a model and manually stopping the training when learning plateaued.</a:t>
              </a:r>
            </a:p>
          </p:txBody>
        </p:sp>
        <p:sp>
          <p:nvSpPr>
            <p:cNvPr id="96" name="Google Shape;55;p5">
              <a:extLst>
                <a:ext uri="{FF2B5EF4-FFF2-40B4-BE49-F238E27FC236}">
                  <a16:creationId xmlns:a16="http://schemas.microsoft.com/office/drawing/2014/main" id="{099537DA-3A49-4949-A759-2B1C5237616E}"/>
                </a:ext>
              </a:extLst>
            </p:cNvPr>
            <p:cNvSpPr txBox="1"/>
            <p:nvPr/>
          </p:nvSpPr>
          <p:spPr>
            <a:xfrm>
              <a:off x="17681969" y="8245113"/>
              <a:ext cx="4143295" cy="3103119"/>
            </a:xfrm>
            <a:prstGeom prst="rect">
              <a:avLst/>
            </a:prstGeom>
            <a:solidFill>
              <a:schemeClr val="bg1">
                <a:lumMod val="85000"/>
              </a:schemeClr>
            </a:solidFill>
            <a:ln>
              <a:noFill/>
            </a:ln>
          </p:spPr>
          <p:txBody>
            <a:bodyPr spcFirstLastPara="1" wrap="square" lIns="182875" tIns="91425" rIns="182875" bIns="182875" anchor="t" anchorCtr="0">
              <a:noAutofit/>
            </a:bodyPr>
            <a:lstStyle/>
            <a:p>
              <a:r>
                <a:rPr lang="en-US" sz="1800" dirty="0">
                  <a:latin typeface="+mj-lt"/>
                  <a:cs typeface="Calibri" panose="020F0502020204030204" pitchFamily="34" charset="0"/>
                </a:rPr>
                <a:t>The images were resized so that the aspect ratio was maintained and they were padded to reach 256x256 pixels. From this, random crops of 227x227 pixels were then taken. Images were then normalized by subtracting the mean image which was also composed of random crops of 227x227 pixels from each image. Images were also randomly flipped to simulate both left and right signers. </a:t>
              </a:r>
            </a:p>
          </p:txBody>
        </p:sp>
        <p:sp>
          <p:nvSpPr>
            <p:cNvPr id="97" name="Rectangle 96">
              <a:extLst>
                <a:ext uri="{FF2B5EF4-FFF2-40B4-BE49-F238E27FC236}">
                  <a16:creationId xmlns:a16="http://schemas.microsoft.com/office/drawing/2014/main" id="{44A5CCF8-B056-4B70-B6DB-8FF0D57A572C}"/>
                </a:ext>
              </a:extLst>
            </p:cNvPr>
            <p:cNvSpPr/>
            <p:nvPr/>
          </p:nvSpPr>
          <p:spPr>
            <a:xfrm>
              <a:off x="13044669" y="7804087"/>
              <a:ext cx="4457117" cy="473938"/>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Pre-trained model</a:t>
              </a:r>
            </a:p>
          </p:txBody>
        </p:sp>
        <p:sp>
          <p:nvSpPr>
            <p:cNvPr id="99" name="Rectangle 98">
              <a:extLst>
                <a:ext uri="{FF2B5EF4-FFF2-40B4-BE49-F238E27FC236}">
                  <a16:creationId xmlns:a16="http://schemas.microsoft.com/office/drawing/2014/main" id="{6F9F1F4E-2F48-4ADF-935D-F566CC245B3C}"/>
                </a:ext>
              </a:extLst>
            </p:cNvPr>
            <p:cNvSpPr/>
            <p:nvPr/>
          </p:nvSpPr>
          <p:spPr>
            <a:xfrm>
              <a:off x="17681969" y="7808096"/>
              <a:ext cx="4124368" cy="46993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Preprocessing</a:t>
              </a:r>
            </a:p>
          </p:txBody>
        </p:sp>
        <p:sp>
          <p:nvSpPr>
            <p:cNvPr id="100" name="Rectangle 99">
              <a:extLst>
                <a:ext uri="{FF2B5EF4-FFF2-40B4-BE49-F238E27FC236}">
                  <a16:creationId xmlns:a16="http://schemas.microsoft.com/office/drawing/2014/main" id="{FC7DFA98-6CCB-4F1E-8F02-8F5CD99843EE}"/>
                </a:ext>
              </a:extLst>
            </p:cNvPr>
            <p:cNvSpPr/>
            <p:nvPr/>
          </p:nvSpPr>
          <p:spPr>
            <a:xfrm>
              <a:off x="22005447" y="7803577"/>
              <a:ext cx="3770716" cy="501522"/>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Hyperparameters</a:t>
              </a:r>
            </a:p>
          </p:txBody>
        </p:sp>
        <p:sp>
          <p:nvSpPr>
            <p:cNvPr id="103" name="Google Shape;55;p5">
              <a:extLst>
                <a:ext uri="{FF2B5EF4-FFF2-40B4-BE49-F238E27FC236}">
                  <a16:creationId xmlns:a16="http://schemas.microsoft.com/office/drawing/2014/main" id="{CA455BD8-FF06-4202-BAFC-E720A26C64F0}"/>
                </a:ext>
              </a:extLst>
            </p:cNvPr>
            <p:cNvSpPr txBox="1"/>
            <p:nvPr/>
          </p:nvSpPr>
          <p:spPr>
            <a:xfrm>
              <a:off x="25956347" y="8313705"/>
              <a:ext cx="4899769" cy="3008618"/>
            </a:xfrm>
            <a:prstGeom prst="rect">
              <a:avLst/>
            </a:prstGeom>
            <a:solidFill>
              <a:schemeClr val="bg1">
                <a:lumMod val="85000"/>
              </a:schemeClr>
            </a:solidFill>
            <a:ln>
              <a:noFill/>
            </a:ln>
          </p:spPr>
          <p:txBody>
            <a:bodyPr spcFirstLastPara="1" wrap="square" lIns="182875" tIns="91425" rIns="182875" bIns="182875" anchor="t" anchorCtr="0">
              <a:noAutofit/>
            </a:bodyPr>
            <a:lstStyle/>
            <a:p>
              <a:r>
                <a:rPr lang="en-US" sz="1800" dirty="0">
                  <a:latin typeface="+mn-lt"/>
                  <a:cs typeface="Calibri" panose="020F0502020204030204" pitchFamily="34" charset="0"/>
                </a:rPr>
                <a:t>The base model was originally trained and validated on just images containing ASL fingerspelling signs. One issue that arises when every output is a letter is that even when there is no letter the model will try and predict one. This could be a problem when trying to translate entire words because there are “garbage frames” that are just the transitions between letters. Because of this, the enhanced model was trained with the addition of an extra output category for garbage frames.</a:t>
              </a:r>
              <a:endParaRPr sz="1600" dirty="0">
                <a:solidFill>
                  <a:srgbClr val="3F3F3F"/>
                </a:solidFill>
                <a:latin typeface="+mn-lt"/>
                <a:ea typeface="Calibri"/>
                <a:cs typeface="Calibri" panose="020F0502020204030204" pitchFamily="34" charset="0"/>
                <a:sym typeface="Calibri"/>
              </a:endParaRPr>
            </a:p>
          </p:txBody>
        </p:sp>
        <p:sp>
          <p:nvSpPr>
            <p:cNvPr id="105" name="Rectangle 104">
              <a:extLst>
                <a:ext uri="{FF2B5EF4-FFF2-40B4-BE49-F238E27FC236}">
                  <a16:creationId xmlns:a16="http://schemas.microsoft.com/office/drawing/2014/main" id="{B150CCE7-7313-4A3A-9337-57E8B4A68216}"/>
                </a:ext>
              </a:extLst>
            </p:cNvPr>
            <p:cNvSpPr/>
            <p:nvPr/>
          </p:nvSpPr>
          <p:spPr>
            <a:xfrm>
              <a:off x="25956346" y="7809837"/>
              <a:ext cx="4899768" cy="503868"/>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Garbage Frames</a:t>
              </a:r>
            </a:p>
          </p:txBody>
        </p:sp>
      </p:grpSp>
      <p:sp>
        <p:nvSpPr>
          <p:cNvPr id="106" name="Google Shape;55;p5">
            <a:extLst>
              <a:ext uri="{FF2B5EF4-FFF2-40B4-BE49-F238E27FC236}">
                <a16:creationId xmlns:a16="http://schemas.microsoft.com/office/drawing/2014/main" id="{B2D7AB62-052D-4026-8D50-051D148A3488}"/>
              </a:ext>
            </a:extLst>
          </p:cNvPr>
          <p:cNvSpPr txBox="1"/>
          <p:nvPr/>
        </p:nvSpPr>
        <p:spPr>
          <a:xfrm>
            <a:off x="11613337" y="13407810"/>
            <a:ext cx="7150855" cy="1625190"/>
          </a:xfrm>
          <a:prstGeom prst="rect">
            <a:avLst/>
          </a:prstGeom>
          <a:solidFill>
            <a:schemeClr val="bg1"/>
          </a:solidFill>
          <a:ln>
            <a:noFill/>
          </a:ln>
        </p:spPr>
        <p:txBody>
          <a:bodyPr spcFirstLastPara="1" wrap="square" lIns="182875" tIns="91425" rIns="182875" bIns="182875" anchor="t" anchorCtr="0">
            <a:noAutofit/>
          </a:bodyPr>
          <a:lstStyle/>
          <a:p>
            <a:pPr fontAlgn="base"/>
            <a:r>
              <a:rPr lang="en-US" b="1" dirty="0">
                <a:solidFill>
                  <a:schemeClr val="tx1"/>
                </a:solidFill>
                <a:latin typeface="+mn-lt"/>
                <a:cs typeface="Calibri" panose="020F0502020204030204" pitchFamily="34" charset="0"/>
              </a:rPr>
              <a:t>Table 1: Percentages showing how various learning rates and regularization affected the validation accuracy and top 5 accuracy of the model. At a learning rate of 1e-4 </a:t>
            </a:r>
            <a:r>
              <a:rPr lang="en-US" b="1" dirty="0">
                <a:solidFill>
                  <a:schemeClr val="tx1"/>
                </a:solidFill>
                <a:latin typeface="+mn-lt"/>
                <a:cs typeface="Calibri" panose="020F0502020204030204" pitchFamily="34" charset="0"/>
                <a:sym typeface="Wingdings" panose="05000000000000000000" pitchFamily="2" charset="2"/>
              </a:rPr>
              <a:t></a:t>
            </a:r>
            <a:r>
              <a:rPr lang="en-US" b="1" dirty="0">
                <a:solidFill>
                  <a:schemeClr val="tx1"/>
                </a:solidFill>
                <a:latin typeface="+mn-lt"/>
                <a:cs typeface="Calibri" panose="020F0502020204030204" pitchFamily="34" charset="0"/>
              </a:rPr>
              <a:t>* 1e-6 and no regularization, the highest accuracy was achieved at 89.76%. At a learning rate of 1e-6, the highest top 5 accuracy was achieved at 97.80%</a:t>
            </a:r>
          </a:p>
          <a:p>
            <a:pPr fontAlgn="base"/>
            <a:r>
              <a:rPr lang="en-US" b="1" dirty="0">
                <a:solidFill>
                  <a:schemeClr val="tx1"/>
                </a:solidFill>
                <a:latin typeface="+mn-lt"/>
                <a:cs typeface="Calibri" panose="020F0502020204030204" pitchFamily="34" charset="0"/>
              </a:rPr>
              <a:t>* The arrow indicates that the learning rate was changed part way through the training</a:t>
            </a:r>
          </a:p>
        </p:txBody>
      </p:sp>
      <p:sp>
        <p:nvSpPr>
          <p:cNvPr id="107" name="Rectangle 106">
            <a:extLst>
              <a:ext uri="{FF2B5EF4-FFF2-40B4-BE49-F238E27FC236}">
                <a16:creationId xmlns:a16="http://schemas.microsoft.com/office/drawing/2014/main" id="{BE293FEA-B22C-48FE-8B61-6EC3BC33760F}"/>
              </a:ext>
            </a:extLst>
          </p:cNvPr>
          <p:cNvSpPr/>
          <p:nvPr/>
        </p:nvSpPr>
        <p:spPr>
          <a:xfrm>
            <a:off x="11613338" y="11462293"/>
            <a:ext cx="20918367" cy="867939"/>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CNN Results</a:t>
            </a:r>
          </a:p>
        </p:txBody>
      </p:sp>
      <p:sp>
        <p:nvSpPr>
          <p:cNvPr id="108" name="Rectangle 107">
            <a:extLst>
              <a:ext uri="{FF2B5EF4-FFF2-40B4-BE49-F238E27FC236}">
                <a16:creationId xmlns:a16="http://schemas.microsoft.com/office/drawing/2014/main" id="{2614CA8C-A6EA-451B-BA26-71C44B9BAB55}"/>
              </a:ext>
            </a:extLst>
          </p:cNvPr>
          <p:cNvSpPr/>
          <p:nvPr/>
        </p:nvSpPr>
        <p:spPr>
          <a:xfrm>
            <a:off x="11602108" y="6909312"/>
            <a:ext cx="20929600" cy="582487"/>
          </a:xfrm>
          <a:prstGeom prst="rect">
            <a:avLst/>
          </a:prstGeom>
          <a:solidFill>
            <a:schemeClr val="bg2">
              <a:lumMod val="75000"/>
            </a:schemeClr>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CNN Methodology</a:t>
            </a:r>
          </a:p>
        </p:txBody>
      </p:sp>
      <p:sp>
        <p:nvSpPr>
          <p:cNvPr id="109" name="Rectangle 108">
            <a:extLst>
              <a:ext uri="{FF2B5EF4-FFF2-40B4-BE49-F238E27FC236}">
                <a16:creationId xmlns:a16="http://schemas.microsoft.com/office/drawing/2014/main" id="{C4E4C92E-9737-45F3-8AEE-04996B80F6B1}"/>
              </a:ext>
            </a:extLst>
          </p:cNvPr>
          <p:cNvSpPr/>
          <p:nvPr/>
        </p:nvSpPr>
        <p:spPr>
          <a:xfrm>
            <a:off x="11596034" y="12544345"/>
            <a:ext cx="20918367" cy="553490"/>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Base Model (Without Garbage Frames)</a:t>
            </a:r>
          </a:p>
        </p:txBody>
      </p:sp>
      <p:sp>
        <p:nvSpPr>
          <p:cNvPr id="113" name="Rectangle 112">
            <a:extLst>
              <a:ext uri="{FF2B5EF4-FFF2-40B4-BE49-F238E27FC236}">
                <a16:creationId xmlns:a16="http://schemas.microsoft.com/office/drawing/2014/main" id="{58E10D4E-4390-4C18-BCBD-5C1364178B14}"/>
              </a:ext>
            </a:extLst>
          </p:cNvPr>
          <p:cNvSpPr/>
          <p:nvPr/>
        </p:nvSpPr>
        <p:spPr>
          <a:xfrm>
            <a:off x="11596034" y="28881976"/>
            <a:ext cx="20935671" cy="561560"/>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Enhanced Model (With Garbage Frames)</a:t>
            </a:r>
          </a:p>
        </p:txBody>
      </p:sp>
      <p:pic>
        <p:nvPicPr>
          <p:cNvPr id="29" name="Picture 28">
            <a:extLst>
              <a:ext uri="{FF2B5EF4-FFF2-40B4-BE49-F238E27FC236}">
                <a16:creationId xmlns:a16="http://schemas.microsoft.com/office/drawing/2014/main" id="{1FB68503-C1FE-4300-B8D0-14D95DCECF74}"/>
              </a:ext>
            </a:extLst>
          </p:cNvPr>
          <p:cNvPicPr>
            <a:picLocks noChangeAspect="1"/>
          </p:cNvPicPr>
          <p:nvPr/>
        </p:nvPicPr>
        <p:blipFill>
          <a:blip r:embed="rId4"/>
          <a:stretch>
            <a:fillRect/>
          </a:stretch>
        </p:blipFill>
        <p:spPr>
          <a:xfrm>
            <a:off x="871961" y="36477711"/>
            <a:ext cx="1671673" cy="1876689"/>
          </a:xfrm>
          <a:prstGeom prst="rect">
            <a:avLst/>
          </a:prstGeom>
        </p:spPr>
      </p:pic>
      <p:pic>
        <p:nvPicPr>
          <p:cNvPr id="31" name="Picture 30">
            <a:extLst>
              <a:ext uri="{FF2B5EF4-FFF2-40B4-BE49-F238E27FC236}">
                <a16:creationId xmlns:a16="http://schemas.microsoft.com/office/drawing/2014/main" id="{8B358EE2-45E4-4113-B566-F3B6C60BC3A9}"/>
              </a:ext>
            </a:extLst>
          </p:cNvPr>
          <p:cNvPicPr>
            <a:picLocks noChangeAspect="1"/>
          </p:cNvPicPr>
          <p:nvPr/>
        </p:nvPicPr>
        <p:blipFill>
          <a:blip r:embed="rId5"/>
          <a:stretch>
            <a:fillRect/>
          </a:stretch>
        </p:blipFill>
        <p:spPr>
          <a:xfrm>
            <a:off x="2847660" y="36497092"/>
            <a:ext cx="2508616" cy="1881462"/>
          </a:xfrm>
          <a:prstGeom prst="rect">
            <a:avLst/>
          </a:prstGeom>
        </p:spPr>
      </p:pic>
      <p:pic>
        <p:nvPicPr>
          <p:cNvPr id="33" name="Picture 32">
            <a:extLst>
              <a:ext uri="{FF2B5EF4-FFF2-40B4-BE49-F238E27FC236}">
                <a16:creationId xmlns:a16="http://schemas.microsoft.com/office/drawing/2014/main" id="{1DA9E3F8-F640-4D83-B57A-97F6F389C6CB}"/>
              </a:ext>
            </a:extLst>
          </p:cNvPr>
          <p:cNvPicPr>
            <a:picLocks noChangeAspect="1"/>
          </p:cNvPicPr>
          <p:nvPr/>
        </p:nvPicPr>
        <p:blipFill>
          <a:blip r:embed="rId6"/>
          <a:stretch>
            <a:fillRect/>
          </a:stretch>
        </p:blipFill>
        <p:spPr>
          <a:xfrm>
            <a:off x="5680016" y="36515113"/>
            <a:ext cx="1659190" cy="1920116"/>
          </a:xfrm>
          <a:prstGeom prst="rect">
            <a:avLst/>
          </a:prstGeom>
        </p:spPr>
      </p:pic>
      <p:sp>
        <p:nvSpPr>
          <p:cNvPr id="128" name="Rectangle 127">
            <a:extLst>
              <a:ext uri="{FF2B5EF4-FFF2-40B4-BE49-F238E27FC236}">
                <a16:creationId xmlns:a16="http://schemas.microsoft.com/office/drawing/2014/main" id="{15B19D90-A48F-4397-BA5D-23EAF96AD6AD}"/>
              </a:ext>
            </a:extLst>
          </p:cNvPr>
          <p:cNvSpPr/>
          <p:nvPr/>
        </p:nvSpPr>
        <p:spPr>
          <a:xfrm>
            <a:off x="654845" y="30459274"/>
            <a:ext cx="9927414" cy="530905"/>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CNN Data</a:t>
            </a:r>
          </a:p>
        </p:txBody>
      </p:sp>
      <p:graphicFrame>
        <p:nvGraphicFramePr>
          <p:cNvPr id="135" name="Table 134">
            <a:extLst>
              <a:ext uri="{FF2B5EF4-FFF2-40B4-BE49-F238E27FC236}">
                <a16:creationId xmlns:a16="http://schemas.microsoft.com/office/drawing/2014/main" id="{7FCBBAF6-2F02-4DB1-AB0C-129E4272AE6B}"/>
              </a:ext>
            </a:extLst>
          </p:cNvPr>
          <p:cNvGraphicFramePr>
            <a:graphicFrameLocks noGrp="1"/>
          </p:cNvGraphicFramePr>
          <p:nvPr>
            <p:extLst>
              <p:ext uri="{D42A27DB-BD31-4B8C-83A1-F6EECF244321}">
                <p14:modId xmlns:p14="http://schemas.microsoft.com/office/powerpoint/2010/main" val="4252696016"/>
              </p:ext>
            </p:extLst>
          </p:nvPr>
        </p:nvGraphicFramePr>
        <p:xfrm>
          <a:off x="11617890" y="31063648"/>
          <a:ext cx="6440133" cy="4156260"/>
        </p:xfrm>
        <a:graphic>
          <a:graphicData uri="http://schemas.openxmlformats.org/drawingml/2006/table">
            <a:tbl>
              <a:tblPr firstRow="1" bandRow="1">
                <a:tableStyleId>{5C22544A-7EE6-4342-B048-85BDC9FD1C3A}</a:tableStyleId>
              </a:tblPr>
              <a:tblGrid>
                <a:gridCol w="1337129">
                  <a:extLst>
                    <a:ext uri="{9D8B030D-6E8A-4147-A177-3AD203B41FA5}">
                      <a16:colId xmlns:a16="http://schemas.microsoft.com/office/drawing/2014/main" val="113362251"/>
                    </a:ext>
                  </a:extLst>
                </a:gridCol>
                <a:gridCol w="1928004">
                  <a:extLst>
                    <a:ext uri="{9D8B030D-6E8A-4147-A177-3AD203B41FA5}">
                      <a16:colId xmlns:a16="http://schemas.microsoft.com/office/drawing/2014/main" val="2556217327"/>
                    </a:ext>
                  </a:extLst>
                </a:gridCol>
                <a:gridCol w="1308100">
                  <a:extLst>
                    <a:ext uri="{9D8B030D-6E8A-4147-A177-3AD203B41FA5}">
                      <a16:colId xmlns:a16="http://schemas.microsoft.com/office/drawing/2014/main" val="1259556118"/>
                    </a:ext>
                  </a:extLst>
                </a:gridCol>
                <a:gridCol w="1866900">
                  <a:extLst>
                    <a:ext uri="{9D8B030D-6E8A-4147-A177-3AD203B41FA5}">
                      <a16:colId xmlns:a16="http://schemas.microsoft.com/office/drawing/2014/main" val="1236678076"/>
                    </a:ext>
                  </a:extLst>
                </a:gridCol>
              </a:tblGrid>
              <a:tr h="831252">
                <a:tc>
                  <a:txBody>
                    <a:bodyPr/>
                    <a:lstStyle/>
                    <a:p>
                      <a:pPr algn="ctr" rtl="0" fontAlgn="t">
                        <a:spcBef>
                          <a:spcPts val="0"/>
                        </a:spcBef>
                        <a:spcAft>
                          <a:spcPts val="0"/>
                        </a:spcAft>
                      </a:pPr>
                      <a:r>
                        <a:rPr lang="en-US" sz="2000" b="1" i="0" u="none" strike="noStrike" dirty="0">
                          <a:solidFill>
                            <a:schemeClr val="bg1"/>
                          </a:solidFill>
                          <a:effectLst/>
                          <a:latin typeface="+mj-lt"/>
                          <a:cs typeface="Calibri" panose="020F0502020204030204" pitchFamily="34" charset="0"/>
                        </a:rPr>
                        <a:t>Learning Rate</a:t>
                      </a:r>
                      <a:endParaRPr lang="en-US" sz="2000" b="1" dirty="0">
                        <a:solidFill>
                          <a:schemeClr val="bg1"/>
                        </a:solidFill>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1" i="0" u="none" strike="noStrike" dirty="0">
                          <a:solidFill>
                            <a:schemeClr val="bg1"/>
                          </a:solidFill>
                          <a:effectLst/>
                          <a:latin typeface="+mj-lt"/>
                          <a:cs typeface="Calibri" panose="020F0502020204030204" pitchFamily="34" charset="0"/>
                        </a:rPr>
                        <a:t>Regularization</a:t>
                      </a:r>
                      <a:endParaRPr lang="en-US" sz="2000" b="1" dirty="0">
                        <a:solidFill>
                          <a:schemeClr val="bg1"/>
                        </a:solidFill>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1" i="0" u="none" strike="noStrike" dirty="0">
                          <a:solidFill>
                            <a:schemeClr val="bg1"/>
                          </a:solidFill>
                          <a:effectLst/>
                          <a:latin typeface="+mj-lt"/>
                          <a:cs typeface="Calibri" panose="020F0502020204030204" pitchFamily="34" charset="0"/>
                        </a:rPr>
                        <a:t>Accuracy</a:t>
                      </a:r>
                      <a:endParaRPr lang="en-US" sz="2000" b="1" dirty="0">
                        <a:solidFill>
                          <a:schemeClr val="bg1"/>
                        </a:solidFill>
                        <a:effectLst/>
                        <a:latin typeface="+mj-lt"/>
                        <a:cs typeface="Calibri" panose="020F0502020204030204" pitchFamily="34" charset="0"/>
                      </a:endParaRPr>
                    </a:p>
                  </a:txBody>
                  <a:tcPr marL="63500" marR="63500" marT="63500" marB="63500" anchor="ctr"/>
                </a:tc>
                <a:tc>
                  <a:txBody>
                    <a:bodyPr/>
                    <a:lstStyle/>
                    <a:p>
                      <a:pPr algn="ctr"/>
                      <a:r>
                        <a:rPr lang="en-US" sz="2000" dirty="0">
                          <a:solidFill>
                            <a:schemeClr val="bg1"/>
                          </a:solidFill>
                          <a:latin typeface="+mj-lt"/>
                          <a:cs typeface="Calibri" panose="020F0502020204030204" pitchFamily="34" charset="0"/>
                        </a:rPr>
                        <a:t>Top 5 Accuracies</a:t>
                      </a:r>
                    </a:p>
                  </a:txBody>
                  <a:tcPr anchor="ctr"/>
                </a:tc>
                <a:extLst>
                  <a:ext uri="{0D108BD9-81ED-4DB2-BD59-A6C34878D82A}">
                    <a16:rowId xmlns:a16="http://schemas.microsoft.com/office/drawing/2014/main" val="2792343171"/>
                  </a:ext>
                </a:extLst>
              </a:tr>
              <a:tr h="831252">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1e-4</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None</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93.27%</a:t>
                      </a:r>
                      <a:endParaRPr lang="en-US" sz="2000" b="0" dirty="0">
                        <a:effectLst/>
                        <a:latin typeface="+mj-lt"/>
                        <a:cs typeface="Calibri" panose="020F0502020204030204" pitchFamily="34" charset="0"/>
                      </a:endParaRPr>
                    </a:p>
                  </a:txBody>
                  <a:tcPr marL="63500" marR="63500" marT="63500" marB="63500" anchor="ctr"/>
                </a:tc>
                <a:tc>
                  <a:txBody>
                    <a:bodyPr/>
                    <a:lstStyle/>
                    <a:p>
                      <a:pPr algn="ctr"/>
                      <a:r>
                        <a:rPr lang="en-US" sz="2000" dirty="0">
                          <a:latin typeface="+mj-lt"/>
                          <a:cs typeface="Calibri" panose="020F0502020204030204" pitchFamily="34" charset="0"/>
                        </a:rPr>
                        <a:t>97.72%</a:t>
                      </a:r>
                    </a:p>
                  </a:txBody>
                  <a:tcPr anchor="ctr"/>
                </a:tc>
                <a:extLst>
                  <a:ext uri="{0D108BD9-81ED-4DB2-BD59-A6C34878D82A}">
                    <a16:rowId xmlns:a16="http://schemas.microsoft.com/office/drawing/2014/main" val="1326788894"/>
                  </a:ext>
                </a:extLst>
              </a:tr>
              <a:tr h="831252">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1e-5</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None</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83.53%</a:t>
                      </a:r>
                      <a:endParaRPr lang="en-US" sz="2000" b="0" dirty="0">
                        <a:effectLst/>
                        <a:latin typeface="+mj-lt"/>
                        <a:cs typeface="Calibri" panose="020F0502020204030204" pitchFamily="34" charset="0"/>
                      </a:endParaRPr>
                    </a:p>
                  </a:txBody>
                  <a:tcPr marL="63500" marR="63500" marT="63500" marB="63500" anchor="ctr"/>
                </a:tc>
                <a:tc>
                  <a:txBody>
                    <a:bodyPr/>
                    <a:lstStyle/>
                    <a:p>
                      <a:pPr algn="ctr"/>
                      <a:r>
                        <a:rPr lang="en-US" sz="2000" dirty="0">
                          <a:latin typeface="+mj-lt"/>
                          <a:cs typeface="Calibri" panose="020F0502020204030204" pitchFamily="34" charset="0"/>
                        </a:rPr>
                        <a:t>97.07%</a:t>
                      </a:r>
                    </a:p>
                  </a:txBody>
                  <a:tcPr anchor="ctr"/>
                </a:tc>
                <a:extLst>
                  <a:ext uri="{0D108BD9-81ED-4DB2-BD59-A6C34878D82A}">
                    <a16:rowId xmlns:a16="http://schemas.microsoft.com/office/drawing/2014/main" val="2895803527"/>
                  </a:ext>
                </a:extLst>
              </a:tr>
              <a:tr h="831252">
                <a:tc>
                  <a:txBody>
                    <a:bodyPr/>
                    <a:lstStyle/>
                    <a:p>
                      <a:pPr algn="ctr" rtl="0" fontAlgn="t">
                        <a:spcBef>
                          <a:spcPts val="0"/>
                        </a:spcBef>
                        <a:spcAft>
                          <a:spcPts val="0"/>
                        </a:spcAft>
                      </a:pPr>
                      <a:r>
                        <a:rPr lang="en-US" sz="2000" b="0" i="0" u="none" strike="noStrike">
                          <a:solidFill>
                            <a:srgbClr val="000000"/>
                          </a:solidFill>
                          <a:effectLst/>
                          <a:latin typeface="+mj-lt"/>
                          <a:cs typeface="Calibri" panose="020F0502020204030204" pitchFamily="34" charset="0"/>
                        </a:rPr>
                        <a:t>1e-6</a:t>
                      </a:r>
                      <a:endParaRPr lang="en-US" sz="2000" b="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None</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79.61%</a:t>
                      </a:r>
                      <a:endParaRPr lang="en-US" sz="2000" b="0" dirty="0">
                        <a:effectLst/>
                        <a:latin typeface="+mj-lt"/>
                        <a:cs typeface="Calibri" panose="020F0502020204030204" pitchFamily="34" charset="0"/>
                      </a:endParaRPr>
                    </a:p>
                  </a:txBody>
                  <a:tcPr marL="63500" marR="63500" marT="63500" marB="63500" anchor="ctr"/>
                </a:tc>
                <a:tc>
                  <a:txBody>
                    <a:bodyPr/>
                    <a:lstStyle/>
                    <a:p>
                      <a:pPr algn="ctr"/>
                      <a:r>
                        <a:rPr lang="en-US" sz="2000" dirty="0">
                          <a:latin typeface="+mj-lt"/>
                          <a:cs typeface="Calibri" panose="020F0502020204030204" pitchFamily="34" charset="0"/>
                        </a:rPr>
                        <a:t>97.80%</a:t>
                      </a:r>
                    </a:p>
                  </a:txBody>
                  <a:tcPr anchor="ctr"/>
                </a:tc>
                <a:extLst>
                  <a:ext uri="{0D108BD9-81ED-4DB2-BD59-A6C34878D82A}">
                    <a16:rowId xmlns:a16="http://schemas.microsoft.com/office/drawing/2014/main" val="753393710"/>
                  </a:ext>
                </a:extLst>
              </a:tr>
              <a:tr h="831252">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1e-4</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L2</a:t>
                      </a:r>
                      <a:endParaRPr lang="en-US" sz="2000" b="0" dirty="0">
                        <a:effectLst/>
                        <a:latin typeface="+mj-lt"/>
                        <a:cs typeface="Calibri" panose="020F0502020204030204" pitchFamily="34" charset="0"/>
                      </a:endParaRPr>
                    </a:p>
                  </a:txBody>
                  <a:tcPr marL="63500" marR="63500" marT="63500" marB="63500" anchor="ctr"/>
                </a:tc>
                <a:tc>
                  <a:txBody>
                    <a:bodyPr/>
                    <a:lstStyle/>
                    <a:p>
                      <a:pPr algn="ctr" rtl="0" fontAlgn="t">
                        <a:spcBef>
                          <a:spcPts val="0"/>
                        </a:spcBef>
                        <a:spcAft>
                          <a:spcPts val="0"/>
                        </a:spcAft>
                      </a:pPr>
                      <a:r>
                        <a:rPr lang="en-US" sz="2000" b="0" i="0" u="none" strike="noStrike" dirty="0">
                          <a:solidFill>
                            <a:srgbClr val="000000"/>
                          </a:solidFill>
                          <a:effectLst/>
                          <a:latin typeface="+mj-lt"/>
                          <a:cs typeface="Calibri" panose="020F0502020204030204" pitchFamily="34" charset="0"/>
                        </a:rPr>
                        <a:t>86.91%</a:t>
                      </a:r>
                      <a:endParaRPr lang="en-US" sz="2000" b="0" dirty="0">
                        <a:effectLst/>
                        <a:latin typeface="+mj-lt"/>
                        <a:cs typeface="Calibri" panose="020F0502020204030204" pitchFamily="34" charset="0"/>
                      </a:endParaRPr>
                    </a:p>
                  </a:txBody>
                  <a:tcPr marL="63500" marR="63500" marT="63500" marB="63500" anchor="ctr"/>
                </a:tc>
                <a:tc>
                  <a:txBody>
                    <a:bodyPr/>
                    <a:lstStyle/>
                    <a:p>
                      <a:pPr algn="ctr"/>
                      <a:r>
                        <a:rPr lang="en-US" sz="2000" dirty="0">
                          <a:latin typeface="+mj-lt"/>
                          <a:cs typeface="Calibri" panose="020F0502020204030204" pitchFamily="34" charset="0"/>
                        </a:rPr>
                        <a:t>96.53%</a:t>
                      </a:r>
                    </a:p>
                  </a:txBody>
                  <a:tcPr anchor="ctr"/>
                </a:tc>
                <a:extLst>
                  <a:ext uri="{0D108BD9-81ED-4DB2-BD59-A6C34878D82A}">
                    <a16:rowId xmlns:a16="http://schemas.microsoft.com/office/drawing/2014/main" val="3412221555"/>
                  </a:ext>
                </a:extLst>
              </a:tr>
            </a:tbl>
          </a:graphicData>
        </a:graphic>
      </p:graphicFrame>
      <p:pic>
        <p:nvPicPr>
          <p:cNvPr id="1038" name="Picture 14" descr="Image result for neural network equation">
            <a:extLst>
              <a:ext uri="{FF2B5EF4-FFF2-40B4-BE49-F238E27FC236}">
                <a16:creationId xmlns:a16="http://schemas.microsoft.com/office/drawing/2014/main" id="{9B7470E8-6181-4A6C-B364-1E4A1961E0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1148" y="12745458"/>
            <a:ext cx="3573971" cy="203916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a:extLst>
              <a:ext uri="{FF2B5EF4-FFF2-40B4-BE49-F238E27FC236}">
                <a16:creationId xmlns:a16="http://schemas.microsoft.com/office/drawing/2014/main" id="{15875E16-2B19-4F8D-B375-05DB899B2C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5643" y="16464334"/>
            <a:ext cx="3520587" cy="2058759"/>
          </a:xfrm>
          <a:prstGeom prst="rect">
            <a:avLst/>
          </a:prstGeom>
          <a:noFill/>
          <a:extLst>
            <a:ext uri="{909E8E84-426E-40DD-AFC4-6F175D3DCCD1}">
              <a14:hiddenFill xmlns:a14="http://schemas.microsoft.com/office/drawing/2010/main">
                <a:solidFill>
                  <a:srgbClr val="FFFFFF"/>
                </a:solidFill>
              </a14:hiddenFill>
            </a:ext>
          </a:extLst>
        </p:spPr>
      </p:pic>
      <p:sp>
        <p:nvSpPr>
          <p:cNvPr id="144" name="TextBox 143">
            <a:extLst>
              <a:ext uri="{FF2B5EF4-FFF2-40B4-BE49-F238E27FC236}">
                <a16:creationId xmlns:a16="http://schemas.microsoft.com/office/drawing/2014/main" id="{21393A79-E430-4941-B24D-140D75681F79}"/>
              </a:ext>
            </a:extLst>
          </p:cNvPr>
          <p:cNvSpPr txBox="1"/>
          <p:nvPr/>
        </p:nvSpPr>
        <p:spPr>
          <a:xfrm>
            <a:off x="6811148" y="18478683"/>
            <a:ext cx="3719128" cy="1200329"/>
          </a:xfrm>
          <a:prstGeom prst="rect">
            <a:avLst/>
          </a:prstGeom>
          <a:noFill/>
        </p:spPr>
        <p:txBody>
          <a:bodyPr wrap="square" rtlCol="0">
            <a:spAutoFit/>
          </a:bodyPr>
          <a:lstStyle/>
          <a:p>
            <a:r>
              <a:rPr lang="en-US" sz="1200" b="1" dirty="0">
                <a:solidFill>
                  <a:schemeClr val="tx1"/>
                </a:solidFill>
                <a:latin typeface="+mn-lt"/>
                <a:cs typeface="Calibri" panose="020F0502020204030204" pitchFamily="34" charset="0"/>
              </a:rPr>
              <a:t>Figure 2:  Diagram showing a filter sliding across an input image and creating the resultant feature map. (</a:t>
            </a:r>
            <a:r>
              <a:rPr lang="en-US" sz="1200" b="1" dirty="0">
                <a:solidFill>
                  <a:schemeClr val="tx1"/>
                </a:solidFill>
                <a:latin typeface="+mn-lt"/>
              </a:rPr>
              <a:t>https://towardsdatascience.com/applied-deep-learning-part-4-convolutional-neural-networks-584bc134c1e2)</a:t>
            </a:r>
          </a:p>
        </p:txBody>
      </p:sp>
      <p:sp>
        <p:nvSpPr>
          <p:cNvPr id="145" name="Rectangle 144">
            <a:extLst>
              <a:ext uri="{FF2B5EF4-FFF2-40B4-BE49-F238E27FC236}">
                <a16:creationId xmlns:a16="http://schemas.microsoft.com/office/drawing/2014/main" id="{7D6A31E9-7119-413F-82C1-9BAFA918E697}"/>
              </a:ext>
            </a:extLst>
          </p:cNvPr>
          <p:cNvSpPr/>
          <p:nvPr/>
        </p:nvSpPr>
        <p:spPr>
          <a:xfrm>
            <a:off x="33558581" y="7116446"/>
            <a:ext cx="9663233" cy="677091"/>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LSTM Methodology and Results</a:t>
            </a:r>
          </a:p>
        </p:txBody>
      </p:sp>
      <p:sp>
        <p:nvSpPr>
          <p:cNvPr id="147" name="Rectangle 146">
            <a:extLst>
              <a:ext uri="{FF2B5EF4-FFF2-40B4-BE49-F238E27FC236}">
                <a16:creationId xmlns:a16="http://schemas.microsoft.com/office/drawing/2014/main" id="{A9305BB0-3B50-459F-A920-466A52D6876E}"/>
              </a:ext>
            </a:extLst>
          </p:cNvPr>
          <p:cNvSpPr/>
          <p:nvPr/>
        </p:nvSpPr>
        <p:spPr>
          <a:xfrm>
            <a:off x="33591522" y="28335749"/>
            <a:ext cx="9663232" cy="602317"/>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Future Work</a:t>
            </a:r>
          </a:p>
        </p:txBody>
      </p:sp>
      <p:sp>
        <p:nvSpPr>
          <p:cNvPr id="149" name="Rectangle 148">
            <a:extLst>
              <a:ext uri="{FF2B5EF4-FFF2-40B4-BE49-F238E27FC236}">
                <a16:creationId xmlns:a16="http://schemas.microsoft.com/office/drawing/2014/main" id="{C1618559-97B8-4780-A813-A1E7754C2C88}"/>
              </a:ext>
            </a:extLst>
          </p:cNvPr>
          <p:cNvSpPr/>
          <p:nvPr/>
        </p:nvSpPr>
        <p:spPr>
          <a:xfrm>
            <a:off x="33573862" y="11950569"/>
            <a:ext cx="9663232" cy="61524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Discussion</a:t>
            </a:r>
          </a:p>
        </p:txBody>
      </p:sp>
      <p:sp>
        <p:nvSpPr>
          <p:cNvPr id="150" name="Google Shape;55;p5">
            <a:extLst>
              <a:ext uri="{FF2B5EF4-FFF2-40B4-BE49-F238E27FC236}">
                <a16:creationId xmlns:a16="http://schemas.microsoft.com/office/drawing/2014/main" id="{5A7ED9FE-2AE6-4573-B24A-4E32E33180A5}"/>
              </a:ext>
            </a:extLst>
          </p:cNvPr>
          <p:cNvSpPr txBox="1"/>
          <p:nvPr/>
        </p:nvSpPr>
        <p:spPr>
          <a:xfrm>
            <a:off x="33591522" y="12541375"/>
            <a:ext cx="9663232" cy="15488571"/>
          </a:xfrm>
          <a:prstGeom prst="rect">
            <a:avLst/>
          </a:prstGeom>
          <a:solidFill>
            <a:schemeClr val="bg1">
              <a:lumMod val="85000"/>
            </a:schemeClr>
          </a:solidFill>
          <a:ln>
            <a:noFill/>
          </a:ln>
        </p:spPr>
        <p:txBody>
          <a:bodyPr spcFirstLastPara="1" wrap="square" lIns="182875" tIns="91425" rIns="182875" bIns="182875" anchor="t" anchorCtr="0">
            <a:noAutofit/>
          </a:bodyPr>
          <a:lstStyle/>
          <a:p>
            <a:pPr indent="457200" eaLnBrk="0" fontAlgn="base" hangingPunct="0">
              <a:spcBef>
                <a:spcPct val="0"/>
              </a:spcBef>
              <a:spcAft>
                <a:spcPct val="0"/>
              </a:spcAft>
              <a:buClrTx/>
            </a:pPr>
            <a:r>
              <a:rPr lang="en-US" altLang="en-US" sz="1950" dirty="0">
                <a:latin typeface="+mj-lt"/>
                <a:cs typeface="Arial" panose="020B0604020202020204" pitchFamily="34" charset="0"/>
              </a:rPr>
              <a:t>It is promising that the DeepLetters CNN, by reaching an 89.76% accuracy (Table 1), was able to surpass the 72% validation accuracy bar that Garcia and Viesca (2016) set because both models’ architecture were similar (both were a version of a Google inception net trained for the image net challenge). The methods used in training this network were also similar to those used by Garcia &amp; Viesca (2016), using the same data they did with the addition of an extra dataset (Sreehari 2016). The DeepLetters CNN was able to converge to a higher accuracy because it was already trained on a million hand shape images by the DeepHand team (Kollar et al. 2016).</a:t>
            </a:r>
            <a:r>
              <a:rPr lang="en-US" altLang="en-US" sz="1950" dirty="0">
                <a:solidFill>
                  <a:schemeClr val="tx1"/>
                </a:solidFill>
                <a:latin typeface="+mj-lt"/>
              </a:rPr>
              <a:t>    </a:t>
            </a:r>
          </a:p>
          <a:p>
            <a:pPr indent="457200" eaLnBrk="0" fontAlgn="base" hangingPunct="0">
              <a:spcBef>
                <a:spcPct val="0"/>
              </a:spcBef>
              <a:spcAft>
                <a:spcPct val="0"/>
              </a:spcAft>
              <a:buClrTx/>
            </a:pPr>
            <a:r>
              <a:rPr lang="en-US" sz="1950" dirty="0" err="1">
                <a:solidFill>
                  <a:schemeClr val="tx1"/>
                </a:solidFill>
                <a:latin typeface="+mj-lt"/>
                <a:cs typeface="Calibri" panose="020F0502020204030204" pitchFamily="34" charset="0"/>
              </a:rPr>
              <a:t>Pugeault</a:t>
            </a:r>
            <a:r>
              <a:rPr lang="en-US" sz="1950" dirty="0">
                <a:solidFill>
                  <a:schemeClr val="tx1"/>
                </a:solidFill>
                <a:latin typeface="+mj-lt"/>
                <a:cs typeface="Calibri" panose="020F0502020204030204" pitchFamily="34" charset="0"/>
              </a:rPr>
              <a:t> &amp; Bowden (2011)</a:t>
            </a:r>
            <a:r>
              <a:rPr lang="en-US" altLang="en-US" sz="1950" dirty="0">
                <a:latin typeface="+mj-lt"/>
                <a:cs typeface="Arial" panose="020B0604020202020204" pitchFamily="34" charset="0"/>
              </a:rPr>
              <a:t> used a dataset consisting of depth images and reported an accuracy of 75% on their validation set, however, they reported no test sets. The DeepLetters CNN model, has a higher validation accuracy (89.76%) despite not using depth images.</a:t>
            </a:r>
            <a:r>
              <a:rPr lang="en-US" altLang="en-US" sz="1950" dirty="0">
                <a:solidFill>
                  <a:schemeClr val="tx1"/>
                </a:solidFill>
                <a:latin typeface="+mj-lt"/>
                <a:cs typeface="Arial" panose="020B0604020202020204" pitchFamily="34" charset="0"/>
              </a:rPr>
              <a:t> </a:t>
            </a:r>
            <a:r>
              <a:rPr lang="en-US" altLang="en-US" sz="1950" dirty="0">
                <a:latin typeface="+mj-lt"/>
                <a:cs typeface="Arial" panose="020B0604020202020204" pitchFamily="34" charset="0"/>
              </a:rPr>
              <a:t>After adding the garbage frames to the base model, the validation accuracy was almost 3% higher than before (Table 2). This shows promise in the fact that the addition of garbage frames allowed for the model to throw out images that were blurred or did not contain a hand. </a:t>
            </a:r>
            <a:endParaRPr lang="en-US" altLang="en-US" sz="1950" dirty="0">
              <a:solidFill>
                <a:schemeClr val="tx1"/>
              </a:solidFill>
              <a:latin typeface="+mj-lt"/>
            </a:endParaRPr>
          </a:p>
          <a:p>
            <a:pPr lvl="0" indent="457200" eaLnBrk="0" fontAlgn="base" hangingPunct="0">
              <a:spcBef>
                <a:spcPct val="0"/>
              </a:spcBef>
              <a:spcAft>
                <a:spcPct val="0"/>
              </a:spcAft>
              <a:buClrTx/>
            </a:pPr>
            <a:r>
              <a:rPr lang="en-US" altLang="en-US" sz="1950" dirty="0">
                <a:latin typeface="+mj-lt"/>
                <a:cs typeface="Arial" panose="020B0604020202020204" pitchFamily="34" charset="0"/>
              </a:rPr>
              <a:t>The test set accuracy was 47%, lower in comparison to the validation accuracies. When analyzing the confusion matrix, the letters M, N, P, Q, S, T, U, and F contained most of the error (Fig. 9). Part of this is likely because M, N, P, Q, S, and T are very similar in hand form. It is important to note that the diversity of signers in the dataset plays a big role in being able to detect letters like M, N, P, Q, S, and T with higher accuracy. There was trouble with F likely because some of the signers in the dataset signed F at an angle such that it was hard to tell the difference between F and V or U. Another reason for the inaccuracy could be that the images in the test dataset were taken from a bit further away in comparison to the images used for training. </a:t>
            </a:r>
          </a:p>
          <a:p>
            <a:pPr indent="457200" eaLnBrk="0" fontAlgn="base" hangingPunct="0">
              <a:spcBef>
                <a:spcPct val="0"/>
              </a:spcBef>
              <a:spcAft>
                <a:spcPct val="0"/>
              </a:spcAft>
              <a:buClrTx/>
            </a:pPr>
            <a:r>
              <a:rPr lang="en-US" altLang="en-US" sz="1950" dirty="0">
                <a:latin typeface="+mj-lt"/>
                <a:cs typeface="Arial" panose="020B0604020202020204" pitchFamily="34" charset="0"/>
              </a:rPr>
              <a:t>The drop in accuracy for the test set between the base model and enhanced model was minimal, and this is encouraging because adding the garbage frames increase the complexity of the problem. With this increase in complexity, having only a 1.51% decrease (Fig. 9 and 12) in test accuracy shows the overall strength of the model. A method that could work to improve the garbage frame dataset would be to include hand sign images to the dataset that don’t represent actual ASL fingerspelling signs (rather than the current dataset of images with transition frames or no hand at all). This could potentially force the model to really learn what identifies certain signs and discard any other handshape that doesn’t represent a letter.</a:t>
            </a:r>
          </a:p>
          <a:p>
            <a:pPr lvl="0" indent="457200" eaLnBrk="0" fontAlgn="base" hangingPunct="0">
              <a:spcBef>
                <a:spcPct val="0"/>
              </a:spcBef>
              <a:spcAft>
                <a:spcPct val="0"/>
              </a:spcAft>
              <a:buClrTx/>
            </a:pPr>
            <a:r>
              <a:rPr lang="en-US" altLang="en-US" sz="1950" dirty="0">
                <a:latin typeface="+mj-lt"/>
                <a:cs typeface="Arial" panose="020B0604020202020204" pitchFamily="34" charset="0"/>
              </a:rPr>
              <a:t>Testing models using robust, real-world test sets that are comprised of images from many signers in a variety of environments and captured separately from training and validation test sets is uncommon. Garcia and Viesca (2016) are a notable exception because their testing dataset consisted of images with a variety of signers and environments, however their models weren’t able to generalize well. For example, one of their models classified each input as ‘A” over half of the time with a confidence of over 99%. In contrast, the DeepLetters CNN model had an overall accuracy of 47%.</a:t>
            </a:r>
          </a:p>
          <a:p>
            <a:pPr lvl="0" indent="457200" eaLnBrk="0" fontAlgn="base" hangingPunct="0">
              <a:spcBef>
                <a:spcPct val="0"/>
              </a:spcBef>
              <a:spcAft>
                <a:spcPct val="0"/>
              </a:spcAft>
              <a:buClrTx/>
            </a:pPr>
            <a:r>
              <a:rPr lang="en-US" altLang="en-US" sz="1950" dirty="0">
                <a:latin typeface="+mj-lt"/>
                <a:cs typeface="Arial" panose="020B0604020202020204" pitchFamily="34" charset="0"/>
              </a:rPr>
              <a:t>Unfortunately, it is difficult to compare the 47% test accuracy with other papers because of the limited use of real-world test sets. However, test set accuracy is still a valuable source of information that helps show how the DeepLetters model is capable of detecting some signs outside its own training and validation dataset. In order to reap the real-world benefits of fingerspelling and sign language translation using artificial intelligence, it is important to test models on real-world datasets with different signers and environments. The 47% accuracy of the DeepLetters CNN acts as a stepping stone toward future success in real-world translation.</a:t>
            </a:r>
          </a:p>
        </p:txBody>
      </p:sp>
      <p:sp>
        <p:nvSpPr>
          <p:cNvPr id="152" name="Google Shape;55;p5">
            <a:extLst>
              <a:ext uri="{FF2B5EF4-FFF2-40B4-BE49-F238E27FC236}">
                <a16:creationId xmlns:a16="http://schemas.microsoft.com/office/drawing/2014/main" id="{3BB83146-BCF3-4D27-BD65-F775D9445CAB}"/>
              </a:ext>
            </a:extLst>
          </p:cNvPr>
          <p:cNvSpPr txBox="1"/>
          <p:nvPr/>
        </p:nvSpPr>
        <p:spPr>
          <a:xfrm>
            <a:off x="33548905" y="7806295"/>
            <a:ext cx="9672910" cy="3434370"/>
          </a:xfrm>
          <a:prstGeom prst="rect">
            <a:avLst/>
          </a:prstGeom>
          <a:solidFill>
            <a:schemeClr val="bg1">
              <a:lumMod val="85000"/>
            </a:schemeClr>
          </a:solidFill>
          <a:ln>
            <a:noFill/>
          </a:ln>
        </p:spPr>
        <p:txBody>
          <a:bodyPr spcFirstLastPara="1" wrap="square" lIns="182875" tIns="91425" rIns="182875" bIns="182875" anchor="t" anchorCtr="0">
            <a:noAutofit/>
          </a:bodyPr>
          <a:lstStyle/>
          <a:p>
            <a:pPr indent="457200"/>
            <a:r>
              <a:rPr lang="en-US" sz="1800" dirty="0">
                <a:latin typeface="Arial" panose="020B0604020202020204" pitchFamily="34" charset="0"/>
              </a:rPr>
              <a:t>Based on the approach of Shi, et al (2018) Seq2Seq and CTC models were identified to be tried as the LSTM model. The difference between their approach and the approach laid out by this work is that the CNN being plugged into the LSTM has already been trained on fingerspelling images, which could help converge to a better solution. The dataset being used for the LSTM is very different from the dataset used to train the CNN. The CNN dataset was all of close-up, static hand images, while the LSTM dataset contains videos of people close, far, and using two hands. Because of this, the CNN in the new CNN-LSTM architecture must be trained again with the LSTM. However, this creates a large memory requirement for running the model. Initial attempts using this methodology revealed a need for greater computing resources than are currently available to the Finalists. Access to cloud computing space and time will be required to proceed with this step. </a:t>
            </a:r>
            <a:endParaRPr sz="1600" dirty="0">
              <a:solidFill>
                <a:srgbClr val="3F3F3F"/>
              </a:solidFill>
              <a:latin typeface="Calibri" panose="020F0502020204030204" pitchFamily="34" charset="0"/>
              <a:ea typeface="Calibri"/>
              <a:cs typeface="Calibri" panose="020F0502020204030204" pitchFamily="34" charset="0"/>
              <a:sym typeface="Calibri"/>
            </a:endParaRPr>
          </a:p>
        </p:txBody>
      </p:sp>
      <p:sp>
        <p:nvSpPr>
          <p:cNvPr id="127" name="Rectangle 126">
            <a:extLst>
              <a:ext uri="{FF2B5EF4-FFF2-40B4-BE49-F238E27FC236}">
                <a16:creationId xmlns:a16="http://schemas.microsoft.com/office/drawing/2014/main" id="{87675C56-D532-4C8E-9C2E-1E85AD121AAB}"/>
              </a:ext>
            </a:extLst>
          </p:cNvPr>
          <p:cNvSpPr/>
          <p:nvPr/>
        </p:nvSpPr>
        <p:spPr>
          <a:xfrm>
            <a:off x="698001" y="38284629"/>
            <a:ext cx="10044495" cy="1815882"/>
          </a:xfrm>
          <a:prstGeom prst="rect">
            <a:avLst/>
          </a:prstGeom>
        </p:spPr>
        <p:txBody>
          <a:bodyPr wrap="square">
            <a:spAutoFit/>
          </a:bodyPr>
          <a:lstStyle/>
          <a:p>
            <a:br>
              <a:rPr lang="en-US" b="1" dirty="0">
                <a:latin typeface="+mj-lt"/>
                <a:cs typeface="Calibri" panose="020F0502020204030204" pitchFamily="34" charset="0"/>
              </a:rPr>
            </a:br>
            <a:r>
              <a:rPr lang="en-US" b="1" dirty="0">
                <a:latin typeface="+mj-lt"/>
                <a:cs typeface="Calibri" panose="020F0502020204030204" pitchFamily="34" charset="0"/>
              </a:rPr>
              <a:t>Figure 5: Example images from each of the datasets used in the CNN A - </a:t>
            </a:r>
            <a:r>
              <a:rPr lang="en-US" b="1" dirty="0" err="1">
                <a:latin typeface="+mj-lt"/>
                <a:cs typeface="Calibri" panose="020F0502020204030204" pitchFamily="34" charset="0"/>
              </a:rPr>
              <a:t>Pugeault</a:t>
            </a:r>
            <a:r>
              <a:rPr lang="en-US" b="1" dirty="0">
                <a:latin typeface="+mj-lt"/>
                <a:cs typeface="Calibri" panose="020F0502020204030204" pitchFamily="34" charset="0"/>
              </a:rPr>
              <a:t> and Bowden. 2011, B - Sreehari, 2016, C - </a:t>
            </a:r>
            <a:r>
              <a:rPr lang="en-US" b="1" dirty="0" err="1">
                <a:latin typeface="+mj-lt"/>
                <a:cs typeface="Calibri" panose="020F0502020204030204" pitchFamily="34" charset="0"/>
              </a:rPr>
              <a:t>Barczak</a:t>
            </a:r>
            <a:r>
              <a:rPr lang="en-US" b="1" dirty="0">
                <a:latin typeface="+mj-lt"/>
                <a:cs typeface="Calibri" panose="020F0502020204030204" pitchFamily="34" charset="0"/>
              </a:rPr>
              <a:t>, et al. 2011, D - Kollar, et al, 2016, E - High School ASL Dataset. T</a:t>
            </a:r>
            <a:r>
              <a:rPr lang="en-US" b="1" dirty="0">
                <a:latin typeface="+mj-lt"/>
              </a:rPr>
              <a:t>hese five images show the diversity of the dataset. Some images are zoomed in where the hand is, others have different lighting and show the entire arm, others are in outside environments, and some have black backgrounds to ensure only the hand is visible. The vast majority of the dataset is like A which comprises of 94% of the data </a:t>
            </a:r>
          </a:p>
          <a:p>
            <a:br>
              <a:rPr lang="en-US" dirty="0"/>
            </a:br>
            <a:endParaRPr lang="en-US" dirty="0"/>
          </a:p>
        </p:txBody>
      </p:sp>
      <p:sp>
        <p:nvSpPr>
          <p:cNvPr id="163" name="TextBox 162">
            <a:extLst>
              <a:ext uri="{FF2B5EF4-FFF2-40B4-BE49-F238E27FC236}">
                <a16:creationId xmlns:a16="http://schemas.microsoft.com/office/drawing/2014/main" id="{70B4235A-04C5-4106-B06E-D1E711E4AE94}"/>
              </a:ext>
            </a:extLst>
          </p:cNvPr>
          <p:cNvSpPr txBox="1"/>
          <p:nvPr/>
        </p:nvSpPr>
        <p:spPr>
          <a:xfrm>
            <a:off x="988094" y="20908860"/>
            <a:ext cx="3719129" cy="1384995"/>
          </a:xfrm>
          <a:prstGeom prst="rect">
            <a:avLst/>
          </a:prstGeom>
          <a:noFill/>
        </p:spPr>
        <p:txBody>
          <a:bodyPr wrap="square" rtlCol="0">
            <a:spAutoFit/>
          </a:bodyPr>
          <a:lstStyle/>
          <a:p>
            <a:r>
              <a:rPr lang="en-US" b="1" dirty="0">
                <a:latin typeface="+mn-lt"/>
                <a:cs typeface="Calibri" panose="020F0502020204030204" pitchFamily="34" charset="0"/>
              </a:rPr>
              <a:t>Figure 3: Shows multiple LSTM cells with their 4 gates. Gates that use the sigmoid function are denoted with σ. The gate that uses tanh is donated with tanh. Cell state is denoted by h sub t) </a:t>
            </a:r>
          </a:p>
          <a:p>
            <a:endParaRPr lang="en-US" b="1" dirty="0">
              <a:latin typeface="Calibri" panose="020F0502020204030204" pitchFamily="34" charset="0"/>
              <a:cs typeface="Calibri" panose="020F0502020204030204" pitchFamily="34" charset="0"/>
            </a:endParaRPr>
          </a:p>
        </p:txBody>
      </p:sp>
      <p:sp>
        <p:nvSpPr>
          <p:cNvPr id="176" name="Google Shape;55;p5">
            <a:extLst>
              <a:ext uri="{FF2B5EF4-FFF2-40B4-BE49-F238E27FC236}">
                <a16:creationId xmlns:a16="http://schemas.microsoft.com/office/drawing/2014/main" id="{8A593A2C-3C6D-44EB-910F-9E201CC34628}"/>
              </a:ext>
            </a:extLst>
          </p:cNvPr>
          <p:cNvSpPr txBox="1"/>
          <p:nvPr/>
        </p:nvSpPr>
        <p:spPr>
          <a:xfrm>
            <a:off x="33609065" y="28946063"/>
            <a:ext cx="9671213" cy="2509297"/>
          </a:xfrm>
          <a:prstGeom prst="rect">
            <a:avLst/>
          </a:prstGeom>
          <a:solidFill>
            <a:schemeClr val="bg1">
              <a:lumMod val="85000"/>
            </a:schemeClr>
          </a:solidFill>
          <a:ln>
            <a:noFill/>
          </a:ln>
        </p:spPr>
        <p:txBody>
          <a:bodyPr spcFirstLastPara="1" wrap="square" lIns="182875" tIns="91425" rIns="182875" bIns="182875" anchor="t" anchorCtr="0">
            <a:noAutofit/>
          </a:bodyPr>
          <a:lstStyle/>
          <a:p>
            <a:r>
              <a:rPr lang="en-US" sz="1800" dirty="0">
                <a:cs typeface="Calibri" panose="020F0502020204030204" pitchFamily="34" charset="0"/>
              </a:rPr>
              <a:t>    While the dataset used for the CNN was very large, most of it comprised only of 5 signers and was images of the hand very close up. Using an image dataset not dominated by a few signers, taken from a greater distance, taken in more locations, and in less-controlled environments will help improve generalizability. </a:t>
            </a:r>
          </a:p>
          <a:p>
            <a:r>
              <a:rPr lang="en-US" sz="1800" dirty="0">
                <a:cs typeface="Calibri" panose="020F0502020204030204" pitchFamily="34" charset="0"/>
              </a:rPr>
              <a:t>    Due to resource constraints, the LSTM portion of this work has yet to be completed. More computing resources is all that is required because the model itself is built and ready to be trained. Using a cloud-based approach would be a good option to get these required resources. When complete, results will be compared with Shi et al. (2018). </a:t>
            </a:r>
            <a:endParaRPr lang="en-US" sz="1800" dirty="0">
              <a:latin typeface="+mj-lt"/>
              <a:cs typeface="Calibri" panose="020F0502020204030204" pitchFamily="34" charset="0"/>
            </a:endParaRPr>
          </a:p>
        </p:txBody>
      </p:sp>
      <p:pic>
        <p:nvPicPr>
          <p:cNvPr id="136" name="Picture 135">
            <a:extLst>
              <a:ext uri="{FF2B5EF4-FFF2-40B4-BE49-F238E27FC236}">
                <a16:creationId xmlns:a16="http://schemas.microsoft.com/office/drawing/2014/main" id="{1E35FFCC-EEED-4819-9145-85EFEBA21C03}"/>
              </a:ext>
            </a:extLst>
          </p:cNvPr>
          <p:cNvPicPr>
            <a:picLocks noChangeAspect="1"/>
          </p:cNvPicPr>
          <p:nvPr/>
        </p:nvPicPr>
        <p:blipFill rotWithShape="1">
          <a:blip r:embed="rId9"/>
          <a:srcRect r="8552"/>
          <a:stretch/>
        </p:blipFill>
        <p:spPr>
          <a:xfrm>
            <a:off x="15586713" y="39546900"/>
            <a:ext cx="5146280" cy="4220682"/>
          </a:xfrm>
          <a:prstGeom prst="rect">
            <a:avLst/>
          </a:prstGeom>
        </p:spPr>
      </p:pic>
      <p:pic>
        <p:nvPicPr>
          <p:cNvPr id="138" name="Picture 137">
            <a:extLst>
              <a:ext uri="{FF2B5EF4-FFF2-40B4-BE49-F238E27FC236}">
                <a16:creationId xmlns:a16="http://schemas.microsoft.com/office/drawing/2014/main" id="{C8E77D8B-D770-4FE5-921F-A456EB251717}"/>
              </a:ext>
            </a:extLst>
          </p:cNvPr>
          <p:cNvPicPr>
            <a:picLocks noChangeAspect="1"/>
          </p:cNvPicPr>
          <p:nvPr/>
        </p:nvPicPr>
        <p:blipFill rotWithShape="1">
          <a:blip r:embed="rId10"/>
          <a:srcRect r="8477"/>
          <a:stretch/>
        </p:blipFill>
        <p:spPr>
          <a:xfrm>
            <a:off x="15037067" y="24117200"/>
            <a:ext cx="5688018" cy="4587300"/>
          </a:xfrm>
          <a:prstGeom prst="rect">
            <a:avLst/>
          </a:prstGeom>
        </p:spPr>
      </p:pic>
      <p:pic>
        <p:nvPicPr>
          <p:cNvPr id="140" name="Picture 139">
            <a:extLst>
              <a:ext uri="{FF2B5EF4-FFF2-40B4-BE49-F238E27FC236}">
                <a16:creationId xmlns:a16="http://schemas.microsoft.com/office/drawing/2014/main" id="{55ED8B73-242C-43AE-AEE2-4DA04E0FB4D0}"/>
              </a:ext>
            </a:extLst>
          </p:cNvPr>
          <p:cNvPicPr>
            <a:picLocks noChangeAspect="1"/>
          </p:cNvPicPr>
          <p:nvPr/>
        </p:nvPicPr>
        <p:blipFill>
          <a:blip r:embed="rId11"/>
          <a:stretch>
            <a:fillRect/>
          </a:stretch>
        </p:blipFill>
        <p:spPr>
          <a:xfrm>
            <a:off x="16785524" y="35696176"/>
            <a:ext cx="4077768" cy="3087674"/>
          </a:xfrm>
          <a:prstGeom prst="rect">
            <a:avLst/>
          </a:prstGeom>
        </p:spPr>
      </p:pic>
      <p:pic>
        <p:nvPicPr>
          <p:cNvPr id="142" name="Picture 141">
            <a:extLst>
              <a:ext uri="{FF2B5EF4-FFF2-40B4-BE49-F238E27FC236}">
                <a16:creationId xmlns:a16="http://schemas.microsoft.com/office/drawing/2014/main" id="{5E12E291-D070-4C8B-B368-48D57F2E12FF}"/>
              </a:ext>
            </a:extLst>
          </p:cNvPr>
          <p:cNvPicPr>
            <a:picLocks noChangeAspect="1"/>
          </p:cNvPicPr>
          <p:nvPr/>
        </p:nvPicPr>
        <p:blipFill>
          <a:blip r:embed="rId12"/>
          <a:stretch>
            <a:fillRect/>
          </a:stretch>
        </p:blipFill>
        <p:spPr>
          <a:xfrm>
            <a:off x="16929515" y="19707004"/>
            <a:ext cx="4725840" cy="3544380"/>
          </a:xfrm>
          <a:prstGeom prst="rect">
            <a:avLst/>
          </a:prstGeom>
        </p:spPr>
      </p:pic>
      <p:pic>
        <p:nvPicPr>
          <p:cNvPr id="148" name="Picture 147">
            <a:extLst>
              <a:ext uri="{FF2B5EF4-FFF2-40B4-BE49-F238E27FC236}">
                <a16:creationId xmlns:a16="http://schemas.microsoft.com/office/drawing/2014/main" id="{653A44EA-9C56-4147-97D6-85432DAABD74}"/>
              </a:ext>
            </a:extLst>
          </p:cNvPr>
          <p:cNvPicPr>
            <a:picLocks noChangeAspect="1"/>
          </p:cNvPicPr>
          <p:nvPr/>
        </p:nvPicPr>
        <p:blipFill>
          <a:blip r:embed="rId13"/>
          <a:stretch>
            <a:fillRect/>
          </a:stretch>
        </p:blipFill>
        <p:spPr>
          <a:xfrm>
            <a:off x="22263256" y="19694915"/>
            <a:ext cx="4725840" cy="3544380"/>
          </a:xfrm>
          <a:prstGeom prst="rect">
            <a:avLst/>
          </a:prstGeom>
        </p:spPr>
      </p:pic>
      <p:pic>
        <p:nvPicPr>
          <p:cNvPr id="155" name="Picture 154">
            <a:extLst>
              <a:ext uri="{FF2B5EF4-FFF2-40B4-BE49-F238E27FC236}">
                <a16:creationId xmlns:a16="http://schemas.microsoft.com/office/drawing/2014/main" id="{7981DE1E-C9DE-446E-B64C-9EE386EE5637}"/>
              </a:ext>
            </a:extLst>
          </p:cNvPr>
          <p:cNvPicPr>
            <a:picLocks noChangeAspect="1"/>
          </p:cNvPicPr>
          <p:nvPr/>
        </p:nvPicPr>
        <p:blipFill>
          <a:blip r:embed="rId14"/>
          <a:stretch>
            <a:fillRect/>
          </a:stretch>
        </p:blipFill>
        <p:spPr>
          <a:xfrm>
            <a:off x="11625186" y="19714852"/>
            <a:ext cx="4715375" cy="3536532"/>
          </a:xfrm>
          <a:prstGeom prst="rect">
            <a:avLst/>
          </a:prstGeom>
        </p:spPr>
      </p:pic>
      <p:pic>
        <p:nvPicPr>
          <p:cNvPr id="159" name="Picture 158">
            <a:extLst>
              <a:ext uri="{FF2B5EF4-FFF2-40B4-BE49-F238E27FC236}">
                <a16:creationId xmlns:a16="http://schemas.microsoft.com/office/drawing/2014/main" id="{679F956B-645E-42B3-BFD9-488261AF253D}"/>
              </a:ext>
            </a:extLst>
          </p:cNvPr>
          <p:cNvPicPr>
            <a:picLocks noChangeAspect="1"/>
          </p:cNvPicPr>
          <p:nvPr/>
        </p:nvPicPr>
        <p:blipFill rotWithShape="1">
          <a:blip r:embed="rId15"/>
          <a:srcRect r="6875"/>
          <a:stretch/>
        </p:blipFill>
        <p:spPr>
          <a:xfrm>
            <a:off x="18815930" y="29724020"/>
            <a:ext cx="6336840" cy="4987595"/>
          </a:xfrm>
          <a:prstGeom prst="rect">
            <a:avLst/>
          </a:prstGeom>
        </p:spPr>
      </p:pic>
      <p:graphicFrame>
        <p:nvGraphicFramePr>
          <p:cNvPr id="1056" name="Table 1055">
            <a:extLst>
              <a:ext uri="{FF2B5EF4-FFF2-40B4-BE49-F238E27FC236}">
                <a16:creationId xmlns:a16="http://schemas.microsoft.com/office/drawing/2014/main" id="{C46E2E19-16C8-47E8-BD72-623D3ACC6AD8}"/>
              </a:ext>
            </a:extLst>
          </p:cNvPr>
          <p:cNvGraphicFramePr>
            <a:graphicFrameLocks noGrp="1"/>
          </p:cNvGraphicFramePr>
          <p:nvPr>
            <p:extLst>
              <p:ext uri="{D42A27DB-BD31-4B8C-83A1-F6EECF244321}">
                <p14:modId xmlns:p14="http://schemas.microsoft.com/office/powerpoint/2010/main" val="4135130520"/>
              </p:ext>
            </p:extLst>
          </p:nvPr>
        </p:nvGraphicFramePr>
        <p:xfrm>
          <a:off x="13349604" y="24117200"/>
          <a:ext cx="1687463" cy="1262814"/>
        </p:xfrm>
        <a:graphic>
          <a:graphicData uri="http://schemas.openxmlformats.org/drawingml/2006/table">
            <a:tbl>
              <a:tblPr firstRow="1" bandRow="1">
                <a:tableStyleId>{5C22544A-7EE6-4342-B048-85BDC9FD1C3A}</a:tableStyleId>
              </a:tblPr>
              <a:tblGrid>
                <a:gridCol w="1687463">
                  <a:extLst>
                    <a:ext uri="{9D8B030D-6E8A-4147-A177-3AD203B41FA5}">
                      <a16:colId xmlns:a16="http://schemas.microsoft.com/office/drawing/2014/main" val="3335710890"/>
                    </a:ext>
                  </a:extLst>
                </a:gridCol>
              </a:tblGrid>
              <a:tr h="784756">
                <a:tc>
                  <a:txBody>
                    <a:bodyPr/>
                    <a:lstStyle/>
                    <a:p>
                      <a:pPr algn="ctr"/>
                      <a:r>
                        <a:rPr lang="en-US" sz="2000" dirty="0"/>
                        <a:t>Accuracy</a:t>
                      </a:r>
                    </a:p>
                  </a:txBody>
                  <a:tcPr anchor="ctr"/>
                </a:tc>
                <a:extLst>
                  <a:ext uri="{0D108BD9-81ED-4DB2-BD59-A6C34878D82A}">
                    <a16:rowId xmlns:a16="http://schemas.microsoft.com/office/drawing/2014/main" val="3376599350"/>
                  </a:ext>
                </a:extLst>
              </a:tr>
              <a:tr h="478058">
                <a:tc>
                  <a:txBody>
                    <a:bodyPr/>
                    <a:lstStyle/>
                    <a:p>
                      <a:pPr algn="ctr"/>
                      <a:r>
                        <a:rPr lang="en-US" sz="2000" dirty="0"/>
                        <a:t>46.99%</a:t>
                      </a:r>
                    </a:p>
                  </a:txBody>
                  <a:tcPr anchor="ctr"/>
                </a:tc>
                <a:extLst>
                  <a:ext uri="{0D108BD9-81ED-4DB2-BD59-A6C34878D82A}">
                    <a16:rowId xmlns:a16="http://schemas.microsoft.com/office/drawing/2014/main" val="1531780205"/>
                  </a:ext>
                </a:extLst>
              </a:tr>
            </a:tbl>
          </a:graphicData>
        </a:graphic>
      </p:graphicFrame>
      <p:graphicFrame>
        <p:nvGraphicFramePr>
          <p:cNvPr id="1057" name="Table 1056">
            <a:extLst>
              <a:ext uri="{FF2B5EF4-FFF2-40B4-BE49-F238E27FC236}">
                <a16:creationId xmlns:a16="http://schemas.microsoft.com/office/drawing/2014/main" id="{85D40812-3F04-45DB-A4F2-8D75A4739FE0}"/>
              </a:ext>
            </a:extLst>
          </p:cNvPr>
          <p:cNvGraphicFramePr>
            <a:graphicFrameLocks noGrp="1"/>
          </p:cNvGraphicFramePr>
          <p:nvPr>
            <p:extLst>
              <p:ext uri="{D42A27DB-BD31-4B8C-83A1-F6EECF244321}">
                <p14:modId xmlns:p14="http://schemas.microsoft.com/office/powerpoint/2010/main" val="3301832384"/>
              </p:ext>
            </p:extLst>
          </p:nvPr>
        </p:nvGraphicFramePr>
        <p:xfrm>
          <a:off x="13343908" y="25385467"/>
          <a:ext cx="1687463" cy="1190068"/>
        </p:xfrm>
        <a:graphic>
          <a:graphicData uri="http://schemas.openxmlformats.org/drawingml/2006/table">
            <a:tbl>
              <a:tblPr firstRow="1" bandRow="1">
                <a:tableStyleId>{5C22544A-7EE6-4342-B048-85BDC9FD1C3A}</a:tableStyleId>
              </a:tblPr>
              <a:tblGrid>
                <a:gridCol w="1687463">
                  <a:extLst>
                    <a:ext uri="{9D8B030D-6E8A-4147-A177-3AD203B41FA5}">
                      <a16:colId xmlns:a16="http://schemas.microsoft.com/office/drawing/2014/main" val="3152250922"/>
                    </a:ext>
                  </a:extLst>
                </a:gridCol>
              </a:tblGrid>
              <a:tr h="765043">
                <a:tc>
                  <a:txBody>
                    <a:bodyPr/>
                    <a:lstStyle/>
                    <a:p>
                      <a:pPr algn="ctr"/>
                      <a:r>
                        <a:rPr lang="en-US" sz="2000" dirty="0"/>
                        <a:t>Top - 5 Accuracy</a:t>
                      </a:r>
                    </a:p>
                  </a:txBody>
                  <a:tcPr anchor="ctr"/>
                </a:tc>
                <a:extLst>
                  <a:ext uri="{0D108BD9-81ED-4DB2-BD59-A6C34878D82A}">
                    <a16:rowId xmlns:a16="http://schemas.microsoft.com/office/drawing/2014/main" val="1824113885"/>
                  </a:ext>
                </a:extLst>
              </a:tr>
              <a:tr h="425025">
                <a:tc>
                  <a:txBody>
                    <a:bodyPr/>
                    <a:lstStyle/>
                    <a:p>
                      <a:pPr algn="ctr"/>
                      <a:r>
                        <a:rPr lang="en-US" sz="2000" dirty="0"/>
                        <a:t>75.60%</a:t>
                      </a:r>
                    </a:p>
                  </a:txBody>
                  <a:tcPr anchor="ctr"/>
                </a:tc>
                <a:extLst>
                  <a:ext uri="{0D108BD9-81ED-4DB2-BD59-A6C34878D82A}">
                    <a16:rowId xmlns:a16="http://schemas.microsoft.com/office/drawing/2014/main" val="2879406536"/>
                  </a:ext>
                </a:extLst>
              </a:tr>
            </a:tbl>
          </a:graphicData>
        </a:graphic>
      </p:graphicFrame>
      <p:sp>
        <p:nvSpPr>
          <p:cNvPr id="215" name="Rectangle 214">
            <a:extLst>
              <a:ext uri="{FF2B5EF4-FFF2-40B4-BE49-F238E27FC236}">
                <a16:creationId xmlns:a16="http://schemas.microsoft.com/office/drawing/2014/main" id="{8651B225-EBB2-4DEA-BBB2-1AEBBEEDF1BC}"/>
              </a:ext>
            </a:extLst>
          </p:cNvPr>
          <p:cNvSpPr/>
          <p:nvPr/>
        </p:nvSpPr>
        <p:spPr>
          <a:xfrm>
            <a:off x="12649009" y="23473363"/>
            <a:ext cx="8076076" cy="556158"/>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Test Set With Best Model</a:t>
            </a:r>
          </a:p>
        </p:txBody>
      </p:sp>
      <p:graphicFrame>
        <p:nvGraphicFramePr>
          <p:cNvPr id="217" name="Table 216">
            <a:extLst>
              <a:ext uri="{FF2B5EF4-FFF2-40B4-BE49-F238E27FC236}">
                <a16:creationId xmlns:a16="http://schemas.microsoft.com/office/drawing/2014/main" id="{542C5D42-DBB5-42BC-8A0A-F597DA5B015C}"/>
              </a:ext>
            </a:extLst>
          </p:cNvPr>
          <p:cNvGraphicFramePr>
            <a:graphicFrameLocks noGrp="1"/>
          </p:cNvGraphicFramePr>
          <p:nvPr>
            <p:extLst>
              <p:ext uri="{D42A27DB-BD31-4B8C-83A1-F6EECF244321}">
                <p14:modId xmlns:p14="http://schemas.microsoft.com/office/powerpoint/2010/main" val="4039827317"/>
              </p:ext>
            </p:extLst>
          </p:nvPr>
        </p:nvGraphicFramePr>
        <p:xfrm>
          <a:off x="13576974" y="39564082"/>
          <a:ext cx="2005455" cy="1343464"/>
        </p:xfrm>
        <a:graphic>
          <a:graphicData uri="http://schemas.openxmlformats.org/drawingml/2006/table">
            <a:tbl>
              <a:tblPr firstRow="1" bandRow="1">
                <a:tableStyleId>{5C22544A-7EE6-4342-B048-85BDC9FD1C3A}</a:tableStyleId>
              </a:tblPr>
              <a:tblGrid>
                <a:gridCol w="2005455">
                  <a:extLst>
                    <a:ext uri="{9D8B030D-6E8A-4147-A177-3AD203B41FA5}">
                      <a16:colId xmlns:a16="http://schemas.microsoft.com/office/drawing/2014/main" val="3335710890"/>
                    </a:ext>
                  </a:extLst>
                </a:gridCol>
              </a:tblGrid>
              <a:tr h="834874">
                <a:tc>
                  <a:txBody>
                    <a:bodyPr/>
                    <a:lstStyle/>
                    <a:p>
                      <a:pPr algn="ctr"/>
                      <a:r>
                        <a:rPr lang="en-US" sz="2000" dirty="0"/>
                        <a:t>Accuracy</a:t>
                      </a:r>
                    </a:p>
                  </a:txBody>
                  <a:tcPr anchor="ctr"/>
                </a:tc>
                <a:extLst>
                  <a:ext uri="{0D108BD9-81ED-4DB2-BD59-A6C34878D82A}">
                    <a16:rowId xmlns:a16="http://schemas.microsoft.com/office/drawing/2014/main" val="3376599350"/>
                  </a:ext>
                </a:extLst>
              </a:tr>
              <a:tr h="508590">
                <a:tc>
                  <a:txBody>
                    <a:bodyPr/>
                    <a:lstStyle/>
                    <a:p>
                      <a:pPr algn="ctr"/>
                      <a:r>
                        <a:rPr lang="en-US" sz="2000" dirty="0"/>
                        <a:t>45.48%</a:t>
                      </a:r>
                    </a:p>
                  </a:txBody>
                  <a:tcPr anchor="ctr"/>
                </a:tc>
                <a:extLst>
                  <a:ext uri="{0D108BD9-81ED-4DB2-BD59-A6C34878D82A}">
                    <a16:rowId xmlns:a16="http://schemas.microsoft.com/office/drawing/2014/main" val="1531780205"/>
                  </a:ext>
                </a:extLst>
              </a:tr>
            </a:tbl>
          </a:graphicData>
        </a:graphic>
      </p:graphicFrame>
      <p:graphicFrame>
        <p:nvGraphicFramePr>
          <p:cNvPr id="218" name="Table 217">
            <a:extLst>
              <a:ext uri="{FF2B5EF4-FFF2-40B4-BE49-F238E27FC236}">
                <a16:creationId xmlns:a16="http://schemas.microsoft.com/office/drawing/2014/main" id="{5B817AC7-CE61-4743-A298-3A0C41E7FCA5}"/>
              </a:ext>
            </a:extLst>
          </p:cNvPr>
          <p:cNvGraphicFramePr>
            <a:graphicFrameLocks noGrp="1"/>
          </p:cNvGraphicFramePr>
          <p:nvPr>
            <p:extLst>
              <p:ext uri="{D42A27DB-BD31-4B8C-83A1-F6EECF244321}">
                <p14:modId xmlns:p14="http://schemas.microsoft.com/office/powerpoint/2010/main" val="3197734794"/>
              </p:ext>
            </p:extLst>
          </p:nvPr>
        </p:nvGraphicFramePr>
        <p:xfrm>
          <a:off x="13576973" y="40907546"/>
          <a:ext cx="2005455" cy="1343464"/>
        </p:xfrm>
        <a:graphic>
          <a:graphicData uri="http://schemas.openxmlformats.org/drawingml/2006/table">
            <a:tbl>
              <a:tblPr firstRow="1" bandRow="1">
                <a:tableStyleId>{5C22544A-7EE6-4342-B048-85BDC9FD1C3A}</a:tableStyleId>
              </a:tblPr>
              <a:tblGrid>
                <a:gridCol w="2005455">
                  <a:extLst>
                    <a:ext uri="{9D8B030D-6E8A-4147-A177-3AD203B41FA5}">
                      <a16:colId xmlns:a16="http://schemas.microsoft.com/office/drawing/2014/main" val="3152250922"/>
                    </a:ext>
                  </a:extLst>
                </a:gridCol>
              </a:tblGrid>
              <a:tr h="863655">
                <a:tc>
                  <a:txBody>
                    <a:bodyPr/>
                    <a:lstStyle/>
                    <a:p>
                      <a:pPr algn="ctr"/>
                      <a:r>
                        <a:rPr lang="en-US" sz="2000" dirty="0"/>
                        <a:t>Top - 5 Accuracy</a:t>
                      </a:r>
                    </a:p>
                  </a:txBody>
                  <a:tcPr anchor="ctr"/>
                </a:tc>
                <a:extLst>
                  <a:ext uri="{0D108BD9-81ED-4DB2-BD59-A6C34878D82A}">
                    <a16:rowId xmlns:a16="http://schemas.microsoft.com/office/drawing/2014/main" val="1824113885"/>
                  </a:ext>
                </a:extLst>
              </a:tr>
              <a:tr h="479809">
                <a:tc>
                  <a:txBody>
                    <a:bodyPr/>
                    <a:lstStyle/>
                    <a:p>
                      <a:pPr algn="ctr"/>
                      <a:r>
                        <a:rPr lang="en-US" sz="2000" dirty="0"/>
                        <a:t>75.90%</a:t>
                      </a:r>
                    </a:p>
                  </a:txBody>
                  <a:tcPr anchor="ctr"/>
                </a:tc>
                <a:extLst>
                  <a:ext uri="{0D108BD9-81ED-4DB2-BD59-A6C34878D82A}">
                    <a16:rowId xmlns:a16="http://schemas.microsoft.com/office/drawing/2014/main" val="2879406536"/>
                  </a:ext>
                </a:extLst>
              </a:tr>
            </a:tbl>
          </a:graphicData>
        </a:graphic>
      </p:graphicFrame>
      <p:sp>
        <p:nvSpPr>
          <p:cNvPr id="219" name="Rectangle 218">
            <a:extLst>
              <a:ext uri="{FF2B5EF4-FFF2-40B4-BE49-F238E27FC236}">
                <a16:creationId xmlns:a16="http://schemas.microsoft.com/office/drawing/2014/main" id="{F31D5A65-E917-464F-AB4C-3B416309B5BC}"/>
              </a:ext>
            </a:extLst>
          </p:cNvPr>
          <p:cNvSpPr/>
          <p:nvPr/>
        </p:nvSpPr>
        <p:spPr>
          <a:xfrm>
            <a:off x="12114354" y="38986155"/>
            <a:ext cx="8635124" cy="519058"/>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Test Set Results With Best Model</a:t>
            </a:r>
          </a:p>
        </p:txBody>
      </p:sp>
      <p:sp>
        <p:nvSpPr>
          <p:cNvPr id="1071" name="AutoShape 44" descr="https://docs.google.com/drawings/d/s_HhfsOeHuD3rQBCK3-mmzw/image?w=308&amp;h=64&amp;rev=7&amp;ac=1&amp;parent=1qHszwCtA5FOCCxIc1Y2sOnVRtXltZlKE-FOA5LEEdOY">
            <a:extLst>
              <a:ext uri="{FF2B5EF4-FFF2-40B4-BE49-F238E27FC236}">
                <a16:creationId xmlns:a16="http://schemas.microsoft.com/office/drawing/2014/main" id="{52C3CEE6-2A0D-4E5D-9D24-FC76CF90D237}"/>
              </a:ext>
            </a:extLst>
          </p:cNvPr>
          <p:cNvSpPr>
            <a:spLocks noChangeAspect="1" noChangeArrowheads="1"/>
          </p:cNvSpPr>
          <p:nvPr/>
        </p:nvSpPr>
        <p:spPr bwMode="auto">
          <a:xfrm>
            <a:off x="584200" y="-1577975"/>
            <a:ext cx="2933700" cy="60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a:extLst>
              <a:ext uri="{FF2B5EF4-FFF2-40B4-BE49-F238E27FC236}">
                <a16:creationId xmlns:a16="http://schemas.microsoft.com/office/drawing/2014/main" id="{9F70BCEE-4F84-4B5F-B781-F1D954732BA1}"/>
              </a:ext>
            </a:extLst>
          </p:cNvPr>
          <p:cNvGrpSpPr/>
          <p:nvPr/>
        </p:nvGrpSpPr>
        <p:grpSpPr>
          <a:xfrm>
            <a:off x="627850" y="39942049"/>
            <a:ext cx="4259909" cy="3807665"/>
            <a:chOff x="902002" y="40200358"/>
            <a:chExt cx="4393598" cy="3807665"/>
          </a:xfrm>
        </p:grpSpPr>
        <p:sp>
          <p:nvSpPr>
            <p:cNvPr id="232" name="Rectangle 231">
              <a:extLst>
                <a:ext uri="{FF2B5EF4-FFF2-40B4-BE49-F238E27FC236}">
                  <a16:creationId xmlns:a16="http://schemas.microsoft.com/office/drawing/2014/main" id="{849ACB06-81B9-4FF5-86F1-04D2EA6BD071}"/>
                </a:ext>
              </a:extLst>
            </p:cNvPr>
            <p:cNvSpPr/>
            <p:nvPr/>
          </p:nvSpPr>
          <p:spPr>
            <a:xfrm>
              <a:off x="912986" y="40200358"/>
              <a:ext cx="4382614" cy="590142"/>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LSTM Data</a:t>
              </a:r>
            </a:p>
          </p:txBody>
        </p:sp>
        <p:sp>
          <p:nvSpPr>
            <p:cNvPr id="233" name="TextBox 232">
              <a:extLst>
                <a:ext uri="{FF2B5EF4-FFF2-40B4-BE49-F238E27FC236}">
                  <a16:creationId xmlns:a16="http://schemas.microsoft.com/office/drawing/2014/main" id="{9251B690-BCAF-42FB-BA17-864B2F5CB1EB}"/>
                </a:ext>
              </a:extLst>
            </p:cNvPr>
            <p:cNvSpPr txBox="1"/>
            <p:nvPr/>
          </p:nvSpPr>
          <p:spPr>
            <a:xfrm>
              <a:off x="902002" y="40814841"/>
              <a:ext cx="4393597" cy="3193182"/>
            </a:xfrm>
            <a:prstGeom prst="rect">
              <a:avLst/>
            </a:prstGeom>
            <a:solidFill>
              <a:schemeClr val="bg1">
                <a:lumMod val="85000"/>
              </a:schemeClr>
            </a:solidFill>
          </p:spPr>
          <p:txBody>
            <a:bodyPr wrap="square" rtlCol="0">
              <a:spAutoFit/>
            </a:bodyPr>
            <a:lstStyle/>
            <a:p>
              <a:r>
                <a:rPr lang="en-US" sz="1550" dirty="0"/>
                <a:t>The LSTM data are videos of people fingerspelling words and contains the following datasets:</a:t>
              </a:r>
            </a:p>
            <a:p>
              <a:pPr marL="285750" indent="-285750">
                <a:buFont typeface="Arial" panose="020B0604020202020204" pitchFamily="34" charset="0"/>
                <a:buChar char="•"/>
              </a:pPr>
              <a:r>
                <a:rPr lang="en-US" sz="1550" dirty="0"/>
                <a:t>The Shi et al (2018) dataset contains 7304 videos from 3 signers</a:t>
              </a:r>
              <a:r>
                <a:rPr lang="en-US" sz="1550" dirty="0">
                  <a:solidFill>
                    <a:srgbClr val="FF0000"/>
                  </a:solidFill>
                </a:rPr>
                <a:t> </a:t>
              </a:r>
              <a:r>
                <a:rPr lang="en-US" sz="1550" dirty="0"/>
                <a:t>in real world environments, and are self described as a challenging dataset. It contains some special characters (, &amp;, ’,.,@), proper nouns, other words, and abbreviations.</a:t>
              </a:r>
            </a:p>
            <a:p>
              <a:pPr marL="285750" indent="-285750">
                <a:buFont typeface="Arial" panose="020B0604020202020204" pitchFamily="34" charset="0"/>
                <a:buChar char="•"/>
              </a:pPr>
              <a:r>
                <a:rPr lang="en-US" sz="1550" dirty="0"/>
                <a:t>The High School ASL dataset contains 250 videos from 5 signers.</a:t>
              </a:r>
            </a:p>
            <a:p>
              <a:pPr marL="285750" indent="-285750">
                <a:buFont typeface="Arial" panose="020B0604020202020204" pitchFamily="34" charset="0"/>
                <a:buChar char="•"/>
              </a:pPr>
              <a:r>
                <a:rPr lang="en-US" sz="1550" dirty="0"/>
                <a:t>The HandSpeak (2019) dataset contains 267 videos created by 4 signers.</a:t>
              </a:r>
            </a:p>
          </p:txBody>
        </p:sp>
      </p:grpSp>
      <p:sp>
        <p:nvSpPr>
          <p:cNvPr id="1072" name="TextBox 1071">
            <a:extLst>
              <a:ext uri="{FF2B5EF4-FFF2-40B4-BE49-F238E27FC236}">
                <a16:creationId xmlns:a16="http://schemas.microsoft.com/office/drawing/2014/main" id="{ADBD801A-83CA-4790-83A9-E3E8CC93FB63}"/>
              </a:ext>
            </a:extLst>
          </p:cNvPr>
          <p:cNvSpPr txBox="1"/>
          <p:nvPr/>
        </p:nvSpPr>
        <p:spPr>
          <a:xfrm>
            <a:off x="6148529" y="28404922"/>
            <a:ext cx="4236590" cy="954107"/>
          </a:xfrm>
          <a:prstGeom prst="rect">
            <a:avLst/>
          </a:prstGeom>
          <a:noFill/>
        </p:spPr>
        <p:txBody>
          <a:bodyPr wrap="square" rtlCol="0">
            <a:spAutoFit/>
          </a:bodyPr>
          <a:lstStyle/>
          <a:p>
            <a:r>
              <a:rPr lang="en-US" b="1" dirty="0"/>
              <a:t>Figure 4: Shows method by which each frame of a video passes through a CNN and into the LSTM framework. The gates are represented by the purple boxes. Adapted from Karpathy (2017)</a:t>
            </a:r>
          </a:p>
        </p:txBody>
      </p:sp>
      <p:sp>
        <p:nvSpPr>
          <p:cNvPr id="238" name="Google Shape;55;p5">
            <a:extLst>
              <a:ext uri="{FF2B5EF4-FFF2-40B4-BE49-F238E27FC236}">
                <a16:creationId xmlns:a16="http://schemas.microsoft.com/office/drawing/2014/main" id="{EEB2AD2A-FF0D-4809-AF42-7A804027804B}"/>
              </a:ext>
            </a:extLst>
          </p:cNvPr>
          <p:cNvSpPr txBox="1"/>
          <p:nvPr/>
        </p:nvSpPr>
        <p:spPr>
          <a:xfrm>
            <a:off x="27596998" y="19694915"/>
            <a:ext cx="4912362" cy="3556143"/>
          </a:xfrm>
          <a:prstGeom prst="rect">
            <a:avLst/>
          </a:prstGeom>
          <a:solidFill>
            <a:schemeClr val="bg1"/>
          </a:solidFill>
          <a:ln>
            <a:noFill/>
          </a:ln>
        </p:spPr>
        <p:txBody>
          <a:bodyPr spcFirstLastPara="1" wrap="square" lIns="182875" tIns="91425" rIns="182875" bIns="182875" anchor="t" anchorCtr="0">
            <a:noAutofit/>
          </a:bodyPr>
          <a:lstStyle/>
          <a:p>
            <a:endParaRPr lang="en-US" b="1" dirty="0">
              <a:solidFill>
                <a:schemeClr val="tx1"/>
              </a:solidFill>
            </a:endParaRPr>
          </a:p>
          <a:p>
            <a:r>
              <a:rPr lang="en-US" b="1" dirty="0">
                <a:solidFill>
                  <a:schemeClr val="tx1"/>
                </a:solidFill>
              </a:rPr>
              <a:t>Figure 8:</a:t>
            </a:r>
          </a:p>
          <a:p>
            <a:r>
              <a:rPr lang="en-US" b="1" u="sng" dirty="0"/>
              <a:t>Left </a:t>
            </a:r>
            <a:r>
              <a:rPr lang="en-US" b="1" dirty="0"/>
              <a:t>–The validation loss for 3 learning rates. This graph shows that a majority of the learning stops after the first epoch, which can indicate that the learning rate is too high, but smaller learning rates got worse accuracies and higher loss values.</a:t>
            </a:r>
          </a:p>
          <a:p>
            <a:r>
              <a:rPr lang="en-US" b="1" u="sng" dirty="0"/>
              <a:t>Middle </a:t>
            </a:r>
            <a:r>
              <a:rPr lang="en-US" b="1" dirty="0"/>
              <a:t>– Compares the validation loss between the model with and without L2 regularization. With L2 regularization learning continues to happen after the first epoch, but it doesn’t end at a better accuracy. </a:t>
            </a:r>
          </a:p>
          <a:p>
            <a:r>
              <a:rPr lang="en-US" b="1" u="sng" dirty="0"/>
              <a:t>Right </a:t>
            </a:r>
            <a:r>
              <a:rPr lang="en-US" b="1" dirty="0"/>
              <a:t>– The training loss showing that the amount of learning decreases drastically after the first epoch for the higher learning rates. </a:t>
            </a:r>
            <a:endParaRPr lang="en-US" b="1" dirty="0">
              <a:latin typeface="Calibri" panose="020F0502020204030204" pitchFamily="34" charset="0"/>
              <a:cs typeface="Calibri" panose="020F0502020204030204" pitchFamily="34" charset="0"/>
            </a:endParaRPr>
          </a:p>
        </p:txBody>
      </p:sp>
      <p:sp>
        <p:nvSpPr>
          <p:cNvPr id="241" name="Google Shape;55;p5">
            <a:extLst>
              <a:ext uri="{FF2B5EF4-FFF2-40B4-BE49-F238E27FC236}">
                <a16:creationId xmlns:a16="http://schemas.microsoft.com/office/drawing/2014/main" id="{3D5EECC4-1841-4739-9D1C-35F14B9C8031}"/>
              </a:ext>
            </a:extLst>
          </p:cNvPr>
          <p:cNvSpPr txBox="1"/>
          <p:nvPr/>
        </p:nvSpPr>
        <p:spPr>
          <a:xfrm>
            <a:off x="26695399" y="35761741"/>
            <a:ext cx="5791645" cy="2956545"/>
          </a:xfrm>
          <a:prstGeom prst="rect">
            <a:avLst/>
          </a:prstGeom>
          <a:solidFill>
            <a:schemeClr val="bg1"/>
          </a:solidFill>
          <a:ln>
            <a:noFill/>
          </a:ln>
        </p:spPr>
        <p:txBody>
          <a:bodyPr spcFirstLastPara="1" wrap="square" lIns="182875" tIns="91425" rIns="182875" bIns="182875" anchor="t" anchorCtr="0">
            <a:noAutofit/>
          </a:bodyPr>
          <a:lstStyle/>
          <a:p>
            <a:endParaRPr lang="en-US" b="1" dirty="0">
              <a:solidFill>
                <a:schemeClr val="tx1"/>
              </a:solidFill>
            </a:endParaRPr>
          </a:p>
          <a:p>
            <a:r>
              <a:rPr lang="en-US" b="1" dirty="0">
                <a:solidFill>
                  <a:schemeClr val="tx1"/>
                </a:solidFill>
              </a:rPr>
              <a:t>Figure</a:t>
            </a:r>
            <a:r>
              <a:rPr lang="en-US" b="1" dirty="0"/>
              <a:t> 11: </a:t>
            </a:r>
          </a:p>
          <a:p>
            <a:r>
              <a:rPr lang="en-US" b="1" u="sng" dirty="0"/>
              <a:t>Left</a:t>
            </a:r>
            <a:r>
              <a:rPr lang="en-US" b="1" dirty="0"/>
              <a:t> – Validation loss for 3 learning rates. The model with 1e-4 shows the loss fluctuating considerably and eventually approaches a local minima. </a:t>
            </a:r>
          </a:p>
          <a:p>
            <a:r>
              <a:rPr lang="en-US" b="1" u="sng" dirty="0"/>
              <a:t>Middle</a:t>
            </a:r>
            <a:r>
              <a:rPr lang="en-US" b="1" dirty="0"/>
              <a:t> – Similarly with the L2 loss of the base model, more learning happens after the first epoch with the L2 model as compared to the model with the same learning rate without L2 regularization. </a:t>
            </a:r>
          </a:p>
          <a:p>
            <a:r>
              <a:rPr lang="en-US" b="1" u="sng" dirty="0"/>
              <a:t>Right</a:t>
            </a:r>
            <a:r>
              <a:rPr lang="en-US" b="1" dirty="0"/>
              <a:t> – Shows that the model is converging after one epoch for the higher learning rates, showing similar trends to the base model.</a:t>
            </a:r>
            <a:endParaRPr lang="en-US" b="1" dirty="0">
              <a:latin typeface="Calibri" panose="020F0502020204030204" pitchFamily="34" charset="0"/>
              <a:cs typeface="Calibri" panose="020F0502020204030204" pitchFamily="34" charset="0"/>
            </a:endParaRPr>
          </a:p>
        </p:txBody>
      </p:sp>
      <p:sp>
        <p:nvSpPr>
          <p:cNvPr id="246" name="TextBox 245">
            <a:extLst>
              <a:ext uri="{FF2B5EF4-FFF2-40B4-BE49-F238E27FC236}">
                <a16:creationId xmlns:a16="http://schemas.microsoft.com/office/drawing/2014/main" id="{79840941-DCA5-4CD2-80F2-43382027E54B}"/>
              </a:ext>
            </a:extLst>
          </p:cNvPr>
          <p:cNvSpPr txBox="1"/>
          <p:nvPr/>
        </p:nvSpPr>
        <p:spPr>
          <a:xfrm>
            <a:off x="12649009" y="26661723"/>
            <a:ext cx="2277221" cy="2031325"/>
          </a:xfrm>
          <a:prstGeom prst="rect">
            <a:avLst/>
          </a:prstGeom>
          <a:solidFill>
            <a:schemeClr val="bg1"/>
          </a:solidFill>
        </p:spPr>
        <p:txBody>
          <a:bodyPr wrap="square" rtlCol="0">
            <a:spAutoFit/>
          </a:bodyPr>
          <a:lstStyle/>
          <a:p>
            <a:r>
              <a:rPr lang="en-US" b="1" dirty="0">
                <a:solidFill>
                  <a:schemeClr val="tx1"/>
                </a:solidFill>
                <a:latin typeface="+mj-lt"/>
                <a:cs typeface="Calibri" panose="020F0502020204030204" pitchFamily="34" charset="0"/>
              </a:rPr>
              <a:t>Figure 9: Confusion Matrix showing the misidentified signs in the test dataset. As can be seen by the greater number of squares not on the diagonal, this model had a low accuracy of 46.99%.</a:t>
            </a:r>
            <a:endParaRPr lang="en-US" sz="1800" dirty="0">
              <a:solidFill>
                <a:schemeClr val="tx1"/>
              </a:solidFill>
              <a:latin typeface="+mj-lt"/>
            </a:endParaRPr>
          </a:p>
        </p:txBody>
      </p:sp>
      <p:pic>
        <p:nvPicPr>
          <p:cNvPr id="1043" name="Picture 1042">
            <a:extLst>
              <a:ext uri="{FF2B5EF4-FFF2-40B4-BE49-F238E27FC236}">
                <a16:creationId xmlns:a16="http://schemas.microsoft.com/office/drawing/2014/main" id="{5C3349C3-9F93-48CB-98A6-6EF28609B979}"/>
              </a:ext>
            </a:extLst>
          </p:cNvPr>
          <p:cNvPicPr>
            <a:picLocks noChangeAspect="1"/>
          </p:cNvPicPr>
          <p:nvPr/>
        </p:nvPicPr>
        <p:blipFill>
          <a:blip r:embed="rId16"/>
          <a:stretch>
            <a:fillRect/>
          </a:stretch>
        </p:blipFill>
        <p:spPr>
          <a:xfrm>
            <a:off x="21776409" y="35675943"/>
            <a:ext cx="4218782" cy="3087674"/>
          </a:xfrm>
          <a:prstGeom prst="rect">
            <a:avLst/>
          </a:prstGeom>
        </p:spPr>
      </p:pic>
      <p:sp>
        <p:nvSpPr>
          <p:cNvPr id="2" name="TextBox 1">
            <a:extLst>
              <a:ext uri="{FF2B5EF4-FFF2-40B4-BE49-F238E27FC236}">
                <a16:creationId xmlns:a16="http://schemas.microsoft.com/office/drawing/2014/main" id="{308C78DA-0495-4880-8A4C-C6681188E4C2}"/>
              </a:ext>
            </a:extLst>
          </p:cNvPr>
          <p:cNvSpPr txBox="1"/>
          <p:nvPr/>
        </p:nvSpPr>
        <p:spPr>
          <a:xfrm>
            <a:off x="33333309" y="43077584"/>
            <a:ext cx="10243361" cy="707886"/>
          </a:xfrm>
          <a:prstGeom prst="rect">
            <a:avLst/>
          </a:prstGeom>
          <a:noFill/>
        </p:spPr>
        <p:txBody>
          <a:bodyPr wrap="square" rtlCol="0">
            <a:spAutoFit/>
          </a:bodyPr>
          <a:lstStyle/>
          <a:p>
            <a:pPr algn="ctr"/>
            <a:r>
              <a:rPr lang="en-US" sz="2000" b="1" dirty="0"/>
              <a:t>All images, tables, and figures were created </a:t>
            </a:r>
          </a:p>
          <a:p>
            <a:pPr algn="ctr"/>
            <a:r>
              <a:rPr lang="en-US" sz="2000" b="1" dirty="0"/>
              <a:t>by the Finalists unless otherwise indicated</a:t>
            </a:r>
          </a:p>
        </p:txBody>
      </p:sp>
      <p:grpSp>
        <p:nvGrpSpPr>
          <p:cNvPr id="3" name="Group 2">
            <a:extLst>
              <a:ext uri="{FF2B5EF4-FFF2-40B4-BE49-F238E27FC236}">
                <a16:creationId xmlns:a16="http://schemas.microsoft.com/office/drawing/2014/main" id="{D276B5C3-5C6D-477E-9E74-E23A399F765D}"/>
              </a:ext>
            </a:extLst>
          </p:cNvPr>
          <p:cNvGrpSpPr/>
          <p:nvPr/>
        </p:nvGrpSpPr>
        <p:grpSpPr>
          <a:xfrm>
            <a:off x="26777251" y="13407963"/>
            <a:ext cx="5230812" cy="5880080"/>
            <a:chOff x="26619943" y="14563506"/>
            <a:chExt cx="3188841" cy="3460629"/>
          </a:xfrm>
        </p:grpSpPr>
        <p:sp>
          <p:nvSpPr>
            <p:cNvPr id="86" name="Google Shape;55;p5">
              <a:extLst>
                <a:ext uri="{FF2B5EF4-FFF2-40B4-BE49-F238E27FC236}">
                  <a16:creationId xmlns:a16="http://schemas.microsoft.com/office/drawing/2014/main" id="{B8E6DF49-8D52-4060-9585-AA84FB13B616}"/>
                </a:ext>
              </a:extLst>
            </p:cNvPr>
            <p:cNvSpPr txBox="1"/>
            <p:nvPr/>
          </p:nvSpPr>
          <p:spPr>
            <a:xfrm>
              <a:off x="26619947" y="14957245"/>
              <a:ext cx="3188837" cy="3066890"/>
            </a:xfrm>
            <a:prstGeom prst="rect">
              <a:avLst/>
            </a:prstGeom>
            <a:solidFill>
              <a:schemeClr val="bg1">
                <a:lumMod val="85000"/>
              </a:schemeClr>
            </a:solidFill>
            <a:ln>
              <a:noFill/>
            </a:ln>
          </p:spPr>
          <p:txBody>
            <a:bodyPr spcFirstLastPara="1" wrap="square" lIns="182875" tIns="91425" rIns="182875" bIns="182875" anchor="t" anchorCtr="0">
              <a:noAutofit/>
            </a:bodyPr>
            <a:lstStyle/>
            <a:p>
              <a:endParaRPr lang="en-US" sz="1800" dirty="0"/>
            </a:p>
            <a:p>
              <a:r>
                <a:rPr lang="en-US" sz="2000" dirty="0"/>
                <a:t>The base model CNN was able to reach about a 90% accuracy score obtained by training with a learning rate of 1e-4 </a:t>
              </a:r>
              <a:r>
                <a:rPr lang="en-US" sz="2000" dirty="0">
                  <a:sym typeface="Wingdings" panose="05000000000000000000" pitchFamily="2" charset="2"/>
                </a:rPr>
                <a:t></a:t>
              </a:r>
              <a:r>
                <a:rPr lang="en-US" sz="2000" dirty="0"/>
                <a:t> 1e-6 (Table 1). The top 5 accuracy values depict when the true label of the letter correctly shows up in the model’s top 5 predictions. The model with the 1e-4 </a:t>
              </a:r>
              <a:r>
                <a:rPr lang="en-US" sz="2000" dirty="0">
                  <a:sym typeface="Wingdings" panose="05000000000000000000" pitchFamily="2" charset="2"/>
                </a:rPr>
                <a:t></a:t>
              </a:r>
              <a:r>
                <a:rPr lang="en-US" sz="2000" dirty="0"/>
                <a:t> 1e-6 learning rate obtained a 97.01% top 5 accuracy. However, the highest obtained was with the 1e-6 learning rate, achieving a 97.80% top 5 accuracy. The model was able to differentiate a majority of the letters with the exception of q (Fig. 7). The loss rates show that most of the learning occurred by at least the 4</a:t>
              </a:r>
              <a:r>
                <a:rPr lang="en-US" sz="2000" baseline="30000" dirty="0"/>
                <a:t>th</a:t>
              </a:r>
              <a:r>
                <a:rPr lang="en-US" sz="2000" dirty="0"/>
                <a:t> epoch (Fig. 8).</a:t>
              </a:r>
              <a:endParaRPr lang="en-US" sz="2000" u="sng" dirty="0"/>
            </a:p>
          </p:txBody>
        </p:sp>
        <p:sp>
          <p:nvSpPr>
            <p:cNvPr id="87" name="Rectangle 86">
              <a:extLst>
                <a:ext uri="{FF2B5EF4-FFF2-40B4-BE49-F238E27FC236}">
                  <a16:creationId xmlns:a16="http://schemas.microsoft.com/office/drawing/2014/main" id="{B3D4A956-33E4-49CF-B839-836B37004970}"/>
                </a:ext>
              </a:extLst>
            </p:cNvPr>
            <p:cNvSpPr/>
            <p:nvPr/>
          </p:nvSpPr>
          <p:spPr>
            <a:xfrm>
              <a:off x="26619943" y="14563506"/>
              <a:ext cx="3175218" cy="386099"/>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Validation Results</a:t>
              </a:r>
            </a:p>
          </p:txBody>
        </p:sp>
      </p:grpSp>
      <p:grpSp>
        <p:nvGrpSpPr>
          <p:cNvPr id="90" name="Group 89">
            <a:extLst>
              <a:ext uri="{FF2B5EF4-FFF2-40B4-BE49-F238E27FC236}">
                <a16:creationId xmlns:a16="http://schemas.microsoft.com/office/drawing/2014/main" id="{BDDFAD88-298A-4FFF-BDCE-9A8B8A53A64F}"/>
              </a:ext>
            </a:extLst>
          </p:cNvPr>
          <p:cNvGrpSpPr/>
          <p:nvPr/>
        </p:nvGrpSpPr>
        <p:grpSpPr>
          <a:xfrm>
            <a:off x="23200089" y="23448279"/>
            <a:ext cx="8170272" cy="4557463"/>
            <a:chOff x="26613133" y="14563506"/>
            <a:chExt cx="3188837" cy="3849315"/>
          </a:xfrm>
          <a:solidFill>
            <a:schemeClr val="bg1">
              <a:lumMod val="85000"/>
            </a:schemeClr>
          </a:solidFill>
        </p:grpSpPr>
        <p:sp>
          <p:nvSpPr>
            <p:cNvPr id="91" name="Google Shape;55;p5">
              <a:extLst>
                <a:ext uri="{FF2B5EF4-FFF2-40B4-BE49-F238E27FC236}">
                  <a16:creationId xmlns:a16="http://schemas.microsoft.com/office/drawing/2014/main" id="{3F0C0151-21EC-417E-8416-E71366AD7FF0}"/>
                </a:ext>
              </a:extLst>
            </p:cNvPr>
            <p:cNvSpPr txBox="1"/>
            <p:nvPr/>
          </p:nvSpPr>
          <p:spPr>
            <a:xfrm>
              <a:off x="26613133" y="15044211"/>
              <a:ext cx="3188837" cy="3368610"/>
            </a:xfrm>
            <a:prstGeom prst="rect">
              <a:avLst/>
            </a:prstGeom>
            <a:grpFill/>
            <a:ln>
              <a:noFill/>
            </a:ln>
          </p:spPr>
          <p:txBody>
            <a:bodyPr spcFirstLastPara="1" wrap="square" lIns="182875" tIns="91425" rIns="182875" bIns="182875" anchor="t" anchorCtr="0">
              <a:noAutofit/>
            </a:bodyPr>
            <a:lstStyle/>
            <a:p>
              <a:endParaRPr lang="en-US" sz="1800" dirty="0">
                <a:latin typeface="+mn-lt"/>
                <a:cs typeface="Calibri" panose="020F0502020204030204" pitchFamily="34" charset="0"/>
              </a:endParaRPr>
            </a:p>
            <a:p>
              <a:r>
                <a:rPr lang="en-US" sz="2000" dirty="0">
                  <a:latin typeface="+mn-lt"/>
                  <a:cs typeface="Calibri" panose="020F0502020204030204" pitchFamily="34" charset="0"/>
                </a:rPr>
                <a:t>After testing the base model using the High School ASL dataset, the model was able to reach an accuracy score of 46.99%, lower than the accuracy from the validation set. The top 5 accuracy for the test set with the best model was 75.60%, which was a decrease from the validation set top 5 accuracies. The Confusion Matrix (Fig. 9) shows how the model was able to recognize B, L, and V with high accuracy (dark squares on the diagonal, approximately 80-100%). The letters Y, W, H, G, C, and D were also detected with reasonable accuracy (approximately 60-80%). Letters like M, N, P, Q, S, T, and U were much more difficult to detect from the test set (approximately 0-30%). </a:t>
              </a:r>
            </a:p>
          </p:txBody>
        </p:sp>
        <p:sp>
          <p:nvSpPr>
            <p:cNvPr id="92" name="Rectangle 91">
              <a:extLst>
                <a:ext uri="{FF2B5EF4-FFF2-40B4-BE49-F238E27FC236}">
                  <a16:creationId xmlns:a16="http://schemas.microsoft.com/office/drawing/2014/main" id="{B7E88FD7-7BC9-458E-A90C-0B2A81117464}"/>
                </a:ext>
              </a:extLst>
            </p:cNvPr>
            <p:cNvSpPr/>
            <p:nvPr/>
          </p:nvSpPr>
          <p:spPr>
            <a:xfrm>
              <a:off x="26619943" y="14563506"/>
              <a:ext cx="3175218" cy="469741"/>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Results From Test Set </a:t>
              </a:r>
            </a:p>
          </p:txBody>
        </p:sp>
      </p:grpSp>
      <p:grpSp>
        <p:nvGrpSpPr>
          <p:cNvPr id="98" name="Group 97">
            <a:extLst>
              <a:ext uri="{FF2B5EF4-FFF2-40B4-BE49-F238E27FC236}">
                <a16:creationId xmlns:a16="http://schemas.microsoft.com/office/drawing/2014/main" id="{FB78E2F0-96E6-4B07-8C48-1F45A52B911A}"/>
              </a:ext>
            </a:extLst>
          </p:cNvPr>
          <p:cNvGrpSpPr/>
          <p:nvPr/>
        </p:nvGrpSpPr>
        <p:grpSpPr>
          <a:xfrm>
            <a:off x="26108947" y="30261316"/>
            <a:ext cx="6405454" cy="4436307"/>
            <a:chOff x="26619946" y="14563506"/>
            <a:chExt cx="3188837" cy="4393970"/>
          </a:xfrm>
        </p:grpSpPr>
        <p:sp>
          <p:nvSpPr>
            <p:cNvPr id="101" name="Google Shape;55;p5">
              <a:extLst>
                <a:ext uri="{FF2B5EF4-FFF2-40B4-BE49-F238E27FC236}">
                  <a16:creationId xmlns:a16="http://schemas.microsoft.com/office/drawing/2014/main" id="{32023243-B0DE-4BDD-8366-BBB0C82B53D8}"/>
                </a:ext>
              </a:extLst>
            </p:cNvPr>
            <p:cNvSpPr txBox="1"/>
            <p:nvPr/>
          </p:nvSpPr>
          <p:spPr>
            <a:xfrm>
              <a:off x="26619946" y="15119707"/>
              <a:ext cx="3188837" cy="3837769"/>
            </a:xfrm>
            <a:prstGeom prst="rect">
              <a:avLst/>
            </a:prstGeom>
            <a:solidFill>
              <a:schemeClr val="bg1">
                <a:lumMod val="85000"/>
              </a:schemeClr>
            </a:solidFill>
            <a:ln>
              <a:noFill/>
            </a:ln>
          </p:spPr>
          <p:txBody>
            <a:bodyPr spcFirstLastPara="1" wrap="square" lIns="182875" tIns="91425" rIns="182875" bIns="182875" anchor="t" anchorCtr="0">
              <a:noAutofit/>
            </a:bodyPr>
            <a:lstStyle/>
            <a:p>
              <a:r>
                <a:rPr lang="en-US" sz="2000" dirty="0"/>
                <a:t>The enhanced model CNN was able to reach a 93% accuracy score obtained by training with a learning rate of 1e-4 (Table 2). The top 5 accuracies value depicts when the true label of the letter correctly shows up in the model’s top 5 predictions, for which the 1e-6 learning rate obtained a 97.80% top 5 accuracy, and the 1e-4 learning rate achieved a 97.72% top 5 accuracy, which was marginally lower. The model was able to differentiate a majority of the letters with the exception of q (Fig. 10). The loss rates show that most of the learning occurred by at least the 4</a:t>
              </a:r>
              <a:r>
                <a:rPr lang="en-US" sz="2000" baseline="30000" dirty="0"/>
                <a:t>th</a:t>
              </a:r>
              <a:r>
                <a:rPr lang="en-US" sz="2000" dirty="0"/>
                <a:t> epoch (Fig. 11).</a:t>
              </a:r>
              <a:endParaRPr lang="en-US" sz="2000" u="sng" dirty="0"/>
            </a:p>
            <a:p>
              <a:endParaRPr lang="en-US" sz="1800" dirty="0">
                <a:latin typeface="Calibri" panose="020F0502020204030204" pitchFamily="34" charset="0"/>
                <a:cs typeface="Calibri" panose="020F0502020204030204" pitchFamily="34" charset="0"/>
              </a:endParaRPr>
            </a:p>
          </p:txBody>
        </p:sp>
        <p:sp>
          <p:nvSpPr>
            <p:cNvPr id="102" name="Rectangle 101">
              <a:extLst>
                <a:ext uri="{FF2B5EF4-FFF2-40B4-BE49-F238E27FC236}">
                  <a16:creationId xmlns:a16="http://schemas.microsoft.com/office/drawing/2014/main" id="{3AA9A601-D110-4F2A-B246-6712BFF5C64A}"/>
                </a:ext>
              </a:extLst>
            </p:cNvPr>
            <p:cNvSpPr/>
            <p:nvPr/>
          </p:nvSpPr>
          <p:spPr>
            <a:xfrm>
              <a:off x="26619946" y="14563506"/>
              <a:ext cx="3175218" cy="556201"/>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Validation Results</a:t>
              </a:r>
            </a:p>
          </p:txBody>
        </p:sp>
      </p:grpSp>
      <p:sp>
        <p:nvSpPr>
          <p:cNvPr id="104" name="Google Shape;55;p5">
            <a:extLst>
              <a:ext uri="{FF2B5EF4-FFF2-40B4-BE49-F238E27FC236}">
                <a16:creationId xmlns:a16="http://schemas.microsoft.com/office/drawing/2014/main" id="{936236A8-152A-4EA2-AF27-F6D86AA51A02}"/>
              </a:ext>
            </a:extLst>
          </p:cNvPr>
          <p:cNvSpPr txBox="1"/>
          <p:nvPr/>
        </p:nvSpPr>
        <p:spPr>
          <a:xfrm>
            <a:off x="11617890" y="29735242"/>
            <a:ext cx="6440133" cy="1321355"/>
          </a:xfrm>
          <a:prstGeom prst="rect">
            <a:avLst/>
          </a:prstGeom>
          <a:solidFill>
            <a:schemeClr val="bg1"/>
          </a:solidFill>
          <a:ln>
            <a:noFill/>
          </a:ln>
        </p:spPr>
        <p:txBody>
          <a:bodyPr spcFirstLastPara="1" wrap="square" lIns="182875" tIns="91425" rIns="182875" bIns="182875" anchor="t" anchorCtr="0">
            <a:noAutofit/>
          </a:bodyPr>
          <a:lstStyle/>
          <a:p>
            <a:pPr fontAlgn="base"/>
            <a:r>
              <a:rPr lang="en-US" b="1" dirty="0">
                <a:solidFill>
                  <a:schemeClr val="tx1"/>
                </a:solidFill>
                <a:cs typeface="Calibri" panose="020F0502020204030204" pitchFamily="34" charset="0"/>
              </a:rPr>
              <a:t>Table 2: Percentages showing how various learning rates and regularization affected the validation accuracy and top 5 accuracy of the model. At a learning rate of 1e-4 and no regularization, the highest accuracy was achieved at 93.27%. At a learning rate of 1e-6, the highest top 5 accuracy was achieved at 97.80%</a:t>
            </a:r>
          </a:p>
        </p:txBody>
      </p:sp>
      <p:sp>
        <p:nvSpPr>
          <p:cNvPr id="110" name="TextBox 109">
            <a:extLst>
              <a:ext uri="{FF2B5EF4-FFF2-40B4-BE49-F238E27FC236}">
                <a16:creationId xmlns:a16="http://schemas.microsoft.com/office/drawing/2014/main" id="{3671B1DF-3FDC-4418-967F-E343F2392A41}"/>
              </a:ext>
            </a:extLst>
          </p:cNvPr>
          <p:cNvSpPr txBox="1"/>
          <p:nvPr/>
        </p:nvSpPr>
        <p:spPr>
          <a:xfrm>
            <a:off x="18815930" y="34707492"/>
            <a:ext cx="6336840" cy="738664"/>
          </a:xfrm>
          <a:prstGeom prst="rect">
            <a:avLst/>
          </a:prstGeom>
          <a:solidFill>
            <a:schemeClr val="bg1"/>
          </a:solidFill>
        </p:spPr>
        <p:txBody>
          <a:bodyPr wrap="square" rtlCol="0">
            <a:spAutoFit/>
          </a:bodyPr>
          <a:lstStyle/>
          <a:p>
            <a:r>
              <a:rPr lang="en-US" b="1" dirty="0">
                <a:solidFill>
                  <a:schemeClr val="tx1"/>
                </a:solidFill>
                <a:latin typeface="+mn-lt"/>
                <a:cs typeface="Calibri" panose="020F0502020204030204" pitchFamily="34" charset="0"/>
              </a:rPr>
              <a:t>Figure 10: Confusion Matrix to depict deviations from true labels for fingerspelled letters. The model most notably confused q with multiple letters (darker squares not on the diagonal). </a:t>
            </a:r>
            <a:endParaRPr lang="en-US" sz="1800" dirty="0">
              <a:solidFill>
                <a:schemeClr val="tx1"/>
              </a:solidFill>
              <a:latin typeface="+mn-lt"/>
            </a:endParaRPr>
          </a:p>
        </p:txBody>
      </p:sp>
      <p:pic>
        <p:nvPicPr>
          <p:cNvPr id="111" name="Picture 110">
            <a:extLst>
              <a:ext uri="{FF2B5EF4-FFF2-40B4-BE49-F238E27FC236}">
                <a16:creationId xmlns:a16="http://schemas.microsoft.com/office/drawing/2014/main" id="{0F9A9F25-B08B-45BB-A522-ECAE74782198}"/>
              </a:ext>
            </a:extLst>
          </p:cNvPr>
          <p:cNvPicPr>
            <a:picLocks noChangeAspect="1"/>
          </p:cNvPicPr>
          <p:nvPr/>
        </p:nvPicPr>
        <p:blipFill>
          <a:blip r:embed="rId17"/>
          <a:stretch>
            <a:fillRect/>
          </a:stretch>
        </p:blipFill>
        <p:spPr>
          <a:xfrm>
            <a:off x="11643368" y="35737863"/>
            <a:ext cx="4116899" cy="3087674"/>
          </a:xfrm>
          <a:prstGeom prst="rect">
            <a:avLst/>
          </a:prstGeom>
        </p:spPr>
      </p:pic>
      <p:grpSp>
        <p:nvGrpSpPr>
          <p:cNvPr id="112" name="Group 111">
            <a:extLst>
              <a:ext uri="{FF2B5EF4-FFF2-40B4-BE49-F238E27FC236}">
                <a16:creationId xmlns:a16="http://schemas.microsoft.com/office/drawing/2014/main" id="{33EAF70F-E915-44F6-A337-5408C9375485}"/>
              </a:ext>
            </a:extLst>
          </p:cNvPr>
          <p:cNvGrpSpPr/>
          <p:nvPr/>
        </p:nvGrpSpPr>
        <p:grpSpPr>
          <a:xfrm>
            <a:off x="22201535" y="38990741"/>
            <a:ext cx="9663232" cy="4220682"/>
            <a:chOff x="26613133" y="14563506"/>
            <a:chExt cx="3188837" cy="3849315"/>
          </a:xfrm>
        </p:grpSpPr>
        <p:sp>
          <p:nvSpPr>
            <p:cNvPr id="114" name="Google Shape;55;p5">
              <a:extLst>
                <a:ext uri="{FF2B5EF4-FFF2-40B4-BE49-F238E27FC236}">
                  <a16:creationId xmlns:a16="http://schemas.microsoft.com/office/drawing/2014/main" id="{597D2583-585D-408D-BB62-F225860D7839}"/>
                </a:ext>
              </a:extLst>
            </p:cNvPr>
            <p:cNvSpPr txBox="1"/>
            <p:nvPr/>
          </p:nvSpPr>
          <p:spPr>
            <a:xfrm>
              <a:off x="26613133" y="15044211"/>
              <a:ext cx="3188837" cy="3368610"/>
            </a:xfrm>
            <a:prstGeom prst="rect">
              <a:avLst/>
            </a:prstGeom>
            <a:solidFill>
              <a:schemeClr val="bg1">
                <a:lumMod val="85000"/>
              </a:schemeClr>
            </a:solidFill>
            <a:ln>
              <a:noFill/>
            </a:ln>
          </p:spPr>
          <p:txBody>
            <a:bodyPr spcFirstLastPara="1" wrap="square" lIns="182875" tIns="91425" rIns="182875" bIns="182875" anchor="t" anchorCtr="0">
              <a:noAutofit/>
            </a:bodyPr>
            <a:lstStyle/>
            <a:p>
              <a:endParaRPr lang="en-US" sz="1800" dirty="0">
                <a:latin typeface="+mn-lt"/>
                <a:cs typeface="Calibri" panose="020F0502020204030204" pitchFamily="34" charset="0"/>
              </a:endParaRPr>
            </a:p>
            <a:p>
              <a:r>
                <a:rPr lang="en-US" sz="1800" dirty="0">
                  <a:latin typeface="+mn-lt"/>
                  <a:cs typeface="Calibri" panose="020F0502020204030204" pitchFamily="34" charset="0"/>
                </a:rPr>
                <a:t>After testing the base model using the High School ASL dataset, the enhanced model was able to reach an accuracy score of 45.48%, lower than the accuracy from the validation set and lower than the base model test accuracy of 46.99% (Fig 12). The top 5 accuracy for the test set with best model was 75.90%, which was an increase from the base model validation set top 5 accuracies, which was 75.60%. The Confusion Matrix shows how the model was able to recognize B, C, V, and Y with high accuracy (approximately 80-100%). A, D, H, L, K, and W were also detected with reasonable accuracy (approximately 60-80%). Letters like M, N, P, Q, S, T, and U were still difficult to detect from the test set (approximately 0-30%). In comparison to the base model H, D, and W overlapped as letters detected with reasonable accuracy, but L moved from high accuracy to reasonable accuracy. B and V were still detected with high accuracy, but Y and C increased from reasonable to high accuracy.</a:t>
              </a:r>
            </a:p>
          </p:txBody>
        </p:sp>
        <p:sp>
          <p:nvSpPr>
            <p:cNvPr id="115" name="Rectangle 114">
              <a:extLst>
                <a:ext uri="{FF2B5EF4-FFF2-40B4-BE49-F238E27FC236}">
                  <a16:creationId xmlns:a16="http://schemas.microsoft.com/office/drawing/2014/main" id="{FD87F5F8-AE92-4360-BD52-3AE29E5A89D3}"/>
                </a:ext>
              </a:extLst>
            </p:cNvPr>
            <p:cNvSpPr/>
            <p:nvPr/>
          </p:nvSpPr>
          <p:spPr>
            <a:xfrm>
              <a:off x="26613133" y="14563506"/>
              <a:ext cx="3182028" cy="469741"/>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Results From Test Set </a:t>
              </a:r>
            </a:p>
          </p:txBody>
        </p:sp>
      </p:grpSp>
      <p:sp>
        <p:nvSpPr>
          <p:cNvPr id="116" name="TextBox 115">
            <a:extLst>
              <a:ext uri="{FF2B5EF4-FFF2-40B4-BE49-F238E27FC236}">
                <a16:creationId xmlns:a16="http://schemas.microsoft.com/office/drawing/2014/main" id="{841BA62F-7DF5-4A47-88CB-E1C0D277B8FD}"/>
              </a:ext>
            </a:extLst>
          </p:cNvPr>
          <p:cNvSpPr txBox="1"/>
          <p:nvPr/>
        </p:nvSpPr>
        <p:spPr>
          <a:xfrm>
            <a:off x="12114354" y="42364719"/>
            <a:ext cx="3324892" cy="1384995"/>
          </a:xfrm>
          <a:prstGeom prst="rect">
            <a:avLst/>
          </a:prstGeom>
          <a:solidFill>
            <a:schemeClr val="bg1"/>
          </a:solidFill>
        </p:spPr>
        <p:txBody>
          <a:bodyPr wrap="square" rtlCol="0">
            <a:spAutoFit/>
          </a:bodyPr>
          <a:lstStyle/>
          <a:p>
            <a:r>
              <a:rPr lang="en-US" b="1" dirty="0">
                <a:solidFill>
                  <a:schemeClr val="tx1"/>
                </a:solidFill>
                <a:latin typeface="+mj-lt"/>
                <a:cs typeface="Calibri" panose="020F0502020204030204" pitchFamily="34" charset="0"/>
              </a:rPr>
              <a:t>Figure 12: Confusion Matrix showing the misidentified signs in the test dataset. As can be seen by the greater number of squares not on the diagonal, this model had a low accuracy of 45.48%.</a:t>
            </a:r>
            <a:endParaRPr lang="en-US" sz="1800" dirty="0">
              <a:solidFill>
                <a:schemeClr val="tx1"/>
              </a:solidFill>
              <a:latin typeface="+mj-lt"/>
            </a:endParaRPr>
          </a:p>
        </p:txBody>
      </p:sp>
      <p:pic>
        <p:nvPicPr>
          <p:cNvPr id="118" name="Picture 117">
            <a:extLst>
              <a:ext uri="{FF2B5EF4-FFF2-40B4-BE49-F238E27FC236}">
                <a16:creationId xmlns:a16="http://schemas.microsoft.com/office/drawing/2014/main" id="{408EF263-C4D8-4984-9ADA-4B5054C8EE07}"/>
              </a:ext>
            </a:extLst>
          </p:cNvPr>
          <p:cNvPicPr>
            <a:picLocks noChangeAspect="1"/>
          </p:cNvPicPr>
          <p:nvPr/>
        </p:nvPicPr>
        <p:blipFill rotWithShape="1">
          <a:blip r:embed="rId18"/>
          <a:srcRect l="8086" t="26926" r="3829" b="17660"/>
          <a:stretch/>
        </p:blipFill>
        <p:spPr>
          <a:xfrm>
            <a:off x="4830907" y="20371791"/>
            <a:ext cx="5325750" cy="2178824"/>
          </a:xfrm>
          <a:prstGeom prst="rect">
            <a:avLst/>
          </a:prstGeom>
        </p:spPr>
      </p:pic>
      <p:pic>
        <p:nvPicPr>
          <p:cNvPr id="178" name="Picture 177">
            <a:extLst>
              <a:ext uri="{FF2B5EF4-FFF2-40B4-BE49-F238E27FC236}">
                <a16:creationId xmlns:a16="http://schemas.microsoft.com/office/drawing/2014/main" id="{2E381309-92E0-4B40-97F5-8F437909111F}"/>
              </a:ext>
            </a:extLst>
          </p:cNvPr>
          <p:cNvPicPr>
            <a:picLocks noChangeAspect="1"/>
          </p:cNvPicPr>
          <p:nvPr/>
        </p:nvPicPr>
        <p:blipFill rotWithShape="1">
          <a:blip r:embed="rId19"/>
          <a:srcRect l="16030" t="25555" r="37660" b="17461"/>
          <a:stretch/>
        </p:blipFill>
        <p:spPr>
          <a:xfrm>
            <a:off x="6329688" y="25681026"/>
            <a:ext cx="4008828" cy="2774670"/>
          </a:xfrm>
          <a:prstGeom prst="rect">
            <a:avLst/>
          </a:prstGeom>
        </p:spPr>
      </p:pic>
      <p:pic>
        <p:nvPicPr>
          <p:cNvPr id="7" name="Picture 6">
            <a:extLst>
              <a:ext uri="{FF2B5EF4-FFF2-40B4-BE49-F238E27FC236}">
                <a16:creationId xmlns:a16="http://schemas.microsoft.com/office/drawing/2014/main" id="{BD39AB59-FFCF-475F-8B0B-B4E61ECCC91D}"/>
              </a:ext>
            </a:extLst>
          </p:cNvPr>
          <p:cNvPicPr>
            <a:picLocks noChangeAspect="1"/>
          </p:cNvPicPr>
          <p:nvPr/>
        </p:nvPicPr>
        <p:blipFill>
          <a:blip r:embed="rId20"/>
          <a:stretch>
            <a:fillRect/>
          </a:stretch>
        </p:blipFill>
        <p:spPr>
          <a:xfrm>
            <a:off x="7684130" y="36527662"/>
            <a:ext cx="1329797" cy="1907969"/>
          </a:xfrm>
          <a:prstGeom prst="rect">
            <a:avLst/>
          </a:prstGeom>
        </p:spPr>
      </p:pic>
      <p:pic>
        <p:nvPicPr>
          <p:cNvPr id="9" name="Picture 8">
            <a:extLst>
              <a:ext uri="{FF2B5EF4-FFF2-40B4-BE49-F238E27FC236}">
                <a16:creationId xmlns:a16="http://schemas.microsoft.com/office/drawing/2014/main" id="{915517B9-C95B-49C9-93BA-B5CF38802FFA}"/>
              </a:ext>
            </a:extLst>
          </p:cNvPr>
          <p:cNvPicPr>
            <a:picLocks noChangeAspect="1"/>
          </p:cNvPicPr>
          <p:nvPr/>
        </p:nvPicPr>
        <p:blipFill rotWithShape="1">
          <a:blip r:embed="rId21"/>
          <a:srcRect l="22717" r="19439"/>
          <a:stretch/>
        </p:blipFill>
        <p:spPr>
          <a:xfrm>
            <a:off x="9287790" y="36527662"/>
            <a:ext cx="1110672" cy="1920116"/>
          </a:xfrm>
          <a:prstGeom prst="rect">
            <a:avLst/>
          </a:prstGeom>
        </p:spPr>
      </p:pic>
      <p:pic>
        <p:nvPicPr>
          <p:cNvPr id="11" name="Picture 10">
            <a:extLst>
              <a:ext uri="{FF2B5EF4-FFF2-40B4-BE49-F238E27FC236}">
                <a16:creationId xmlns:a16="http://schemas.microsoft.com/office/drawing/2014/main" id="{6C1CDAB4-CA6A-40CD-9643-8806D7E6D372}"/>
              </a:ext>
            </a:extLst>
          </p:cNvPr>
          <p:cNvPicPr>
            <a:picLocks noChangeAspect="1"/>
          </p:cNvPicPr>
          <p:nvPr/>
        </p:nvPicPr>
        <p:blipFill rotWithShape="1">
          <a:blip r:embed="rId22"/>
          <a:srcRect l="22771" r="14746"/>
          <a:stretch/>
        </p:blipFill>
        <p:spPr>
          <a:xfrm>
            <a:off x="5321057" y="40258975"/>
            <a:ext cx="1915126" cy="1651189"/>
          </a:xfrm>
          <a:prstGeom prst="rect">
            <a:avLst/>
          </a:prstGeom>
        </p:spPr>
      </p:pic>
      <p:pic>
        <p:nvPicPr>
          <p:cNvPr id="12" name="Picture 11">
            <a:extLst>
              <a:ext uri="{FF2B5EF4-FFF2-40B4-BE49-F238E27FC236}">
                <a16:creationId xmlns:a16="http://schemas.microsoft.com/office/drawing/2014/main" id="{0CC96D35-D2E0-4917-93D0-859EE7CF164F}"/>
              </a:ext>
            </a:extLst>
          </p:cNvPr>
          <p:cNvPicPr>
            <a:picLocks noChangeAspect="1"/>
          </p:cNvPicPr>
          <p:nvPr/>
        </p:nvPicPr>
        <p:blipFill rotWithShape="1">
          <a:blip r:embed="rId23"/>
          <a:srcRect l="60386" t="12617" r="8220" b="12788"/>
          <a:stretch/>
        </p:blipFill>
        <p:spPr>
          <a:xfrm>
            <a:off x="5312440" y="41972649"/>
            <a:ext cx="1923743" cy="1458878"/>
          </a:xfrm>
          <a:prstGeom prst="rect">
            <a:avLst/>
          </a:prstGeom>
        </p:spPr>
      </p:pic>
      <p:sp>
        <p:nvSpPr>
          <p:cNvPr id="119" name="Rectangle 118">
            <a:extLst>
              <a:ext uri="{FF2B5EF4-FFF2-40B4-BE49-F238E27FC236}">
                <a16:creationId xmlns:a16="http://schemas.microsoft.com/office/drawing/2014/main" id="{86DCB7FE-4A04-4F79-960E-9FF9E1D5396F}"/>
              </a:ext>
            </a:extLst>
          </p:cNvPr>
          <p:cNvSpPr/>
          <p:nvPr/>
        </p:nvSpPr>
        <p:spPr>
          <a:xfrm>
            <a:off x="7439189" y="41736257"/>
            <a:ext cx="3024187" cy="2031325"/>
          </a:xfrm>
          <a:prstGeom prst="rect">
            <a:avLst/>
          </a:prstGeom>
        </p:spPr>
        <p:txBody>
          <a:bodyPr wrap="square">
            <a:spAutoFit/>
          </a:bodyPr>
          <a:lstStyle/>
          <a:p>
            <a:r>
              <a:rPr lang="en-US" b="1" dirty="0"/>
              <a:t>Figure 6: Example images from the video LSTM datasets. Top left - Shi et al. 2018, bottom left - High School ASL Dataset, top right – </a:t>
            </a:r>
            <a:r>
              <a:rPr lang="en-US" b="1" dirty="0" err="1"/>
              <a:t>Handspeak</a:t>
            </a:r>
            <a:r>
              <a:rPr lang="en-US" b="1" dirty="0"/>
              <a:t> (2019) These images represent the variety of video data collected. Some have faces in them, and others don’t.</a:t>
            </a:r>
            <a:br>
              <a:rPr lang="en-US" b="1" dirty="0"/>
            </a:br>
            <a:endParaRPr lang="en-US" b="1" dirty="0"/>
          </a:p>
        </p:txBody>
      </p:sp>
      <p:sp>
        <p:nvSpPr>
          <p:cNvPr id="121" name="Google Shape;52;p5">
            <a:extLst>
              <a:ext uri="{FF2B5EF4-FFF2-40B4-BE49-F238E27FC236}">
                <a16:creationId xmlns:a16="http://schemas.microsoft.com/office/drawing/2014/main" id="{D7A5A396-D2BE-4898-81B4-64F9E7063764}"/>
              </a:ext>
            </a:extLst>
          </p:cNvPr>
          <p:cNvSpPr txBox="1"/>
          <p:nvPr/>
        </p:nvSpPr>
        <p:spPr>
          <a:xfrm>
            <a:off x="33612378" y="32520584"/>
            <a:ext cx="9663232" cy="10501113"/>
          </a:xfrm>
          <a:prstGeom prst="rect">
            <a:avLst/>
          </a:prstGeom>
          <a:solidFill>
            <a:schemeClr val="bg1">
              <a:lumMod val="85000"/>
            </a:schemeClr>
          </a:solidFill>
          <a:ln>
            <a:noFill/>
          </a:ln>
        </p:spPr>
        <p:txBody>
          <a:bodyPr spcFirstLastPara="1" wrap="square" lIns="91425" tIns="45700" rIns="91425" bIns="45700" numCol="1" anchor="t" anchorCtr="0">
            <a:noAutofit/>
          </a:bodyPr>
          <a:lstStyle/>
          <a:p>
            <a:r>
              <a:rPr lang="en-US" dirty="0">
                <a:latin typeface="+mj-lt"/>
                <a:cs typeface="Calibri" panose="020F0502020204030204" pitchFamily="34" charset="0"/>
              </a:rPr>
              <a:t>Barczak, A.L.C., Reyes, N.H., </a:t>
            </a:r>
            <a:r>
              <a:rPr lang="en-US" dirty="0" err="1">
                <a:latin typeface="+mj-lt"/>
                <a:cs typeface="Calibri" panose="020F0502020204030204" pitchFamily="34" charset="0"/>
              </a:rPr>
              <a:t>Abastillas</a:t>
            </a:r>
            <a:r>
              <a:rPr lang="en-US" dirty="0">
                <a:latin typeface="+mj-lt"/>
                <a:cs typeface="Calibri" panose="020F0502020204030204" pitchFamily="34" charset="0"/>
              </a:rPr>
              <a:t>, M.,  </a:t>
            </a:r>
            <a:r>
              <a:rPr lang="en-US" dirty="0" err="1">
                <a:latin typeface="+mj-lt"/>
                <a:cs typeface="Calibri" panose="020F0502020204030204" pitchFamily="34" charset="0"/>
              </a:rPr>
              <a:t>Piccio</a:t>
            </a:r>
            <a:r>
              <a:rPr lang="en-US" dirty="0">
                <a:latin typeface="+mj-lt"/>
                <a:cs typeface="Calibri" panose="020F0502020204030204" pitchFamily="34" charset="0"/>
              </a:rPr>
              <a:t>, A.,</a:t>
            </a:r>
            <a:r>
              <a:rPr lang="en-US" dirty="0" err="1">
                <a:latin typeface="+mj-lt"/>
                <a:cs typeface="Calibri" panose="020F0502020204030204" pitchFamily="34" charset="0"/>
              </a:rPr>
              <a:t>Susnjak</a:t>
            </a:r>
            <a:r>
              <a:rPr lang="en-US" dirty="0">
                <a:latin typeface="+mj-lt"/>
                <a:cs typeface="Calibri" panose="020F0502020204030204" pitchFamily="34" charset="0"/>
              </a:rPr>
              <a:t>, T. (2011),  A new 2D  static hand gesture </a:t>
            </a:r>
            <a:r>
              <a:rPr lang="en-US" dirty="0" err="1">
                <a:latin typeface="+mj-lt"/>
                <a:cs typeface="Calibri" panose="020F0502020204030204" pitchFamily="34" charset="0"/>
              </a:rPr>
              <a:t>colour</a:t>
            </a:r>
            <a:r>
              <a:rPr lang="en-US" dirty="0">
                <a:latin typeface="+mj-lt"/>
                <a:cs typeface="Calibri" panose="020F0502020204030204" pitchFamily="34" charset="0"/>
              </a:rPr>
              <a:t> image </a:t>
            </a:r>
          </a:p>
          <a:p>
            <a:r>
              <a:rPr lang="en-US" dirty="0">
                <a:latin typeface="+mj-lt"/>
                <a:cs typeface="Calibri" panose="020F0502020204030204" pitchFamily="34" charset="0"/>
              </a:rPr>
              <a:t>   dataset for ASL gestures, </a:t>
            </a:r>
            <a:r>
              <a:rPr lang="en-US" dirty="0" err="1">
                <a:latin typeface="+mj-lt"/>
                <a:cs typeface="Calibri" panose="020F0502020204030204" pitchFamily="34" charset="0"/>
              </a:rPr>
              <a:t>ResearchLetters</a:t>
            </a:r>
            <a:r>
              <a:rPr lang="en-US" dirty="0">
                <a:latin typeface="+mj-lt"/>
                <a:cs typeface="Calibri" panose="020F0502020204030204" pitchFamily="34" charset="0"/>
              </a:rPr>
              <a:t> in the Information and Mathematical Sciences, 15, 12-20</a:t>
            </a:r>
          </a:p>
          <a:p>
            <a:endParaRPr lang="en-US" dirty="0">
              <a:latin typeface="+mj-lt"/>
              <a:cs typeface="Calibri" panose="020F0502020204030204" pitchFamily="34" charset="0"/>
            </a:endParaRPr>
          </a:p>
          <a:p>
            <a:r>
              <a:rPr lang="en-US" dirty="0"/>
              <a:t>Deafness and hearing loss. (2019). Retrieved on May 3, 2019 from https://www.who.int/news-room/fact</a:t>
            </a:r>
          </a:p>
          <a:p>
            <a:r>
              <a:rPr lang="en-US" dirty="0"/>
              <a:t>   sheets/detail/deafness-and-hearing-loss</a:t>
            </a:r>
          </a:p>
          <a:p>
            <a:endParaRPr lang="en-US" dirty="0">
              <a:latin typeface="+mj-lt"/>
              <a:cs typeface="Calibri" panose="020F0502020204030204" pitchFamily="34" charset="0"/>
            </a:endParaRPr>
          </a:p>
          <a:p>
            <a:r>
              <a:rPr lang="en-US" dirty="0">
                <a:latin typeface="+mj-lt"/>
                <a:cs typeface="Calibri" panose="020F0502020204030204" pitchFamily="34" charset="0"/>
              </a:rPr>
              <a:t>Donahue, J., Hendricks, L. A., </a:t>
            </a:r>
            <a:r>
              <a:rPr lang="en-US" dirty="0" err="1">
                <a:latin typeface="+mj-lt"/>
                <a:cs typeface="Calibri" panose="020F0502020204030204" pitchFamily="34" charset="0"/>
              </a:rPr>
              <a:t>Guadarrama</a:t>
            </a:r>
            <a:r>
              <a:rPr lang="en-US" dirty="0">
                <a:latin typeface="+mj-lt"/>
                <a:cs typeface="Calibri" panose="020F0502020204030204" pitchFamily="34" charset="0"/>
              </a:rPr>
              <a:t>, S., Rohrbach, M., Venugopalan, S., Darrell, T., &amp; </a:t>
            </a:r>
            <a:r>
              <a:rPr lang="en-US" dirty="0" err="1">
                <a:latin typeface="+mj-lt"/>
                <a:cs typeface="Calibri" panose="020F0502020204030204" pitchFamily="34" charset="0"/>
              </a:rPr>
              <a:t>Saenko</a:t>
            </a:r>
            <a:r>
              <a:rPr lang="en-US" dirty="0">
                <a:latin typeface="+mj-lt"/>
                <a:cs typeface="Calibri" panose="020F0502020204030204" pitchFamily="34" charset="0"/>
              </a:rPr>
              <a:t>, K. (2015). Long-</a:t>
            </a:r>
          </a:p>
          <a:p>
            <a:r>
              <a:rPr lang="en-US" dirty="0">
                <a:latin typeface="+mj-lt"/>
                <a:cs typeface="Calibri" panose="020F0502020204030204" pitchFamily="34" charset="0"/>
              </a:rPr>
              <a:t>   term recurrent convolutional networks for visual recognition and description. 2015 IEEE Conference on Computer </a:t>
            </a:r>
          </a:p>
          <a:p>
            <a:r>
              <a:rPr lang="en-US" dirty="0">
                <a:latin typeface="+mj-lt"/>
                <a:cs typeface="Calibri" panose="020F0502020204030204" pitchFamily="34" charset="0"/>
              </a:rPr>
              <a:t>   Vision and Pattern Recognition (CVPR). doi:10.1109/cvpr.2015.7298878</a:t>
            </a:r>
          </a:p>
          <a:p>
            <a:endParaRPr lang="en-US" dirty="0">
              <a:latin typeface="+mj-lt"/>
              <a:cs typeface="Calibri" panose="020F0502020204030204" pitchFamily="34" charset="0"/>
            </a:endParaRPr>
          </a:p>
          <a:p>
            <a:r>
              <a:rPr lang="en-US" dirty="0">
                <a:latin typeface="+mj-lt"/>
                <a:cs typeface="Calibri" panose="020F0502020204030204" pitchFamily="34" charset="0"/>
              </a:rPr>
              <a:t>Dong, C., Leu, M. C., &amp; Yin, Z. (2015). American Sign Language alphabet recognition using Microsoft Kinect. </a:t>
            </a:r>
            <a:r>
              <a:rPr lang="en-US" i="1" dirty="0">
                <a:latin typeface="+mj-lt"/>
                <a:cs typeface="Calibri" panose="020F0502020204030204" pitchFamily="34" charset="0"/>
              </a:rPr>
              <a:t>2015 IEEE </a:t>
            </a:r>
          </a:p>
          <a:p>
            <a:r>
              <a:rPr lang="en-US" i="1" dirty="0">
                <a:latin typeface="+mj-lt"/>
                <a:cs typeface="Calibri" panose="020F0502020204030204" pitchFamily="34" charset="0"/>
              </a:rPr>
              <a:t>   Conference on Computer Vision and Pattern Recognition Workshops (CVPRW)</a:t>
            </a:r>
            <a:r>
              <a:rPr lang="en-US" dirty="0">
                <a:latin typeface="+mj-lt"/>
                <a:cs typeface="Calibri" panose="020F0502020204030204" pitchFamily="34" charset="0"/>
              </a:rPr>
              <a:t>. doi:10.1109/cvprw.2015.7301347</a:t>
            </a:r>
          </a:p>
          <a:p>
            <a:endParaRPr lang="en-US" dirty="0">
              <a:latin typeface="+mj-lt"/>
              <a:cs typeface="Calibri" panose="020F0502020204030204" pitchFamily="34" charset="0"/>
            </a:endParaRPr>
          </a:p>
          <a:p>
            <a:r>
              <a:rPr lang="en-US" dirty="0">
                <a:latin typeface="+mj-lt"/>
                <a:cs typeface="Calibri" panose="020F0502020204030204" pitchFamily="34" charset="0"/>
              </a:rPr>
              <a:t>Garcia, B., Viesca, S. A. (2016). Real-time American sign language recognition with convolutional neural networks. </a:t>
            </a:r>
          </a:p>
          <a:p>
            <a:r>
              <a:rPr lang="en-US" dirty="0">
                <a:latin typeface="+mj-lt"/>
                <a:cs typeface="Calibri" panose="020F0502020204030204" pitchFamily="34" charset="0"/>
              </a:rPr>
              <a:t>   Retrieved from http://cs231n.stanford.edu/reports/2016/pdfs/214_Report.pdf </a:t>
            </a:r>
          </a:p>
          <a:p>
            <a:endParaRPr lang="en-US" dirty="0">
              <a:latin typeface="+mj-lt"/>
              <a:cs typeface="Calibri" panose="020F0502020204030204" pitchFamily="34" charset="0"/>
            </a:endParaRPr>
          </a:p>
          <a:p>
            <a:r>
              <a:rPr lang="en-US" dirty="0" err="1">
                <a:latin typeface="+mj-lt"/>
                <a:cs typeface="Calibri" panose="020F0502020204030204" pitchFamily="34" charset="0"/>
              </a:rPr>
              <a:t>Handspeak</a:t>
            </a:r>
            <a:r>
              <a:rPr lang="en-US" dirty="0">
                <a:latin typeface="+mj-lt"/>
                <a:cs typeface="Calibri" panose="020F0502020204030204" pitchFamily="34" charset="0"/>
              </a:rPr>
              <a:t> (2019). Retrieved November 1, 2019 from https://www.handspeak.com/spell/practice/ </a:t>
            </a:r>
          </a:p>
          <a:p>
            <a:endParaRPr lang="en-US" dirty="0">
              <a:latin typeface="+mj-lt"/>
              <a:cs typeface="Calibri" panose="020F0502020204030204" pitchFamily="34" charset="0"/>
            </a:endParaRPr>
          </a:p>
          <a:p>
            <a:r>
              <a:rPr lang="en-US" dirty="0"/>
              <a:t>Karpathy, A. (2017). Convolutional Neural Networks (CNNs / </a:t>
            </a:r>
            <a:r>
              <a:rPr lang="en-US" dirty="0" err="1"/>
              <a:t>ConvNets</a:t>
            </a:r>
            <a:r>
              <a:rPr lang="en-US" dirty="0"/>
              <a:t>). (n.d.). Retrieved from</a:t>
            </a:r>
          </a:p>
          <a:p>
            <a:r>
              <a:rPr lang="en-US" dirty="0"/>
              <a:t>   http://cs231n.github.io/convolutional-networks/</a:t>
            </a:r>
            <a:endParaRPr lang="en-US" dirty="0">
              <a:latin typeface="+mj-lt"/>
              <a:cs typeface="Calibri" panose="020F0502020204030204" pitchFamily="34" charset="0"/>
            </a:endParaRPr>
          </a:p>
          <a:p>
            <a:br>
              <a:rPr lang="en-US" dirty="0">
                <a:latin typeface="+mj-lt"/>
                <a:cs typeface="Calibri" panose="020F0502020204030204" pitchFamily="34" charset="0"/>
              </a:rPr>
            </a:br>
            <a:r>
              <a:rPr lang="en-US" dirty="0" err="1">
                <a:latin typeface="+mj-lt"/>
              </a:rPr>
              <a:t>Kingma</a:t>
            </a:r>
            <a:r>
              <a:rPr lang="en-US" dirty="0">
                <a:latin typeface="+mj-lt"/>
              </a:rPr>
              <a:t>, D. and Ba, J. (2014). Adam: A method for stochastic optimization. </a:t>
            </a:r>
            <a:r>
              <a:rPr lang="en-US" dirty="0" err="1">
                <a:latin typeface="+mj-lt"/>
              </a:rPr>
              <a:t>arXiv</a:t>
            </a:r>
            <a:r>
              <a:rPr lang="en-US" dirty="0">
                <a:latin typeface="+mj-lt"/>
              </a:rPr>
              <a:t> preprint arXiv:1412.6980.</a:t>
            </a:r>
          </a:p>
          <a:p>
            <a:br>
              <a:rPr lang="en-US" dirty="0">
                <a:latin typeface="+mj-lt"/>
                <a:cs typeface="Calibri" panose="020F0502020204030204" pitchFamily="34" charset="0"/>
              </a:rPr>
            </a:br>
            <a:r>
              <a:rPr lang="en-US" dirty="0">
                <a:latin typeface="+mj-lt"/>
                <a:cs typeface="Calibri" panose="020F0502020204030204" pitchFamily="34" charset="0"/>
              </a:rPr>
              <a:t>Kollar, O., Ney, H., Bowden, R., (2016). Deep Hand: how to train a CNN on 1 million hand images when your data is</a:t>
            </a:r>
          </a:p>
          <a:p>
            <a:r>
              <a:rPr lang="en-US" dirty="0">
                <a:latin typeface="+mj-lt"/>
                <a:cs typeface="Calibri" panose="020F0502020204030204" pitchFamily="34" charset="0"/>
              </a:rPr>
              <a:t>   continuous and weakly labelled. </a:t>
            </a:r>
            <a:r>
              <a:rPr lang="en-US" i="1" dirty="0">
                <a:latin typeface="+mj-lt"/>
                <a:cs typeface="Calibri" panose="020F0502020204030204" pitchFamily="34" charset="0"/>
              </a:rPr>
              <a:t>2016 IEEE Conference on Computer Vision and</a:t>
            </a:r>
            <a:r>
              <a:rPr lang="en-US" dirty="0">
                <a:latin typeface="+mj-lt"/>
                <a:cs typeface="Calibri" panose="020F0502020204030204" pitchFamily="34" charset="0"/>
              </a:rPr>
              <a:t> </a:t>
            </a:r>
            <a:r>
              <a:rPr lang="en-US" i="1" dirty="0">
                <a:latin typeface="+mj-lt"/>
                <a:cs typeface="Calibri" panose="020F0502020204030204" pitchFamily="34" charset="0"/>
              </a:rPr>
              <a:t>Pattern Recognition (CVPR). </a:t>
            </a:r>
            <a:endParaRPr lang="en-US" dirty="0">
              <a:latin typeface="+mj-lt"/>
              <a:cs typeface="Calibri" panose="020F0502020204030204" pitchFamily="34" charset="0"/>
            </a:endParaRPr>
          </a:p>
          <a:p>
            <a:br>
              <a:rPr lang="en-US" dirty="0">
                <a:latin typeface="+mj-lt"/>
                <a:cs typeface="Calibri" panose="020F0502020204030204" pitchFamily="34" charset="0"/>
              </a:rPr>
            </a:br>
            <a:r>
              <a:rPr lang="en-US" dirty="0">
                <a:latin typeface="+mj-lt"/>
                <a:cs typeface="Calibri" panose="020F0502020204030204" pitchFamily="34" charset="0"/>
              </a:rPr>
              <a:t>Liwicki, S., &amp; Everingham, M. (2009). Automatic recognition of </a:t>
            </a:r>
            <a:r>
              <a:rPr lang="en-US" dirty="0" err="1">
                <a:latin typeface="+mj-lt"/>
                <a:cs typeface="Calibri" panose="020F0502020204030204" pitchFamily="34" charset="0"/>
              </a:rPr>
              <a:t>fingerspelled</a:t>
            </a:r>
            <a:r>
              <a:rPr lang="en-US" dirty="0">
                <a:latin typeface="+mj-lt"/>
                <a:cs typeface="Calibri" panose="020F0502020204030204" pitchFamily="34" charset="0"/>
              </a:rPr>
              <a:t> words in British Sign Language (pp. 50–57). </a:t>
            </a:r>
          </a:p>
          <a:p>
            <a:r>
              <a:rPr lang="en-US" dirty="0">
                <a:latin typeface="+mj-lt"/>
                <a:cs typeface="Calibri" panose="020F0502020204030204" pitchFamily="34" charset="0"/>
              </a:rPr>
              <a:t>   Retrieved from http://eprints.whiterose.ac.uk/8903/2/mark_everingham_2.pdf</a:t>
            </a:r>
          </a:p>
          <a:p>
            <a:endParaRPr lang="en-US" dirty="0">
              <a:latin typeface="+mj-lt"/>
              <a:cs typeface="Calibri" panose="020F0502020204030204" pitchFamily="34" charset="0"/>
            </a:endParaRPr>
          </a:p>
          <a:p>
            <a:r>
              <a:rPr lang="en-US" dirty="0">
                <a:latin typeface="+mj-lt"/>
                <a:cs typeface="Calibri" panose="020F0502020204030204" pitchFamily="34" charset="0"/>
              </a:rPr>
              <a:t>Oz, C., &amp; Leu, M. C. (2011). American Sign Language word recognition with a sensory glove using artificial neural </a:t>
            </a:r>
          </a:p>
          <a:p>
            <a:r>
              <a:rPr lang="en-US" dirty="0">
                <a:latin typeface="+mj-lt"/>
                <a:cs typeface="Calibri" panose="020F0502020204030204" pitchFamily="34" charset="0"/>
              </a:rPr>
              <a:t>   networks. </a:t>
            </a:r>
            <a:r>
              <a:rPr lang="en-US" i="1" dirty="0">
                <a:latin typeface="+mj-lt"/>
                <a:cs typeface="Calibri" panose="020F0502020204030204" pitchFamily="34" charset="0"/>
              </a:rPr>
              <a:t>Engineering Applications of Artificial Intelligence,</a:t>
            </a:r>
            <a:r>
              <a:rPr lang="en-US" dirty="0">
                <a:latin typeface="+mj-lt"/>
                <a:cs typeface="Calibri" panose="020F0502020204030204" pitchFamily="34" charset="0"/>
              </a:rPr>
              <a:t> </a:t>
            </a:r>
            <a:r>
              <a:rPr lang="en-US" i="1" dirty="0">
                <a:latin typeface="+mj-lt"/>
                <a:cs typeface="Calibri" panose="020F0502020204030204" pitchFamily="34" charset="0"/>
              </a:rPr>
              <a:t>24</a:t>
            </a:r>
            <a:r>
              <a:rPr lang="en-US" dirty="0">
                <a:latin typeface="+mj-lt"/>
                <a:cs typeface="Calibri" panose="020F0502020204030204" pitchFamily="34" charset="0"/>
              </a:rPr>
              <a:t>(7), 1204-1213. doi:10.1016/j.engappai.2011.06.015</a:t>
            </a:r>
          </a:p>
          <a:p>
            <a:endParaRPr lang="en-US" dirty="0">
              <a:latin typeface="+mj-lt"/>
              <a:cs typeface="Calibri" panose="020F0502020204030204" pitchFamily="34" charset="0"/>
            </a:endParaRPr>
          </a:p>
          <a:p>
            <a:r>
              <a:rPr lang="en-US" dirty="0">
                <a:latin typeface="+mj-lt"/>
                <a:cs typeface="Calibri" panose="020F0502020204030204" pitchFamily="34" charset="0"/>
              </a:rPr>
              <a:t>Pugeault, N and Bowden, R (2011). Spelling it out: Real–time ASL fingerspelling recognition In:  ICCV  2011: 1st </a:t>
            </a:r>
          </a:p>
          <a:p>
            <a:r>
              <a:rPr lang="en-US" dirty="0">
                <a:latin typeface="+mj-lt"/>
                <a:cs typeface="Calibri" panose="020F0502020204030204" pitchFamily="34" charset="0"/>
              </a:rPr>
              <a:t>   IEEE Workshop on Consumer Depth Cameras for Computer Vision, 2011, Barcelona, Spain.</a:t>
            </a:r>
          </a:p>
          <a:p>
            <a:endParaRPr lang="en-US" dirty="0">
              <a:latin typeface="+mj-lt"/>
              <a:cs typeface="Calibri" panose="020F0502020204030204" pitchFamily="34" charset="0"/>
            </a:endParaRPr>
          </a:p>
          <a:p>
            <a:r>
              <a:rPr lang="en-US" dirty="0">
                <a:latin typeface="+mj-lt"/>
                <a:cs typeface="Calibri" panose="020F0502020204030204" pitchFamily="34" charset="0"/>
              </a:rPr>
              <a:t>Ricco, S., Tomasi C. (2010) Fingerspelling recognition through classification of letter to letter transitions. In: </a:t>
            </a:r>
            <a:r>
              <a:rPr lang="en-US" dirty="0" err="1">
                <a:latin typeface="+mj-lt"/>
                <a:cs typeface="Calibri" panose="020F0502020204030204" pitchFamily="34" charset="0"/>
              </a:rPr>
              <a:t>Zha</a:t>
            </a:r>
            <a:r>
              <a:rPr lang="en-US" dirty="0">
                <a:latin typeface="+mj-lt"/>
                <a:cs typeface="Calibri" panose="020F0502020204030204" pitchFamily="34" charset="0"/>
              </a:rPr>
              <a:t> H., </a:t>
            </a:r>
          </a:p>
          <a:p>
            <a:r>
              <a:rPr lang="en-US" dirty="0">
                <a:latin typeface="+mj-lt"/>
                <a:cs typeface="Calibri" panose="020F0502020204030204" pitchFamily="34" charset="0"/>
              </a:rPr>
              <a:t>   Taniguchi R., Maybank  S. (eds) Computer Vision – ACCV 2009. ACCV 2009.Lecture Notes in Computer Science, vol</a:t>
            </a:r>
          </a:p>
          <a:p>
            <a:r>
              <a:rPr lang="en-US" dirty="0">
                <a:latin typeface="+mj-lt"/>
                <a:cs typeface="Calibri" panose="020F0502020204030204" pitchFamily="34" charset="0"/>
              </a:rPr>
              <a:t>   5996.Springer, Berlin, Heidelberg</a:t>
            </a:r>
            <a:br>
              <a:rPr lang="en-US" dirty="0">
                <a:latin typeface="+mj-lt"/>
                <a:cs typeface="Calibri" panose="020F0502020204030204" pitchFamily="34" charset="0"/>
              </a:rPr>
            </a:br>
            <a:endParaRPr lang="en-US" dirty="0">
              <a:latin typeface="+mj-lt"/>
              <a:cs typeface="Calibri" panose="020F0502020204030204" pitchFamily="34" charset="0"/>
            </a:endParaRPr>
          </a:p>
          <a:p>
            <a:r>
              <a:rPr lang="en-US" dirty="0">
                <a:latin typeface="+mj-lt"/>
                <a:cs typeface="Calibri" panose="020F0502020204030204" pitchFamily="34" charset="0"/>
              </a:rPr>
              <a:t>Shi, B., Rio, A. M., Keane, J., Michaux, J., </a:t>
            </a:r>
            <a:r>
              <a:rPr lang="en-US" dirty="0" err="1">
                <a:latin typeface="+mj-lt"/>
                <a:cs typeface="Calibri" panose="020F0502020204030204" pitchFamily="34" charset="0"/>
              </a:rPr>
              <a:t>Brentari</a:t>
            </a:r>
            <a:r>
              <a:rPr lang="en-US" dirty="0">
                <a:latin typeface="+mj-lt"/>
                <a:cs typeface="Calibri" panose="020F0502020204030204" pitchFamily="34" charset="0"/>
              </a:rPr>
              <a:t>, D., </a:t>
            </a:r>
            <a:r>
              <a:rPr lang="en-US" dirty="0" err="1">
                <a:latin typeface="+mj-lt"/>
                <a:cs typeface="Calibri" panose="020F0502020204030204" pitchFamily="34" charset="0"/>
              </a:rPr>
              <a:t>Shakhnarovich</a:t>
            </a:r>
            <a:r>
              <a:rPr lang="en-US" dirty="0">
                <a:latin typeface="+mj-lt"/>
                <a:cs typeface="Calibri" panose="020F0502020204030204" pitchFamily="34" charset="0"/>
              </a:rPr>
              <a:t>, G., &amp; Livescu, K. (2018). American Sign </a:t>
            </a:r>
          </a:p>
          <a:p>
            <a:r>
              <a:rPr lang="en-US" dirty="0">
                <a:latin typeface="+mj-lt"/>
                <a:cs typeface="Calibri" panose="020F0502020204030204" pitchFamily="34" charset="0"/>
              </a:rPr>
              <a:t>   Language fingerspelling recognition in the wild. </a:t>
            </a:r>
            <a:r>
              <a:rPr lang="en-US" i="1" dirty="0">
                <a:latin typeface="+mj-lt"/>
                <a:cs typeface="Calibri" panose="020F0502020204030204" pitchFamily="34" charset="0"/>
              </a:rPr>
              <a:t>2018 IEEE Spoken Language Technology Workshop (SLT)</a:t>
            </a:r>
            <a:r>
              <a:rPr lang="en-US" dirty="0">
                <a:latin typeface="+mj-lt"/>
                <a:cs typeface="Calibri" panose="020F0502020204030204" pitchFamily="34" charset="0"/>
              </a:rPr>
              <a:t>. </a:t>
            </a:r>
          </a:p>
          <a:p>
            <a:r>
              <a:rPr lang="en-US" dirty="0">
                <a:latin typeface="+mj-lt"/>
                <a:cs typeface="Calibri" panose="020F0502020204030204" pitchFamily="34" charset="0"/>
              </a:rPr>
              <a:t>   doi:10.1109/slt.2018.8639639</a:t>
            </a:r>
          </a:p>
          <a:p>
            <a:endParaRPr lang="en-US" dirty="0">
              <a:latin typeface="+mj-lt"/>
            </a:endParaRPr>
          </a:p>
          <a:p>
            <a:r>
              <a:rPr lang="en-US" dirty="0">
                <a:latin typeface="+mj-lt"/>
              </a:rPr>
              <a:t>Sreehari. (2016) Mon95 - Overview. Retrieved on November 1, 2018 from https://github.com/mon95</a:t>
            </a:r>
          </a:p>
          <a:p>
            <a:endParaRPr lang="en-US" dirty="0">
              <a:latin typeface="+mj-lt"/>
              <a:cs typeface="Calibri" panose="020F0502020204030204" pitchFamily="34" charset="0"/>
            </a:endParaRPr>
          </a:p>
          <a:p>
            <a:r>
              <a:rPr lang="en-US" dirty="0">
                <a:latin typeface="+mj-lt"/>
                <a:cs typeface="Calibri" panose="020F0502020204030204" pitchFamily="34" charset="0"/>
              </a:rPr>
              <a:t>Szegedy, C., Liu, W., Jia, Y., </a:t>
            </a:r>
            <a:r>
              <a:rPr lang="en-US" dirty="0" err="1">
                <a:latin typeface="+mj-lt"/>
                <a:cs typeface="Calibri" panose="020F0502020204030204" pitchFamily="34" charset="0"/>
              </a:rPr>
              <a:t>Sermanet</a:t>
            </a:r>
            <a:r>
              <a:rPr lang="en-US" dirty="0">
                <a:latin typeface="+mj-lt"/>
                <a:cs typeface="Calibri" panose="020F0502020204030204" pitchFamily="34" charset="0"/>
              </a:rPr>
              <a:t>, P., Reed, S., </a:t>
            </a:r>
            <a:r>
              <a:rPr lang="en-US" dirty="0" err="1">
                <a:latin typeface="+mj-lt"/>
                <a:cs typeface="Calibri" panose="020F0502020204030204" pitchFamily="34" charset="0"/>
              </a:rPr>
              <a:t>Anguelov</a:t>
            </a:r>
            <a:r>
              <a:rPr lang="en-US" dirty="0">
                <a:latin typeface="+mj-lt"/>
                <a:cs typeface="Calibri" panose="020F0502020204030204" pitchFamily="34" charset="0"/>
              </a:rPr>
              <a:t>, D., . . . </a:t>
            </a:r>
            <a:r>
              <a:rPr lang="en-US" dirty="0" err="1">
                <a:latin typeface="+mj-lt"/>
                <a:cs typeface="Calibri" panose="020F0502020204030204" pitchFamily="34" charset="0"/>
              </a:rPr>
              <a:t>Rabinovich</a:t>
            </a:r>
            <a:r>
              <a:rPr lang="en-US" dirty="0">
                <a:latin typeface="+mj-lt"/>
                <a:cs typeface="Calibri" panose="020F0502020204030204" pitchFamily="34" charset="0"/>
              </a:rPr>
              <a:t>, A. (2015). Going deeper with </a:t>
            </a:r>
          </a:p>
          <a:p>
            <a:r>
              <a:rPr lang="en-US" dirty="0">
                <a:latin typeface="+mj-lt"/>
                <a:cs typeface="Calibri" panose="020F0502020204030204" pitchFamily="34" charset="0"/>
              </a:rPr>
              <a:t>   convolutions. </a:t>
            </a:r>
            <a:r>
              <a:rPr lang="en-US" i="1" dirty="0">
                <a:latin typeface="+mj-lt"/>
                <a:cs typeface="Calibri" panose="020F0502020204030204" pitchFamily="34" charset="0"/>
              </a:rPr>
              <a:t>2015 IEEE Conference</a:t>
            </a:r>
            <a:r>
              <a:rPr lang="en-US" dirty="0">
                <a:latin typeface="+mj-lt"/>
                <a:cs typeface="Calibri" panose="020F0502020204030204" pitchFamily="34" charset="0"/>
              </a:rPr>
              <a:t> </a:t>
            </a:r>
            <a:r>
              <a:rPr lang="en-US" i="1" dirty="0">
                <a:latin typeface="+mj-lt"/>
                <a:cs typeface="Calibri" panose="020F0502020204030204" pitchFamily="34" charset="0"/>
              </a:rPr>
              <a:t>on Computer Vision and Pattern Recognition</a:t>
            </a:r>
            <a:r>
              <a:rPr lang="en-US" dirty="0">
                <a:latin typeface="+mj-lt"/>
                <a:cs typeface="Calibri" panose="020F0502020204030204" pitchFamily="34" charset="0"/>
              </a:rPr>
              <a:t> </a:t>
            </a:r>
            <a:r>
              <a:rPr lang="en-US" i="1" dirty="0">
                <a:latin typeface="+mj-lt"/>
                <a:cs typeface="Calibri" panose="020F0502020204030204" pitchFamily="34" charset="0"/>
              </a:rPr>
              <a:t>(CVPR)</a:t>
            </a:r>
            <a:r>
              <a:rPr lang="en-US" dirty="0">
                <a:latin typeface="+mj-lt"/>
                <a:cs typeface="Calibri" panose="020F0502020204030204" pitchFamily="34" charset="0"/>
              </a:rPr>
              <a:t>. </a:t>
            </a:r>
          </a:p>
          <a:p>
            <a:r>
              <a:rPr lang="en-US" dirty="0">
                <a:latin typeface="+mj-lt"/>
                <a:cs typeface="Calibri" panose="020F0502020204030204" pitchFamily="34" charset="0"/>
              </a:rPr>
              <a:t>   doi:10.1109/cvpr.2015.7298594 </a:t>
            </a:r>
          </a:p>
          <a:p>
            <a:endParaRPr dirty="0">
              <a:latin typeface="+mj-lt"/>
              <a:cs typeface="Calibri" panose="020F0502020204030204" pitchFamily="34" charset="0"/>
            </a:endParaRPr>
          </a:p>
        </p:txBody>
      </p:sp>
      <p:sp>
        <p:nvSpPr>
          <p:cNvPr id="5" name="TextBox 4">
            <a:extLst>
              <a:ext uri="{FF2B5EF4-FFF2-40B4-BE49-F238E27FC236}">
                <a16:creationId xmlns:a16="http://schemas.microsoft.com/office/drawing/2014/main" id="{A24F4BF5-FC3C-4E82-B57C-0BF0B4F6405D}"/>
              </a:ext>
            </a:extLst>
          </p:cNvPr>
          <p:cNvSpPr txBox="1"/>
          <p:nvPr/>
        </p:nvSpPr>
        <p:spPr>
          <a:xfrm>
            <a:off x="871961" y="36207336"/>
            <a:ext cx="9759198" cy="307777"/>
          </a:xfrm>
          <a:prstGeom prst="rect">
            <a:avLst/>
          </a:prstGeom>
          <a:noFill/>
        </p:spPr>
        <p:txBody>
          <a:bodyPr wrap="square" rtlCol="0">
            <a:spAutoFit/>
          </a:bodyPr>
          <a:lstStyle/>
          <a:p>
            <a:r>
              <a:rPr lang="en-US" dirty="0"/>
              <a:t>         A.		                       B.		                C.                                   D.	             E.</a:t>
            </a:r>
          </a:p>
        </p:txBody>
      </p:sp>
      <p:pic>
        <p:nvPicPr>
          <p:cNvPr id="1028" name="Picture 4" descr="https://lh5.googleusercontent.com/KLdi9ZwMiCBjwK7bQYkiY6hw_eVA5ZzyYcz4qFfmJu7D5eISVxOXdebLppTqqqhjE2PRZp0yfjY0pBi5gtEYTIra0daMtbG5hh-8KNL2cGkmeHbMRjeclbfWnwbPRsL7sSc7uyf4">
            <a:extLst>
              <a:ext uri="{FF2B5EF4-FFF2-40B4-BE49-F238E27FC236}">
                <a16:creationId xmlns:a16="http://schemas.microsoft.com/office/drawing/2014/main" id="{E6D83FA1-4138-4861-8F6D-32C2A24C6128}"/>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3408" t="21981" r="45449" b="22216"/>
          <a:stretch/>
        </p:blipFill>
        <p:spPr bwMode="auto">
          <a:xfrm>
            <a:off x="7555817" y="40254696"/>
            <a:ext cx="2489066" cy="15286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15601</TotalTime>
  <Words>5394</Words>
  <Application>Microsoft Office PowerPoint</Application>
  <PresentationFormat>Custom</PresentationFormat>
  <Paragraphs>248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Saarthak Maheshwari</dc:creator>
  <cp:lastModifiedBy>White, Riley Donald - white3rd</cp:lastModifiedBy>
  <cp:revision>806</cp:revision>
  <dcterms:modified xsi:type="dcterms:W3CDTF">2020-01-06T19:57:45Z</dcterms:modified>
</cp:coreProperties>
</file>