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22"/>
  </p:notesMasterIdLst>
  <p:sldIdLst>
    <p:sldId id="529" r:id="rId2"/>
    <p:sldId id="682" r:id="rId3"/>
    <p:sldId id="684" r:id="rId4"/>
    <p:sldId id="687" r:id="rId5"/>
    <p:sldId id="688" r:id="rId6"/>
    <p:sldId id="689" r:id="rId7"/>
    <p:sldId id="730" r:id="rId8"/>
    <p:sldId id="753" r:id="rId9"/>
    <p:sldId id="754" r:id="rId10"/>
    <p:sldId id="752" r:id="rId11"/>
    <p:sldId id="734" r:id="rId12"/>
    <p:sldId id="747" r:id="rId13"/>
    <p:sldId id="750" r:id="rId14"/>
    <p:sldId id="751" r:id="rId15"/>
    <p:sldId id="748" r:id="rId16"/>
    <p:sldId id="690" r:id="rId17"/>
    <p:sldId id="755" r:id="rId18"/>
    <p:sldId id="756" r:id="rId19"/>
    <p:sldId id="757" r:id="rId20"/>
    <p:sldId id="758" r:id="rId2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26529"/>
    <a:srgbClr val="2986E2"/>
    <a:srgbClr val="FFFFFF"/>
    <a:srgbClr val="83D4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0" d="100"/>
          <a:sy n="80" d="100"/>
        </p:scale>
        <p:origin x="-864" y="-1014"/>
      </p:cViewPr>
      <p:guideLst>
        <p:guide orient="horz" pos="2688"/>
        <p:guide pos="26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937634-2079-BD4B-A278-C56327FDE558}" type="datetimeFigureOut">
              <a:rPr lang="en-US" smtClean="0"/>
              <a:pPr/>
              <a:t>2/26/2018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39FBE3-7C1E-604C-A973-421AC64550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30395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5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2118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22118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F7B69C-DA43-4707-AFF2-2BAF40F80BEA}" type="slidenum">
              <a:rPr lang="en-US" smtClean="0">
                <a:latin typeface="Arial" charset="0"/>
              </a:rPr>
              <a:pPr/>
              <a:t>2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2069BF-6E27-4C15-9C19-390D152B581A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867709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9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Date or Reference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fld id="{D9DADDD7-F6DB-DE43-84D3-BDE65D6DBA6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274588" y="4499114"/>
            <a:ext cx="8869412" cy="6443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MSKCC_super_pos_rgb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736" y="705406"/>
            <a:ext cx="8030529" cy="66459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7675" y="1696846"/>
            <a:ext cx="7772400" cy="110251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>
                <a:solidFill>
                  <a:srgbClr val="F2652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7675" y="3518875"/>
            <a:ext cx="6400800" cy="98024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16" name="Picture 15" descr="MSKCC_logo_hor_pos_rgb_150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76" y="427236"/>
            <a:ext cx="1752455" cy="53975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643623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297489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タイトル、テキスト、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81010" y="198875"/>
            <a:ext cx="7504235" cy="702469"/>
          </a:xfrm>
        </p:spPr>
        <p:txBody>
          <a:bodyPr/>
          <a:lstStyle>
            <a:lvl1pPr algn="l">
              <a:defRPr/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10" name="テキスト プレースホルダ 9"/>
          <p:cNvSpPr>
            <a:spLocks noGrp="1"/>
          </p:cNvSpPr>
          <p:nvPr>
            <p:ph type="body" sz="quarter" idx="13"/>
          </p:nvPr>
        </p:nvSpPr>
        <p:spPr>
          <a:xfrm>
            <a:off x="345600" y="1115100"/>
            <a:ext cx="8487138" cy="3601800"/>
          </a:xfrm>
        </p:spPr>
        <p:txBody>
          <a:bodyPr/>
          <a:lstStyle/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altLang="ja-JP" dirty="0" smtClean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4"/>
          </p:nvPr>
        </p:nvSpPr>
        <p:spPr>
          <a:xfrm>
            <a:off x="180975" y="4849417"/>
            <a:ext cx="2916238" cy="203597"/>
          </a:xfrm>
          <a:prstGeom prst="rect">
            <a:avLst/>
          </a:prstGeom>
        </p:spPr>
        <p:txBody>
          <a:bodyPr/>
          <a:lstStyle>
            <a:lvl1pPr eaLnBrk="1" hangingPunct="1">
              <a:spcBef>
                <a:spcPct val="50000"/>
              </a:spcBef>
              <a:defRPr kumimoji="0" sz="1400" b="1">
                <a:latin typeface="Imago" pitchFamily="2" charset="0"/>
                <a:ea typeface="ＭＳ Ｐゴシック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ja-JP">
                <a:solidFill>
                  <a:prstClr val="black">
                    <a:tint val="75000"/>
                  </a:prstClr>
                </a:solidFill>
              </a:rPr>
              <a:t>AF802 Preclinical update (120605)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5"/>
          </p:nvPr>
        </p:nvSpPr>
        <p:spPr>
          <a:xfrm>
            <a:off x="8464554" y="4806553"/>
            <a:ext cx="538163" cy="261938"/>
          </a:xfrm>
        </p:spPr>
        <p:txBody>
          <a:bodyPr/>
          <a:lstStyle>
            <a:lvl1pPr>
              <a:defRPr kumimoji="0" b="1"/>
            </a:lvl1pPr>
          </a:lstStyle>
          <a:p>
            <a:pPr>
              <a:defRPr/>
            </a:pPr>
            <a:fld id="{71B9D8C1-8ED5-4FF2-84A2-5C6F76A447A1}" type="slidenum">
              <a:rPr lang="en-US" altLang="ja-JP">
                <a:solidFill>
                  <a:prstClr val="black">
                    <a:tint val="75000"/>
                  </a:prstClr>
                </a:solidFill>
                <a:ea typeface="HGｺﾞｼｯｸM"/>
              </a:rPr>
              <a:pPr>
                <a:defRPr/>
              </a:pPr>
              <a:t>‹#›</a:t>
            </a:fld>
            <a:endParaRPr lang="en-US" altLang="ja-JP">
              <a:solidFill>
                <a:prstClr val="black">
                  <a:tint val="75000"/>
                </a:prstClr>
              </a:solidFill>
              <a:ea typeface="HGｺﾞｼｯｸM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469296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540000" y="3099111"/>
            <a:ext cx="8056800" cy="1495513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0000"/>
              </a:buClr>
              <a:buSzPct val="35000"/>
              <a:buFont typeface="Wingdings" charset="2"/>
              <a:buNone/>
              <a:tabLst/>
              <a:defRPr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40000" y="1584724"/>
            <a:ext cx="8056800" cy="1421461"/>
          </a:xfrm>
        </p:spPr>
        <p:txBody>
          <a:bodyPr>
            <a:no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540000" y="413102"/>
            <a:ext cx="5254702" cy="415499"/>
          </a:xfrm>
        </p:spPr>
        <p:txBody>
          <a:bodyPr anchor="b">
            <a:noAutofit/>
          </a:bodyPr>
          <a:lstStyle>
            <a:lvl1pPr>
              <a:defRPr sz="2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540000" y="810001"/>
            <a:ext cx="5254702" cy="366596"/>
          </a:xfrm>
        </p:spPr>
        <p:txBody>
          <a:bodyPr>
            <a:noAutofit/>
          </a:bodyPr>
          <a:lstStyle>
            <a:lvl1pPr marL="0" indent="0">
              <a:buNone/>
              <a:defRPr sz="2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3CF81-11EA-405E-A3EC-9D48E6C9B03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30166182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Only NO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E65ABA9-FDBC-404A-8885-A9833F77867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50825" y="4551362"/>
            <a:ext cx="8642350" cy="169959"/>
          </a:xfrm>
        </p:spPr>
        <p:txBody>
          <a:bodyPr lIns="0" tIns="0" rIns="0" bIns="0" anchor="b">
            <a:noAutofit/>
          </a:bodyPr>
          <a:lstStyle>
            <a:lvl1pPr marL="0" indent="0">
              <a:spcBef>
                <a:spcPts val="0"/>
              </a:spcBef>
              <a:buNone/>
              <a:defRPr sz="1000"/>
            </a:lvl1pPr>
            <a:lvl2pPr marL="342900" indent="0">
              <a:buNone/>
              <a:defRPr sz="1050"/>
            </a:lvl2pPr>
            <a:lvl3pPr marL="685800" indent="0">
              <a:buNone/>
              <a:defRPr sz="1000"/>
            </a:lvl3pPr>
            <a:lvl4pPr marL="1028700" indent="0">
              <a:buNone/>
              <a:defRPr sz="1000"/>
            </a:lvl4pPr>
            <a:lvl5pPr marL="1371600" indent="0">
              <a:buNone/>
              <a:defRPr sz="1000"/>
            </a:lvl5pPr>
          </a:lstStyle>
          <a:p>
            <a:pPr lvl="0"/>
            <a:r>
              <a:rPr lang="en-US" dirty="0"/>
              <a:t>Click to add reference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1349" y="102805"/>
            <a:ext cx="1914538" cy="396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9676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3952" y="66826"/>
            <a:ext cx="8545707" cy="81000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3952" y="737287"/>
            <a:ext cx="8545707" cy="3882237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3949" y="4767264"/>
            <a:ext cx="2895600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675063" y="4767264"/>
            <a:ext cx="2133600" cy="273844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D9DADDD7-F6DB-DE43-84D3-BDE65D6DBA6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70601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3952" y="66826"/>
            <a:ext cx="8545707" cy="81000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74516"/>
            <a:ext cx="4038600" cy="3394472"/>
          </a:xfrm>
        </p:spPr>
        <p:txBody>
          <a:bodyPr/>
          <a:lstStyle>
            <a:lvl1pPr>
              <a:defRPr sz="2800" b="0"/>
            </a:lvl1pPr>
            <a:lvl2pPr>
              <a:defRPr sz="2400" b="0"/>
            </a:lvl2pPr>
            <a:lvl3pPr>
              <a:defRPr sz="2000" b="0"/>
            </a:lvl3pPr>
            <a:lvl4pPr>
              <a:defRPr sz="1800" b="0"/>
            </a:lvl4pPr>
            <a:lvl5pPr>
              <a:defRPr sz="18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74516"/>
            <a:ext cx="4038600" cy="3394472"/>
          </a:xfrm>
        </p:spPr>
        <p:txBody>
          <a:bodyPr/>
          <a:lstStyle>
            <a:lvl1pPr>
              <a:defRPr sz="2800" b="0"/>
            </a:lvl1pPr>
            <a:lvl2pPr>
              <a:defRPr sz="2400" b="0"/>
            </a:lvl2pPr>
            <a:lvl3pPr>
              <a:defRPr sz="2000" b="0"/>
            </a:lvl3pPr>
            <a:lvl4pPr>
              <a:defRPr sz="1800" b="0"/>
            </a:lvl4pPr>
            <a:lvl5pPr>
              <a:defRPr sz="18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3949" y="4764915"/>
            <a:ext cx="2895600" cy="273844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675063" y="4767264"/>
            <a:ext cx="2133600" cy="273844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fld id="{D9DADDD7-F6DB-DE43-84D3-BDE65D6DBA6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45820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3952" y="66826"/>
            <a:ext cx="8545707" cy="81000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64979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344801"/>
            <a:ext cx="4040188" cy="2963466"/>
          </a:xfrm>
        </p:spPr>
        <p:txBody>
          <a:bodyPr/>
          <a:lstStyle>
            <a:lvl1pPr>
              <a:defRPr sz="2400" b="0"/>
            </a:lvl1pPr>
            <a:lvl2pPr>
              <a:defRPr sz="2000" b="0"/>
            </a:lvl2pPr>
            <a:lvl3pPr>
              <a:defRPr sz="1800" b="0"/>
            </a:lvl3pPr>
            <a:lvl4pPr>
              <a:defRPr sz="1600" b="0"/>
            </a:lvl4pPr>
            <a:lvl5pPr>
              <a:defRPr sz="1600" b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879988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1359809"/>
            <a:ext cx="4041775" cy="2963466"/>
          </a:xfrm>
        </p:spPr>
        <p:txBody>
          <a:bodyPr/>
          <a:lstStyle>
            <a:lvl1pPr>
              <a:defRPr sz="2400" b="0"/>
            </a:lvl1pPr>
            <a:lvl2pPr>
              <a:defRPr sz="2000" b="0"/>
            </a:lvl2pPr>
            <a:lvl3pPr>
              <a:defRPr sz="1800" b="0"/>
            </a:lvl3pPr>
            <a:lvl4pPr>
              <a:defRPr sz="1600" b="0"/>
            </a:lvl4pPr>
            <a:lvl5pPr>
              <a:defRPr sz="1600" b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53949" y="4767264"/>
            <a:ext cx="2895600" cy="273844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675063" y="4767264"/>
            <a:ext cx="2133600" cy="273844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fld id="{D9DADDD7-F6DB-DE43-84D3-BDE65D6DBA6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4175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MSKCC_logo_hor_s_rev_rgb_15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76" y="301625"/>
            <a:ext cx="2158312" cy="498570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fld id="{D9DADDD7-F6DB-DE43-84D3-BDE65D6DBA6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266620" y="4446868"/>
            <a:ext cx="8877380" cy="6966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 descr="MSKCC_super_pos_rgb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128" y="705405"/>
            <a:ext cx="6062447" cy="6663680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94614" y="1963341"/>
            <a:ext cx="7731836" cy="15621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4400">
                <a:solidFill>
                  <a:srgbClr val="F26529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3514470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53949" y="4767264"/>
            <a:ext cx="2895600" cy="273844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675063" y="4767264"/>
            <a:ext cx="2133600" cy="273844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fld id="{D9DADDD7-F6DB-DE43-84D3-BDE65D6DBA6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53952" y="66823"/>
            <a:ext cx="8545707" cy="513926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58691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63138"/>
            <a:ext cx="5486400" cy="310132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89217" y="4767264"/>
            <a:ext cx="2460335" cy="273844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675063" y="4767264"/>
            <a:ext cx="2133600" cy="273844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fld id="{D9DADDD7-F6DB-DE43-84D3-BDE65D6DBA6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353952" y="66823"/>
            <a:ext cx="8545707" cy="51392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kern="1200">
                <a:solidFill>
                  <a:srgbClr val="FFFFFF"/>
                </a:solidFill>
                <a:latin typeface="Corbel"/>
                <a:ea typeface="+mj-ea"/>
                <a:cs typeface="Corbe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89666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31557021-9425-4ECB-8455-37A42D497BD0}" type="datetimeFigureOut">
              <a:rPr lang="en-US" smtClean="0"/>
              <a:pPr/>
              <a:t>2/26/2018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866D93FB-C225-4CC1-81D5-3E7930115D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39386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53952" y="66823"/>
            <a:ext cx="8545707" cy="51392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b="1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3675063" y="4767264"/>
            <a:ext cx="2133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a typeface="MS PGothic" charset="0"/>
                <a:cs typeface="MS PGothic" charset="0"/>
              </a:defRPr>
            </a:lvl1pPr>
          </a:lstStyle>
          <a:p>
            <a:fld id="{6613EAC3-A0C8-2441-AF32-3E9C0E60E81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96339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3952" y="1059769"/>
            <a:ext cx="8545707" cy="3534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4056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0000"/>
                </a:solidFill>
                <a:latin typeface="Corbel"/>
                <a:cs typeface="Corbel"/>
              </a:defRPr>
            </a:lvl1pPr>
          </a:lstStyle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75063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0000"/>
                </a:solidFill>
                <a:latin typeface="Corbel"/>
                <a:cs typeface="Corbel"/>
              </a:defRPr>
            </a:lvl1pPr>
          </a:lstStyle>
          <a:p>
            <a:fld id="{D9DADDD7-F6DB-DE43-84D3-BDE65D6DBA6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" name="Picture 3" descr="MSKCC_logo_hor_pos_rgb_150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953" y="4654528"/>
            <a:ext cx="1219099" cy="37548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353952" y="4594623"/>
            <a:ext cx="8545707" cy="0"/>
          </a:xfrm>
          <a:prstGeom prst="line">
            <a:avLst/>
          </a:prstGeom>
          <a:ln w="28575" cmpd="sng">
            <a:solidFill>
              <a:srgbClr val="F265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le Placeholder 11"/>
          <p:cNvSpPr>
            <a:spLocks noGrp="1"/>
          </p:cNvSpPr>
          <p:nvPr>
            <p:ph type="title"/>
          </p:nvPr>
        </p:nvSpPr>
        <p:spPr>
          <a:xfrm>
            <a:off x="348590" y="205978"/>
            <a:ext cx="8551069" cy="8537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87665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8" r:id="rId5"/>
    <p:sldLayoutId id="2147483655" r:id="rId6"/>
    <p:sldLayoutId id="2147483657" r:id="rId7"/>
    <p:sldLayoutId id="2147483659" r:id="rId8"/>
    <p:sldLayoutId id="2147483705" r:id="rId9"/>
    <p:sldLayoutId id="2147483711" r:id="rId10"/>
    <p:sldLayoutId id="2147483725" r:id="rId11"/>
    <p:sldLayoutId id="2147483727" r:id="rId12"/>
    <p:sldLayoutId id="2147483728" r:id="rId13"/>
  </p:sldLayoutIdLst>
  <p:txStyles>
    <p:titleStyle>
      <a:lvl1pPr algn="l" defTabSz="457200" rtl="0" eaLnBrk="1" latinLnBrk="0" hangingPunct="1">
        <a:spcBef>
          <a:spcPct val="0"/>
        </a:spcBef>
        <a:buNone/>
        <a:defRPr sz="3200" b="1" kern="1200">
          <a:solidFill>
            <a:srgbClr val="F26529"/>
          </a:solidFill>
          <a:latin typeface="Corbel"/>
          <a:ea typeface="+mj-ea"/>
          <a:cs typeface="Corbe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000" b="1" kern="1200">
          <a:solidFill>
            <a:schemeClr val="tx1"/>
          </a:solidFill>
          <a:latin typeface="Corbel"/>
          <a:ea typeface="+mn-ea"/>
          <a:cs typeface="Corbe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b="1" kern="1200">
          <a:solidFill>
            <a:schemeClr val="tx1"/>
          </a:solidFill>
          <a:latin typeface="Corbel"/>
          <a:ea typeface="+mn-ea"/>
          <a:cs typeface="Corbe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b="1" kern="1200">
          <a:solidFill>
            <a:schemeClr val="tx1"/>
          </a:solidFill>
          <a:latin typeface="Corbel"/>
          <a:ea typeface="+mn-ea"/>
          <a:cs typeface="Corbe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b="1" kern="1200">
          <a:solidFill>
            <a:schemeClr val="tx1"/>
          </a:solidFill>
          <a:latin typeface="Corbel"/>
          <a:ea typeface="+mn-ea"/>
          <a:cs typeface="Corbe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b="1" kern="1200">
          <a:solidFill>
            <a:schemeClr val="tx1"/>
          </a:solidFill>
          <a:latin typeface="Corbel"/>
          <a:ea typeface="+mn-ea"/>
          <a:cs typeface="Corbe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Front-line </a:t>
            </a:r>
            <a:r>
              <a:rPr lang="en-US" dirty="0" smtClean="0"/>
              <a:t>treatment for patients with EGFR tumor mutations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Gregory J. Riely</a:t>
            </a:r>
          </a:p>
          <a:p>
            <a:r>
              <a:rPr lang="en-US" dirty="0" smtClean="0"/>
              <a:t>March </a:t>
            </a:r>
            <a:r>
              <a:rPr lang="en-US" dirty="0" smtClean="0"/>
              <a:t>3 2018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5993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we treat EGFR mutant patients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60198" y="1429899"/>
            <a:ext cx="183736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defTabSz="457200"/>
            <a:r>
              <a:rPr lang="en-US" sz="3200" dirty="0" smtClean="0">
                <a:solidFill>
                  <a:prstClr val="black"/>
                </a:solidFill>
                <a:latin typeface="Corbel"/>
              </a:rPr>
              <a:t>Diagnosis</a:t>
            </a:r>
            <a:endParaRPr lang="en-US" sz="3200" dirty="0">
              <a:solidFill>
                <a:prstClr val="black"/>
              </a:solidFill>
              <a:latin typeface="Corbel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244153" y="1636987"/>
            <a:ext cx="2250194" cy="0"/>
          </a:xfrm>
          <a:prstGeom prst="straightConnector1">
            <a:avLst/>
          </a:prstGeom>
          <a:ln w="5715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688627" y="1810469"/>
            <a:ext cx="14478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sz="2000" dirty="0">
                <a:solidFill>
                  <a:prstClr val="black"/>
                </a:solidFill>
                <a:latin typeface="Corbel"/>
              </a:rPr>
              <a:t>9</a:t>
            </a:r>
            <a:r>
              <a:rPr lang="en-US" sz="2000" dirty="0" smtClean="0">
                <a:solidFill>
                  <a:prstClr val="black"/>
                </a:solidFill>
                <a:latin typeface="Corbel"/>
              </a:rPr>
              <a:t>-11 month</a:t>
            </a:r>
          </a:p>
          <a:p>
            <a:pPr algn="ctr" defTabSz="457200"/>
            <a:r>
              <a:rPr lang="en-US" sz="2000" dirty="0" smtClean="0">
                <a:solidFill>
                  <a:prstClr val="black"/>
                </a:solidFill>
                <a:latin typeface="Corbel"/>
              </a:rPr>
              <a:t>Median PFS</a:t>
            </a:r>
          </a:p>
          <a:p>
            <a:pPr algn="ctr" defTabSz="457200"/>
            <a:r>
              <a:rPr lang="en-US" sz="2000" dirty="0" smtClean="0">
                <a:solidFill>
                  <a:prstClr val="black"/>
                </a:solidFill>
                <a:latin typeface="Corbel"/>
              </a:rPr>
              <a:t>1</a:t>
            </a:r>
            <a:r>
              <a:rPr lang="en-US" sz="2000" baseline="30000" dirty="0" smtClean="0">
                <a:solidFill>
                  <a:prstClr val="black"/>
                </a:solidFill>
                <a:latin typeface="Corbel"/>
              </a:rPr>
              <a:t>st</a:t>
            </a:r>
            <a:r>
              <a:rPr lang="en-US" sz="2000" dirty="0" smtClean="0">
                <a:solidFill>
                  <a:prstClr val="black"/>
                </a:solidFill>
                <a:latin typeface="Corbel"/>
              </a:rPr>
              <a:t> Gen</a:t>
            </a:r>
            <a:endParaRPr lang="en-US" sz="2000" dirty="0">
              <a:solidFill>
                <a:prstClr val="black"/>
              </a:solidFill>
              <a:latin typeface="Corbel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798608" y="1458862"/>
            <a:ext cx="2632873" cy="0"/>
          </a:xfrm>
          <a:prstGeom prst="straightConnector1">
            <a:avLst/>
          </a:prstGeom>
          <a:ln w="5715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498272" y="759181"/>
            <a:ext cx="3087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dirty="0" smtClean="0">
                <a:solidFill>
                  <a:prstClr val="black"/>
                </a:solidFill>
                <a:latin typeface="Corbel"/>
              </a:rPr>
              <a:t>~10 </a:t>
            </a:r>
            <a:r>
              <a:rPr lang="en-US" dirty="0" smtClean="0">
                <a:solidFill>
                  <a:prstClr val="black"/>
                </a:solidFill>
                <a:latin typeface="Corbel"/>
              </a:rPr>
              <a:t>months Median PFS with </a:t>
            </a:r>
            <a:r>
              <a:rPr lang="en-US" dirty="0" err="1" smtClean="0">
                <a:solidFill>
                  <a:prstClr val="black"/>
                </a:solidFill>
                <a:latin typeface="Corbel"/>
              </a:rPr>
              <a:t>osimertinib</a:t>
            </a:r>
            <a:r>
              <a:rPr lang="en-US" dirty="0" smtClean="0">
                <a:solidFill>
                  <a:prstClr val="black"/>
                </a:solidFill>
                <a:latin typeface="Corbel"/>
              </a:rPr>
              <a:t> (T790M +)</a:t>
            </a:r>
            <a:endParaRPr lang="en-US" dirty="0">
              <a:solidFill>
                <a:prstClr val="black"/>
              </a:solidFill>
              <a:latin typeface="Corbel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60743" y="3531245"/>
            <a:ext cx="183736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defTabSz="457200"/>
            <a:r>
              <a:rPr lang="en-US" sz="3200" dirty="0" smtClean="0">
                <a:solidFill>
                  <a:prstClr val="black"/>
                </a:solidFill>
                <a:latin typeface="Corbel"/>
              </a:rPr>
              <a:t>Diagnosis</a:t>
            </a:r>
            <a:endParaRPr lang="en-US" sz="3200" dirty="0">
              <a:solidFill>
                <a:prstClr val="black"/>
              </a:solidFill>
              <a:latin typeface="Corbel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244700" y="3738333"/>
            <a:ext cx="2253572" cy="0"/>
          </a:xfrm>
          <a:prstGeom prst="straightConnector1">
            <a:avLst/>
          </a:prstGeom>
          <a:ln w="5715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587784" y="3906086"/>
            <a:ext cx="40495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3200" dirty="0" smtClean="0">
                <a:solidFill>
                  <a:prstClr val="black"/>
                </a:solidFill>
                <a:latin typeface="Corbel"/>
              </a:rPr>
              <a:t>Start with </a:t>
            </a:r>
            <a:r>
              <a:rPr lang="en-US" sz="3200" dirty="0" err="1" smtClean="0">
                <a:solidFill>
                  <a:prstClr val="black"/>
                </a:solidFill>
                <a:latin typeface="Corbel"/>
              </a:rPr>
              <a:t>o</a:t>
            </a:r>
            <a:r>
              <a:rPr lang="en-US" sz="3200" dirty="0" err="1" smtClean="0">
                <a:solidFill>
                  <a:prstClr val="black"/>
                </a:solidFill>
                <a:latin typeface="Corbel"/>
              </a:rPr>
              <a:t>simertinib</a:t>
            </a:r>
            <a:r>
              <a:rPr lang="en-US" sz="3200" dirty="0" smtClean="0">
                <a:solidFill>
                  <a:prstClr val="black"/>
                </a:solidFill>
                <a:latin typeface="Corbel"/>
              </a:rPr>
              <a:t>?</a:t>
            </a:r>
            <a:endParaRPr lang="en-US" sz="3200" dirty="0">
              <a:solidFill>
                <a:prstClr val="black"/>
              </a:solidFill>
              <a:latin typeface="Corbel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798602" y="1810469"/>
            <a:ext cx="1173442" cy="0"/>
          </a:xfrm>
          <a:prstGeom prst="straightConnector1">
            <a:avLst/>
          </a:prstGeom>
          <a:ln w="5715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137149" y="2014674"/>
            <a:ext cx="30875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2000" dirty="0" smtClean="0">
                <a:solidFill>
                  <a:prstClr val="black"/>
                </a:solidFill>
                <a:latin typeface="Corbel"/>
              </a:rPr>
              <a:t>~</a:t>
            </a:r>
            <a:r>
              <a:rPr lang="en-US" sz="2000" dirty="0" smtClean="0">
                <a:solidFill>
                  <a:prstClr val="black"/>
                </a:solidFill>
                <a:latin typeface="Corbel"/>
              </a:rPr>
              <a:t>4</a:t>
            </a:r>
            <a:r>
              <a:rPr lang="en-US" sz="2000" dirty="0" smtClean="0">
                <a:solidFill>
                  <a:prstClr val="black"/>
                </a:solidFill>
                <a:latin typeface="Corbel"/>
              </a:rPr>
              <a:t> months Median PFS with Chemotherapy</a:t>
            </a:r>
            <a:endParaRPr lang="en-US" sz="2000" dirty="0">
              <a:solidFill>
                <a:prstClr val="black"/>
              </a:solidFill>
              <a:latin typeface="Corbel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291528" y="3738333"/>
            <a:ext cx="2553902" cy="0"/>
          </a:xfrm>
          <a:prstGeom prst="straightConnector1">
            <a:avLst/>
          </a:prstGeom>
          <a:ln w="57150" cmpd="sng"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992094" y="3477083"/>
            <a:ext cx="346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?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xmlns="" val="129839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Arrow Connector 25"/>
          <p:cNvCxnSpPr/>
          <p:nvPr/>
        </p:nvCxnSpPr>
        <p:spPr>
          <a:xfrm>
            <a:off x="5023643" y="2030790"/>
            <a:ext cx="410661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632548" y="2030790"/>
            <a:ext cx="410661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 smtClean="0"/>
              <a:t>Osimertinib</a:t>
            </a:r>
            <a:r>
              <a:rPr lang="en-GB" dirty="0" smtClean="0"/>
              <a:t> vs Gefitinib/Erlotinib </a:t>
            </a:r>
            <a:br>
              <a:rPr lang="en-GB" dirty="0" smtClean="0"/>
            </a:br>
            <a:r>
              <a:rPr lang="en-GB" dirty="0" smtClean="0"/>
              <a:t>Randomized Trial (</a:t>
            </a:r>
            <a:r>
              <a:rPr lang="en-GB" dirty="0" smtClean="0"/>
              <a:t>FLAURA)</a:t>
            </a:r>
            <a:endParaRPr lang="en-GB" dirty="0"/>
          </a:p>
        </p:txBody>
      </p:sp>
      <p:sp>
        <p:nvSpPr>
          <p:cNvPr id="448" name="Rectangle 447"/>
          <p:cNvSpPr/>
          <p:nvPr/>
        </p:nvSpPr>
        <p:spPr>
          <a:xfrm>
            <a:off x="4043209" y="1550208"/>
            <a:ext cx="1165904" cy="170613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28575">
            <a:noFill/>
            <a:miter lim="800000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en-GB" sz="1200" dirty="0">
                <a:solidFill>
                  <a:schemeClr val="bg1"/>
                </a:solidFill>
                <a:latin typeface="Arial Narrow" panose="020B0606020202030204" pitchFamily="34" charset="0"/>
              </a:rPr>
              <a:t>Stratification by </a:t>
            </a:r>
            <a:r>
              <a:rPr lang="en-US" sz="1200" b="1" dirty="0"/>
              <a:t>mutation status </a:t>
            </a:r>
            <a:br>
              <a:rPr lang="en-US" sz="1200" b="1" dirty="0"/>
            </a:br>
            <a:r>
              <a:rPr lang="en-US" sz="1200" dirty="0"/>
              <a:t>(Exon 19 deletion / L858R) </a:t>
            </a:r>
          </a:p>
          <a:p>
            <a:pPr algn="ctr"/>
            <a:r>
              <a:rPr lang="en-US" sz="1200" dirty="0"/>
              <a:t>and </a:t>
            </a:r>
            <a:r>
              <a:rPr lang="en-US" sz="1200" b="1" dirty="0"/>
              <a:t>race</a:t>
            </a:r>
            <a:r>
              <a:rPr lang="en-US" sz="1200" dirty="0"/>
              <a:t> </a:t>
            </a:r>
            <a:br>
              <a:rPr lang="en-US" sz="1200" dirty="0"/>
            </a:br>
            <a:r>
              <a:rPr lang="en-US" sz="1200" dirty="0"/>
              <a:t>(Asian / 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non-Asian</a:t>
            </a:r>
            <a:r>
              <a:rPr lang="en-US" sz="1200" dirty="0"/>
              <a:t>) </a:t>
            </a:r>
          </a:p>
        </p:txBody>
      </p:sp>
      <p:sp>
        <p:nvSpPr>
          <p:cNvPr id="433" name="Rectangle 432"/>
          <p:cNvSpPr/>
          <p:nvPr/>
        </p:nvSpPr>
        <p:spPr>
          <a:xfrm>
            <a:off x="1426420" y="1416009"/>
            <a:ext cx="2371871" cy="40198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28575">
            <a:noFill/>
            <a:miter lim="800000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en-GB" sz="1400" b="1" dirty="0">
                <a:solidFill>
                  <a:schemeClr val="bg1"/>
                </a:solidFill>
                <a:latin typeface="Arial Narrow" panose="020B0606020202030204" pitchFamily="34" charset="0"/>
              </a:rPr>
              <a:t>Patients with locally advanced or metastatic NSCLC</a:t>
            </a:r>
          </a:p>
        </p:txBody>
      </p:sp>
      <p:sp>
        <p:nvSpPr>
          <p:cNvPr id="432" name="TextBox 431"/>
          <p:cNvSpPr txBox="1"/>
          <p:nvPr/>
        </p:nvSpPr>
        <p:spPr>
          <a:xfrm>
            <a:off x="1426420" y="1817991"/>
            <a:ext cx="2371870" cy="161558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noFill/>
            <a:miter lim="800000"/>
          </a:ln>
        </p:spPr>
        <p:txBody>
          <a:bodyPr wrap="square" lIns="72000" tIns="36000" rIns="72000" bIns="36000" numCol="1" rtlCol="0" anchor="t">
            <a:noAutofit/>
          </a:bodyPr>
          <a:lstStyle/>
          <a:p>
            <a:pPr>
              <a:buSzPct val="100000"/>
            </a:pPr>
            <a:r>
              <a:rPr lang="en-GB" sz="1400" b="1" dirty="0">
                <a:latin typeface="Arial Narrow" panose="020B0606020202030204" pitchFamily="34" charset="0"/>
              </a:rPr>
              <a:t>Key inclusion criteria   </a:t>
            </a:r>
          </a:p>
          <a:p>
            <a:pPr marL="90488" lvl="0" indent="-90488">
              <a:spcAft>
                <a:spcPts val="3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prstClr val="black"/>
                </a:solidFill>
                <a:latin typeface="Arial Narrow" panose="020B0606020202030204" pitchFamily="34" charset="0"/>
              </a:rPr>
              <a:t>WHO </a:t>
            </a:r>
            <a:r>
              <a:rPr lang="en-US" sz="1400" dirty="0">
                <a:solidFill>
                  <a:prstClr val="black"/>
                </a:solidFill>
                <a:latin typeface="Arial Narrow" panose="020B0606020202030204" pitchFamily="34" charset="0"/>
              </a:rPr>
              <a:t>performance status 0 / 1</a:t>
            </a:r>
            <a:endParaRPr lang="en-GB" sz="1400" dirty="0">
              <a:solidFill>
                <a:prstClr val="black"/>
              </a:solidFill>
              <a:latin typeface="Arial Narrow" panose="020B0606020202030204" pitchFamily="34" charset="0"/>
            </a:endParaRPr>
          </a:p>
          <a:p>
            <a:pPr marL="90488" indent="-90488">
              <a:spcAft>
                <a:spcPts val="3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prstClr val="black"/>
                </a:solidFill>
                <a:latin typeface="Arial Narrow" panose="020B0606020202030204" pitchFamily="34" charset="0"/>
              </a:rPr>
              <a:t>Exon 19 deletion / </a:t>
            </a:r>
            <a:r>
              <a:rPr lang="en-GB" sz="1400" dirty="0" smtClean="0">
                <a:solidFill>
                  <a:prstClr val="black"/>
                </a:solidFill>
                <a:latin typeface="Arial Narrow" panose="020B0606020202030204" pitchFamily="34" charset="0"/>
              </a:rPr>
              <a:t>L858R</a:t>
            </a:r>
            <a:endParaRPr lang="en-GB" sz="1400" dirty="0">
              <a:solidFill>
                <a:prstClr val="black"/>
              </a:solidFill>
              <a:latin typeface="Arial Narrow" panose="020B0606020202030204" pitchFamily="34" charset="0"/>
            </a:endParaRPr>
          </a:p>
          <a:p>
            <a:pPr marL="90488" indent="-90488">
              <a:spcAft>
                <a:spcPts val="3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prstClr val="black"/>
                </a:solidFill>
                <a:latin typeface="Arial Narrow" panose="020B0606020202030204" pitchFamily="34" charset="0"/>
              </a:rPr>
              <a:t>No prior systemic anti-cancer / </a:t>
            </a:r>
            <a:br>
              <a:rPr lang="en-GB" sz="1400" dirty="0">
                <a:solidFill>
                  <a:prstClr val="black"/>
                </a:solidFill>
                <a:latin typeface="Arial Narrow" panose="020B0606020202030204" pitchFamily="34" charset="0"/>
              </a:rPr>
            </a:br>
            <a:r>
              <a:rPr lang="en-GB" sz="1400" dirty="0">
                <a:solidFill>
                  <a:prstClr val="black"/>
                </a:solidFill>
                <a:latin typeface="Arial Narrow" panose="020B0606020202030204" pitchFamily="34" charset="0"/>
              </a:rPr>
              <a:t>EGFR-TKI therapy</a:t>
            </a:r>
          </a:p>
          <a:p>
            <a:pPr marL="90488" indent="-90488">
              <a:spcAft>
                <a:spcPts val="3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prstClr val="black"/>
                </a:solidFill>
                <a:latin typeface="Arial Narrow" panose="020B0606020202030204" pitchFamily="34" charset="0"/>
              </a:rPr>
              <a:t>Stable CNS metastases allowed</a:t>
            </a:r>
          </a:p>
          <a:p>
            <a:pPr>
              <a:buSzPct val="100000"/>
            </a:pPr>
            <a:r>
              <a:rPr lang="en-GB" sz="1400" b="1" dirty="0">
                <a:latin typeface="Arial Narrow" panose="020B0606020202030204" pitchFamily="34" charset="0"/>
              </a:rPr>
              <a:t>      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8776" y="4071111"/>
            <a:ext cx="8694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="1" dirty="0" smtClean="0"/>
              <a:t>Primary</a:t>
            </a:r>
            <a:r>
              <a:rPr lang="en-US" sz="1400" dirty="0" smtClean="0"/>
              <a:t> </a:t>
            </a:r>
            <a:r>
              <a:rPr lang="en-US" sz="1400" b="1" dirty="0"/>
              <a:t>endpoint:</a:t>
            </a:r>
            <a:r>
              <a:rPr lang="en-US" sz="1400" dirty="0"/>
              <a:t> </a:t>
            </a:r>
            <a:r>
              <a:rPr lang="en-US" sz="1400" dirty="0" smtClean="0"/>
              <a:t>PFS</a:t>
            </a:r>
            <a:endParaRPr lang="en-GB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400" b="1" dirty="0" smtClean="0"/>
              <a:t>Secondary </a:t>
            </a:r>
            <a:r>
              <a:rPr lang="en-GB" sz="1400" b="1" dirty="0"/>
              <a:t>endpoints: </a:t>
            </a:r>
            <a:r>
              <a:rPr lang="en-US" sz="1400" dirty="0" smtClean="0"/>
              <a:t>response </a:t>
            </a:r>
            <a:r>
              <a:rPr lang="en-US" sz="1400" dirty="0"/>
              <a:t>rate, duration of response, disease control rate, depth of response, overall survival, patient reported outcomes, safety </a:t>
            </a:r>
            <a:endParaRPr lang="en-GB" sz="1400" dirty="0"/>
          </a:p>
        </p:txBody>
      </p:sp>
      <p:sp>
        <p:nvSpPr>
          <p:cNvPr id="441" name="Rectangle 440"/>
          <p:cNvSpPr/>
          <p:nvPr/>
        </p:nvSpPr>
        <p:spPr>
          <a:xfrm>
            <a:off x="5659496" y="2736024"/>
            <a:ext cx="2359550" cy="872609"/>
          </a:xfrm>
          <a:prstGeom prst="rect">
            <a:avLst/>
          </a:prstGeom>
          <a:solidFill>
            <a:srgbClr val="146C73"/>
          </a:solidFill>
          <a:ln w="28575">
            <a:noFill/>
            <a:miter lim="800000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400" dirty="0">
                <a:latin typeface="Arial Narrow" panose="020B0606020202030204" pitchFamily="34" charset="0"/>
              </a:rPr>
              <a:t>EGFR-TKI </a:t>
            </a:r>
            <a:r>
              <a:rPr lang="en-GB" sz="1400" dirty="0" err="1" smtClean="0">
                <a:latin typeface="Arial Narrow" panose="020B0606020202030204" pitchFamily="34" charset="0"/>
              </a:rPr>
              <a:t>SoC</a:t>
            </a:r>
            <a:r>
              <a:rPr lang="en-GB" sz="1400" baseline="30000" dirty="0" smtClean="0">
                <a:latin typeface="Arial Narrow" panose="020B0606020202030204" pitchFamily="34" charset="0"/>
              </a:rPr>
              <a:t>;</a:t>
            </a:r>
            <a:endParaRPr lang="en-GB" sz="1400" baseline="30000" dirty="0">
              <a:latin typeface="Arial Narrow" panose="020B0606020202030204" pitchFamily="34" charset="0"/>
            </a:endParaRPr>
          </a:p>
          <a:p>
            <a:pPr algn="ctr"/>
            <a:r>
              <a:rPr lang="en-GB" sz="1400" b="1" dirty="0">
                <a:latin typeface="Arial Narrow" panose="020B0606020202030204" pitchFamily="34" charset="0"/>
              </a:rPr>
              <a:t>Gefitinib</a:t>
            </a:r>
            <a:r>
              <a:rPr lang="en-GB" sz="1400" dirty="0">
                <a:latin typeface="Arial Narrow" panose="020B0606020202030204" pitchFamily="34" charset="0"/>
              </a:rPr>
              <a:t> (250 mg </a:t>
            </a:r>
            <a:r>
              <a:rPr lang="en-GB" sz="1400" dirty="0" err="1">
                <a:latin typeface="Arial Narrow" panose="020B0606020202030204" pitchFamily="34" charset="0"/>
              </a:rPr>
              <a:t>p.o.</a:t>
            </a:r>
            <a:r>
              <a:rPr lang="en-GB" sz="1400" dirty="0">
                <a:latin typeface="Arial Narrow" panose="020B0606020202030204" pitchFamily="34" charset="0"/>
              </a:rPr>
              <a:t> </a:t>
            </a:r>
            <a:r>
              <a:rPr lang="en-GB" sz="1400" dirty="0" err="1">
                <a:latin typeface="Arial Narrow" panose="020B0606020202030204" pitchFamily="34" charset="0"/>
              </a:rPr>
              <a:t>qd</a:t>
            </a:r>
            <a:r>
              <a:rPr lang="en-GB" sz="1400" dirty="0">
                <a:latin typeface="Arial Narrow" panose="020B0606020202030204" pitchFamily="34" charset="0"/>
              </a:rPr>
              <a:t>) or </a:t>
            </a:r>
            <a:r>
              <a:rPr lang="en-GB" sz="1400" b="1" dirty="0" err="1">
                <a:latin typeface="Arial Narrow" panose="020B0606020202030204" pitchFamily="34" charset="0"/>
              </a:rPr>
              <a:t>Erlotinib</a:t>
            </a:r>
            <a:r>
              <a:rPr lang="en-GB" sz="1400" b="1" dirty="0">
                <a:latin typeface="Arial Narrow" panose="020B0606020202030204" pitchFamily="34" charset="0"/>
              </a:rPr>
              <a:t> </a:t>
            </a:r>
            <a:r>
              <a:rPr lang="en-GB" sz="1400" dirty="0">
                <a:latin typeface="Arial Narrow" panose="020B0606020202030204" pitchFamily="34" charset="0"/>
              </a:rPr>
              <a:t>(150 mg </a:t>
            </a:r>
            <a:r>
              <a:rPr lang="en-GB" sz="1400" dirty="0" err="1">
                <a:latin typeface="Arial Narrow" panose="020B0606020202030204" pitchFamily="34" charset="0"/>
              </a:rPr>
              <a:t>p.o.</a:t>
            </a:r>
            <a:r>
              <a:rPr lang="en-GB" sz="1400" dirty="0">
                <a:latin typeface="Arial Narrow" panose="020B0606020202030204" pitchFamily="34" charset="0"/>
              </a:rPr>
              <a:t> </a:t>
            </a:r>
            <a:r>
              <a:rPr lang="en-GB" sz="1400" dirty="0" err="1">
                <a:latin typeface="Arial Narrow" panose="020B0606020202030204" pitchFamily="34" charset="0"/>
              </a:rPr>
              <a:t>qd</a:t>
            </a:r>
            <a:r>
              <a:rPr lang="en-GB" sz="1400" dirty="0">
                <a:latin typeface="Arial Narrow" panose="020B0606020202030204" pitchFamily="34" charset="0"/>
              </a:rPr>
              <a:t>)</a:t>
            </a:r>
          </a:p>
          <a:p>
            <a:pPr algn="ctr"/>
            <a:r>
              <a:rPr lang="en-GB" sz="1400" dirty="0">
                <a:solidFill>
                  <a:schemeClr val="bg1"/>
                </a:solidFill>
                <a:latin typeface="Arial Narrow" panose="020B0606020202030204" pitchFamily="34" charset="0"/>
              </a:rPr>
              <a:t>(n=277)</a:t>
            </a:r>
          </a:p>
        </p:txBody>
      </p:sp>
      <p:cxnSp>
        <p:nvCxnSpPr>
          <p:cNvPr id="15" name="Elbow Connector 14"/>
          <p:cNvCxnSpPr>
            <a:endCxn id="442" idx="1"/>
          </p:cNvCxnSpPr>
          <p:nvPr/>
        </p:nvCxnSpPr>
        <p:spPr>
          <a:xfrm rot="5400000" flipH="1" flipV="1">
            <a:off x="5391427" y="1770117"/>
            <a:ext cx="310946" cy="225191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endCxn id="441" idx="1"/>
          </p:cNvCxnSpPr>
          <p:nvPr/>
        </p:nvCxnSpPr>
        <p:spPr>
          <a:xfrm rot="16200000" flipH="1">
            <a:off x="4978820" y="2491653"/>
            <a:ext cx="1136160" cy="225192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2" name="Rectangle 441"/>
          <p:cNvSpPr/>
          <p:nvPr/>
        </p:nvSpPr>
        <p:spPr>
          <a:xfrm>
            <a:off x="5659496" y="1154758"/>
            <a:ext cx="2359550" cy="1144961"/>
          </a:xfrm>
          <a:prstGeom prst="rect">
            <a:avLst/>
          </a:prstGeom>
          <a:solidFill>
            <a:schemeClr val="accent4"/>
          </a:solidFill>
          <a:ln w="28575">
            <a:noFill/>
            <a:miter lim="800000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400" b="1" dirty="0">
                <a:latin typeface="Arial Narrow" panose="020B0606020202030204" pitchFamily="34" charset="0"/>
              </a:rPr>
              <a:t>Osimertinib</a:t>
            </a:r>
          </a:p>
          <a:p>
            <a:pPr algn="ctr"/>
            <a:r>
              <a:rPr lang="en-GB" sz="1400" dirty="0">
                <a:latin typeface="Arial Narrow" panose="020B0606020202030204" pitchFamily="34" charset="0"/>
              </a:rPr>
              <a:t>(80 mg </a:t>
            </a:r>
            <a:r>
              <a:rPr lang="en-GB" sz="1400" dirty="0" err="1">
                <a:latin typeface="Arial Narrow" panose="020B0606020202030204" pitchFamily="34" charset="0"/>
              </a:rPr>
              <a:t>p.o.</a:t>
            </a:r>
            <a:r>
              <a:rPr lang="en-GB" sz="1400" dirty="0">
                <a:latin typeface="Arial Narrow" panose="020B0606020202030204" pitchFamily="34" charset="0"/>
              </a:rPr>
              <a:t> </a:t>
            </a:r>
            <a:r>
              <a:rPr lang="en-GB" sz="1400" dirty="0" err="1">
                <a:latin typeface="Arial Narrow" panose="020B0606020202030204" pitchFamily="34" charset="0"/>
              </a:rPr>
              <a:t>qd</a:t>
            </a:r>
            <a:r>
              <a:rPr lang="en-GB" sz="1400" dirty="0">
                <a:latin typeface="Arial Narrow" panose="020B0606020202030204" pitchFamily="34" charset="0"/>
              </a:rPr>
              <a:t>)</a:t>
            </a:r>
          </a:p>
          <a:p>
            <a:pPr algn="ctr"/>
            <a:r>
              <a:rPr lang="en-GB" sz="1400" dirty="0">
                <a:latin typeface="Arial Narrow" panose="020B0606020202030204" pitchFamily="34" charset="0"/>
              </a:rPr>
              <a:t>(</a:t>
            </a:r>
            <a:r>
              <a:rPr lang="en-GB" sz="1400" dirty="0">
                <a:solidFill>
                  <a:schemeClr val="bg1"/>
                </a:solidFill>
                <a:latin typeface="Arial Narrow" panose="020B0606020202030204" pitchFamily="34" charset="0"/>
              </a:rPr>
              <a:t>n=279)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443003" y="4781639"/>
            <a:ext cx="2282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Soria</a:t>
            </a:r>
            <a:r>
              <a:rPr lang="en-US" dirty="0" smtClean="0"/>
              <a:t> et al, NEJM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2681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2800" dirty="0" err="1" smtClean="0"/>
              <a:t>Osimertinib</a:t>
            </a:r>
            <a:r>
              <a:rPr lang="en-GB" sz="2800" dirty="0" smtClean="0"/>
              <a:t> vs </a:t>
            </a:r>
            <a:r>
              <a:rPr lang="en-GB" sz="2800" dirty="0" smtClean="0"/>
              <a:t>Gefitinib/Erlotinib</a:t>
            </a:r>
            <a:br>
              <a:rPr lang="en-GB" sz="2800" dirty="0" smtClean="0"/>
            </a:br>
            <a:r>
              <a:rPr lang="en-GB" sz="2800" dirty="0" smtClean="0"/>
              <a:t>Progression-Free Survival</a:t>
            </a:r>
            <a:endParaRPr lang="en-US" sz="3000" dirty="0"/>
          </a:p>
        </p:txBody>
      </p:sp>
      <p:sp>
        <p:nvSpPr>
          <p:cNvPr id="5" name="TextBox 4"/>
          <p:cNvSpPr txBox="1"/>
          <p:nvPr/>
        </p:nvSpPr>
        <p:spPr>
          <a:xfrm>
            <a:off x="6443003" y="4781639"/>
            <a:ext cx="1826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Soria</a:t>
            </a:r>
            <a:r>
              <a:rPr lang="en-US" dirty="0" smtClean="0"/>
              <a:t>, NEJM 2017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024597" y="900584"/>
            <a:ext cx="6670431" cy="3658154"/>
            <a:chOff x="1024597" y="1173709"/>
            <a:chExt cx="6670431" cy="3658154"/>
          </a:xfrm>
        </p:grpSpPr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2"/>
            <a:srcRect l="2321" t="16441" r="50357" b="58232"/>
            <a:stretch>
              <a:fillRect/>
            </a:stretch>
          </p:blipFill>
          <p:spPr bwMode="auto">
            <a:xfrm>
              <a:off x="1024597" y="1173709"/>
              <a:ext cx="6670431" cy="3658154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</p:pic>
        <p:sp>
          <p:nvSpPr>
            <p:cNvPr id="7" name="Rectangle 6"/>
            <p:cNvSpPr/>
            <p:nvPr/>
          </p:nvSpPr>
          <p:spPr>
            <a:xfrm>
              <a:off x="2838298" y="1173709"/>
              <a:ext cx="1075334" cy="457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 l="2321" t="2905" r="50357" b="82979"/>
          <a:stretch>
            <a:fillRect/>
          </a:stretch>
        </p:blipFill>
        <p:spPr bwMode="auto">
          <a:xfrm>
            <a:off x="4579033" y="722459"/>
            <a:ext cx="3727939" cy="113948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4809506" y="1826317"/>
            <a:ext cx="712520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9880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2800" dirty="0" err="1" smtClean="0"/>
              <a:t>Osimertinib</a:t>
            </a:r>
            <a:r>
              <a:rPr lang="en-GB" sz="2800" dirty="0" smtClean="0"/>
              <a:t> vs </a:t>
            </a:r>
            <a:r>
              <a:rPr lang="en-GB" sz="2800" dirty="0" smtClean="0"/>
              <a:t>Gefitinib/Erlotinib</a:t>
            </a:r>
            <a:br>
              <a:rPr lang="en-GB" sz="2800" dirty="0" smtClean="0"/>
            </a:br>
            <a:r>
              <a:rPr lang="en-GB" sz="2800" dirty="0" smtClean="0"/>
              <a:t>Toxicity Summary</a:t>
            </a:r>
            <a:endParaRPr lang="en-US" sz="3000" dirty="0"/>
          </a:p>
        </p:txBody>
      </p:sp>
      <p:sp>
        <p:nvSpPr>
          <p:cNvPr id="5" name="TextBox 4"/>
          <p:cNvSpPr txBox="1"/>
          <p:nvPr/>
        </p:nvSpPr>
        <p:spPr>
          <a:xfrm>
            <a:off x="6443003" y="4781639"/>
            <a:ext cx="1826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Soria</a:t>
            </a:r>
            <a:r>
              <a:rPr lang="en-US" dirty="0" smtClean="0"/>
              <a:t>, NEJM 2017</a:t>
            </a:r>
            <a:endParaRPr lang="en-US" dirty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306344237"/>
              </p:ext>
            </p:extLst>
          </p:nvPr>
        </p:nvGraphicFramePr>
        <p:xfrm>
          <a:off x="250824" y="1084898"/>
          <a:ext cx="8642351" cy="3185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27444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395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68395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128721">
                <a:tc>
                  <a:txBody>
                    <a:bodyPr/>
                    <a:lstStyle/>
                    <a:p>
                      <a:r>
                        <a:rPr lang="en-GB" sz="1300" dirty="0" smtClean="0"/>
                        <a:t>AE, any </a:t>
                      </a:r>
                      <a:r>
                        <a:rPr lang="en-GB" sz="1300" dirty="0" smtClean="0"/>
                        <a:t>cause, </a:t>
                      </a:r>
                      <a:r>
                        <a:rPr lang="en-GB" sz="1300" dirty="0"/>
                        <a:t>n (%)</a:t>
                      </a:r>
                      <a:endParaRPr lang="en-GB" sz="1300" b="1" dirty="0"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noProof="0" dirty="0"/>
                        <a:t>Osimertinib (</a:t>
                      </a:r>
                      <a:r>
                        <a:rPr lang="en-US" sz="1300" baseline="0" noProof="0" dirty="0"/>
                        <a:t>n=279)</a:t>
                      </a:r>
                      <a:endParaRPr lang="en-US" sz="1300" b="1" noProof="0" dirty="0"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err="1">
                          <a:effectLst/>
                        </a:rPr>
                        <a:t>SoC</a:t>
                      </a:r>
                      <a:r>
                        <a:rPr lang="en-GB" sz="1300" baseline="0" dirty="0">
                          <a:effectLst/>
                        </a:rPr>
                        <a:t> </a:t>
                      </a:r>
                      <a:r>
                        <a:rPr lang="en-US" sz="1300" dirty="0">
                          <a:effectLst/>
                        </a:rPr>
                        <a:t>(n=277)</a:t>
                      </a:r>
                      <a:endParaRPr lang="en-GB" sz="1300" b="1" dirty="0">
                        <a:effectLst/>
                        <a:latin typeface="Arial Narrow" panose="020B060602020203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8721">
                <a:tc>
                  <a:txBody>
                    <a:bodyPr/>
                    <a:lstStyle/>
                    <a:p>
                      <a:r>
                        <a:rPr lang="en-GB" sz="1300" dirty="0"/>
                        <a:t>Any AE</a:t>
                      </a:r>
                      <a:endParaRPr lang="en-GB" sz="1300" b="1" dirty="0"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273 (98)</a:t>
                      </a:r>
                      <a:endParaRPr lang="en-GB" sz="1300" b="1" dirty="0"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271 (98)</a:t>
                      </a:r>
                      <a:endParaRPr lang="en-GB" sz="1300" b="1" dirty="0"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8721"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300" kern="1200" dirty="0"/>
                        <a:t>Any</a:t>
                      </a:r>
                      <a:r>
                        <a:rPr lang="en-GB" sz="1300" kern="1200" baseline="0" dirty="0"/>
                        <a:t> A</a:t>
                      </a:r>
                      <a:r>
                        <a:rPr lang="en-GB" sz="1300" kern="1200" dirty="0"/>
                        <a:t>E </a:t>
                      </a:r>
                      <a:r>
                        <a:rPr lang="en-US" sz="1300" kern="1200" dirty="0"/>
                        <a:t>Grade ≥3</a:t>
                      </a:r>
                      <a:endParaRPr lang="en-GB" sz="1300" b="1" kern="1200" dirty="0">
                        <a:solidFill>
                          <a:schemeClr val="dk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94</a:t>
                      </a:r>
                      <a:r>
                        <a:rPr lang="en-GB" sz="1300" baseline="0" dirty="0"/>
                        <a:t> (34)</a:t>
                      </a:r>
                      <a:endParaRPr lang="en-GB" sz="1300" b="1" dirty="0"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124 (45)</a:t>
                      </a:r>
                      <a:endParaRPr lang="en-GB" sz="1300" b="1" dirty="0"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8721"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300" dirty="0"/>
                        <a:t>Any AE leading</a:t>
                      </a:r>
                      <a:r>
                        <a:rPr lang="en-GB" sz="1300" baseline="0" dirty="0"/>
                        <a:t> to death</a:t>
                      </a:r>
                      <a:endParaRPr lang="en-GB" sz="1300" b="1" dirty="0"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6 (2)</a:t>
                      </a:r>
                      <a:endParaRPr lang="en-GB" sz="1300" b="1" dirty="0"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10 (4)</a:t>
                      </a:r>
                      <a:endParaRPr lang="en-GB" sz="1300" b="1" dirty="0"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8721">
                <a:tc>
                  <a:txBody>
                    <a:bodyPr/>
                    <a:lstStyle/>
                    <a:p>
                      <a:r>
                        <a:rPr lang="en-GB" sz="1300" dirty="0"/>
                        <a:t>Any serious AE</a:t>
                      </a:r>
                      <a:endParaRPr lang="en-GB" sz="1300" b="1" dirty="0"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60 (22)</a:t>
                      </a:r>
                      <a:endParaRPr lang="en-GB" sz="1300" b="1" dirty="0"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70 (25)</a:t>
                      </a:r>
                      <a:endParaRPr lang="en-GB" sz="1300" b="1" dirty="0"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8721">
                <a:tc>
                  <a:txBody>
                    <a:bodyPr/>
                    <a:lstStyle/>
                    <a:p>
                      <a:r>
                        <a:rPr lang="en-GB" sz="1300" dirty="0"/>
                        <a:t>Any</a:t>
                      </a:r>
                      <a:r>
                        <a:rPr lang="en-GB" sz="1300" baseline="0" dirty="0"/>
                        <a:t> AE leading to discontinuation</a:t>
                      </a:r>
                      <a:endParaRPr lang="en-GB" sz="1300" b="1" dirty="0"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37 (13)</a:t>
                      </a:r>
                      <a:endParaRPr lang="en-GB" sz="1300" b="1" dirty="0"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49 (18)</a:t>
                      </a:r>
                      <a:endParaRPr lang="en-GB" sz="1300" b="1" dirty="0"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8721">
                <a:tc gridSpan="3">
                  <a:txBody>
                    <a:bodyPr/>
                    <a:lstStyle/>
                    <a:p>
                      <a:r>
                        <a:rPr lang="en-GB" sz="1300" b="1" dirty="0">
                          <a:solidFill>
                            <a:schemeClr val="bg1"/>
                          </a:solidFill>
                        </a:rPr>
                        <a:t>AE</a:t>
                      </a:r>
                      <a:r>
                        <a:rPr lang="en-GB" sz="1300" b="1" baseline="0" dirty="0">
                          <a:solidFill>
                            <a:schemeClr val="bg1"/>
                          </a:solidFill>
                        </a:rPr>
                        <a:t>, possibly causally </a:t>
                      </a:r>
                      <a:r>
                        <a:rPr lang="en-GB" sz="1300" b="1" baseline="0" dirty="0" smtClean="0">
                          <a:solidFill>
                            <a:schemeClr val="bg1"/>
                          </a:solidFill>
                        </a:rPr>
                        <a:t>related, </a:t>
                      </a:r>
                      <a:r>
                        <a:rPr lang="en-GB" sz="1300" b="1" baseline="0" dirty="0">
                          <a:solidFill>
                            <a:schemeClr val="bg1"/>
                          </a:solidFill>
                        </a:rPr>
                        <a:t>n (%)</a:t>
                      </a:r>
                      <a:endParaRPr lang="en-GB" sz="1300" b="1" baseline="300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2652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1000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55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28721">
                <a:tc>
                  <a:txBody>
                    <a:bodyPr/>
                    <a:lstStyle/>
                    <a:p>
                      <a:r>
                        <a:rPr lang="en-GB" sz="1300" baseline="0" dirty="0"/>
                        <a:t>Any AE</a:t>
                      </a:r>
                      <a:endParaRPr lang="en-GB" sz="1300" b="1" baseline="0" dirty="0"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253 (91)</a:t>
                      </a:r>
                      <a:endParaRPr lang="en-GB" sz="1300" b="1" dirty="0"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255 (92)</a:t>
                      </a:r>
                      <a:endParaRPr lang="en-GB" sz="1300" b="1" dirty="0"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28721"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300" baseline="0" dirty="0"/>
                        <a:t>Any AE </a:t>
                      </a:r>
                      <a:r>
                        <a:rPr lang="en-US" sz="1300" kern="1200" dirty="0"/>
                        <a:t>Grade ≥3</a:t>
                      </a:r>
                      <a:endParaRPr lang="en-GB" sz="1300" b="1" kern="1200" dirty="0">
                        <a:solidFill>
                          <a:schemeClr val="dk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49 (18)</a:t>
                      </a:r>
                      <a:endParaRPr lang="en-GB" sz="1300" b="1" dirty="0"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78 (28)</a:t>
                      </a:r>
                      <a:endParaRPr lang="en-GB" sz="1300" b="1" dirty="0"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28721"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300" kern="1200" dirty="0"/>
                        <a:t>Any</a:t>
                      </a:r>
                      <a:r>
                        <a:rPr lang="en-GB" sz="1300" kern="1200" baseline="0" dirty="0"/>
                        <a:t> AE leading to death</a:t>
                      </a:r>
                      <a:endParaRPr lang="en-GB" sz="1300" b="1" kern="1200" dirty="0">
                        <a:solidFill>
                          <a:schemeClr val="dk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0</a:t>
                      </a:r>
                      <a:endParaRPr lang="en-GB" sz="1300" b="1" dirty="0"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1 (&lt;1)</a:t>
                      </a:r>
                      <a:endParaRPr lang="en-GB" sz="1300" b="1" dirty="0"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128721"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300" kern="1200" dirty="0"/>
                        <a:t>Any</a:t>
                      </a:r>
                      <a:r>
                        <a:rPr lang="en-GB" sz="1300" kern="1200" baseline="0" dirty="0"/>
                        <a:t> serious AE</a:t>
                      </a:r>
                      <a:endParaRPr lang="en-GB" sz="1300" b="1" kern="1200" dirty="0">
                        <a:solidFill>
                          <a:schemeClr val="dk1"/>
                        </a:solidFill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22 (8)</a:t>
                      </a:r>
                      <a:endParaRPr lang="en-GB" sz="1300" b="1" dirty="0"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23 (8)</a:t>
                      </a:r>
                      <a:endParaRPr lang="en-GB" sz="1300" b="1" dirty="0"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49880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we treat EGFR mutant patients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60198" y="1429899"/>
            <a:ext cx="183736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defTabSz="457200"/>
            <a:r>
              <a:rPr lang="en-US" sz="3200" dirty="0" smtClean="0">
                <a:solidFill>
                  <a:prstClr val="black"/>
                </a:solidFill>
                <a:latin typeface="Corbel"/>
              </a:rPr>
              <a:t>Diagnosis</a:t>
            </a:r>
            <a:endParaRPr lang="en-US" sz="3200" dirty="0">
              <a:solidFill>
                <a:prstClr val="black"/>
              </a:solidFill>
              <a:latin typeface="Corbel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244153" y="1636987"/>
            <a:ext cx="2250194" cy="0"/>
          </a:xfrm>
          <a:prstGeom prst="straightConnector1">
            <a:avLst/>
          </a:prstGeom>
          <a:ln w="5715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688627" y="1810469"/>
            <a:ext cx="14478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sz="2000" dirty="0">
                <a:solidFill>
                  <a:prstClr val="black"/>
                </a:solidFill>
                <a:latin typeface="Corbel"/>
              </a:rPr>
              <a:t>9</a:t>
            </a:r>
            <a:r>
              <a:rPr lang="en-US" sz="2000" dirty="0" smtClean="0">
                <a:solidFill>
                  <a:prstClr val="black"/>
                </a:solidFill>
                <a:latin typeface="Corbel"/>
              </a:rPr>
              <a:t>-11 month</a:t>
            </a:r>
          </a:p>
          <a:p>
            <a:pPr algn="ctr" defTabSz="457200"/>
            <a:r>
              <a:rPr lang="en-US" sz="2000" dirty="0" smtClean="0">
                <a:solidFill>
                  <a:prstClr val="black"/>
                </a:solidFill>
                <a:latin typeface="Corbel"/>
              </a:rPr>
              <a:t>Median PFS</a:t>
            </a:r>
          </a:p>
          <a:p>
            <a:pPr algn="ctr" defTabSz="457200"/>
            <a:r>
              <a:rPr lang="en-US" sz="2000" dirty="0" smtClean="0">
                <a:solidFill>
                  <a:prstClr val="black"/>
                </a:solidFill>
                <a:latin typeface="Corbel"/>
              </a:rPr>
              <a:t>1</a:t>
            </a:r>
            <a:r>
              <a:rPr lang="en-US" sz="2000" baseline="30000" dirty="0" smtClean="0">
                <a:solidFill>
                  <a:prstClr val="black"/>
                </a:solidFill>
                <a:latin typeface="Corbel"/>
              </a:rPr>
              <a:t>st</a:t>
            </a:r>
            <a:r>
              <a:rPr lang="en-US" sz="2000" dirty="0" smtClean="0">
                <a:solidFill>
                  <a:prstClr val="black"/>
                </a:solidFill>
                <a:latin typeface="Corbel"/>
              </a:rPr>
              <a:t> Gen</a:t>
            </a:r>
            <a:endParaRPr lang="en-US" sz="2000" dirty="0">
              <a:solidFill>
                <a:prstClr val="black"/>
              </a:solidFill>
              <a:latin typeface="Corbel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798608" y="1458862"/>
            <a:ext cx="2632873" cy="0"/>
          </a:xfrm>
          <a:prstGeom prst="straightConnector1">
            <a:avLst/>
          </a:prstGeom>
          <a:ln w="5715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498272" y="759181"/>
            <a:ext cx="3087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dirty="0" smtClean="0">
                <a:solidFill>
                  <a:prstClr val="black"/>
                </a:solidFill>
                <a:latin typeface="Corbel"/>
              </a:rPr>
              <a:t>~10 </a:t>
            </a:r>
            <a:r>
              <a:rPr lang="en-US" dirty="0" smtClean="0">
                <a:solidFill>
                  <a:prstClr val="black"/>
                </a:solidFill>
                <a:latin typeface="Corbel"/>
              </a:rPr>
              <a:t>months Median PFS with </a:t>
            </a:r>
            <a:r>
              <a:rPr lang="en-US" dirty="0" err="1" smtClean="0">
                <a:solidFill>
                  <a:prstClr val="black"/>
                </a:solidFill>
                <a:latin typeface="Corbel"/>
              </a:rPr>
              <a:t>osimertinib</a:t>
            </a:r>
            <a:r>
              <a:rPr lang="en-US" dirty="0" smtClean="0">
                <a:solidFill>
                  <a:prstClr val="black"/>
                </a:solidFill>
                <a:latin typeface="Corbel"/>
              </a:rPr>
              <a:t> (T790M +)</a:t>
            </a:r>
            <a:endParaRPr lang="en-US" dirty="0">
              <a:solidFill>
                <a:prstClr val="black"/>
              </a:solidFill>
              <a:latin typeface="Corbel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60743" y="3531245"/>
            <a:ext cx="183736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defTabSz="457200"/>
            <a:r>
              <a:rPr lang="en-US" sz="3200" dirty="0" smtClean="0">
                <a:solidFill>
                  <a:prstClr val="black"/>
                </a:solidFill>
                <a:latin typeface="Corbel"/>
              </a:rPr>
              <a:t>Diagnosis</a:t>
            </a:r>
            <a:endParaRPr lang="en-US" sz="3200" dirty="0">
              <a:solidFill>
                <a:prstClr val="black"/>
              </a:solidFill>
              <a:latin typeface="Corbel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244700" y="3738333"/>
            <a:ext cx="2253572" cy="0"/>
          </a:xfrm>
          <a:prstGeom prst="straightConnector1">
            <a:avLst/>
          </a:prstGeom>
          <a:ln w="5715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587784" y="3906086"/>
            <a:ext cx="40495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3200" dirty="0" smtClean="0">
                <a:solidFill>
                  <a:prstClr val="black"/>
                </a:solidFill>
                <a:latin typeface="Corbel"/>
              </a:rPr>
              <a:t>Start with </a:t>
            </a:r>
            <a:r>
              <a:rPr lang="en-US" sz="3200" dirty="0" err="1" smtClean="0">
                <a:solidFill>
                  <a:prstClr val="black"/>
                </a:solidFill>
                <a:latin typeface="Corbel"/>
              </a:rPr>
              <a:t>o</a:t>
            </a:r>
            <a:r>
              <a:rPr lang="en-US" sz="3200" dirty="0" err="1" smtClean="0">
                <a:solidFill>
                  <a:prstClr val="black"/>
                </a:solidFill>
                <a:latin typeface="Corbel"/>
              </a:rPr>
              <a:t>simertinib</a:t>
            </a:r>
            <a:r>
              <a:rPr lang="en-US" sz="3200" dirty="0" smtClean="0">
                <a:solidFill>
                  <a:prstClr val="black"/>
                </a:solidFill>
                <a:latin typeface="Corbel"/>
              </a:rPr>
              <a:t>?</a:t>
            </a:r>
            <a:endParaRPr lang="en-US" sz="3200" dirty="0">
              <a:solidFill>
                <a:prstClr val="black"/>
              </a:solidFill>
              <a:latin typeface="Corbel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798602" y="1810469"/>
            <a:ext cx="1173442" cy="0"/>
          </a:xfrm>
          <a:prstGeom prst="straightConnector1">
            <a:avLst/>
          </a:prstGeom>
          <a:ln w="5715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137149" y="2014674"/>
            <a:ext cx="30875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2000" dirty="0" smtClean="0">
                <a:solidFill>
                  <a:prstClr val="black"/>
                </a:solidFill>
                <a:latin typeface="Corbel"/>
              </a:rPr>
              <a:t>~</a:t>
            </a:r>
            <a:r>
              <a:rPr lang="en-US" sz="2000" dirty="0" smtClean="0">
                <a:solidFill>
                  <a:prstClr val="black"/>
                </a:solidFill>
                <a:latin typeface="Corbel"/>
              </a:rPr>
              <a:t>4</a:t>
            </a:r>
            <a:r>
              <a:rPr lang="en-US" sz="2000" dirty="0" smtClean="0">
                <a:solidFill>
                  <a:prstClr val="black"/>
                </a:solidFill>
                <a:latin typeface="Corbel"/>
              </a:rPr>
              <a:t> months Median PFS with Chemotherapy</a:t>
            </a:r>
            <a:endParaRPr lang="en-US" sz="2000" dirty="0">
              <a:solidFill>
                <a:prstClr val="black"/>
              </a:solidFill>
              <a:latin typeface="Corbel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291528" y="3738333"/>
            <a:ext cx="2553902" cy="0"/>
          </a:xfrm>
          <a:prstGeom prst="straightConnector1">
            <a:avLst/>
          </a:prstGeom>
          <a:ln w="57150" cmpd="sng"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992094" y="3477083"/>
            <a:ext cx="346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?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xmlns="" val="129839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2800" dirty="0" err="1" smtClean="0"/>
              <a:t>Osimertinib</a:t>
            </a:r>
            <a:r>
              <a:rPr lang="en-GB" sz="2800" dirty="0" smtClean="0"/>
              <a:t> vs </a:t>
            </a:r>
            <a:r>
              <a:rPr lang="en-GB" sz="2800" dirty="0" smtClean="0"/>
              <a:t>Gefitinib/Erlotinib</a:t>
            </a:r>
            <a:br>
              <a:rPr lang="en-GB" sz="2800" dirty="0" smtClean="0"/>
            </a:br>
            <a:r>
              <a:rPr lang="en-GB" sz="2800" dirty="0" smtClean="0"/>
              <a:t>Overall Survival</a:t>
            </a:r>
            <a:endParaRPr lang="en-US" sz="3000" dirty="0"/>
          </a:p>
        </p:txBody>
      </p:sp>
      <p:sp>
        <p:nvSpPr>
          <p:cNvPr id="5" name="TextBox 4"/>
          <p:cNvSpPr txBox="1"/>
          <p:nvPr/>
        </p:nvSpPr>
        <p:spPr>
          <a:xfrm>
            <a:off x="6443003" y="4781639"/>
            <a:ext cx="1826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Soria</a:t>
            </a:r>
            <a:r>
              <a:rPr lang="en-US" dirty="0" smtClean="0"/>
              <a:t>, NEJM 2017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 l="51445" t="65827" r="2746" b="9907"/>
          <a:stretch>
            <a:fillRect/>
          </a:stretch>
        </p:blipFill>
        <p:spPr bwMode="auto">
          <a:xfrm>
            <a:off x="353952" y="924334"/>
            <a:ext cx="6676240" cy="3623914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2719449" y="2978174"/>
            <a:ext cx="31758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Arial Narrow" pitchFamily="34" charset="0"/>
              </a:rPr>
              <a:t>Hazard ratio – 0.63 (95% CI, 0.45-0.88)</a:t>
            </a:r>
          </a:p>
          <a:p>
            <a:r>
              <a:rPr lang="en-US" sz="1600" b="1" dirty="0" smtClean="0">
                <a:latin typeface="Arial Narrow" pitchFamily="34" charset="0"/>
              </a:rPr>
              <a:t>p=0.007</a:t>
            </a:r>
            <a:endParaRPr lang="en-US" sz="1600" b="1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9880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Conclusions:  </a:t>
            </a:r>
            <a:r>
              <a:rPr lang="en-US" dirty="0" smtClean="0"/>
              <a:t>EGFR mutant NSCLC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For patients with EGFR mutant NSCLC, first line therapy with </a:t>
            </a:r>
            <a:r>
              <a:rPr lang="en-US" sz="2800" dirty="0" err="1" smtClean="0"/>
              <a:t>osimertinib</a:t>
            </a:r>
            <a:r>
              <a:rPr lang="en-US" sz="2800" dirty="0" smtClean="0"/>
              <a:t> leads to longer progression free survival and may improve overall survival</a:t>
            </a:r>
          </a:p>
          <a:p>
            <a:r>
              <a:rPr lang="en-US" sz="2800" dirty="0" smtClean="0"/>
              <a:t>Adverse event profile may be slightly better for first-line </a:t>
            </a:r>
            <a:r>
              <a:rPr lang="en-US" sz="2800" dirty="0" err="1" smtClean="0"/>
              <a:t>osimertinib</a:t>
            </a:r>
            <a:endParaRPr lang="en-US" sz="2800" dirty="0" smtClean="0"/>
          </a:p>
          <a:p>
            <a:r>
              <a:rPr lang="en-US" sz="2800" dirty="0" smtClean="0"/>
              <a:t>Caveat:  Mechanisms of resistance to first-line </a:t>
            </a:r>
            <a:r>
              <a:rPr lang="en-US" sz="2800" dirty="0" err="1" smtClean="0"/>
              <a:t>osimertinib</a:t>
            </a:r>
            <a:r>
              <a:rPr lang="en-US" sz="2800" dirty="0" smtClean="0"/>
              <a:t> are largely unknown at this time</a:t>
            </a:r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85626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38 year old never smoker woman with back pain for one year, developed shortness of breath.  Initial chest x-ray showed pleural effusion and the patient had a CT chest  that showed large pleural effusion and an CT spine that showed multiple lesions.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095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5606" y="2367580"/>
            <a:ext cx="2755745" cy="1903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957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01222" y="2719449"/>
            <a:ext cx="1354056" cy="1314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MRI brain unremarkable</a:t>
            </a:r>
          </a:p>
          <a:p>
            <a:r>
              <a:rPr lang="en-US" dirty="0" smtClean="0"/>
              <a:t>After thoracentesis, cytology from pleural effusion showed: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Napsin</a:t>
            </a:r>
            <a:r>
              <a:rPr lang="en-US" dirty="0" smtClean="0"/>
              <a:t> A positive adenocarcinoma. 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PD-L1 10%. 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Molecular testing showed EGFR exon 19 deletion </a:t>
            </a:r>
            <a:endParaRPr lang="en-US" dirty="0"/>
          </a:p>
        </p:txBody>
      </p:sp>
      <p:pic>
        <p:nvPicPr>
          <p:cNvPr id="1105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734030"/>
            <a:ext cx="8965708" cy="17959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3952" y="710034"/>
            <a:ext cx="8545707" cy="81000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What’s the best initial therapy for this patient with metastatic EGFR mutant NSCLC?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3952" y="1745673"/>
            <a:ext cx="8545707" cy="2873851"/>
          </a:xfrm>
        </p:spPr>
        <p:txBody>
          <a:bodyPr/>
          <a:lstStyle/>
          <a:p>
            <a:pPr marL="457200" indent="-457200">
              <a:buFont typeface="+mj-lt"/>
              <a:buAutoNum type="alphaUcPeriod"/>
            </a:pPr>
            <a:r>
              <a:rPr lang="en-US" dirty="0" smtClean="0"/>
              <a:t>Erlotinib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 err="1" smtClean="0"/>
              <a:t>Pembrolizumab</a:t>
            </a:r>
            <a:endParaRPr lang="en-US" dirty="0" smtClean="0"/>
          </a:p>
          <a:p>
            <a:pPr marL="457200" indent="-457200">
              <a:buFont typeface="+mj-lt"/>
              <a:buAutoNum type="alphaUcPeriod"/>
            </a:pPr>
            <a:r>
              <a:rPr lang="en-US" dirty="0" err="1" smtClean="0"/>
              <a:t>Osimertinib</a:t>
            </a:r>
            <a:endParaRPr lang="en-US" dirty="0" smtClean="0"/>
          </a:p>
          <a:p>
            <a:pPr marL="457200" indent="-457200">
              <a:buFont typeface="+mj-lt"/>
              <a:buAutoNum type="alphaUcPeriod"/>
            </a:pPr>
            <a:r>
              <a:rPr lang="en-US" dirty="0" smtClean="0"/>
              <a:t>Carboplatin/Pemetrexed/</a:t>
            </a:r>
            <a:r>
              <a:rPr lang="en-US" dirty="0" err="1" smtClean="0"/>
              <a:t>Pembrolizumab</a:t>
            </a:r>
            <a:endParaRPr lang="en-US" dirty="0" smtClean="0"/>
          </a:p>
          <a:p>
            <a:pPr marL="457200" indent="-457200">
              <a:buFont typeface="+mj-lt"/>
              <a:buAutoNum type="alphaUcPeriod"/>
            </a:pPr>
            <a:r>
              <a:rPr lang="en-US" dirty="0" smtClean="0"/>
              <a:t>Carboplatin/Paclitaxel/Bevacizumab</a:t>
            </a:r>
          </a:p>
          <a:p>
            <a:pPr marL="457200" indent="-457200">
              <a:buFont typeface="+mj-lt"/>
              <a:buAutoNum type="alphaUcPeriod"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1" name="Title 1"/>
          <p:cNvSpPr>
            <a:spLocks noGrp="1"/>
          </p:cNvSpPr>
          <p:nvPr>
            <p:ph type="title" idx="4294967295"/>
          </p:nvPr>
        </p:nvSpPr>
        <p:spPr>
          <a:xfrm>
            <a:off x="0" y="285750"/>
            <a:ext cx="9144000" cy="7159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2800" dirty="0" smtClean="0"/>
              <a:t>In Patients with EGFR mutant NSCLC, EGFR </a:t>
            </a:r>
            <a:r>
              <a:rPr lang="en-US" sz="2800" dirty="0" smtClean="0"/>
              <a:t>TKI </a:t>
            </a:r>
            <a:r>
              <a:rPr lang="en-US" sz="2800" dirty="0" smtClean="0"/>
              <a:t>are better than platinum-doublet chemotherapy</a:t>
            </a:r>
            <a:endParaRPr lang="en-US" sz="2800" dirty="0" smtClean="0"/>
          </a:p>
        </p:txBody>
      </p:sp>
      <p:pic>
        <p:nvPicPr>
          <p:cNvPr id="220162" name="Picture 4" descr="http://content.nejm.org/content/vol361/issue10/images/large/05f2.jpeg"/>
          <p:cNvPicPr>
            <a:picLocks noChangeAspect="1" noChangeArrowheads="1"/>
          </p:cNvPicPr>
          <p:nvPr/>
        </p:nvPicPr>
        <p:blipFill>
          <a:blip r:embed="rId3" cstate="print"/>
          <a:srcRect l="52623" t="2838" r="3215" b="61584"/>
          <a:stretch>
            <a:fillRect/>
          </a:stretch>
        </p:blipFill>
        <p:spPr bwMode="auto">
          <a:xfrm>
            <a:off x="1651745" y="1001712"/>
            <a:ext cx="5532826" cy="3561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0164" name="Text Box 19"/>
          <p:cNvSpPr txBox="1">
            <a:spLocks noChangeArrowheads="1"/>
          </p:cNvSpPr>
          <p:nvPr/>
        </p:nvSpPr>
        <p:spPr bwMode="auto">
          <a:xfrm>
            <a:off x="152410" y="4833938"/>
            <a:ext cx="3675173" cy="215444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spcBef>
                <a:spcPct val="30000"/>
              </a:spcBef>
            </a:pPr>
            <a:r>
              <a:rPr lang="en-US" sz="1400">
                <a:solidFill>
                  <a:schemeClr val="bg1"/>
                </a:solidFill>
              </a:rPr>
              <a:t>Mok TS, et al. </a:t>
            </a:r>
            <a:r>
              <a:rPr lang="en-US" sz="1400" i="1">
                <a:solidFill>
                  <a:schemeClr val="bg1"/>
                </a:solidFill>
              </a:rPr>
              <a:t>N Engl J Med</a:t>
            </a:r>
            <a:r>
              <a:rPr lang="en-US" sz="1400">
                <a:solidFill>
                  <a:schemeClr val="bg1"/>
                </a:solidFill>
              </a:rPr>
              <a:t>. 2009;361(10):947-957.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23801" y="4800600"/>
            <a:ext cx="219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Mok</a:t>
            </a:r>
            <a:r>
              <a:rPr lang="en-US" dirty="0" smtClean="0"/>
              <a:t> et al NEJM 2009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940394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3952" y="471830"/>
            <a:ext cx="8545707" cy="81000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Patient is treated with first-line </a:t>
            </a:r>
            <a:r>
              <a:rPr lang="en-US" dirty="0" err="1" smtClean="0"/>
              <a:t>osimertinib</a:t>
            </a:r>
            <a:r>
              <a:rPr lang="en-US" dirty="0" smtClean="0"/>
              <a:t>.  At the time of progressive disease what is the optimal therapy?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3952" y="1626919"/>
            <a:ext cx="8545707" cy="299260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Erlotinib</a:t>
            </a:r>
          </a:p>
          <a:p>
            <a:r>
              <a:rPr lang="en-US" sz="2400" dirty="0" smtClean="0"/>
              <a:t>Carboplatin/Pemetrexed</a:t>
            </a:r>
          </a:p>
          <a:p>
            <a:r>
              <a:rPr lang="en-US" sz="2400" dirty="0" smtClean="0"/>
              <a:t>Docetaxel</a:t>
            </a:r>
          </a:p>
          <a:p>
            <a:r>
              <a:rPr lang="en-US" sz="2400" dirty="0" err="1" smtClean="0"/>
              <a:t>Osimertinib</a:t>
            </a:r>
            <a:r>
              <a:rPr lang="en-US" sz="2400" dirty="0" smtClean="0"/>
              <a:t>/pemetrexed/bevacizumab</a:t>
            </a:r>
          </a:p>
          <a:p>
            <a:r>
              <a:rPr lang="en-US" sz="2400" dirty="0" smtClean="0"/>
              <a:t>Carboplatin/Pemetrexed/</a:t>
            </a:r>
            <a:r>
              <a:rPr lang="en-US" sz="2400" dirty="0" err="1" smtClean="0"/>
              <a:t>Pembrolizumab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All patients will develop acquired resistance to EGFR TKI</a:t>
            </a:r>
            <a:endParaRPr lang="en-US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3" y="1334874"/>
            <a:ext cx="4886325" cy="3235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552471" y="4800600"/>
            <a:ext cx="2672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Arial" pitchFamily="34" charset="0"/>
              </a:rPr>
              <a:t>Maemondo</a:t>
            </a:r>
            <a:r>
              <a:rPr lang="en-US" dirty="0" smtClean="0">
                <a:latin typeface="Arial" pitchFamily="34" charset="0"/>
              </a:rPr>
              <a:t>, NEJM 2010</a:t>
            </a:r>
            <a:endParaRPr lang="en-US" dirty="0">
              <a:latin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10200" y="2400302"/>
            <a:ext cx="373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</a:rPr>
              <a:t>Median 10.8 vs 5.4 months, HR 0.30, </a:t>
            </a:r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67452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Mechanisms of Acquired Resistance </a:t>
            </a:r>
            <a:r>
              <a:rPr lang="en-US" dirty="0" smtClean="0"/>
              <a:t>to 1</a:t>
            </a:r>
            <a:r>
              <a:rPr lang="en-US" baseline="30000" dirty="0" smtClean="0"/>
              <a:t>st</a:t>
            </a:r>
            <a:r>
              <a:rPr lang="en-US" dirty="0" smtClean="0"/>
              <a:t>/2</a:t>
            </a:r>
            <a:r>
              <a:rPr lang="en-US" baseline="30000" dirty="0" smtClean="0"/>
              <a:t>nd</a:t>
            </a:r>
            <a:r>
              <a:rPr lang="en-US" dirty="0" smtClean="0"/>
              <a:t> Generation </a:t>
            </a:r>
            <a:r>
              <a:rPr lang="en-US" dirty="0" smtClean="0"/>
              <a:t>EGFR Tyrosine Kinase Inhibitors</a:t>
            </a:r>
            <a:endParaRPr lang="en-US" dirty="0"/>
          </a:p>
        </p:txBody>
      </p:sp>
      <p:pic>
        <p:nvPicPr>
          <p:cNvPr id="4" name="Content Placeholder 3" descr="Screen Shot 2014-05-31 at 11.05.17 PM.png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6019" t="19336" r="54051" b="39923"/>
          <a:stretch/>
        </p:blipFill>
        <p:spPr>
          <a:xfrm>
            <a:off x="1641818" y="1306540"/>
            <a:ext cx="4811888" cy="3068512"/>
          </a:xfrm>
        </p:spPr>
      </p:pic>
      <p:sp>
        <p:nvSpPr>
          <p:cNvPr id="5" name="TextBox 4"/>
          <p:cNvSpPr txBox="1"/>
          <p:nvPr/>
        </p:nvSpPr>
        <p:spPr>
          <a:xfrm>
            <a:off x="6172202" y="4629150"/>
            <a:ext cx="1872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dirty="0" smtClean="0">
                <a:solidFill>
                  <a:prstClr val="black"/>
                </a:solidFill>
                <a:latin typeface="Calibri"/>
              </a:rPr>
              <a:t>Yu et al, CCR 2013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4900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Spectrum of Activity of EGFR TKIs</a:t>
            </a:r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844027841"/>
              </p:ext>
            </p:extLst>
          </p:nvPr>
        </p:nvGraphicFramePr>
        <p:xfrm>
          <a:off x="457200" y="958810"/>
          <a:ext cx="82296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4921"/>
                <a:gridCol w="1662121"/>
                <a:gridCol w="1247758"/>
                <a:gridCol w="1371600"/>
                <a:gridCol w="1489256"/>
                <a:gridCol w="1253944"/>
              </a:tblGrid>
              <a:tr h="91440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Drug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EGFR L858R</a:t>
                      </a:r>
                    </a:p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EGFR Exon 19 del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EGFR</a:t>
                      </a:r>
                      <a:r>
                        <a:rPr lang="en-US" sz="2000" baseline="0" dirty="0" smtClean="0"/>
                        <a:t> T790M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EGFR</a:t>
                      </a:r>
                      <a:endParaRPr lang="en-US" sz="2000" dirty="0"/>
                    </a:p>
                  </a:txBody>
                  <a:tcPr/>
                </a:tc>
              </a:tr>
              <a:tr h="365760"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r>
                        <a:rPr lang="en-US" sz="2000" baseline="30000" dirty="0" smtClean="0"/>
                        <a:t>st</a:t>
                      </a:r>
                      <a:r>
                        <a:rPr lang="en-US" sz="2000" dirty="0" smtClean="0"/>
                        <a:t> gen</a:t>
                      </a:r>
                      <a:endParaRPr lang="en-US" sz="20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gefitinib</a:t>
                      </a:r>
                      <a:endParaRPr lang="en-US" sz="2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+</a:t>
                      </a:r>
                      <a:endParaRPr lang="en-US" sz="20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+</a:t>
                      </a:r>
                      <a:endParaRPr lang="en-US" sz="20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-</a:t>
                      </a:r>
                      <a:endParaRPr lang="en-US" sz="20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+</a:t>
                      </a:r>
                      <a:endParaRPr lang="en-US" sz="20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65760">
                <a:tc v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erlotinib</a:t>
                      </a:r>
                      <a:endParaRPr lang="en-US" sz="2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+</a:t>
                      </a:r>
                      <a:endParaRPr lang="en-US" sz="20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+</a:t>
                      </a:r>
                      <a:endParaRPr lang="en-US" sz="20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-</a:t>
                      </a:r>
                      <a:endParaRPr lang="en-US" sz="20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+</a:t>
                      </a:r>
                      <a:endParaRPr lang="en-US" sz="20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r>
                        <a:rPr lang="en-US" sz="2000" baseline="30000" dirty="0" smtClean="0"/>
                        <a:t>nd</a:t>
                      </a:r>
                      <a:r>
                        <a:rPr lang="en-US" sz="2000" dirty="0" smtClean="0"/>
                        <a:t> gen</a:t>
                      </a:r>
                      <a:endParaRPr lang="en-US" sz="2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afatinib</a:t>
                      </a:r>
                      <a:endParaRPr lang="en-US" sz="2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+</a:t>
                      </a:r>
                      <a:endParaRPr lang="en-US" sz="2000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+</a:t>
                      </a:r>
                      <a:endParaRPr lang="en-US" sz="2000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-</a:t>
                      </a:r>
                      <a:endParaRPr lang="en-US" sz="2000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+</a:t>
                      </a:r>
                      <a:endParaRPr lang="en-US" sz="2000" b="1" dirty="0"/>
                    </a:p>
                  </a:txBody>
                  <a:tcP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3</a:t>
                      </a:r>
                      <a:r>
                        <a:rPr lang="en-US" sz="2000" i="1" baseline="30000" dirty="0" smtClean="0"/>
                        <a:t>rd</a:t>
                      </a:r>
                      <a:r>
                        <a:rPr lang="en-US" sz="2000" i="1" dirty="0" smtClean="0"/>
                        <a:t> gen</a:t>
                      </a:r>
                      <a:endParaRPr lang="en-US" sz="2000" i="1" dirty="0"/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i="1" dirty="0" err="1" smtClean="0"/>
                        <a:t>osimertinib</a:t>
                      </a:r>
                      <a:endParaRPr lang="en-US" sz="2000" i="1" dirty="0" smtClean="0"/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1" dirty="0" smtClean="0"/>
                        <a:t>+</a:t>
                      </a:r>
                      <a:endParaRPr lang="en-US" sz="2000" b="1" i="1" dirty="0"/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1" dirty="0" smtClean="0"/>
                        <a:t>+</a:t>
                      </a:r>
                      <a:endParaRPr lang="en-US" sz="2000" b="1" i="1" dirty="0"/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1" dirty="0" smtClean="0"/>
                        <a:t>+</a:t>
                      </a:r>
                      <a:endParaRPr lang="en-US" sz="2000" b="1" i="1" dirty="0"/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1" dirty="0" smtClean="0"/>
                        <a:t>-</a:t>
                      </a:r>
                      <a:endParaRPr lang="en-US" sz="2000" b="1" i="1" dirty="0"/>
                    </a:p>
                  </a:txBody>
                  <a:tcPr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20911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Osimertinib</a:t>
            </a:r>
            <a:r>
              <a:rPr lang="en-US" dirty="0" smtClean="0"/>
              <a:t> in Patients With Acquired Resistance to EGFR TKI and </a:t>
            </a:r>
            <a:r>
              <a:rPr lang="en-US" i="1" dirty="0" smtClean="0"/>
              <a:t>EGFR</a:t>
            </a:r>
            <a:r>
              <a:rPr lang="en-US" dirty="0" smtClean="0"/>
              <a:t> T790M</a:t>
            </a:r>
            <a:endParaRPr lang="en-US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79855" y="4734267"/>
            <a:ext cx="6019800" cy="273844"/>
          </a:xfrm>
          <a:prstGeom prst="rect">
            <a:avLst/>
          </a:prstGeom>
        </p:spPr>
        <p:txBody>
          <a:bodyPr/>
          <a:lstStyle/>
          <a:p>
            <a:r>
              <a:rPr lang="da-DK" dirty="0"/>
              <a:t>Jänne PA, et al. </a:t>
            </a:r>
            <a:r>
              <a:rPr lang="da-DK" i="1" dirty="0"/>
              <a:t>N Engl J Med. </a:t>
            </a:r>
            <a:r>
              <a:rPr lang="da-DK" dirty="0"/>
              <a:t>2015;372(18):1689-1699.</a:t>
            </a:r>
            <a:endParaRPr lang="en-US" dirty="0" smtClean="0"/>
          </a:p>
        </p:txBody>
      </p:sp>
      <p:pic>
        <p:nvPicPr>
          <p:cNvPr id="5" name="Picture 4" descr="Screenshot 2015-05-08 22.12.08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89" y="1231039"/>
            <a:ext cx="8204567" cy="29000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05203" y="4090043"/>
            <a:ext cx="33387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Corbel"/>
              </a:rPr>
              <a:t>Response Rate = 61%</a:t>
            </a: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183114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Osimertinib</a:t>
            </a:r>
            <a:r>
              <a:rPr lang="en-US" dirty="0" smtClean="0"/>
              <a:t> is superior to platinum-based chemotherapy for patients with EGFR T790M</a:t>
            </a:r>
            <a:endParaRPr lang="en-US" dirty="0"/>
          </a:p>
        </p:txBody>
      </p:sp>
      <p:pic>
        <p:nvPicPr>
          <p:cNvPr id="3" name="Picture 2" descr="Screenshot 2016-12-17 17.59.56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24723"/>
          <a:stretch/>
        </p:blipFill>
        <p:spPr>
          <a:xfrm>
            <a:off x="530539" y="1303532"/>
            <a:ext cx="7265003" cy="259085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324789" y="4667678"/>
            <a:ext cx="2050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i="0" u="none" strike="noStrike" kern="1200" baseline="0" dirty="0" err="1" smtClean="0">
                <a:latin typeface="Arial Narrow"/>
                <a:ea typeface="+mn-ea"/>
                <a:cs typeface="Arial Narrow"/>
              </a:rPr>
              <a:t>Mok</a:t>
            </a:r>
            <a:r>
              <a:rPr lang="en-US" i="0" u="none" strike="noStrike" kern="1200" baseline="0" dirty="0" smtClean="0">
                <a:latin typeface="Arial Narrow"/>
                <a:ea typeface="+mn-ea"/>
                <a:cs typeface="Arial Narrow"/>
              </a:rPr>
              <a:t> et al, NEJM 2016</a:t>
            </a:r>
          </a:p>
        </p:txBody>
      </p:sp>
    </p:spTree>
    <p:extLst>
      <p:ext uri="{BB962C8B-B14F-4D97-AF65-F5344CB8AC3E}">
        <p14:creationId xmlns="" xmlns:p14="http://schemas.microsoft.com/office/powerpoint/2010/main" val="31226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we treat EGFR mutant patients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60198" y="1429899"/>
            <a:ext cx="183736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defTabSz="457200"/>
            <a:r>
              <a:rPr lang="en-US" sz="3200" dirty="0" smtClean="0">
                <a:solidFill>
                  <a:prstClr val="black"/>
                </a:solidFill>
                <a:latin typeface="Corbel"/>
              </a:rPr>
              <a:t>Diagnosis</a:t>
            </a:r>
            <a:endParaRPr lang="en-US" sz="3200" dirty="0">
              <a:solidFill>
                <a:prstClr val="black"/>
              </a:solidFill>
              <a:latin typeface="Corbel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244153" y="1636987"/>
            <a:ext cx="2250194" cy="0"/>
          </a:xfrm>
          <a:prstGeom prst="straightConnector1">
            <a:avLst/>
          </a:prstGeom>
          <a:ln w="5715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688627" y="1810469"/>
            <a:ext cx="14478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sz="2000" dirty="0">
                <a:solidFill>
                  <a:prstClr val="black"/>
                </a:solidFill>
                <a:latin typeface="Corbel"/>
              </a:rPr>
              <a:t>9</a:t>
            </a:r>
            <a:r>
              <a:rPr lang="en-US" sz="2000" dirty="0" smtClean="0">
                <a:solidFill>
                  <a:prstClr val="black"/>
                </a:solidFill>
                <a:latin typeface="Corbel"/>
              </a:rPr>
              <a:t>-11 month</a:t>
            </a:r>
          </a:p>
          <a:p>
            <a:pPr algn="ctr" defTabSz="457200"/>
            <a:r>
              <a:rPr lang="en-US" sz="2000" dirty="0" smtClean="0">
                <a:solidFill>
                  <a:prstClr val="black"/>
                </a:solidFill>
                <a:latin typeface="Corbel"/>
              </a:rPr>
              <a:t>Median PFS</a:t>
            </a:r>
          </a:p>
          <a:p>
            <a:pPr algn="ctr" defTabSz="457200"/>
            <a:r>
              <a:rPr lang="en-US" sz="2000" dirty="0" smtClean="0">
                <a:solidFill>
                  <a:prstClr val="black"/>
                </a:solidFill>
                <a:latin typeface="Corbel"/>
              </a:rPr>
              <a:t>1</a:t>
            </a:r>
            <a:r>
              <a:rPr lang="en-US" sz="2000" baseline="30000" dirty="0" smtClean="0">
                <a:solidFill>
                  <a:prstClr val="black"/>
                </a:solidFill>
                <a:latin typeface="Corbel"/>
              </a:rPr>
              <a:t>st</a:t>
            </a:r>
            <a:r>
              <a:rPr lang="en-US" sz="2000" dirty="0" smtClean="0">
                <a:solidFill>
                  <a:prstClr val="black"/>
                </a:solidFill>
                <a:latin typeface="Corbel"/>
              </a:rPr>
              <a:t> Gen</a:t>
            </a:r>
            <a:endParaRPr lang="en-US" sz="2000" dirty="0">
              <a:solidFill>
                <a:prstClr val="black"/>
              </a:solidFill>
              <a:latin typeface="Corbel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798608" y="1648862"/>
            <a:ext cx="2632873" cy="0"/>
          </a:xfrm>
          <a:prstGeom prst="straightConnector1">
            <a:avLst/>
          </a:prstGeom>
          <a:ln w="5715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498272" y="949181"/>
            <a:ext cx="3087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dirty="0" smtClean="0">
                <a:solidFill>
                  <a:prstClr val="black"/>
                </a:solidFill>
                <a:latin typeface="Corbel"/>
              </a:rPr>
              <a:t>~10 </a:t>
            </a:r>
            <a:r>
              <a:rPr lang="en-US" dirty="0" smtClean="0">
                <a:solidFill>
                  <a:prstClr val="black"/>
                </a:solidFill>
                <a:latin typeface="Corbel"/>
              </a:rPr>
              <a:t>months Median PFS with </a:t>
            </a:r>
            <a:r>
              <a:rPr lang="en-US" dirty="0" err="1" smtClean="0">
                <a:solidFill>
                  <a:prstClr val="black"/>
                </a:solidFill>
                <a:latin typeface="Corbel"/>
              </a:rPr>
              <a:t>osimertinib</a:t>
            </a:r>
            <a:endParaRPr lang="en-US" dirty="0">
              <a:solidFill>
                <a:prstClr val="black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9839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we treat EGFR mutant patients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60198" y="1429899"/>
            <a:ext cx="183736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defTabSz="457200"/>
            <a:r>
              <a:rPr lang="en-US" sz="3200" dirty="0" smtClean="0">
                <a:solidFill>
                  <a:prstClr val="black"/>
                </a:solidFill>
                <a:latin typeface="Corbel"/>
              </a:rPr>
              <a:t>Diagnosis</a:t>
            </a:r>
            <a:endParaRPr lang="en-US" sz="3200" dirty="0">
              <a:solidFill>
                <a:prstClr val="black"/>
              </a:solidFill>
              <a:latin typeface="Corbel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244153" y="1636987"/>
            <a:ext cx="2250194" cy="0"/>
          </a:xfrm>
          <a:prstGeom prst="straightConnector1">
            <a:avLst/>
          </a:prstGeom>
          <a:ln w="5715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688627" y="1810469"/>
            <a:ext cx="14478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sz="2000" dirty="0">
                <a:solidFill>
                  <a:prstClr val="black"/>
                </a:solidFill>
                <a:latin typeface="Corbel"/>
              </a:rPr>
              <a:t>9</a:t>
            </a:r>
            <a:r>
              <a:rPr lang="en-US" sz="2000" dirty="0" smtClean="0">
                <a:solidFill>
                  <a:prstClr val="black"/>
                </a:solidFill>
                <a:latin typeface="Corbel"/>
              </a:rPr>
              <a:t>-11 month</a:t>
            </a:r>
          </a:p>
          <a:p>
            <a:pPr algn="ctr" defTabSz="457200"/>
            <a:r>
              <a:rPr lang="en-US" sz="2000" dirty="0" smtClean="0">
                <a:solidFill>
                  <a:prstClr val="black"/>
                </a:solidFill>
                <a:latin typeface="Corbel"/>
              </a:rPr>
              <a:t>Median PFS</a:t>
            </a:r>
          </a:p>
          <a:p>
            <a:pPr algn="ctr" defTabSz="457200"/>
            <a:r>
              <a:rPr lang="en-US" sz="2000" dirty="0" smtClean="0">
                <a:solidFill>
                  <a:prstClr val="black"/>
                </a:solidFill>
                <a:latin typeface="Corbel"/>
              </a:rPr>
              <a:t>1</a:t>
            </a:r>
            <a:r>
              <a:rPr lang="en-US" sz="2000" baseline="30000" dirty="0" smtClean="0">
                <a:solidFill>
                  <a:prstClr val="black"/>
                </a:solidFill>
                <a:latin typeface="Corbel"/>
              </a:rPr>
              <a:t>st</a:t>
            </a:r>
            <a:r>
              <a:rPr lang="en-US" sz="2000" dirty="0" smtClean="0">
                <a:solidFill>
                  <a:prstClr val="black"/>
                </a:solidFill>
                <a:latin typeface="Corbel"/>
              </a:rPr>
              <a:t> Gen</a:t>
            </a:r>
            <a:endParaRPr lang="en-US" sz="2000" dirty="0">
              <a:solidFill>
                <a:prstClr val="black"/>
              </a:solidFill>
              <a:latin typeface="Corbel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798608" y="1458862"/>
            <a:ext cx="2632873" cy="0"/>
          </a:xfrm>
          <a:prstGeom prst="straightConnector1">
            <a:avLst/>
          </a:prstGeom>
          <a:ln w="5715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498272" y="759181"/>
            <a:ext cx="3087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dirty="0" smtClean="0">
                <a:solidFill>
                  <a:prstClr val="black"/>
                </a:solidFill>
                <a:latin typeface="Corbel"/>
              </a:rPr>
              <a:t>~10 </a:t>
            </a:r>
            <a:r>
              <a:rPr lang="en-US" dirty="0" smtClean="0">
                <a:solidFill>
                  <a:prstClr val="black"/>
                </a:solidFill>
                <a:latin typeface="Corbel"/>
              </a:rPr>
              <a:t>months Median PFS with </a:t>
            </a:r>
            <a:r>
              <a:rPr lang="en-US" dirty="0" err="1" smtClean="0">
                <a:solidFill>
                  <a:prstClr val="black"/>
                </a:solidFill>
                <a:latin typeface="Corbel"/>
              </a:rPr>
              <a:t>osimertinib</a:t>
            </a:r>
            <a:r>
              <a:rPr lang="en-US" dirty="0" smtClean="0">
                <a:solidFill>
                  <a:prstClr val="black"/>
                </a:solidFill>
                <a:latin typeface="Corbel"/>
              </a:rPr>
              <a:t> (T790M +)</a:t>
            </a:r>
            <a:endParaRPr lang="en-US" dirty="0">
              <a:solidFill>
                <a:prstClr val="black"/>
              </a:solidFill>
              <a:latin typeface="Corbel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798602" y="1810469"/>
            <a:ext cx="1173442" cy="0"/>
          </a:xfrm>
          <a:prstGeom prst="straightConnector1">
            <a:avLst/>
          </a:prstGeom>
          <a:ln w="5715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137149" y="2014674"/>
            <a:ext cx="30875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2000" dirty="0" smtClean="0">
                <a:solidFill>
                  <a:prstClr val="black"/>
                </a:solidFill>
                <a:latin typeface="Corbel"/>
              </a:rPr>
              <a:t>~</a:t>
            </a:r>
            <a:r>
              <a:rPr lang="en-US" sz="2000" dirty="0" smtClean="0">
                <a:solidFill>
                  <a:prstClr val="black"/>
                </a:solidFill>
                <a:latin typeface="Corbel"/>
              </a:rPr>
              <a:t>4</a:t>
            </a:r>
            <a:r>
              <a:rPr lang="en-US" sz="2000" dirty="0" smtClean="0">
                <a:solidFill>
                  <a:prstClr val="black"/>
                </a:solidFill>
                <a:latin typeface="Corbel"/>
              </a:rPr>
              <a:t> months Median PFS with Chemotherapy</a:t>
            </a:r>
            <a:endParaRPr lang="en-US" sz="2000" dirty="0">
              <a:solidFill>
                <a:prstClr val="black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9839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Slide Template 4">
  <a:themeElements>
    <a:clrScheme name="MSK Color Palette">
      <a:dk1>
        <a:sysClr val="windowText" lastClr="000000"/>
      </a:dk1>
      <a:lt1>
        <a:sysClr val="window" lastClr="FFFFFF"/>
      </a:lt1>
      <a:dk2>
        <a:srgbClr val="737373"/>
      </a:dk2>
      <a:lt2>
        <a:srgbClr val="B3B3A6"/>
      </a:lt2>
      <a:accent1>
        <a:srgbClr val="2986E2"/>
      </a:accent1>
      <a:accent2>
        <a:srgbClr val="F26529"/>
      </a:accent2>
      <a:accent3>
        <a:srgbClr val="FFF5BC"/>
      </a:accent3>
      <a:accent4>
        <a:srgbClr val="737373"/>
      </a:accent4>
      <a:accent5>
        <a:srgbClr val="B3B3A6"/>
      </a:accent5>
      <a:accent6>
        <a:srgbClr val="2875B4"/>
      </a:accent6>
      <a:hlink>
        <a:srgbClr val="00BDF2"/>
      </a:hlink>
      <a:folHlink>
        <a:srgbClr val="9BDCFF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bg1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721</Words>
  <Application>Microsoft Office PowerPoint</Application>
  <PresentationFormat>On-screen Show (16:9)</PresentationFormat>
  <Paragraphs>163</Paragraphs>
  <Slides>20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Slide Template 4</vt:lpstr>
      <vt:lpstr>Front-line treatment for patients with EGFR tumor mutations</vt:lpstr>
      <vt:lpstr>In Patients with EGFR mutant NSCLC, EGFR TKI are better than platinum-doublet chemotherapy</vt:lpstr>
      <vt:lpstr>All patients will develop acquired resistance to EGFR TKI</vt:lpstr>
      <vt:lpstr>Mechanisms of Acquired Resistance to 1st/2nd Generation EGFR Tyrosine Kinase Inhibitors</vt:lpstr>
      <vt:lpstr>Spectrum of Activity of EGFR TKIs</vt:lpstr>
      <vt:lpstr>Osimertinib in Patients With Acquired Resistance to EGFR TKI and EGFR T790M</vt:lpstr>
      <vt:lpstr>Osimertinib is superior to platinum-based chemotherapy for patients with EGFR T790M</vt:lpstr>
      <vt:lpstr>How we treat EGFR mutant patients</vt:lpstr>
      <vt:lpstr>How we treat EGFR mutant patients</vt:lpstr>
      <vt:lpstr>How we treat EGFR mutant patients</vt:lpstr>
      <vt:lpstr>Osimertinib vs Gefitinib/Erlotinib  Randomized Trial (FLAURA)</vt:lpstr>
      <vt:lpstr>Osimertinib vs Gefitinib/Erlotinib Progression-Free Survival</vt:lpstr>
      <vt:lpstr>Osimertinib vs Gefitinib/Erlotinib Toxicity Summary</vt:lpstr>
      <vt:lpstr>How we treat EGFR mutant patients</vt:lpstr>
      <vt:lpstr>Osimertinib vs Gefitinib/Erlotinib Overall Survival</vt:lpstr>
      <vt:lpstr>Conclusions:  EGFR mutant NSCLC</vt:lpstr>
      <vt:lpstr>Case</vt:lpstr>
      <vt:lpstr>Case</vt:lpstr>
      <vt:lpstr>What’s the best initial therapy for this patient with metastatic EGFR mutant NSCLC?</vt:lpstr>
      <vt:lpstr>Patient is treated with first-line osimertinib.  At the time of progressive disease what is the optimal therapy?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2017-02-10T16:37:39Z</dcterms:created>
  <dcterms:modified xsi:type="dcterms:W3CDTF">2018-02-26T15:52:40Z</dcterms:modified>
</cp:coreProperties>
</file>