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sldIdLst>
    <p:sldId id="266" r:id="rId5"/>
    <p:sldId id="8040" r:id="rId6"/>
    <p:sldId id="8041" r:id="rId7"/>
    <p:sldId id="8042" r:id="rId8"/>
    <p:sldId id="8032" r:id="rId9"/>
    <p:sldId id="340" r:id="rId10"/>
    <p:sldId id="8028" r:id="rId11"/>
    <p:sldId id="8030" r:id="rId12"/>
    <p:sldId id="8043" r:id="rId13"/>
    <p:sldId id="423" r:id="rId14"/>
    <p:sldId id="8031" r:id="rId15"/>
    <p:sldId id="8044" r:id="rId16"/>
    <p:sldId id="8035" r:id="rId17"/>
    <p:sldId id="8045" r:id="rId18"/>
    <p:sldId id="8046" r:id="rId19"/>
    <p:sldId id="8038" r:id="rId20"/>
    <p:sldId id="265" r:id="rId21"/>
    <p:sldId id="8047" r:id="rId22"/>
    <p:sldId id="257" r:id="rId23"/>
    <p:sldId id="258" r:id="rId24"/>
    <p:sldId id="259" r:id="rId25"/>
    <p:sldId id="260" r:id="rId26"/>
    <p:sldId id="261" r:id="rId27"/>
    <p:sldId id="263" r:id="rId28"/>
    <p:sldId id="262" r:id="rId29"/>
    <p:sldId id="8036" r:id="rId30"/>
    <p:sldId id="803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51E4F9-0988-46A2-AE57-A46D702F03E1}" v="34" dt="2021-02-23T12:50:02.0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96BCB-D4C2-43AE-BB81-C7C323CE5D1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F717F-52A8-4EA4-AD0C-BE5F0489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58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ECA3A-8C99-487A-9484-6DAB192A0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5A7D4-D203-4794-A662-AC0EE6BEF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A5C38-87CD-4B07-A01C-5C4E72D03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E6F5-3857-48C3-A6EA-E88B9B1A0E6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EE480-663C-48D3-9D54-78ACA79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0F7F0-462D-475B-9B86-B5142138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9B87-1728-451C-9F28-38F9B819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87EA1-C695-46F0-A9A2-F5B9D4B82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D8604-92FD-4140-A190-6FD9826DB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5FB10-8402-4076-8D86-35CE2374E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Presented at Santa Monica TTLC 2021 by Gregory Riely, MD, PhD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751E5-00F2-4CE3-95AD-F7274488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BA93D-6510-477B-B0FF-2A320194C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9B87-1728-451C-9F28-38F9B819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1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55DA83-99B9-4304-ADCE-E750AF24D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DCE3E-2F62-4128-891E-210F2DF7C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0FB18-F1EC-4CAE-948E-8895E6FA5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Presented at Santa Monica TTLC 2021 by Gregory Riely, MD, PhD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CD91-C3B2-4E88-9B2E-B2BB53A71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FAD2C-6BB3-45D0-9EEF-6D398872B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9B87-1728-451C-9F28-38F9B819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A84E-89BD-425F-9E49-7593A3D5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E1654-7B37-4F7A-B632-C4F35557A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0A91A-94FB-4537-BFC8-3F1C8204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Presented at Santa Monica TTLC 2021 by Gregory Riely, MD, PhD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AC1BB-D72F-4B50-AC7E-278A0354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4E6B6-4BB8-49EF-B2FF-5F0F26CCF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9B87-1728-451C-9F28-38F9B819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78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0713D-B8E3-4704-8260-A870C17D9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7D024-B4CF-4CE0-97A6-B00826617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3DF4A-2994-4063-A5DC-5AD0EAE3A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Presented at Santa Monica TTLC 2021 by Gregory Riely, MD, PhD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63627-D965-464B-9418-A960F571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66185-AC7B-4FFE-9224-A5B7161A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9B87-1728-451C-9F28-38F9B819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0595-EFCF-47F3-8E27-EFB8ECBA6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EDFB2-386E-449B-8C55-77FA2CDB5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83416-FFE3-43A3-A6DF-F71AE401C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D110E-59C4-4500-8203-DA832CB7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Presented at Santa Monica TTLC 2021 by Gregory Riely, MD, PhD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0A1C4-C955-47D3-A4A7-37F9BF163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6E520-9B6A-48D5-AC35-8177BB20C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9B87-1728-451C-9F28-38F9B819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1E33-C9B2-457D-AA08-47D28844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0B4F8-628B-4F4C-B1E8-E5D7768CD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A6925-9DDC-470D-B168-3DC3ED55D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85335C-E504-4413-B1FB-20C40E4708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191CDA-0671-4B31-8684-BEB96162A8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AF8256-9FA6-4202-98C5-72948118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Presented at Santa Monica TTLC 2021 by Gregory Riely, MD, PhD</a:t>
            </a:r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6860DE-CC37-47F3-B758-C55C9A578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19D903-7A24-45D4-9A50-17004005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9B87-1728-451C-9F28-38F9B819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3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0AAD0-CDEC-466F-9D29-D3FF19CB8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98BD8D-B112-4E5C-B7A1-5BA169361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Presented at Santa Monica TTLC 2021 by Gregory Riely, MD, PhD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941FB-8161-453C-94C7-D1DF198A9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B4F76D-1282-4569-A2DC-BD5F38A58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9B87-1728-451C-9F28-38F9B819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45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9F6EF-436D-4527-9287-46F6C0142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Presented at Santa Monica TTLC 2021 by Gregory Riely, MD, PhD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A5D07D-64AA-4BC9-A3E9-C1B3C17B5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F8390-7ED5-4C83-AB6E-D4235E04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9B87-1728-451C-9F28-38F9B819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1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6CFB-B911-47F2-A906-19ECEAEB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D7350-4727-4E0F-BBFA-D62B0D2FA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E1F00-E59C-4950-8328-D2CDFB745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1E2F4-E009-4E36-958B-F80A233D3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Presented at Santa Monica TTLC 2021 by Gregory Riely, MD, PhD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C560F-D01A-4C99-8416-75F069159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36144-E419-43FA-9DBE-17A14E0ED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9B87-1728-451C-9F28-38F9B819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4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1B3A1-A3AE-4671-B37A-61103AA9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52C21D-9D23-4C47-99E5-04D188DFC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9A006-F2F4-42B3-A3D6-5600FD25A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5E1DB-D76F-4F46-8E87-DC6A5EA94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Presented at Santa Monica TTLC 2021 by Gregory Riely, MD, PhD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1398A-C4A4-4DBA-A710-8E1A31B6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B6DA9-BE61-4595-9A71-A00273D90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9B87-1728-451C-9F28-38F9B819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0B65F6-F0F9-4997-B155-38B62299C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39398-B3D3-4540-912B-6DDE0F0D3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2EBBD-436A-40E6-B102-AC9E0F88D9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4E6F5-3857-48C3-A6EA-E88B9B1A0E6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15FBB-1922-4783-860E-3E9CAAC94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33758-46EA-4FA0-A375-F77B54D0E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59B87-1728-451C-9F28-38F9B819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E89B-461B-4B6D-9503-8A803042B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KRAS G12C Inhibitor</a:t>
            </a:r>
            <a:br>
              <a:rPr lang="en-US" dirty="0"/>
            </a:br>
            <a:r>
              <a:rPr lang="en-US" dirty="0"/>
              <a:t>Combinations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AD8AC-3DCE-4CF6-8E21-9636D0D131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Gregory J. Riely</a:t>
            </a:r>
          </a:p>
          <a:p>
            <a:r>
              <a:rPr lang="en-US" dirty="0"/>
              <a:t>Memorial Sloan Kettering Cancer Center</a:t>
            </a:r>
          </a:p>
        </p:txBody>
      </p:sp>
    </p:spTree>
    <p:extLst>
      <p:ext uri="{BB962C8B-B14F-4D97-AF65-F5344CB8AC3E}">
        <p14:creationId xmlns:p14="http://schemas.microsoft.com/office/powerpoint/2010/main" val="4157243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12713"/>
            <a:ext cx="8001000" cy="6013450"/>
          </a:xfrm>
          <a:prstGeom prst="rect">
            <a:avLst/>
          </a:prstGeom>
          <a:noFill/>
        </p:spPr>
      </p:pic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6340452" y="6281739"/>
            <a:ext cx="29988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/>
              <a:t>Schubbert </a:t>
            </a:r>
            <a:r>
              <a:rPr lang="en-US" sz="1200" i="1"/>
              <a:t>Nature Reviews Cancer</a:t>
            </a:r>
            <a:r>
              <a:rPr lang="en-US" sz="1200"/>
              <a:t> 7:295-308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FDC745-4652-4627-8C0D-C547B1C5F0AD}"/>
              </a:ext>
            </a:extLst>
          </p:cNvPr>
          <p:cNvSpPr/>
          <p:nvPr/>
        </p:nvSpPr>
        <p:spPr>
          <a:xfrm>
            <a:off x="272342" y="6518436"/>
            <a:ext cx="68019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Presented at Santa Monica TTLC 2021 by Gregory Riely, MD, PhD</a:t>
            </a:r>
          </a:p>
        </p:txBody>
      </p:sp>
    </p:spTree>
    <p:extLst>
      <p:ext uri="{BB962C8B-B14F-4D97-AF65-F5344CB8AC3E}">
        <p14:creationId xmlns:p14="http://schemas.microsoft.com/office/powerpoint/2010/main" val="4032647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2" descr="nrc2109-f1">
            <a:extLst>
              <a:ext uri="{FF2B5EF4-FFF2-40B4-BE49-F238E27FC236}">
                <a16:creationId xmlns:a16="http://schemas.microsoft.com/office/drawing/2014/main" id="{7069E7E0-2610-4C45-84F3-F107ABBAE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2713"/>
            <a:ext cx="8001000" cy="601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" name="Text Box 3">
            <a:extLst>
              <a:ext uri="{FF2B5EF4-FFF2-40B4-BE49-F238E27FC236}">
                <a16:creationId xmlns:a16="http://schemas.microsoft.com/office/drawing/2014/main" id="{EC83C880-5B4F-427D-8FA9-F7251539E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4763" y="6281738"/>
            <a:ext cx="29702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0"/>
              <a:t>Schubbert </a:t>
            </a:r>
            <a:r>
              <a:rPr lang="en-US" altLang="en-US" sz="1200" b="0" i="1"/>
              <a:t>Nature Reviews Cancer</a:t>
            </a:r>
            <a:r>
              <a:rPr lang="en-US" altLang="en-US" sz="1200" b="0"/>
              <a:t> 7:295-308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BCE2CF-E8E0-4745-A117-3EB7D64887E4}"/>
              </a:ext>
            </a:extLst>
          </p:cNvPr>
          <p:cNvSpPr/>
          <p:nvPr/>
        </p:nvSpPr>
        <p:spPr>
          <a:xfrm>
            <a:off x="2091559" y="112713"/>
            <a:ext cx="2354317" cy="73862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0CCB67-B472-4101-9C50-3DB677605C08}"/>
              </a:ext>
            </a:extLst>
          </p:cNvPr>
          <p:cNvSpPr/>
          <p:nvPr/>
        </p:nvSpPr>
        <p:spPr>
          <a:xfrm>
            <a:off x="4561491" y="1557885"/>
            <a:ext cx="672662" cy="57571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C5DD2B-E839-422D-9DC3-8D688241D5AE}"/>
              </a:ext>
            </a:extLst>
          </p:cNvPr>
          <p:cNvSpPr/>
          <p:nvPr/>
        </p:nvSpPr>
        <p:spPr>
          <a:xfrm>
            <a:off x="5591503" y="3626069"/>
            <a:ext cx="851338" cy="69368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02E60F-AC2A-47DE-9DF6-11E528BEAD29}"/>
              </a:ext>
            </a:extLst>
          </p:cNvPr>
          <p:cNvSpPr/>
          <p:nvPr/>
        </p:nvSpPr>
        <p:spPr>
          <a:xfrm>
            <a:off x="3541986" y="2228193"/>
            <a:ext cx="672663" cy="504497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F23171-B6E8-4AC4-992B-0E5AD4F8216A}"/>
              </a:ext>
            </a:extLst>
          </p:cNvPr>
          <p:cNvSpPr/>
          <p:nvPr/>
        </p:nvSpPr>
        <p:spPr>
          <a:xfrm>
            <a:off x="272342" y="6518436"/>
            <a:ext cx="68019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Presented at Santa Monica TTLC 2021 by Gregory Riely, MD, PhD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D1C1C66C-47E6-4E2F-8A4B-5A6950BA9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930" y="318294"/>
            <a:ext cx="10142483" cy="107950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latin typeface="Corbel" panose="020B0503020204020204" pitchFamily="34" charset="0"/>
                <a:cs typeface="Corbel" panose="020B0503020204020204" pitchFamily="34" charset="0"/>
              </a:rPr>
              <a:t>KRAS G12C Inhibitor Can Inhibits Some But Not All KRASG12C Cell Lines (ARS853)</a:t>
            </a:r>
          </a:p>
        </p:txBody>
      </p:sp>
      <p:sp>
        <p:nvSpPr>
          <p:cNvPr id="21506" name="TextBox 4">
            <a:extLst>
              <a:ext uri="{FF2B5EF4-FFF2-40B4-BE49-F238E27FC236}">
                <a16:creationId xmlns:a16="http://schemas.microsoft.com/office/drawing/2014/main" id="{4583955D-64BB-4398-BCAB-761AED9E4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9875" y="6397625"/>
            <a:ext cx="2357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Lito et al, Science 2016</a:t>
            </a:r>
          </a:p>
        </p:txBody>
      </p:sp>
      <p:pic>
        <p:nvPicPr>
          <p:cNvPr id="21507" name="Picture 7">
            <a:extLst>
              <a:ext uri="{FF2B5EF4-FFF2-40B4-BE49-F238E27FC236}">
                <a16:creationId xmlns:a16="http://schemas.microsoft.com/office/drawing/2014/main" id="{B28F9AAA-16FF-401A-8119-021C2F91B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3" y="1831975"/>
            <a:ext cx="8677275" cy="369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extBox 8">
            <a:extLst>
              <a:ext uri="{FF2B5EF4-FFF2-40B4-BE49-F238E27FC236}">
                <a16:creationId xmlns:a16="http://schemas.microsoft.com/office/drawing/2014/main" id="{6BC19392-54A8-453D-A45C-DBBD24163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9875" y="5205413"/>
            <a:ext cx="7350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KRAS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G12S</a:t>
            </a:r>
          </a:p>
        </p:txBody>
      </p:sp>
      <p:sp>
        <p:nvSpPr>
          <p:cNvPr id="21509" name="TextBox 9">
            <a:extLst>
              <a:ext uri="{FF2B5EF4-FFF2-40B4-BE49-F238E27FC236}">
                <a16:creationId xmlns:a16="http://schemas.microsoft.com/office/drawing/2014/main" id="{B13D73BF-9C2F-4BAC-A0E1-3620BCA68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950" y="5226050"/>
            <a:ext cx="7350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KRAS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WT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9791B0-D32B-476E-B48C-66DF009994F5}"/>
              </a:ext>
            </a:extLst>
          </p:cNvPr>
          <p:cNvSpPr/>
          <p:nvPr/>
        </p:nvSpPr>
        <p:spPr>
          <a:xfrm>
            <a:off x="2732690" y="3594266"/>
            <a:ext cx="3111062" cy="1579452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F040D6-E134-456B-A5C9-CCE58DB1E740}"/>
              </a:ext>
            </a:extLst>
          </p:cNvPr>
          <p:cNvSpPr/>
          <p:nvPr/>
        </p:nvSpPr>
        <p:spPr>
          <a:xfrm>
            <a:off x="272342" y="6518436"/>
            <a:ext cx="68019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Presented at Santa Monica TTLC 2021 by Gregory Riely, MD, PhD</a:t>
            </a:r>
          </a:p>
        </p:txBody>
      </p:sp>
    </p:spTree>
    <p:extLst>
      <p:ext uri="{BB962C8B-B14F-4D97-AF65-F5344CB8AC3E}">
        <p14:creationId xmlns:p14="http://schemas.microsoft.com/office/powerpoint/2010/main" val="1639505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TextBox 6">
            <a:extLst>
              <a:ext uri="{FF2B5EF4-FFF2-40B4-BE49-F238E27FC236}">
                <a16:creationId xmlns:a16="http://schemas.microsoft.com/office/drawing/2014/main" id="{E97E43C2-0182-4910-81BC-792F98619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1700" y="3374315"/>
            <a:ext cx="314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 err="1"/>
              <a:t>Hallin</a:t>
            </a:r>
            <a:r>
              <a:rPr lang="en-US" altLang="en-US" sz="1800" b="0" dirty="0"/>
              <a:t> et al, Can Discovery 2020</a:t>
            </a:r>
          </a:p>
        </p:txBody>
      </p:sp>
      <p:grpSp>
        <p:nvGrpSpPr>
          <p:cNvPr id="24582" name="Group 4">
            <a:extLst>
              <a:ext uri="{FF2B5EF4-FFF2-40B4-BE49-F238E27FC236}">
                <a16:creationId xmlns:a16="http://schemas.microsoft.com/office/drawing/2014/main" id="{77E1627D-307C-43B5-8A37-A67D2FDFAE81}"/>
              </a:ext>
            </a:extLst>
          </p:cNvPr>
          <p:cNvGrpSpPr>
            <a:grpSpLocks/>
          </p:cNvGrpSpPr>
          <p:nvPr/>
        </p:nvGrpSpPr>
        <p:grpSpPr bwMode="auto">
          <a:xfrm>
            <a:off x="7830206" y="778698"/>
            <a:ext cx="3786790" cy="2650962"/>
            <a:chOff x="6817659" y="1420532"/>
            <a:chExt cx="4904435" cy="3721100"/>
          </a:xfrm>
        </p:grpSpPr>
        <p:pic>
          <p:nvPicPr>
            <p:cNvPr id="24583" name="Picture 7">
              <a:extLst>
                <a:ext uri="{FF2B5EF4-FFF2-40B4-BE49-F238E27FC236}">
                  <a16:creationId xmlns:a16="http://schemas.microsoft.com/office/drawing/2014/main" id="{365DF939-9B86-4F4F-82DE-EB325814FE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>
              <a:fillRect/>
            </a:stretch>
          </p:blipFill>
          <p:spPr bwMode="auto">
            <a:xfrm>
              <a:off x="6817659" y="1420532"/>
              <a:ext cx="4038600" cy="3721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4" name="Picture 2">
              <a:extLst>
                <a:ext uri="{FF2B5EF4-FFF2-40B4-BE49-F238E27FC236}">
                  <a16:creationId xmlns:a16="http://schemas.microsoft.com/office/drawing/2014/main" id="{E28B09D1-00A2-4EEC-B755-ED280C5836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12394" y="2900082"/>
              <a:ext cx="14097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655713F-A503-4BF4-9923-F0DDBF05B569}"/>
                </a:ext>
              </a:extLst>
            </p:cNvPr>
            <p:cNvSpPr/>
            <p:nvPr/>
          </p:nvSpPr>
          <p:spPr>
            <a:xfrm>
              <a:off x="7341603" y="1491969"/>
              <a:ext cx="484251" cy="40481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24577" name="Title 1">
            <a:extLst>
              <a:ext uri="{FF2B5EF4-FFF2-40B4-BE49-F238E27FC236}">
                <a16:creationId xmlns:a16="http://schemas.microsoft.com/office/drawing/2014/main" id="{1C1CF33D-0797-4BC5-BCBC-16DEBBB99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297" y="88900"/>
            <a:ext cx="10139174" cy="107950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latin typeface="Corbel" panose="020B0503020204020204" pitchFamily="34" charset="0"/>
                <a:cs typeface="Corbel" panose="020B0503020204020204" pitchFamily="34" charset="0"/>
              </a:rPr>
              <a:t>Adding RTK Inhibitors May Potentiate Effects of Direct RAS Inhibitors</a:t>
            </a:r>
          </a:p>
        </p:txBody>
      </p:sp>
      <p:pic>
        <p:nvPicPr>
          <p:cNvPr id="24578" name="Picture 4">
            <a:extLst>
              <a:ext uri="{FF2B5EF4-FFF2-40B4-BE49-F238E27FC236}">
                <a16:creationId xmlns:a16="http://schemas.microsoft.com/office/drawing/2014/main" id="{E1B96B14-8B5B-4491-A62D-A910BC3E7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8" t="43057" r="72028" b="5186"/>
          <a:stretch>
            <a:fillRect/>
          </a:stretch>
        </p:blipFill>
        <p:spPr bwMode="auto">
          <a:xfrm>
            <a:off x="616466" y="1697440"/>
            <a:ext cx="1254125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extBox 5">
            <a:extLst>
              <a:ext uri="{FF2B5EF4-FFF2-40B4-BE49-F238E27FC236}">
                <a16:creationId xmlns:a16="http://schemas.microsoft.com/office/drawing/2014/main" id="{32D98B2B-EA7D-4BB2-BD2B-A21B83ABB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240" y="3436938"/>
            <a:ext cx="2357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/>
              <a:t>Lito et al, Science 2016</a:t>
            </a:r>
          </a:p>
        </p:txBody>
      </p:sp>
      <p:pic>
        <p:nvPicPr>
          <p:cNvPr id="24580" name="Picture 1">
            <a:extLst>
              <a:ext uri="{FF2B5EF4-FFF2-40B4-BE49-F238E27FC236}">
                <a16:creationId xmlns:a16="http://schemas.microsoft.com/office/drawing/2014/main" id="{F021B519-E1CB-41F1-B6D7-FD13B46754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573"/>
          <a:stretch/>
        </p:blipFill>
        <p:spPr bwMode="auto">
          <a:xfrm>
            <a:off x="2003425" y="1763714"/>
            <a:ext cx="4173538" cy="152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CB848C-C40B-4928-B9FB-C329548BB8B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17" t="173" r="-1377" b="77921"/>
          <a:stretch/>
        </p:blipFill>
        <p:spPr>
          <a:xfrm>
            <a:off x="5123077" y="4742910"/>
            <a:ext cx="3399052" cy="6354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F97ABA-11CD-4178-8962-4C44FB9733A1}"/>
              </a:ext>
            </a:extLst>
          </p:cNvPr>
          <p:cNvSpPr txBox="1"/>
          <p:nvPr/>
        </p:nvSpPr>
        <p:spPr>
          <a:xfrm>
            <a:off x="3087263" y="7311696"/>
            <a:ext cx="1137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Mice bearing xenografts of H2122 cells were treated as shown, to determine the effect on </a:t>
            </a:r>
            <a:r>
              <a:rPr lang="en-US" dirty="0" err="1"/>
              <a:t>tumour</a:t>
            </a:r>
            <a:r>
              <a:rPr lang="en-US" dirty="0"/>
              <a:t> growth. Mean + </a:t>
            </a:r>
            <a:r>
              <a:rPr lang="en-US" dirty="0" err="1"/>
              <a:t>s.e.m</a:t>
            </a:r>
            <a:r>
              <a:rPr lang="en-US" dirty="0"/>
              <a:t>, n = 4 mice.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225F3E-62F6-4C0D-BE37-6AEBBAAD9FE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36" t="20602" b="4555"/>
          <a:stretch/>
        </p:blipFill>
        <p:spPr>
          <a:xfrm>
            <a:off x="1724025" y="4156881"/>
            <a:ext cx="3399052" cy="20089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02C684-02CB-4B13-9005-FE1FAF025DF7}"/>
              </a:ext>
            </a:extLst>
          </p:cNvPr>
          <p:cNvSpPr txBox="1"/>
          <p:nvPr/>
        </p:nvSpPr>
        <p:spPr>
          <a:xfrm>
            <a:off x="7266259" y="5609227"/>
            <a:ext cx="227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Xue et al, Nature 2020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832CA7-79F4-4F7C-B582-6D89463FA76F}"/>
              </a:ext>
            </a:extLst>
          </p:cNvPr>
          <p:cNvSpPr/>
          <p:nvPr/>
        </p:nvSpPr>
        <p:spPr>
          <a:xfrm>
            <a:off x="272342" y="6518436"/>
            <a:ext cx="68019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Presented at Santa Monica TTLC 2021 by Gregory Riely, MD, PhD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D9D9D-00C9-471F-9818-CEFA75F86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Shp2 inhibitors can synergize with KRAS G12Ci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D98EE-7F61-4F32-BAB0-AC79EFC75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674" y="1280532"/>
            <a:ext cx="7629661" cy="52123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29E0AB-98F7-4151-B791-B951CDF38EB3}"/>
              </a:ext>
            </a:extLst>
          </p:cNvPr>
          <p:cNvSpPr txBox="1"/>
          <p:nvPr/>
        </p:nvSpPr>
        <p:spPr>
          <a:xfrm>
            <a:off x="9432335" y="6387737"/>
            <a:ext cx="228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Fedele et al, JEM 2020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31AE43-D151-47EC-A091-9D0BCE316B00}"/>
              </a:ext>
            </a:extLst>
          </p:cNvPr>
          <p:cNvSpPr/>
          <p:nvPr/>
        </p:nvSpPr>
        <p:spPr>
          <a:xfrm>
            <a:off x="272342" y="6518436"/>
            <a:ext cx="68019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Presented at Santa Monica TTLC 2021 by Gregory Riely, MD, PhD</a:t>
            </a:r>
          </a:p>
        </p:txBody>
      </p:sp>
    </p:spTree>
    <p:extLst>
      <p:ext uri="{BB962C8B-B14F-4D97-AF65-F5344CB8AC3E}">
        <p14:creationId xmlns:p14="http://schemas.microsoft.com/office/powerpoint/2010/main" val="1535590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2" descr="nrc2109-f1">
            <a:extLst>
              <a:ext uri="{FF2B5EF4-FFF2-40B4-BE49-F238E27FC236}">
                <a16:creationId xmlns:a16="http://schemas.microsoft.com/office/drawing/2014/main" id="{7069E7E0-2610-4C45-84F3-F107ABBAE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2713"/>
            <a:ext cx="8001000" cy="601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" name="Text Box 3">
            <a:extLst>
              <a:ext uri="{FF2B5EF4-FFF2-40B4-BE49-F238E27FC236}">
                <a16:creationId xmlns:a16="http://schemas.microsoft.com/office/drawing/2014/main" id="{EC83C880-5B4F-427D-8FA9-F7251539E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4763" y="6281738"/>
            <a:ext cx="29702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0"/>
              <a:t>Schubbert </a:t>
            </a:r>
            <a:r>
              <a:rPr lang="en-US" altLang="en-US" sz="1200" b="0" i="1"/>
              <a:t>Nature Reviews Cancer</a:t>
            </a:r>
            <a:r>
              <a:rPr lang="en-US" altLang="en-US" sz="1200" b="0"/>
              <a:t> 7:295-308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0CCB67-B472-4101-9C50-3DB677605C08}"/>
              </a:ext>
            </a:extLst>
          </p:cNvPr>
          <p:cNvSpPr/>
          <p:nvPr/>
        </p:nvSpPr>
        <p:spPr>
          <a:xfrm>
            <a:off x="4561491" y="1557885"/>
            <a:ext cx="672662" cy="57571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7E2514-5684-4E66-9D51-E049C6E5459D}"/>
              </a:ext>
            </a:extLst>
          </p:cNvPr>
          <p:cNvSpPr/>
          <p:nvPr/>
        </p:nvSpPr>
        <p:spPr>
          <a:xfrm>
            <a:off x="272342" y="6518436"/>
            <a:ext cx="68019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Presented at Santa Monica TTLC 2021 by Gregory Riely, MD, PhD</a:t>
            </a:r>
          </a:p>
        </p:txBody>
      </p:sp>
    </p:spTree>
    <p:extLst>
      <p:ext uri="{BB962C8B-B14F-4D97-AF65-F5344CB8AC3E}">
        <p14:creationId xmlns:p14="http://schemas.microsoft.com/office/powerpoint/2010/main" val="2150091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E64EC3-A94D-4F50-857F-BF59DA19A9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83" t="6285" b="37524"/>
          <a:stretch/>
        </p:blipFill>
        <p:spPr>
          <a:xfrm>
            <a:off x="195943" y="2136751"/>
            <a:ext cx="8427077" cy="3383280"/>
          </a:xfrm>
          <a:prstGeom prst="rect">
            <a:avLst/>
          </a:prstGeom>
        </p:spPr>
      </p:pic>
      <p:sp>
        <p:nvSpPr>
          <p:cNvPr id="3" name="Left Brace 2">
            <a:extLst>
              <a:ext uri="{FF2B5EF4-FFF2-40B4-BE49-F238E27FC236}">
                <a16:creationId xmlns:a16="http://schemas.microsoft.com/office/drawing/2014/main" id="{819455AA-B6A0-4EA7-B153-EA2770A1CB1C}"/>
              </a:ext>
            </a:extLst>
          </p:cNvPr>
          <p:cNvSpPr/>
          <p:nvPr/>
        </p:nvSpPr>
        <p:spPr>
          <a:xfrm rot="16200000">
            <a:off x="1864160" y="4283638"/>
            <a:ext cx="143694" cy="232909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ECC1B6-74C0-4A31-A3A0-C3F0D73C57BE}"/>
              </a:ext>
            </a:extLst>
          </p:cNvPr>
          <p:cNvSpPr txBox="1"/>
          <p:nvPr/>
        </p:nvSpPr>
        <p:spPr>
          <a:xfrm>
            <a:off x="0" y="5644053"/>
            <a:ext cx="4109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Majority of sensitive lines are NSCLC.  Among those, KRAS </a:t>
            </a:r>
            <a:r>
              <a:rPr lang="en-US" dirty="0" err="1"/>
              <a:t>mut</a:t>
            </a:r>
            <a:r>
              <a:rPr lang="en-US" dirty="0"/>
              <a:t> common.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AD0B9AD-876F-42CE-B75F-818E2A87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SOS1 inhibitor can inhibit KRAS mutant cell lines and combining with G12Ci leads to better efficacy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44E0B7-C18A-4F00-BE6F-2CB483813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067" y="2459172"/>
            <a:ext cx="4628990" cy="27384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D2611C-5EF5-459F-B97C-DAEFB1AEF604}"/>
              </a:ext>
            </a:extLst>
          </p:cNvPr>
          <p:cNvSpPr txBox="1"/>
          <p:nvPr/>
        </p:nvSpPr>
        <p:spPr>
          <a:xfrm>
            <a:off x="7526598" y="6308209"/>
            <a:ext cx="3827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Hoffmann et al, Cancer Discovery 2021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25427A-3889-4122-9D8B-62EB1E5642D5}"/>
              </a:ext>
            </a:extLst>
          </p:cNvPr>
          <p:cNvSpPr txBox="1"/>
          <p:nvPr/>
        </p:nvSpPr>
        <p:spPr>
          <a:xfrm>
            <a:off x="8688421" y="5335364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NCI-H358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CAD0C2-F2DB-4DF1-A6B3-73FA03C6B1E7}"/>
              </a:ext>
            </a:extLst>
          </p:cNvPr>
          <p:cNvSpPr/>
          <p:nvPr/>
        </p:nvSpPr>
        <p:spPr>
          <a:xfrm>
            <a:off x="272342" y="6518436"/>
            <a:ext cx="68019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Presented at Santa Monica TTLC 2021 by Gregory Riely, MD, PhD</a:t>
            </a:r>
          </a:p>
        </p:txBody>
      </p:sp>
    </p:spTree>
    <p:extLst>
      <p:ext uri="{BB962C8B-B14F-4D97-AF65-F5344CB8AC3E}">
        <p14:creationId xmlns:p14="http://schemas.microsoft.com/office/powerpoint/2010/main" val="110456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B3BB-4CAC-4CE2-B33F-4F72FAC2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of the G12C inhibitor combinations being studied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6570C8-27C0-46EF-9324-85AE13C1B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014624"/>
              </p:ext>
            </p:extLst>
          </p:nvPr>
        </p:nvGraphicFramePr>
        <p:xfrm>
          <a:off x="1174531" y="1690688"/>
          <a:ext cx="8944297" cy="433173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95097">
                  <a:extLst>
                    <a:ext uri="{9D8B030D-6E8A-4147-A177-3AD203B41FA5}">
                      <a16:colId xmlns:a16="http://schemas.microsoft.com/office/drawing/2014/main" val="1530009709"/>
                    </a:ext>
                  </a:extLst>
                </a:gridCol>
                <a:gridCol w="1093075">
                  <a:extLst>
                    <a:ext uri="{9D8B030D-6E8A-4147-A177-3AD203B41FA5}">
                      <a16:colId xmlns:a16="http://schemas.microsoft.com/office/drawing/2014/main" val="401062078"/>
                    </a:ext>
                  </a:extLst>
                </a:gridCol>
                <a:gridCol w="966952">
                  <a:extLst>
                    <a:ext uri="{9D8B030D-6E8A-4147-A177-3AD203B41FA5}">
                      <a16:colId xmlns:a16="http://schemas.microsoft.com/office/drawing/2014/main" val="3200667951"/>
                    </a:ext>
                  </a:extLst>
                </a:gridCol>
                <a:gridCol w="977462">
                  <a:extLst>
                    <a:ext uri="{9D8B030D-6E8A-4147-A177-3AD203B41FA5}">
                      <a16:colId xmlns:a16="http://schemas.microsoft.com/office/drawing/2014/main" val="3874079067"/>
                    </a:ext>
                  </a:extLst>
                </a:gridCol>
                <a:gridCol w="1074979">
                  <a:extLst>
                    <a:ext uri="{9D8B030D-6E8A-4147-A177-3AD203B41FA5}">
                      <a16:colId xmlns:a16="http://schemas.microsoft.com/office/drawing/2014/main" val="3685830049"/>
                    </a:ext>
                  </a:extLst>
                </a:gridCol>
                <a:gridCol w="1112244">
                  <a:extLst>
                    <a:ext uri="{9D8B030D-6E8A-4147-A177-3AD203B41FA5}">
                      <a16:colId xmlns:a16="http://schemas.microsoft.com/office/drawing/2014/main" val="28944349"/>
                    </a:ext>
                  </a:extLst>
                </a:gridCol>
                <a:gridCol w="1112244">
                  <a:extLst>
                    <a:ext uri="{9D8B030D-6E8A-4147-A177-3AD203B41FA5}">
                      <a16:colId xmlns:a16="http://schemas.microsoft.com/office/drawing/2014/main" val="3880121326"/>
                    </a:ext>
                  </a:extLst>
                </a:gridCol>
                <a:gridCol w="1112244">
                  <a:extLst>
                    <a:ext uri="{9D8B030D-6E8A-4147-A177-3AD203B41FA5}">
                      <a16:colId xmlns:a16="http://schemas.microsoft.com/office/drawing/2014/main" val="3408111245"/>
                    </a:ext>
                  </a:extLst>
                </a:gridCol>
              </a:tblGrid>
              <a:tr h="1974330">
                <a:tc>
                  <a:txBody>
                    <a:bodyPr/>
                    <a:lstStyle/>
                    <a:p>
                      <a:pPr algn="l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j-lt"/>
                        </a:rPr>
                        <a:t>PD-1/PD-L1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j-lt"/>
                        </a:rPr>
                        <a:t>Shp2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j-lt"/>
                        </a:rPr>
                        <a:t>EGFR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j-lt"/>
                        </a:rPr>
                        <a:t>MEK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j-lt"/>
                        </a:rPr>
                        <a:t>VEGF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j-lt"/>
                        </a:rPr>
                        <a:t>Chemo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j-lt"/>
                        </a:rPr>
                        <a:t>SOS1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vert="vert270" anchor="ctr"/>
                </a:tc>
                <a:extLst>
                  <a:ext uri="{0D108BD9-81ED-4DB2-BD59-A6C34878D82A}">
                    <a16:rowId xmlns:a16="http://schemas.microsoft.com/office/drawing/2014/main" val="2666852129"/>
                  </a:ext>
                </a:extLst>
              </a:tr>
              <a:tr h="58935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>
                          <a:effectLst/>
                          <a:latin typeface="+mj-lt"/>
                        </a:rPr>
                        <a:t>sotorasib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  <a:latin typeface="+mj-lt"/>
                        </a:rPr>
                        <a:t>X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>
                          <a:effectLst/>
                          <a:latin typeface="+mj-lt"/>
                        </a:rPr>
                        <a:t>X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>
                          <a:effectLst/>
                          <a:latin typeface="+mj-lt"/>
                        </a:rPr>
                        <a:t>X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>
                          <a:effectLst/>
                          <a:latin typeface="+mj-lt"/>
                        </a:rPr>
                        <a:t>X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>
                          <a:effectLst/>
                          <a:latin typeface="+mj-lt"/>
                        </a:rPr>
                        <a:t>X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093646"/>
                  </a:ext>
                </a:extLst>
              </a:tr>
              <a:tr h="58935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>
                          <a:effectLst/>
                          <a:latin typeface="+mj-lt"/>
                        </a:rPr>
                        <a:t>adagrasib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>
                          <a:effectLst/>
                          <a:latin typeface="+mj-lt"/>
                        </a:rPr>
                        <a:t>X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>
                          <a:effectLst/>
                          <a:latin typeface="+mj-lt"/>
                        </a:rPr>
                        <a:t>X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>
                          <a:effectLst/>
                          <a:latin typeface="+mj-lt"/>
                        </a:rPr>
                        <a:t>X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>
                          <a:effectLst/>
                          <a:latin typeface="+mj-lt"/>
                        </a:rPr>
                        <a:t>X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6036703"/>
                  </a:ext>
                </a:extLst>
              </a:tr>
              <a:tr h="58935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>
                          <a:effectLst/>
                          <a:latin typeface="+mj-lt"/>
                        </a:rPr>
                        <a:t>GDC-6036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>
                          <a:effectLst/>
                          <a:latin typeface="+mj-lt"/>
                        </a:rPr>
                        <a:t>X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>
                          <a:effectLst/>
                          <a:latin typeface="+mj-lt"/>
                        </a:rPr>
                        <a:t>X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>
                          <a:effectLst/>
                          <a:latin typeface="+mj-lt"/>
                        </a:rPr>
                        <a:t>X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6728265"/>
                  </a:ext>
                </a:extLst>
              </a:tr>
              <a:tr h="58935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>
                          <a:effectLst/>
                          <a:latin typeface="+mj-lt"/>
                        </a:rPr>
                        <a:t>JDQ443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>
                          <a:effectLst/>
                          <a:latin typeface="+mj-lt"/>
                        </a:rPr>
                        <a:t>X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54295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ED40242-2772-4ED3-940E-CD8F9FA0D1AA}"/>
              </a:ext>
            </a:extLst>
          </p:cNvPr>
          <p:cNvSpPr txBox="1"/>
          <p:nvPr/>
        </p:nvSpPr>
        <p:spPr>
          <a:xfrm>
            <a:off x="593916" y="6318719"/>
            <a:ext cx="9799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clinicaltrials.gov, accessed 2/2/21; NCT03785249, NCT04185883, NCT04449874, NCT04699188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515A76-9E27-47E9-9D5D-3A07540D70D6}"/>
              </a:ext>
            </a:extLst>
          </p:cNvPr>
          <p:cNvSpPr/>
          <p:nvPr/>
        </p:nvSpPr>
        <p:spPr>
          <a:xfrm>
            <a:off x="272342" y="6518436"/>
            <a:ext cx="68019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Presented at Santa Monica TTLC 2021 by Gregory Riely, MD, PhD</a:t>
            </a:r>
          </a:p>
        </p:txBody>
      </p:sp>
    </p:spTree>
    <p:extLst>
      <p:ext uri="{BB962C8B-B14F-4D97-AF65-F5344CB8AC3E}">
        <p14:creationId xmlns:p14="http://schemas.microsoft.com/office/powerpoint/2010/main" val="336357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FB507-4C5E-4798-BBA8-380348BE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6B40B-E9E1-49B1-8996-BF5B60FDC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Cell line and xenograft data suggest many rational combinations with KRAS G12C inhibitors.</a:t>
            </a:r>
          </a:p>
          <a:p>
            <a:endParaRPr lang="en-US" dirty="0"/>
          </a:p>
          <a:p>
            <a:r>
              <a:rPr lang="en-US" dirty="0"/>
              <a:t>Such combinations, and more, are currently being studied.</a:t>
            </a:r>
          </a:p>
          <a:p>
            <a:endParaRPr lang="en-US" dirty="0"/>
          </a:p>
          <a:p>
            <a:r>
              <a:rPr lang="en-US" dirty="0"/>
              <a:t>We look forward to toxicity and efficacy data (both response rate and duration of response).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AEF7BD-5591-4962-ACF2-553A4FB8BC78}"/>
              </a:ext>
            </a:extLst>
          </p:cNvPr>
          <p:cNvSpPr/>
          <p:nvPr/>
        </p:nvSpPr>
        <p:spPr>
          <a:xfrm>
            <a:off x="272342" y="6518436"/>
            <a:ext cx="68019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Presented at Santa Monica TTLC 2021 by Gregory Riely, MD, PhD</a:t>
            </a:r>
          </a:p>
        </p:txBody>
      </p:sp>
    </p:spTree>
    <p:extLst>
      <p:ext uri="{BB962C8B-B14F-4D97-AF65-F5344CB8AC3E}">
        <p14:creationId xmlns:p14="http://schemas.microsoft.com/office/powerpoint/2010/main" val="3311777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A6ACE-0A19-4726-B396-C0C0726E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Shp2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5A3EF-079C-4484-8F8D-172AB0EE7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91983" cy="4351338"/>
          </a:xfrm>
        </p:spPr>
        <p:txBody>
          <a:bodyPr/>
          <a:lstStyle/>
          <a:p>
            <a:r>
              <a:rPr lang="en-US" b="1" dirty="0"/>
              <a:t>Phase 1/2 Study in Patients With Cancer Having a KRAS G12C Mutation KRYSTAL 2 - </a:t>
            </a:r>
            <a:r>
              <a:rPr lang="en-US" dirty="0"/>
              <a:t>NCT04330664</a:t>
            </a:r>
          </a:p>
          <a:p>
            <a:r>
              <a:rPr lang="en-US" b="1" dirty="0"/>
              <a:t>AMG 510 (</a:t>
            </a:r>
            <a:r>
              <a:rPr lang="en-US" b="1" dirty="0" err="1"/>
              <a:t>pINN</a:t>
            </a:r>
            <a:r>
              <a:rPr lang="en-US" b="1" dirty="0"/>
              <a:t>) </a:t>
            </a:r>
            <a:r>
              <a:rPr lang="en-US" b="1" dirty="0" err="1"/>
              <a:t>Sotorasib</a:t>
            </a:r>
            <a:r>
              <a:rPr lang="en-US" b="1" dirty="0"/>
              <a:t> Activity in Subjects With Advanced Solid Tumors With KRAS p.G12C Mutation (</a:t>
            </a:r>
            <a:r>
              <a:rPr lang="en-US" b="1" dirty="0" err="1"/>
              <a:t>CodeBreak</a:t>
            </a:r>
            <a:r>
              <a:rPr lang="en-US" b="1" dirty="0"/>
              <a:t> 101) - </a:t>
            </a:r>
            <a:r>
              <a:rPr lang="en-US" dirty="0"/>
              <a:t>NCT04185883</a:t>
            </a:r>
          </a:p>
          <a:p>
            <a:r>
              <a:rPr lang="en-US" b="1" dirty="0"/>
              <a:t>Study of JDQ443 in Patients With Advanced Solid Tumors Harboring the KRAS G12C Mutation - </a:t>
            </a:r>
            <a:r>
              <a:rPr lang="en-US" dirty="0"/>
              <a:t>NCT04699188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A62789-65AE-40B8-B7DF-0206DC8E4B5F}"/>
              </a:ext>
            </a:extLst>
          </p:cNvPr>
          <p:cNvSpPr/>
          <p:nvPr/>
        </p:nvSpPr>
        <p:spPr>
          <a:xfrm>
            <a:off x="272342" y="6518436"/>
            <a:ext cx="68019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Presented at Santa Monica TTLC 2021 by Gregory Riely, MD, PhD</a:t>
            </a:r>
          </a:p>
        </p:txBody>
      </p:sp>
    </p:spTree>
    <p:extLst>
      <p:ext uri="{BB962C8B-B14F-4D97-AF65-F5344CB8AC3E}">
        <p14:creationId xmlns:p14="http://schemas.microsoft.com/office/powerpoint/2010/main" val="62514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9E38D-CFBA-48AF-A9DE-B189462AD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Disclosures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C6084-1314-4FC6-98F6-2A56DBF82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Institutional research funding: </a:t>
            </a:r>
          </a:p>
          <a:p>
            <a:pPr lvl="1"/>
            <a:r>
              <a:rPr lang="en-US" dirty="0"/>
              <a:t>Mirati, </a:t>
            </a:r>
          </a:p>
          <a:p>
            <a:pPr lvl="1"/>
            <a:r>
              <a:rPr lang="en-US" dirty="0"/>
              <a:t>Merck, </a:t>
            </a:r>
          </a:p>
          <a:p>
            <a:pPr lvl="1"/>
            <a:r>
              <a:rPr lang="en-US" dirty="0"/>
              <a:t>Novartis, </a:t>
            </a:r>
          </a:p>
          <a:p>
            <a:pPr lvl="1"/>
            <a:r>
              <a:rPr lang="en-US" dirty="0"/>
              <a:t>Pfizer, </a:t>
            </a:r>
          </a:p>
          <a:p>
            <a:pPr lvl="1"/>
            <a:r>
              <a:rPr lang="en-US" dirty="0"/>
              <a:t>Takeda, </a:t>
            </a:r>
          </a:p>
          <a:p>
            <a:pPr lvl="1"/>
            <a:r>
              <a:rPr lang="en-US" dirty="0"/>
              <a:t>Roche</a:t>
            </a:r>
          </a:p>
        </p:txBody>
      </p:sp>
    </p:spTree>
    <p:extLst>
      <p:ext uri="{BB962C8B-B14F-4D97-AF65-F5344CB8AC3E}">
        <p14:creationId xmlns:p14="http://schemas.microsoft.com/office/powerpoint/2010/main" val="2030546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AAB47-E23A-44BC-82C7-60D8FDA5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Anti-PD-1/PD-L1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19CDA-A60A-45B0-B376-522BA6CD8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Phase 1/2 Study of MRTX849 in Patients With Cancer Having a KRAS G12C Mutation KRYSTAL-1 - </a:t>
            </a:r>
            <a:r>
              <a:rPr lang="en-US" dirty="0"/>
              <a:t>NCT03785249</a:t>
            </a:r>
          </a:p>
          <a:p>
            <a:r>
              <a:rPr lang="en-US" b="1" dirty="0"/>
              <a:t>AMG 510 (</a:t>
            </a:r>
            <a:r>
              <a:rPr lang="en-US" b="1" dirty="0" err="1"/>
              <a:t>pINN</a:t>
            </a:r>
            <a:r>
              <a:rPr lang="en-US" b="1" dirty="0"/>
              <a:t>) </a:t>
            </a:r>
            <a:r>
              <a:rPr lang="en-US" b="1" dirty="0" err="1"/>
              <a:t>Sotorasib</a:t>
            </a:r>
            <a:r>
              <a:rPr lang="en-US" b="1" dirty="0"/>
              <a:t> Activity in Subjects With Advanced Solid Tumors With KRAS p.G12C Mutation (</a:t>
            </a:r>
            <a:r>
              <a:rPr lang="en-US" b="1" dirty="0" err="1"/>
              <a:t>CodeBreak</a:t>
            </a:r>
            <a:r>
              <a:rPr lang="en-US" b="1" dirty="0"/>
              <a:t> 101) - </a:t>
            </a:r>
            <a:r>
              <a:rPr lang="en-US" dirty="0"/>
              <a:t>NCT04185883</a:t>
            </a:r>
          </a:p>
          <a:p>
            <a:r>
              <a:rPr lang="en-US" b="1" dirty="0"/>
              <a:t>A Study to Evaluate the Safety, Pharmacokinetics, and Activity of GDC-6036 Alone or in Combination in Participants With Advanced or Metastatic Solid Tumors With a KRAS G12C Mutation - </a:t>
            </a:r>
            <a:r>
              <a:rPr lang="en-US" dirty="0"/>
              <a:t>NCT04449874</a:t>
            </a:r>
          </a:p>
          <a:p>
            <a:r>
              <a:rPr lang="en-US" b="1" dirty="0"/>
              <a:t>Study of JDQ443 in Patients With Advanced Solid Tumors Harboring the KRAS G12C Mutation - </a:t>
            </a:r>
            <a:r>
              <a:rPr lang="en-US" dirty="0"/>
              <a:t>NCT04699188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03A9C-4EFC-4377-99A0-68B063BEFD3B}"/>
              </a:ext>
            </a:extLst>
          </p:cNvPr>
          <p:cNvSpPr/>
          <p:nvPr/>
        </p:nvSpPr>
        <p:spPr>
          <a:xfrm>
            <a:off x="272342" y="6518436"/>
            <a:ext cx="68019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Presented at Santa Monica TTLC 2021 by Gregory Riely, MD, PhD</a:t>
            </a:r>
          </a:p>
        </p:txBody>
      </p:sp>
    </p:spTree>
    <p:extLst>
      <p:ext uri="{BB962C8B-B14F-4D97-AF65-F5344CB8AC3E}">
        <p14:creationId xmlns:p14="http://schemas.microsoft.com/office/powerpoint/2010/main" val="3061149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8A748-E49A-4A09-A991-E82DA66C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EGFR TKI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B528C-B9AD-4E4A-BB11-BDD1A9823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Phase 1/2 Study of MRTX849 in Patients With Cancer Having a KRAS G12C Mutation KRYSTAL-1 - </a:t>
            </a:r>
            <a:r>
              <a:rPr lang="en-US" dirty="0"/>
              <a:t>NCT03785249</a:t>
            </a:r>
          </a:p>
          <a:p>
            <a:r>
              <a:rPr lang="en-US" b="1" dirty="0"/>
              <a:t>AMG 510 (</a:t>
            </a:r>
            <a:r>
              <a:rPr lang="en-US" b="1" dirty="0" err="1"/>
              <a:t>pINN</a:t>
            </a:r>
            <a:r>
              <a:rPr lang="en-US" b="1" dirty="0"/>
              <a:t>) </a:t>
            </a:r>
            <a:r>
              <a:rPr lang="en-US" b="1" dirty="0" err="1"/>
              <a:t>Sotorasib</a:t>
            </a:r>
            <a:r>
              <a:rPr lang="en-US" b="1" dirty="0"/>
              <a:t> Activity in Subjects With Advanced Solid Tumors With KRAS p.G12C Mutation (</a:t>
            </a:r>
            <a:r>
              <a:rPr lang="en-US" b="1" dirty="0" err="1"/>
              <a:t>CodeBreak</a:t>
            </a:r>
            <a:r>
              <a:rPr lang="en-US" b="1" dirty="0"/>
              <a:t> 101) - </a:t>
            </a:r>
            <a:r>
              <a:rPr lang="en-US" dirty="0"/>
              <a:t>NCT04185883</a:t>
            </a:r>
          </a:p>
          <a:p>
            <a:r>
              <a:rPr lang="en-US" b="1" dirty="0"/>
              <a:t>A Study to Evaluate the Safety, Pharmacokinetics, and Activity of GDC-6036 Alone or in Combination in Participants With Advanced or Metastatic Solid Tumors With a KRAS G12C Mutation - </a:t>
            </a:r>
            <a:r>
              <a:rPr lang="en-US" dirty="0"/>
              <a:t>NCT04449874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EE172D-3BEF-4279-BE57-CB3C1C75D1A2}"/>
              </a:ext>
            </a:extLst>
          </p:cNvPr>
          <p:cNvSpPr/>
          <p:nvPr/>
        </p:nvSpPr>
        <p:spPr>
          <a:xfrm>
            <a:off x="272342" y="6518436"/>
            <a:ext cx="68019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Presented at Santa Monica TTLC 2021 by Gregory Riely, MD, PhD</a:t>
            </a:r>
          </a:p>
        </p:txBody>
      </p:sp>
    </p:spTree>
    <p:extLst>
      <p:ext uri="{BB962C8B-B14F-4D97-AF65-F5344CB8AC3E}">
        <p14:creationId xmlns:p14="http://schemas.microsoft.com/office/powerpoint/2010/main" val="3254173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2B421-8753-452C-81AD-D99C8847B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Chemotherapy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48AF5-BB5D-43A2-913E-FA94B8F8B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AMG 510 (</a:t>
            </a:r>
            <a:r>
              <a:rPr lang="en-US" b="1" dirty="0" err="1"/>
              <a:t>pINN</a:t>
            </a:r>
            <a:r>
              <a:rPr lang="en-US" b="1" dirty="0"/>
              <a:t>) </a:t>
            </a:r>
            <a:r>
              <a:rPr lang="en-US" b="1" dirty="0" err="1"/>
              <a:t>Sotorasib</a:t>
            </a:r>
            <a:r>
              <a:rPr lang="en-US" b="1" dirty="0"/>
              <a:t> Activity in Subjects With Advanced Solid Tumors With KRAS p.G12C Mutation (</a:t>
            </a:r>
            <a:r>
              <a:rPr lang="en-US" b="1" dirty="0" err="1"/>
              <a:t>CodeBreak</a:t>
            </a:r>
            <a:r>
              <a:rPr lang="en-US" b="1" dirty="0"/>
              <a:t> 101) - </a:t>
            </a:r>
            <a:r>
              <a:rPr lang="en-US" dirty="0"/>
              <a:t>NCT04185883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86F05E-C70B-4EDA-BFB2-F8FDAAF51F80}"/>
              </a:ext>
            </a:extLst>
          </p:cNvPr>
          <p:cNvSpPr/>
          <p:nvPr/>
        </p:nvSpPr>
        <p:spPr>
          <a:xfrm>
            <a:off x="272342" y="6518436"/>
            <a:ext cx="68019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Presented at Santa Monica TTLC 2021 by Gregory Riely, MD, PhD</a:t>
            </a:r>
          </a:p>
        </p:txBody>
      </p:sp>
    </p:spTree>
    <p:extLst>
      <p:ext uri="{BB962C8B-B14F-4D97-AF65-F5344CB8AC3E}">
        <p14:creationId xmlns:p14="http://schemas.microsoft.com/office/powerpoint/2010/main" val="4014454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B7C3-0DBE-4D29-B5DB-6CD3E917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MEK inhibitor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16EC8-152A-4F7E-B344-97F32F1C6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AMG 510 (</a:t>
            </a:r>
            <a:r>
              <a:rPr lang="en-US" b="1" dirty="0" err="1"/>
              <a:t>pINN</a:t>
            </a:r>
            <a:r>
              <a:rPr lang="en-US" b="1" dirty="0"/>
              <a:t>) </a:t>
            </a:r>
            <a:r>
              <a:rPr lang="en-US" b="1" dirty="0" err="1"/>
              <a:t>Sotorasib</a:t>
            </a:r>
            <a:r>
              <a:rPr lang="en-US" b="1" dirty="0"/>
              <a:t> Activity in Subjects With Advanced Solid Tumors With KRAS p.G12C Mutation (</a:t>
            </a:r>
            <a:r>
              <a:rPr lang="en-US" b="1" dirty="0" err="1"/>
              <a:t>CodeBreak</a:t>
            </a:r>
            <a:r>
              <a:rPr lang="en-US" b="1" dirty="0"/>
              <a:t> 101) - </a:t>
            </a:r>
            <a:r>
              <a:rPr lang="en-US" dirty="0"/>
              <a:t>NCT04185883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CD60F4-E5D0-4816-ACEC-DF360ADD89E1}"/>
              </a:ext>
            </a:extLst>
          </p:cNvPr>
          <p:cNvSpPr/>
          <p:nvPr/>
        </p:nvSpPr>
        <p:spPr>
          <a:xfrm>
            <a:off x="272342" y="6518436"/>
            <a:ext cx="68019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Presented at Santa Monica TTLC 2021 by Gregory Riely, MD, PhD</a:t>
            </a:r>
          </a:p>
        </p:txBody>
      </p:sp>
    </p:spTree>
    <p:extLst>
      <p:ext uri="{BB962C8B-B14F-4D97-AF65-F5344CB8AC3E}">
        <p14:creationId xmlns:p14="http://schemas.microsoft.com/office/powerpoint/2010/main" val="4074206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AA06-37E1-4E3E-9F03-D77769F6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Anti-VEGF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0B55E-4B57-4890-9939-B65CB5ED0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Study to Evaluate the Safety, Pharmacokinetics, and Activity of GDC-6036 Alone or in Combination in Participants With Advanced or Metastatic Solid Tumors With a KRAS G12C Mutation - </a:t>
            </a:r>
            <a:r>
              <a:rPr lang="en-US" dirty="0"/>
              <a:t>NCT04449874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B57624-8CF3-4364-8006-59C8E0171990}"/>
              </a:ext>
            </a:extLst>
          </p:cNvPr>
          <p:cNvSpPr/>
          <p:nvPr/>
        </p:nvSpPr>
        <p:spPr>
          <a:xfrm>
            <a:off x="272342" y="6518436"/>
            <a:ext cx="68019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Presented at Santa Monica TTLC 2021 by Gregory Riely, MD, PhD</a:t>
            </a:r>
          </a:p>
        </p:txBody>
      </p:sp>
    </p:spTree>
    <p:extLst>
      <p:ext uri="{BB962C8B-B14F-4D97-AF65-F5344CB8AC3E}">
        <p14:creationId xmlns:p14="http://schemas.microsoft.com/office/powerpoint/2010/main" val="1312619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DD17F-F03F-4E62-8A1B-826240EE5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SOS Inhibitor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A9192D-D954-4526-9B00-DFD4B3465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8942"/>
            <a:ext cx="8481191" cy="44088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8E8BD7-6148-4518-8558-E2F4E27E3C65}"/>
              </a:ext>
            </a:extLst>
          </p:cNvPr>
          <p:cNvSpPr/>
          <p:nvPr/>
        </p:nvSpPr>
        <p:spPr>
          <a:xfrm>
            <a:off x="272342" y="6518436"/>
            <a:ext cx="68019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Presented at Santa Monica TTLC 2021 by Gregory Riely, MD, PhD</a:t>
            </a:r>
          </a:p>
        </p:txBody>
      </p:sp>
    </p:spTree>
    <p:extLst>
      <p:ext uri="{BB962C8B-B14F-4D97-AF65-F5344CB8AC3E}">
        <p14:creationId xmlns:p14="http://schemas.microsoft.com/office/powerpoint/2010/main" val="308649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9E2EE1BF-7DFD-46C3-B43C-378AC9579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88900"/>
            <a:ext cx="11395075" cy="1079500"/>
          </a:xfrm>
        </p:spPr>
        <p:txBody>
          <a:bodyPr>
            <a:normAutofit fontScale="90000"/>
          </a:bodyPr>
          <a:lstStyle/>
          <a:p>
            <a:r>
              <a:rPr lang="en-US" altLang="en-US">
                <a:latin typeface="Corbel" panose="020B0503020204020204" pitchFamily="34" charset="0"/>
                <a:cs typeface="Corbel" panose="020B0503020204020204" pitchFamily="34" charset="0"/>
              </a:rPr>
              <a:t>Addition of CDK4/6 inhibitors can potentiate activity of G12C inhibitors</a:t>
            </a:r>
          </a:p>
        </p:txBody>
      </p:sp>
      <p:pic>
        <p:nvPicPr>
          <p:cNvPr id="25602" name="Picture 3">
            <a:extLst>
              <a:ext uri="{FF2B5EF4-FFF2-40B4-BE49-F238E27FC236}">
                <a16:creationId xmlns:a16="http://schemas.microsoft.com/office/drawing/2014/main" id="{1BBE8727-7BF7-495A-AA4C-46D93417E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1498600"/>
            <a:ext cx="6324600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extBox 4">
            <a:extLst>
              <a:ext uri="{FF2B5EF4-FFF2-40B4-BE49-F238E27FC236}">
                <a16:creationId xmlns:a16="http://schemas.microsoft.com/office/drawing/2014/main" id="{4F8C0611-4F91-4A3B-AAE6-4502021A5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4538" y="6346825"/>
            <a:ext cx="314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Hallin et al, Can Discovery 2020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BA3B94-9BCE-450C-9A6E-BF39E09CB0BF}"/>
              </a:ext>
            </a:extLst>
          </p:cNvPr>
          <p:cNvSpPr/>
          <p:nvPr/>
        </p:nvSpPr>
        <p:spPr>
          <a:xfrm>
            <a:off x="272342" y="6518436"/>
            <a:ext cx="68019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Presented at Santa Monica TTLC 2021 by Gregory Riely, MD, PhD</a:t>
            </a:r>
          </a:p>
        </p:txBody>
      </p:sp>
    </p:spTree>
    <p:extLst>
      <p:ext uri="{BB962C8B-B14F-4D97-AF65-F5344CB8AC3E}">
        <p14:creationId xmlns:p14="http://schemas.microsoft.com/office/powerpoint/2010/main" val="3806933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5" name="Group 5">
            <a:extLst>
              <a:ext uri="{FF2B5EF4-FFF2-40B4-BE49-F238E27FC236}">
                <a16:creationId xmlns:a16="http://schemas.microsoft.com/office/drawing/2014/main" id="{1CEE7A6B-F2E7-4B4F-B30F-1194E0630095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2132693"/>
            <a:ext cx="8131175" cy="3803650"/>
            <a:chOff x="1317811" y="1944154"/>
            <a:chExt cx="8432053" cy="4024846"/>
          </a:xfrm>
        </p:grpSpPr>
        <p:pic>
          <p:nvPicPr>
            <p:cNvPr id="26630" name="Picture 3">
              <a:extLst>
                <a:ext uri="{FF2B5EF4-FFF2-40B4-BE49-F238E27FC236}">
                  <a16:creationId xmlns:a16="http://schemas.microsoft.com/office/drawing/2014/main" id="{A66AD14B-AD37-4A82-A61B-0405AA4DA0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7811" y="1944154"/>
              <a:ext cx="8432053" cy="4024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BA47E7D-2EA2-4601-97AC-B29B54EAD41E}"/>
                </a:ext>
              </a:extLst>
            </p:cNvPr>
            <p:cNvSpPr/>
            <p:nvPr/>
          </p:nvSpPr>
          <p:spPr>
            <a:xfrm>
              <a:off x="1612489" y="2164211"/>
              <a:ext cx="607463" cy="445151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26626" name="TextBox 6">
            <a:extLst>
              <a:ext uri="{FF2B5EF4-FFF2-40B4-BE49-F238E27FC236}">
                <a16:creationId xmlns:a16="http://schemas.microsoft.com/office/drawing/2014/main" id="{C98D30A8-45EA-498E-BAAF-8E1BB8B63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6300" y="2935288"/>
            <a:ext cx="15065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0">
                <a:latin typeface="Arial" panose="020B0604020202020204" pitchFamily="34" charset="0"/>
                <a:cs typeface="Arial" panose="020B0604020202020204" pitchFamily="34" charset="0"/>
              </a:rPr>
              <a:t>(alisertib)</a:t>
            </a:r>
          </a:p>
        </p:txBody>
      </p:sp>
      <p:sp>
        <p:nvSpPr>
          <p:cNvPr id="26627" name="TextBox 7">
            <a:extLst>
              <a:ext uri="{FF2B5EF4-FFF2-40B4-BE49-F238E27FC236}">
                <a16:creationId xmlns:a16="http://schemas.microsoft.com/office/drawing/2014/main" id="{FAECDDE3-1099-4030-B544-49DA4FAEA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1100" y="6334125"/>
            <a:ext cx="2290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Xue et al, Nature 2020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502E52-C74F-4815-BF4A-763A486C86BC}"/>
              </a:ext>
            </a:extLst>
          </p:cNvPr>
          <p:cNvSpPr/>
          <p:nvPr/>
        </p:nvSpPr>
        <p:spPr>
          <a:xfrm>
            <a:off x="0" y="1168400"/>
            <a:ext cx="2471738" cy="9969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02B00E-7A74-4C7F-A8CE-E9B436C56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46" y="365125"/>
            <a:ext cx="11260183" cy="1325563"/>
          </a:xfrm>
        </p:spPr>
        <p:txBody>
          <a:bodyPr/>
          <a:lstStyle/>
          <a:p>
            <a:r>
              <a:rPr lang="en-US" dirty="0"/>
              <a:t>Aurora Kinase inhibitors can synergize with G12Ci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4A5667-BC26-4644-AC4A-E486A606CB23}"/>
              </a:ext>
            </a:extLst>
          </p:cNvPr>
          <p:cNvSpPr/>
          <p:nvPr/>
        </p:nvSpPr>
        <p:spPr>
          <a:xfrm>
            <a:off x="272342" y="6518436"/>
            <a:ext cx="68019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Presented at Santa Monica TTLC 2021 by Gregory Riely, MD, PhD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78B26-A26B-4FFA-A808-BB93136C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707F9-6AEC-4FD4-9E3D-4C7926D62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Why combinations?</a:t>
            </a:r>
          </a:p>
        </p:txBody>
      </p:sp>
    </p:spTree>
    <p:extLst>
      <p:ext uri="{BB962C8B-B14F-4D97-AF65-F5344CB8AC3E}">
        <p14:creationId xmlns:p14="http://schemas.microsoft.com/office/powerpoint/2010/main" val="3833908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42B8B-9A2D-4858-825C-76176F46B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Single-agent G12C inhibitors </a:t>
            </a:r>
          </a:p>
        </p:txBody>
      </p:sp>
      <p:pic>
        <p:nvPicPr>
          <p:cNvPr id="200" name="Picture 199">
            <a:extLst>
              <a:ext uri="{FF2B5EF4-FFF2-40B4-BE49-F238E27FC236}">
                <a16:creationId xmlns:a16="http://schemas.microsoft.com/office/drawing/2014/main" id="{401F330C-2D74-4A1C-9B48-17ED7C55D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3" y="2498833"/>
            <a:ext cx="5504090" cy="2149033"/>
          </a:xfrm>
          <a:prstGeom prst="rect">
            <a:avLst/>
          </a:prstGeom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B7D7F8DD-7EFA-4C08-9AE2-489FFF49E39E}"/>
              </a:ext>
            </a:extLst>
          </p:cNvPr>
          <p:cNvSpPr txBox="1"/>
          <p:nvPr/>
        </p:nvSpPr>
        <p:spPr>
          <a:xfrm>
            <a:off x="2157973" y="4828017"/>
            <a:ext cx="2852063" cy="1015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N=51</a:t>
            </a:r>
          </a:p>
          <a:p>
            <a:pPr algn="ctr"/>
            <a:r>
              <a:rPr lang="en-US" sz="2000" dirty="0"/>
              <a:t>Response Rate 45%</a:t>
            </a:r>
          </a:p>
          <a:p>
            <a:pPr algn="ctr"/>
            <a:r>
              <a:rPr lang="en-US" sz="2000" kern="0" dirty="0">
                <a:cs typeface="Arial" panose="020B0604020202020204" pitchFamily="34" charset="0"/>
              </a:rPr>
              <a:t>Disease Control Rate 96%</a:t>
            </a:r>
            <a:endParaRPr lang="en-US" sz="2000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9E1B81B-1931-4074-9D27-9B21ECD28311}"/>
              </a:ext>
            </a:extLst>
          </p:cNvPr>
          <p:cNvSpPr txBox="1"/>
          <p:nvPr/>
        </p:nvSpPr>
        <p:spPr>
          <a:xfrm>
            <a:off x="2146751" y="1867525"/>
            <a:ext cx="2385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adagrasib</a:t>
            </a:r>
            <a:r>
              <a:rPr lang="en-US" sz="2400" dirty="0"/>
              <a:t> 600 bid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CD8C097-045A-481E-9F75-9499704C161E}"/>
              </a:ext>
            </a:extLst>
          </p:cNvPr>
          <p:cNvSpPr txBox="1"/>
          <p:nvPr/>
        </p:nvSpPr>
        <p:spPr>
          <a:xfrm>
            <a:off x="2566075" y="6308209"/>
            <a:ext cx="221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Janne et al, ENA 2020</a:t>
            </a:r>
          </a:p>
        </p:txBody>
      </p:sp>
      <p:pic>
        <p:nvPicPr>
          <p:cNvPr id="204" name="Picture 203">
            <a:extLst>
              <a:ext uri="{FF2B5EF4-FFF2-40B4-BE49-F238E27FC236}">
                <a16:creationId xmlns:a16="http://schemas.microsoft.com/office/drawing/2014/main" id="{1FFE9F27-0985-449A-9C6D-C4582F5C8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054" y="2498833"/>
            <a:ext cx="6127593" cy="2016429"/>
          </a:xfrm>
          <a:prstGeom prst="rect">
            <a:avLst/>
          </a:prstGeom>
        </p:spPr>
      </p:pic>
      <p:sp>
        <p:nvSpPr>
          <p:cNvPr id="205" name="TextBox 204">
            <a:extLst>
              <a:ext uri="{FF2B5EF4-FFF2-40B4-BE49-F238E27FC236}">
                <a16:creationId xmlns:a16="http://schemas.microsoft.com/office/drawing/2014/main" id="{8676AFD9-D857-4431-B703-E44FF032E730}"/>
              </a:ext>
            </a:extLst>
          </p:cNvPr>
          <p:cNvSpPr txBox="1"/>
          <p:nvPr/>
        </p:nvSpPr>
        <p:spPr>
          <a:xfrm>
            <a:off x="7935010" y="1769335"/>
            <a:ext cx="2982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sotorasib</a:t>
            </a:r>
            <a:r>
              <a:rPr lang="en-US" sz="2400" dirty="0"/>
              <a:t> 960 mg daily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18FBE4F-817C-46D9-BF1D-6BF77C2FBA8B}"/>
              </a:ext>
            </a:extLst>
          </p:cNvPr>
          <p:cNvSpPr txBox="1"/>
          <p:nvPr/>
        </p:nvSpPr>
        <p:spPr>
          <a:xfrm>
            <a:off x="8019071" y="4755333"/>
            <a:ext cx="2898166" cy="1015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N=121</a:t>
            </a:r>
          </a:p>
          <a:p>
            <a:pPr algn="ctr"/>
            <a:r>
              <a:rPr lang="en-US" sz="2000" dirty="0"/>
              <a:t>Response Rate 37%</a:t>
            </a:r>
          </a:p>
          <a:p>
            <a:pPr algn="ctr"/>
            <a:r>
              <a:rPr lang="en-US" sz="2000" dirty="0"/>
              <a:t>Disease Control Rate 81% 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51BC87ED-4A18-42AB-8442-AB2DF8B2E267}"/>
              </a:ext>
            </a:extLst>
          </p:cNvPr>
          <p:cNvSpPr txBox="1"/>
          <p:nvPr/>
        </p:nvSpPr>
        <p:spPr>
          <a:xfrm>
            <a:off x="8565931" y="6279909"/>
            <a:ext cx="1972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 et al, WCLC 2020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724BCD-6A4F-4F35-A7E3-14C51BECE7F4}"/>
              </a:ext>
            </a:extLst>
          </p:cNvPr>
          <p:cNvSpPr/>
          <p:nvPr/>
        </p:nvSpPr>
        <p:spPr>
          <a:xfrm>
            <a:off x="272342" y="6518436"/>
            <a:ext cx="68019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Presented at Santa Monica TTLC 2021 by Gregory Riely, MD, PhD</a:t>
            </a:r>
          </a:p>
        </p:txBody>
      </p:sp>
    </p:spTree>
    <p:extLst>
      <p:ext uri="{BB962C8B-B14F-4D97-AF65-F5344CB8AC3E}">
        <p14:creationId xmlns:p14="http://schemas.microsoft.com/office/powerpoint/2010/main" val="257018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D1C1C66C-47E6-4E2F-8A4B-5A6950BA9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930" y="318294"/>
            <a:ext cx="10142483" cy="107950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latin typeface="Corbel" panose="020B0503020204020204" pitchFamily="34" charset="0"/>
                <a:cs typeface="Corbel" panose="020B0503020204020204" pitchFamily="34" charset="0"/>
              </a:rPr>
              <a:t>KRAS G12C Inhibitors Can Inhibits Some But Not All KRASG12C Cell Lines (ARS853)</a:t>
            </a:r>
          </a:p>
        </p:txBody>
      </p:sp>
      <p:sp>
        <p:nvSpPr>
          <p:cNvPr id="21506" name="TextBox 4">
            <a:extLst>
              <a:ext uri="{FF2B5EF4-FFF2-40B4-BE49-F238E27FC236}">
                <a16:creationId xmlns:a16="http://schemas.microsoft.com/office/drawing/2014/main" id="{4583955D-64BB-4398-BCAB-761AED9E4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9875" y="6397625"/>
            <a:ext cx="2357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Lito et al, Science 2016</a:t>
            </a:r>
          </a:p>
        </p:txBody>
      </p:sp>
      <p:pic>
        <p:nvPicPr>
          <p:cNvPr id="21507" name="Picture 7">
            <a:extLst>
              <a:ext uri="{FF2B5EF4-FFF2-40B4-BE49-F238E27FC236}">
                <a16:creationId xmlns:a16="http://schemas.microsoft.com/office/drawing/2014/main" id="{B28F9AAA-16FF-401A-8119-021C2F91B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3" y="1831975"/>
            <a:ext cx="8677275" cy="369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extBox 8">
            <a:extLst>
              <a:ext uri="{FF2B5EF4-FFF2-40B4-BE49-F238E27FC236}">
                <a16:creationId xmlns:a16="http://schemas.microsoft.com/office/drawing/2014/main" id="{6BC19392-54A8-453D-A45C-DBBD24163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9875" y="5205413"/>
            <a:ext cx="7350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KRAS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G12S</a:t>
            </a:r>
          </a:p>
        </p:txBody>
      </p:sp>
      <p:sp>
        <p:nvSpPr>
          <p:cNvPr id="21509" name="TextBox 9">
            <a:extLst>
              <a:ext uri="{FF2B5EF4-FFF2-40B4-BE49-F238E27FC236}">
                <a16:creationId xmlns:a16="http://schemas.microsoft.com/office/drawing/2014/main" id="{B13D73BF-9C2F-4BAC-A0E1-3620BCA68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950" y="5226050"/>
            <a:ext cx="7350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KRAS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WT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80DB5D-2EE0-451E-A609-5604A3DD12A1}"/>
              </a:ext>
            </a:extLst>
          </p:cNvPr>
          <p:cNvSpPr/>
          <p:nvPr/>
        </p:nvSpPr>
        <p:spPr>
          <a:xfrm>
            <a:off x="272342" y="6518436"/>
            <a:ext cx="68019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Presented at Santa Monica TTLC 2021 by Gregory Riely, MD, PhD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E57A7545-AFFD-47AA-83A3-395EFE0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88" y="88900"/>
            <a:ext cx="11174412" cy="1322388"/>
          </a:xfrm>
        </p:spPr>
        <p:txBody>
          <a:bodyPr/>
          <a:lstStyle/>
          <a:p>
            <a:r>
              <a:rPr lang="en-US" altLang="en-US" sz="3600">
                <a:latin typeface="Corbel" panose="020B0503020204020204" pitchFamily="34" charset="0"/>
                <a:cs typeface="Corbel" panose="020B0503020204020204" pitchFamily="34" charset="0"/>
              </a:rPr>
              <a:t>Dogma: Mutant KRAS lacks GTPase activity, leaving mutant KRAS constitutively active</a:t>
            </a:r>
          </a:p>
        </p:txBody>
      </p:sp>
      <p:sp>
        <p:nvSpPr>
          <p:cNvPr id="16386" name="TextBox 4">
            <a:extLst>
              <a:ext uri="{FF2B5EF4-FFF2-40B4-BE49-F238E27FC236}">
                <a16:creationId xmlns:a16="http://schemas.microsoft.com/office/drawing/2014/main" id="{B21F65C3-7C37-4C89-98D5-654651B25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9875" y="6397625"/>
            <a:ext cx="3770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Modified from Lito et al, Science 2016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8FB5C8-4083-4598-A015-3EEEC0107D43}"/>
              </a:ext>
            </a:extLst>
          </p:cNvPr>
          <p:cNvSpPr/>
          <p:nvPr/>
        </p:nvSpPr>
        <p:spPr>
          <a:xfrm>
            <a:off x="725488" y="1250950"/>
            <a:ext cx="712787" cy="53816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16388" name="Group 9">
            <a:extLst>
              <a:ext uri="{FF2B5EF4-FFF2-40B4-BE49-F238E27FC236}">
                <a16:creationId xmlns:a16="http://schemas.microsoft.com/office/drawing/2014/main" id="{A1625AC4-6D4D-439B-9365-BAD95EF25A8F}"/>
              </a:ext>
            </a:extLst>
          </p:cNvPr>
          <p:cNvGrpSpPr>
            <a:grpSpLocks/>
          </p:cNvGrpSpPr>
          <p:nvPr/>
        </p:nvGrpSpPr>
        <p:grpSpPr bwMode="auto">
          <a:xfrm>
            <a:off x="3603625" y="1411288"/>
            <a:ext cx="6607175" cy="4438650"/>
            <a:chOff x="3603812" y="1411940"/>
            <a:chExt cx="6606985" cy="4437531"/>
          </a:xfrm>
        </p:grpSpPr>
        <p:pic>
          <p:nvPicPr>
            <p:cNvPr id="16392" name="Picture 3">
              <a:extLst>
                <a:ext uri="{FF2B5EF4-FFF2-40B4-BE49-F238E27FC236}">
                  <a16:creationId xmlns:a16="http://schemas.microsoft.com/office/drawing/2014/main" id="{C3D40A5B-0A0A-4E0E-B81C-E561FC9D8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333" b="10434"/>
            <a:stretch>
              <a:fillRect/>
            </a:stretch>
          </p:blipFill>
          <p:spPr bwMode="auto">
            <a:xfrm>
              <a:off x="3603812" y="1411940"/>
              <a:ext cx="6606985" cy="4437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A565720-7B7A-48D2-BC91-3626248FF159}"/>
                </a:ext>
              </a:extLst>
            </p:cNvPr>
            <p:cNvSpPr/>
            <p:nvPr/>
          </p:nvSpPr>
          <p:spPr>
            <a:xfrm>
              <a:off x="6096115" y="3889402"/>
              <a:ext cx="1111218" cy="62849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7E78154-F6DD-4598-885E-E823C3CA3D5E}"/>
                </a:ext>
              </a:extLst>
            </p:cNvPr>
            <p:cNvCxnSpPr/>
            <p:nvPr/>
          </p:nvCxnSpPr>
          <p:spPr>
            <a:xfrm>
              <a:off x="6334233" y="4262371"/>
              <a:ext cx="617520" cy="968131"/>
            </a:xfrm>
            <a:prstGeom prst="line">
              <a:avLst/>
            </a:prstGeom>
            <a:ln w="317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F4CB040-B379-4833-A781-0C199411A8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3283" y="4262371"/>
              <a:ext cx="658794" cy="937975"/>
            </a:xfrm>
            <a:prstGeom prst="line">
              <a:avLst/>
            </a:prstGeom>
            <a:ln w="317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89" name="Group 4">
            <a:extLst>
              <a:ext uri="{FF2B5EF4-FFF2-40B4-BE49-F238E27FC236}">
                <a16:creationId xmlns:a16="http://schemas.microsoft.com/office/drawing/2014/main" id="{9ACEB306-A8B9-45CE-AE25-C492FBD23797}"/>
              </a:ext>
            </a:extLst>
          </p:cNvPr>
          <p:cNvGrpSpPr>
            <a:grpSpLocks/>
          </p:cNvGrpSpPr>
          <p:nvPr/>
        </p:nvGrpSpPr>
        <p:grpSpPr bwMode="auto">
          <a:xfrm>
            <a:off x="5734050" y="1411288"/>
            <a:ext cx="2155825" cy="1930400"/>
            <a:chOff x="5733535" y="1411288"/>
            <a:chExt cx="2156340" cy="19304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0A3417D-F8E3-41F2-A428-BE149A557FC4}"/>
                </a:ext>
              </a:extLst>
            </p:cNvPr>
            <p:cNvSpPr/>
            <p:nvPr/>
          </p:nvSpPr>
          <p:spPr>
            <a:xfrm>
              <a:off x="5733535" y="1411288"/>
              <a:ext cx="2156340" cy="114617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91B8E2-EE8A-46A3-BB17-6358ED9C86C3}"/>
                </a:ext>
              </a:extLst>
            </p:cNvPr>
            <p:cNvSpPr/>
            <p:nvPr/>
          </p:nvSpPr>
          <p:spPr>
            <a:xfrm>
              <a:off x="6095571" y="1563688"/>
              <a:ext cx="1111515" cy="1778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6756BA3-91B8-4CC2-AE7A-407BAC0C16ED}"/>
              </a:ext>
            </a:extLst>
          </p:cNvPr>
          <p:cNvSpPr/>
          <p:nvPr/>
        </p:nvSpPr>
        <p:spPr>
          <a:xfrm>
            <a:off x="272342" y="6518436"/>
            <a:ext cx="68019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Presented at Santa Monica TTLC 2021 by Gregory Riely, MD, PhD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19CAE6EA-309F-455F-B45B-1AB785B85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88" y="88900"/>
            <a:ext cx="11174412" cy="1322388"/>
          </a:xfrm>
        </p:spPr>
        <p:txBody>
          <a:bodyPr/>
          <a:lstStyle/>
          <a:p>
            <a:r>
              <a:rPr lang="en-US" altLang="en-US" sz="3600">
                <a:latin typeface="Corbel" panose="020B0503020204020204" pitchFamily="34" charset="0"/>
                <a:cs typeface="Corbel" panose="020B0503020204020204" pitchFamily="34" charset="0"/>
              </a:rPr>
              <a:t>Dogma: Mutant KRAS lacks GTPase activity, leaving mutant KRAS constitutively active</a:t>
            </a:r>
          </a:p>
        </p:txBody>
      </p:sp>
      <p:sp>
        <p:nvSpPr>
          <p:cNvPr id="17410" name="TextBox 4">
            <a:extLst>
              <a:ext uri="{FF2B5EF4-FFF2-40B4-BE49-F238E27FC236}">
                <a16:creationId xmlns:a16="http://schemas.microsoft.com/office/drawing/2014/main" id="{E7ED1A83-CD3B-49F6-BA27-724FAB9D1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9875" y="6397625"/>
            <a:ext cx="3770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Modified from Lito et al, Science 2016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3DBB5F-2E78-440A-BFF4-699E4F475582}"/>
              </a:ext>
            </a:extLst>
          </p:cNvPr>
          <p:cNvSpPr/>
          <p:nvPr/>
        </p:nvSpPr>
        <p:spPr>
          <a:xfrm>
            <a:off x="725488" y="1250950"/>
            <a:ext cx="712787" cy="53816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17412" name="Group 9">
            <a:extLst>
              <a:ext uri="{FF2B5EF4-FFF2-40B4-BE49-F238E27FC236}">
                <a16:creationId xmlns:a16="http://schemas.microsoft.com/office/drawing/2014/main" id="{C76C0CA1-A9CC-429A-B218-5E1A86C105F0}"/>
              </a:ext>
            </a:extLst>
          </p:cNvPr>
          <p:cNvGrpSpPr>
            <a:grpSpLocks/>
          </p:cNvGrpSpPr>
          <p:nvPr/>
        </p:nvGrpSpPr>
        <p:grpSpPr bwMode="auto">
          <a:xfrm>
            <a:off x="3603625" y="1411288"/>
            <a:ext cx="6607175" cy="4438650"/>
            <a:chOff x="3603812" y="1411940"/>
            <a:chExt cx="6606985" cy="4437531"/>
          </a:xfrm>
        </p:grpSpPr>
        <p:pic>
          <p:nvPicPr>
            <p:cNvPr id="17417" name="Picture 3">
              <a:extLst>
                <a:ext uri="{FF2B5EF4-FFF2-40B4-BE49-F238E27FC236}">
                  <a16:creationId xmlns:a16="http://schemas.microsoft.com/office/drawing/2014/main" id="{6556C301-49EE-41C3-8A20-89CFAD0A5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333" b="10434"/>
            <a:stretch>
              <a:fillRect/>
            </a:stretch>
          </p:blipFill>
          <p:spPr bwMode="auto">
            <a:xfrm>
              <a:off x="3603812" y="1411940"/>
              <a:ext cx="6606985" cy="4437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A1D0A59-645E-4BFE-95EA-3EADAF7B5EA0}"/>
                </a:ext>
              </a:extLst>
            </p:cNvPr>
            <p:cNvSpPr/>
            <p:nvPr/>
          </p:nvSpPr>
          <p:spPr>
            <a:xfrm>
              <a:off x="6096115" y="3889402"/>
              <a:ext cx="1111218" cy="62849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7B3FA32-8F3C-4628-8A11-A9F90D2B82EC}"/>
                </a:ext>
              </a:extLst>
            </p:cNvPr>
            <p:cNvCxnSpPr/>
            <p:nvPr/>
          </p:nvCxnSpPr>
          <p:spPr>
            <a:xfrm>
              <a:off x="6334233" y="4262371"/>
              <a:ext cx="617520" cy="968131"/>
            </a:xfrm>
            <a:prstGeom prst="line">
              <a:avLst/>
            </a:prstGeom>
            <a:ln w="317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3CD112B-4C1A-4A57-8FD0-FF8AB45D31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3283" y="4262371"/>
              <a:ext cx="658794" cy="937975"/>
            </a:xfrm>
            <a:prstGeom prst="line">
              <a:avLst/>
            </a:prstGeom>
            <a:ln w="317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13" name="TextBox 2">
            <a:extLst>
              <a:ext uri="{FF2B5EF4-FFF2-40B4-BE49-F238E27FC236}">
                <a16:creationId xmlns:a16="http://schemas.microsoft.com/office/drawing/2014/main" id="{27D4271F-483D-4F7E-9E4D-E66D54687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8" y="1973263"/>
            <a:ext cx="2878137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/>
              <a:t>But, these KRAS G12C inhibitors bind to the GDP-bound, inactive state, and still inhibit mutant KRAS</a:t>
            </a:r>
          </a:p>
        </p:txBody>
      </p:sp>
      <p:grpSp>
        <p:nvGrpSpPr>
          <p:cNvPr id="17414" name="Group 11">
            <a:extLst>
              <a:ext uri="{FF2B5EF4-FFF2-40B4-BE49-F238E27FC236}">
                <a16:creationId xmlns:a16="http://schemas.microsoft.com/office/drawing/2014/main" id="{FB2FA4DF-A09B-4DB5-9BAA-E77BB98B26C3}"/>
              </a:ext>
            </a:extLst>
          </p:cNvPr>
          <p:cNvGrpSpPr>
            <a:grpSpLocks/>
          </p:cNvGrpSpPr>
          <p:nvPr/>
        </p:nvGrpSpPr>
        <p:grpSpPr bwMode="auto">
          <a:xfrm>
            <a:off x="5734050" y="1411288"/>
            <a:ext cx="2155825" cy="1930400"/>
            <a:chOff x="5733535" y="1411288"/>
            <a:chExt cx="2156340" cy="19304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32BAF6-A83A-4455-A333-C7135499E9F3}"/>
                </a:ext>
              </a:extLst>
            </p:cNvPr>
            <p:cNvSpPr/>
            <p:nvPr/>
          </p:nvSpPr>
          <p:spPr>
            <a:xfrm>
              <a:off x="5733535" y="1411288"/>
              <a:ext cx="2156340" cy="114617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803433-5A45-46F7-AA33-2153201F21C8}"/>
                </a:ext>
              </a:extLst>
            </p:cNvPr>
            <p:cNvSpPr/>
            <p:nvPr/>
          </p:nvSpPr>
          <p:spPr>
            <a:xfrm>
              <a:off x="6095571" y="1563688"/>
              <a:ext cx="1111515" cy="1778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39AE15A-53A9-4429-8F35-E9724154A24B}"/>
              </a:ext>
            </a:extLst>
          </p:cNvPr>
          <p:cNvSpPr/>
          <p:nvPr/>
        </p:nvSpPr>
        <p:spPr>
          <a:xfrm>
            <a:off x="272342" y="6518436"/>
            <a:ext cx="68019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Presented at Santa Monica TTLC 2021 by Gregory Riely, MD, PhD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39E30749-B838-4E52-8235-69C35D75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88" y="88900"/>
            <a:ext cx="11174412" cy="1322388"/>
          </a:xfrm>
        </p:spPr>
        <p:txBody>
          <a:bodyPr/>
          <a:lstStyle/>
          <a:p>
            <a:r>
              <a:rPr lang="en-US" altLang="en-US" sz="3600">
                <a:latin typeface="Corbel" panose="020B0503020204020204" pitchFamily="34" charset="0"/>
                <a:cs typeface="Corbel" panose="020B0503020204020204" pitchFamily="34" charset="0"/>
              </a:rPr>
              <a:t>KRAS G12C inhibitors bind inactive, GDP-bound RAS G12C and trap it in an inactive state</a:t>
            </a:r>
          </a:p>
        </p:txBody>
      </p:sp>
      <p:sp>
        <p:nvSpPr>
          <p:cNvPr id="19458" name="TextBox 4">
            <a:extLst>
              <a:ext uri="{FF2B5EF4-FFF2-40B4-BE49-F238E27FC236}">
                <a16:creationId xmlns:a16="http://schemas.microsoft.com/office/drawing/2014/main" id="{B519D555-846C-41F9-9DD0-6D2D11AA2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9875" y="6397625"/>
            <a:ext cx="2357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  <a:cs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Lito et al, Science 2016</a:t>
            </a:r>
          </a:p>
        </p:txBody>
      </p:sp>
      <p:pic>
        <p:nvPicPr>
          <p:cNvPr id="19459" name="Picture 3">
            <a:extLst>
              <a:ext uri="{FF2B5EF4-FFF2-40B4-BE49-F238E27FC236}">
                <a16:creationId xmlns:a16="http://schemas.microsoft.com/office/drawing/2014/main" id="{2713C5A7-A95F-4C5A-9622-2619CFB6F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1244600"/>
            <a:ext cx="10377488" cy="49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DD420DE-EFE3-4A80-B87F-75D152EB0386}"/>
              </a:ext>
            </a:extLst>
          </p:cNvPr>
          <p:cNvSpPr/>
          <p:nvPr/>
        </p:nvSpPr>
        <p:spPr>
          <a:xfrm>
            <a:off x="725488" y="1250950"/>
            <a:ext cx="712787" cy="53816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19461" name="Group 5">
            <a:extLst>
              <a:ext uri="{FF2B5EF4-FFF2-40B4-BE49-F238E27FC236}">
                <a16:creationId xmlns:a16="http://schemas.microsoft.com/office/drawing/2014/main" id="{3B746A66-7F9A-4BF5-B19C-FFE0328805A8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1238250"/>
            <a:ext cx="2155825" cy="1930400"/>
            <a:chOff x="5733535" y="1411288"/>
            <a:chExt cx="2156340" cy="19304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BBA0922-2260-4A45-B554-68B51589520F}"/>
                </a:ext>
              </a:extLst>
            </p:cNvPr>
            <p:cNvSpPr/>
            <p:nvPr/>
          </p:nvSpPr>
          <p:spPr>
            <a:xfrm>
              <a:off x="5733535" y="1411288"/>
              <a:ext cx="2156340" cy="114617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0592914-5D3E-47D4-9AEC-AA1F13CDF846}"/>
                </a:ext>
              </a:extLst>
            </p:cNvPr>
            <p:cNvSpPr/>
            <p:nvPr/>
          </p:nvSpPr>
          <p:spPr>
            <a:xfrm>
              <a:off x="6095571" y="1563688"/>
              <a:ext cx="1111515" cy="1778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80C11058-F66C-40D6-87CC-689F315FF38C}"/>
              </a:ext>
            </a:extLst>
          </p:cNvPr>
          <p:cNvSpPr/>
          <p:nvPr/>
        </p:nvSpPr>
        <p:spPr>
          <a:xfrm>
            <a:off x="272342" y="6518436"/>
            <a:ext cx="68019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Presented at Santa Monica TTLC 2021 by Gregory Riely, MD, PhD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F3E34-46D9-4694-96BA-459B0AC6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which drugs should you combine G12Ci?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6FE3B-E028-445D-8859-7EBC9DBCB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52" y="1825625"/>
            <a:ext cx="6783677" cy="4274729"/>
          </a:xfrm>
        </p:spPr>
        <p:txBody>
          <a:bodyPr>
            <a:normAutofit/>
          </a:bodyPr>
          <a:lstStyle/>
          <a:p>
            <a:r>
              <a:rPr lang="en-US" dirty="0"/>
              <a:t>Drugs whose targets are important to KRAS signaling</a:t>
            </a:r>
          </a:p>
          <a:p>
            <a:r>
              <a:rPr lang="en-US" dirty="0"/>
              <a:t>Drugs that affect other pathways important in tumor biology</a:t>
            </a:r>
          </a:p>
          <a:p>
            <a:r>
              <a:rPr lang="en-US" dirty="0"/>
              <a:t>Drugs that are otherwise a key part of treatment of NSCLC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3CE7C4-1D4A-4563-9B3C-04C1DBDF3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479" y="1766842"/>
            <a:ext cx="3356002" cy="40495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CEABEB-331C-46D8-89E3-A2832EFAF6B2}"/>
              </a:ext>
            </a:extLst>
          </p:cNvPr>
          <p:cNvSpPr txBox="1"/>
          <p:nvPr/>
        </p:nvSpPr>
        <p:spPr>
          <a:xfrm>
            <a:off x="8307976" y="6308209"/>
            <a:ext cx="291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Hanahan and Weinberg 2000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86B14D-DD7C-4F68-A628-5554DAC4C804}"/>
              </a:ext>
            </a:extLst>
          </p:cNvPr>
          <p:cNvSpPr/>
          <p:nvPr/>
        </p:nvSpPr>
        <p:spPr>
          <a:xfrm>
            <a:off x="272342" y="6518436"/>
            <a:ext cx="68019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Presented at Santa Monica TTLC 2021 by Gregory Riely, MD, PhD</a:t>
            </a:r>
          </a:p>
        </p:txBody>
      </p:sp>
    </p:spTree>
    <p:extLst>
      <p:ext uri="{BB962C8B-B14F-4D97-AF65-F5344CB8AC3E}">
        <p14:creationId xmlns:p14="http://schemas.microsoft.com/office/powerpoint/2010/main" val="881597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0306E0E11EAA4DB461FC8B09FCE607" ma:contentTypeVersion="7" ma:contentTypeDescription="Create a new document." ma:contentTypeScope="" ma:versionID="480ad0e4a62fcec5092ee4f453d3f455">
  <xsd:schema xmlns:xsd="http://www.w3.org/2001/XMLSchema" xmlns:xs="http://www.w3.org/2001/XMLSchema" xmlns:p="http://schemas.microsoft.com/office/2006/metadata/properties" xmlns:ns3="f65bd33f-4642-4d95-937d-1ab46361a753" xmlns:ns4="f5de9215-86bc-4059-b445-233b46b31a63" targetNamespace="http://schemas.microsoft.com/office/2006/metadata/properties" ma:root="true" ma:fieldsID="10913e5191e208ce4284af8d1e42314c" ns3:_="" ns4:_="">
    <xsd:import namespace="f65bd33f-4642-4d95-937d-1ab46361a753"/>
    <xsd:import namespace="f5de9215-86bc-4059-b445-233b46b31a6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5bd33f-4642-4d95-937d-1ab46361a7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de9215-86bc-4059-b445-233b46b31a6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96C02BB-A06B-4063-B3F7-336D6487A8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5bd33f-4642-4d95-937d-1ab46361a753"/>
    <ds:schemaRef ds:uri="f5de9215-86bc-4059-b445-233b46b31a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7110CA-1175-48AD-A98B-82863E0D11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772F61-06B2-48AA-BA52-0BB666E269F0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f5de9215-86bc-4059-b445-233b46b31a63"/>
    <ds:schemaRef ds:uri="http://schemas.microsoft.com/office/2006/documentManagement/types"/>
    <ds:schemaRef ds:uri="http://schemas.microsoft.com/office/2006/metadata/properties"/>
    <ds:schemaRef ds:uri="http://purl.org/dc/terms/"/>
    <ds:schemaRef ds:uri="f65bd33f-4642-4d95-937d-1ab46361a753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927</Words>
  <Application>Microsoft Office PowerPoint</Application>
  <PresentationFormat>Widescreen</PresentationFormat>
  <Paragraphs>151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Corbel</vt:lpstr>
      <vt:lpstr>Office Theme</vt:lpstr>
      <vt:lpstr>KRAS G12C Inhibitor Combinations</vt:lpstr>
      <vt:lpstr>Disclosures</vt:lpstr>
      <vt:lpstr>PowerPoint Presentation</vt:lpstr>
      <vt:lpstr>Single-agent G12C inhibitors </vt:lpstr>
      <vt:lpstr>KRAS G12C Inhibitors Can Inhibits Some But Not All KRASG12C Cell Lines (ARS853)</vt:lpstr>
      <vt:lpstr>Dogma: Mutant KRAS lacks GTPase activity, leaving mutant KRAS constitutively active</vt:lpstr>
      <vt:lpstr>Dogma: Mutant KRAS lacks GTPase activity, leaving mutant KRAS constitutively active</vt:lpstr>
      <vt:lpstr>KRAS G12C inhibitors bind inactive, GDP-bound RAS G12C and trap it in an inactive state</vt:lpstr>
      <vt:lpstr>With which drugs should you combine G12Ci?</vt:lpstr>
      <vt:lpstr>PowerPoint Presentation</vt:lpstr>
      <vt:lpstr>PowerPoint Presentation</vt:lpstr>
      <vt:lpstr>KRAS G12C Inhibitor Can Inhibits Some But Not All KRASG12C Cell Lines (ARS853)</vt:lpstr>
      <vt:lpstr>Adding RTK Inhibitors May Potentiate Effects of Direct RAS Inhibitors</vt:lpstr>
      <vt:lpstr>Shp2 inhibitors can synergize with KRAS G12Ci</vt:lpstr>
      <vt:lpstr>PowerPoint Presentation</vt:lpstr>
      <vt:lpstr>SOS1 inhibitor can inhibit KRAS mutant cell lines and combining with G12Ci leads to better efficacy </vt:lpstr>
      <vt:lpstr>Some of the G12C inhibitor combinations being studied</vt:lpstr>
      <vt:lpstr>Conclusions</vt:lpstr>
      <vt:lpstr>Shp2</vt:lpstr>
      <vt:lpstr>Anti-PD-1/PD-L1</vt:lpstr>
      <vt:lpstr>EGFR TKI </vt:lpstr>
      <vt:lpstr>Chemotherapy</vt:lpstr>
      <vt:lpstr>MEK inhibitor </vt:lpstr>
      <vt:lpstr>Anti-VEGF</vt:lpstr>
      <vt:lpstr>SOS Inhibitor</vt:lpstr>
      <vt:lpstr>Addition of CDK4/6 inhibitors can potentiate activity of G12C inhibitors</vt:lpstr>
      <vt:lpstr>Aurora Kinase inhibitors can synergize with G12Ci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Riely, Gregory J./Medicine</dc:creator>
  <cp:lastModifiedBy>Riely, Gregory J./Medicine</cp:lastModifiedBy>
  <cp:revision>3</cp:revision>
  <dcterms:created xsi:type="dcterms:W3CDTF">2021-02-02T20:36:04Z</dcterms:created>
  <dcterms:modified xsi:type="dcterms:W3CDTF">2021-02-23T12:50:27Z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0x0101001B0306E0E11EAA4DB461FC8B09FCE607</vt:lpwstr>
  </property>
</Properties>
</file>