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3"/>
  </p:sldMasterIdLst>
  <p:notesMasterIdLst>
    <p:notesMasterId r:id="rId37"/>
  </p:notesMasterIdLst>
  <p:handoutMasterIdLst>
    <p:handoutMasterId r:id="rId38"/>
  </p:handoutMasterIdLst>
  <p:sldIdLst>
    <p:sldId id="256" r:id="rId4"/>
    <p:sldId id="257" r:id="rId5"/>
    <p:sldId id="302" r:id="rId6"/>
    <p:sldId id="266" r:id="rId7"/>
    <p:sldId id="293" r:id="rId8"/>
    <p:sldId id="292" r:id="rId9"/>
    <p:sldId id="265" r:id="rId10"/>
    <p:sldId id="303" r:id="rId11"/>
    <p:sldId id="270" r:id="rId12"/>
    <p:sldId id="271" r:id="rId13"/>
    <p:sldId id="272" r:id="rId14"/>
    <p:sldId id="274" r:id="rId15"/>
    <p:sldId id="307" r:id="rId16"/>
    <p:sldId id="281" r:id="rId17"/>
    <p:sldId id="305" r:id="rId18"/>
    <p:sldId id="306" r:id="rId19"/>
    <p:sldId id="308" r:id="rId20"/>
    <p:sldId id="282" r:id="rId21"/>
    <p:sldId id="309" r:id="rId22"/>
    <p:sldId id="310" r:id="rId23"/>
    <p:sldId id="311" r:id="rId24"/>
    <p:sldId id="312" r:id="rId25"/>
    <p:sldId id="314" r:id="rId26"/>
    <p:sldId id="315" r:id="rId27"/>
    <p:sldId id="296" r:id="rId28"/>
    <p:sldId id="283" r:id="rId29"/>
    <p:sldId id="284" r:id="rId30"/>
    <p:sldId id="300" r:id="rId31"/>
    <p:sldId id="286" r:id="rId32"/>
    <p:sldId id="301" r:id="rId33"/>
    <p:sldId id="304" r:id="rId34"/>
    <p:sldId id="289" r:id="rId35"/>
    <p:sldId id="259" r:id="rId36"/>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4247" userDrawn="1">
          <p15:clr>
            <a:srgbClr val="A4A3A4"/>
          </p15:clr>
        </p15:guide>
        <p15:guide id="2" pos="285" userDrawn="1">
          <p15:clr>
            <a:srgbClr val="A4A3A4"/>
          </p15:clr>
        </p15:guide>
        <p15:guide id="3" pos="158" userDrawn="1">
          <p15:clr>
            <a:srgbClr val="A4A3A4"/>
          </p15:clr>
        </p15:guide>
        <p15:guide id="4" pos="5475" userDrawn="1">
          <p15:clr>
            <a:srgbClr val="A4A3A4"/>
          </p15:clr>
        </p15:guide>
        <p15:guide id="5" pos="2880" userDrawn="1">
          <p15:clr>
            <a:srgbClr val="A4A3A4"/>
          </p15:clr>
        </p15:guide>
        <p15:guide id="6" orient="horz" pos="1329" userDrawn="1">
          <p15:clr>
            <a:srgbClr val="A4A3A4"/>
          </p15:clr>
        </p15:guide>
        <p15:guide id="7" orient="horz" pos="3707">
          <p15:clr>
            <a:srgbClr val="A4A3A4"/>
          </p15:clr>
        </p15:guide>
        <p15:guide id="8" orient="horz" pos="7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EA0"/>
    <a:srgbClr val="026493"/>
    <a:srgbClr val="00646E"/>
    <a:srgbClr val="8795A0"/>
    <a:srgbClr val="56639D"/>
    <a:srgbClr val="525986"/>
    <a:srgbClr val="729D8D"/>
    <a:srgbClr val="4F8A99"/>
    <a:srgbClr val="4E9985"/>
    <a:srgbClr val="8EA8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301B821-A1FF-4177-AEE7-76D212191A09}">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6277" autoAdjust="0"/>
  </p:normalViewPr>
  <p:slideViewPr>
    <p:cSldViewPr snapToGrid="0" snapToObjects="1" showGuides="1">
      <p:cViewPr>
        <p:scale>
          <a:sx n="103" d="100"/>
          <a:sy n="103" d="100"/>
        </p:scale>
        <p:origin x="488" y="-312"/>
      </p:cViewPr>
      <p:guideLst>
        <p:guide orient="horz" pos="4247"/>
        <p:guide orient="horz" pos="1329"/>
        <p:guide orient="horz" pos="3707"/>
        <p:guide orient="horz" pos="789"/>
        <p:guide pos="285"/>
        <p:guide pos="158"/>
        <p:guide pos="5475"/>
        <p:guide pos="2880"/>
      </p:guideLst>
    </p:cSldViewPr>
  </p:slideViewPr>
  <p:outlineViewPr>
    <p:cViewPr>
      <p:scale>
        <a:sx n="33" d="100"/>
        <a:sy n="33" d="100"/>
      </p:scale>
      <p:origin x="0" y="-27322"/>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46" Type="http://schemas.microsoft.com/office/2015/10/relationships/revisionInfo" Target="revisionInfo.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348F6101-F865-434C-8E03-1C010E47B5D0}" type="datetimeFigureOut">
              <a:rPr lang="en-US" altLang="en-US"/>
              <a:pPr>
                <a:defRPr/>
              </a:pPr>
              <a:t>4/13/18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9BDE4E75-88DF-4ADF-8177-C8A4B91AE97A}" type="slidenum">
              <a:rPr lang="en-US" altLang="en-US"/>
              <a:pPr>
                <a:defRPr/>
              </a:pPr>
              <a:t>‹#›</a:t>
            </a:fld>
            <a:endParaRPr lang="en-US" altLang="en-US"/>
          </a:p>
        </p:txBody>
      </p:sp>
    </p:spTree>
    <p:extLst>
      <p:ext uri="{BB962C8B-B14F-4D97-AF65-F5344CB8AC3E}">
        <p14:creationId xmlns:p14="http://schemas.microsoft.com/office/powerpoint/2010/main" val="1996876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BA7F01B5-F894-4428-8AAB-2DD80EE09C1C}" type="datetimeFigureOut">
              <a:rPr lang="en-GB"/>
              <a:pPr>
                <a:defRPr/>
              </a:pPr>
              <a:t>4/13/18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B53C4279-0E90-45C7-936D-21AD6824232C}" type="slidenum">
              <a:rPr lang="en-GB"/>
              <a:pPr>
                <a:defRPr/>
              </a:pPr>
              <a:t>‹#›</a:t>
            </a:fld>
            <a:endParaRPr lang="en-GB"/>
          </a:p>
        </p:txBody>
      </p:sp>
    </p:spTree>
    <p:extLst>
      <p:ext uri="{BB962C8B-B14F-4D97-AF65-F5344CB8AC3E}">
        <p14:creationId xmlns:p14="http://schemas.microsoft.com/office/powerpoint/2010/main" val="2891843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comprehensive genomic analysis of SCLC was published in 2012 by Charlies group while he was at Hopkins. Roman Thomas’s group followed in 2012 and then a tour de force 2015 nature paper by Julie George. </a:t>
            </a:r>
          </a:p>
          <a:p>
            <a:endParaRPr lang="en-US" dirty="0"/>
          </a:p>
          <a:p>
            <a:r>
              <a:rPr lang="en-US" dirty="0"/>
              <a:t>These studies defined the genomic landscape of SCLC, with near universal inactivation of tumor suppressors</a:t>
            </a:r>
            <a:r>
              <a:rPr lang="en-US" i="1" dirty="0"/>
              <a:t>TP53</a:t>
            </a:r>
            <a:r>
              <a:rPr lang="en-US" dirty="0"/>
              <a:t> and </a:t>
            </a:r>
            <a:r>
              <a:rPr lang="en-US" i="1" dirty="0"/>
              <a:t>RB1, </a:t>
            </a:r>
            <a:r>
              <a:rPr lang="en-US" dirty="0"/>
              <a:t>and demonstrated the extreme complexity of the SCLC genome with an average of 175 non-synonymous mutations per tumor. </a:t>
            </a:r>
          </a:p>
          <a:p>
            <a:endParaRPr lang="en-US" dirty="0"/>
          </a:p>
          <a:p>
            <a:r>
              <a:rPr lang="en-US" dirty="0"/>
              <a:t>This is a </a:t>
            </a:r>
            <a:r>
              <a:rPr lang="en-US" dirty="0" err="1"/>
              <a:t>circos</a:t>
            </a:r>
            <a:r>
              <a:rPr lang="en-US" dirty="0"/>
              <a:t> plot from the whole genome sequencing of human SCLC from the initial nature genetics paper showing the high number of copy number alterations, mutations and inter and intra chromosomal rearrangements. </a:t>
            </a:r>
          </a:p>
          <a:p>
            <a:endParaRPr lang="en-US" dirty="0"/>
          </a:p>
          <a:p>
            <a:r>
              <a:rPr lang="en-US" dirty="0"/>
              <a:t>This high mutational load would substantially compromise any attempt at analyzing determinants of acquired resistance between two unrelated or unlinked tumors for patients with SCLC. Given the amount of noise and heterogeneity between individuals treated with first line systemic therapy - identifying determinants of acquired chemotherapy resistance would be akin to finding a needle in a haystack. </a:t>
            </a:r>
          </a:p>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8650" fontAlgn="auto">
              <a:spcBef>
                <a:spcPts val="0"/>
              </a:spcBef>
              <a:spcAft>
                <a:spcPts val="0"/>
              </a:spcAft>
              <a:defRPr/>
            </a:pPr>
            <a:r>
              <a:rPr lang="en-US" dirty="0"/>
              <a:t>From the common targets such as PD-L1 and CTLA4 inhibition which in early phase trials has shown a response rate of 25% independent of PD-L1 status, CD47 macrophage don’t-eat me signal – I wrote a phase I protocol that is now open at MSK testing a trillium compound TTI-621, DLL3 and the drug antibody conjugate </a:t>
            </a:r>
            <a:r>
              <a:rPr lang="en-US" dirty="0" err="1"/>
              <a:t>Rova</a:t>
            </a:r>
            <a:r>
              <a:rPr lang="en-US" dirty="0"/>
              <a:t>-T which just completed the phase II, phase III studies are ongoing,  PARP inhibition with ongoing studies Lauren Byers MD Anderson and Anna </a:t>
            </a:r>
            <a:r>
              <a:rPr lang="en-US" dirty="0" err="1"/>
              <a:t>Farago</a:t>
            </a:r>
            <a:r>
              <a:rPr lang="en-US" dirty="0"/>
              <a:t> MGH, and cell cycle checkpoint inhibitors based on early clinical work out of Caroline Dive’s lab in Manchester we’re enrolling patients in a phase I study assessing safety of a WEE1 inhibitor AZD1775 in combination with </a:t>
            </a:r>
            <a:r>
              <a:rPr lang="en-US" dirty="0" err="1"/>
              <a:t>Olaparib</a:t>
            </a:r>
            <a:r>
              <a:rPr lang="en-US" dirty="0"/>
              <a:t> is ongoing. </a:t>
            </a:r>
          </a:p>
          <a:p>
            <a:pPr defTabSz="448650" fontAlgn="auto">
              <a:spcBef>
                <a:spcPts val="0"/>
              </a:spcBef>
              <a:spcAft>
                <a:spcPts val="0"/>
              </a:spcAft>
              <a:defRPr/>
            </a:pPr>
            <a:endParaRPr lang="en-US" dirty="0"/>
          </a:p>
          <a:p>
            <a:pPr defTabSz="448650" fontAlgn="auto">
              <a:spcBef>
                <a:spcPts val="0"/>
              </a:spcBef>
              <a:spcAft>
                <a:spcPts val="0"/>
              </a:spcAft>
              <a:defRPr/>
            </a:pPr>
            <a:r>
              <a:rPr lang="en-US" dirty="0"/>
              <a:t>This talk will focus on an epigenetic targeted mechanism – via inhibition of EZH2 leading to increased chemotherapy sensitivity via the SFLN11 axis. </a:t>
            </a:r>
          </a:p>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8650" fontAlgn="auto">
              <a:spcBef>
                <a:spcPts val="0"/>
              </a:spcBef>
              <a:spcAft>
                <a:spcPts val="0"/>
              </a:spcAft>
              <a:defRPr/>
            </a:pPr>
            <a:r>
              <a:rPr lang="en-US" dirty="0"/>
              <a:t>From the common targets such as PD-L1 and CTLA4 inhibition which in early phase trials has shown a response rate of 25% independent of PD-L1 status, CD47 macrophage don’t-eat me signal – I wrote a phase I protocol that is now open at MSK testing a trillium compound TTI-621, DLL3 and the drug antibody conjugate </a:t>
            </a:r>
            <a:r>
              <a:rPr lang="en-US" dirty="0" err="1"/>
              <a:t>Rova</a:t>
            </a:r>
            <a:r>
              <a:rPr lang="en-US" dirty="0"/>
              <a:t>-T which just completed the phase II, phase III studies are ongoing,  PARP inhibition with ongoing studies Lauren Byers MD Anderson and Anna </a:t>
            </a:r>
            <a:r>
              <a:rPr lang="en-US" dirty="0" err="1"/>
              <a:t>Farago</a:t>
            </a:r>
            <a:r>
              <a:rPr lang="en-US" dirty="0"/>
              <a:t> MGH, and cell cycle checkpoint inhibitors based on early clinical work out of Caroline Dive’s lab in Manchester we’re enrolling patients in a phase I study assessing safety of a WEE1 inhibitor AZD1775 in combination with </a:t>
            </a:r>
            <a:r>
              <a:rPr lang="en-US" dirty="0" err="1"/>
              <a:t>Olaparib</a:t>
            </a:r>
            <a:r>
              <a:rPr lang="en-US" dirty="0"/>
              <a:t> is ongoing. </a:t>
            </a:r>
          </a:p>
          <a:p>
            <a:pPr defTabSz="448650" fontAlgn="auto">
              <a:spcBef>
                <a:spcPts val="0"/>
              </a:spcBef>
              <a:spcAft>
                <a:spcPts val="0"/>
              </a:spcAft>
              <a:defRPr/>
            </a:pPr>
            <a:endParaRPr lang="en-US" dirty="0"/>
          </a:p>
          <a:p>
            <a:pPr defTabSz="448650" fontAlgn="auto">
              <a:spcBef>
                <a:spcPts val="0"/>
              </a:spcBef>
              <a:spcAft>
                <a:spcPts val="0"/>
              </a:spcAft>
              <a:defRPr/>
            </a:pPr>
            <a:r>
              <a:rPr lang="en-US" dirty="0"/>
              <a:t>This talk will focus on an epigenetic targeted mechanism – via inhibition of EZH2 leading to increased chemotherapy sensitivity via the SFLN11 axis. </a:t>
            </a:r>
          </a:p>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8650" fontAlgn="auto">
              <a:spcBef>
                <a:spcPts val="0"/>
              </a:spcBef>
              <a:spcAft>
                <a:spcPts val="0"/>
              </a:spcAft>
              <a:defRPr/>
            </a:pPr>
            <a:r>
              <a:rPr lang="en-US" dirty="0"/>
              <a:t>From the common targets such as PD-L1 and CTLA4 inhibition which in early phase trials has shown a response rate of 25% independent of PD-L1 status, CD47 macrophage don’t-eat me signal – I wrote a phase I protocol that is now open at MSK testing a trillium compound TTI-621, DLL3 and the drug antibody conjugate </a:t>
            </a:r>
            <a:r>
              <a:rPr lang="en-US" dirty="0" err="1"/>
              <a:t>Rova</a:t>
            </a:r>
            <a:r>
              <a:rPr lang="en-US" dirty="0"/>
              <a:t>-T which just completed the phase II, phase III studies are ongoing,  PARP inhibition with ongoing studies Lauren Byers MD Anderson and Anna </a:t>
            </a:r>
            <a:r>
              <a:rPr lang="en-US" dirty="0" err="1"/>
              <a:t>Farago</a:t>
            </a:r>
            <a:r>
              <a:rPr lang="en-US" dirty="0"/>
              <a:t> MGH, and cell cycle checkpoint inhibitors based on early clinical work out of Caroline Dive’s lab in Manchester we’re enrolling patients in a phase I study assessing safety of a WEE1 inhibitor AZD1775 in combination with </a:t>
            </a:r>
            <a:r>
              <a:rPr lang="en-US" dirty="0" err="1"/>
              <a:t>Olaparib</a:t>
            </a:r>
            <a:r>
              <a:rPr lang="en-US" dirty="0"/>
              <a:t> is ongoing. </a:t>
            </a:r>
          </a:p>
          <a:p>
            <a:pPr defTabSz="448650" fontAlgn="auto">
              <a:spcBef>
                <a:spcPts val="0"/>
              </a:spcBef>
              <a:spcAft>
                <a:spcPts val="0"/>
              </a:spcAft>
              <a:defRPr/>
            </a:pPr>
            <a:endParaRPr lang="en-US" dirty="0"/>
          </a:p>
          <a:p>
            <a:pPr defTabSz="448650" fontAlgn="auto">
              <a:spcBef>
                <a:spcPts val="0"/>
              </a:spcBef>
              <a:spcAft>
                <a:spcPts val="0"/>
              </a:spcAft>
              <a:defRPr/>
            </a:pPr>
            <a:r>
              <a:rPr lang="en-US" dirty="0"/>
              <a:t>This talk will focus on an epigenetic targeted mechanism – via inhibition of EZH2 leading to increased chemotherapy sensitivity via the SFLN11 axis. </a:t>
            </a:r>
          </a:p>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8650" fontAlgn="auto">
              <a:spcBef>
                <a:spcPts val="0"/>
              </a:spcBef>
              <a:spcAft>
                <a:spcPts val="0"/>
              </a:spcAft>
              <a:defRPr/>
            </a:pPr>
            <a:r>
              <a:rPr lang="en-US" dirty="0"/>
              <a:t>Post-translational modifications of histones play an important role in controlling the fidelity of cellular gene transcription patterns. Methylation of histone lysine and arginine residues, catalyzed by histone methyltransferases (HMTs), is a particularly important determinant of gene accessibility and transcription. Genetic alterations in a number of HMTs have been implicated in oncogenesis. Enhancer of </a:t>
            </a:r>
            <a:r>
              <a:rPr lang="en-US" dirty="0" err="1"/>
              <a:t>Zeste</a:t>
            </a:r>
            <a:r>
              <a:rPr lang="en-US" dirty="0"/>
              <a:t> homolog 2 (EZH2) catalyzes </a:t>
            </a:r>
            <a:r>
              <a:rPr lang="en-US" dirty="0" err="1"/>
              <a:t>trimethylation</a:t>
            </a:r>
            <a:r>
              <a:rPr lang="en-US" dirty="0"/>
              <a:t> of lysine 27 of histone H3 (H3K27), a suppressive mark associated with local chromatin condensation and gene silencing.  </a:t>
            </a:r>
          </a:p>
          <a:p>
            <a:pPr defTabSz="448650" fontAlgn="auto">
              <a:spcBef>
                <a:spcPts val="0"/>
              </a:spcBef>
              <a:spcAft>
                <a:spcPts val="0"/>
              </a:spcAft>
              <a:defRPr/>
            </a:pPr>
            <a:endParaRPr lang="en-US" dirty="0"/>
          </a:p>
          <a:p>
            <a:pPr defTabSz="448650" fontAlgn="auto">
              <a:spcBef>
                <a:spcPts val="0"/>
              </a:spcBef>
              <a:spcAft>
                <a:spcPts val="0"/>
              </a:spcAft>
              <a:defRPr/>
            </a:pPr>
            <a:r>
              <a:rPr lang="en-US" dirty="0"/>
              <a:t>Aberrant EZH2 activity has been implicated in oncogenesis in some tumor types, and changes in other proteins can lead to an oncogenic dependency on EZH2 activity, specifically those affecting the </a:t>
            </a:r>
            <a:r>
              <a:rPr lang="en-US" dirty="0" err="1"/>
              <a:t>SWItch</a:t>
            </a:r>
            <a:r>
              <a:rPr lang="en-US" dirty="0"/>
              <a:t>/Sucrose Non-Fermentable (SWI/SNF) chromatin remodeling complex. Inhibition of EZH2 activity by either knock-down or small molecule inhibition induces tumor cell death and durable tumor regression in preclinical models. EZH2 is highly expressed in SCLC and upregulation of EZH2 drives silencing of </a:t>
            </a:r>
            <a:r>
              <a:rPr lang="en-US" i="1" dirty="0"/>
              <a:t>SLFN11</a:t>
            </a:r>
            <a:r>
              <a:rPr lang="en-US" dirty="0"/>
              <a:t>. </a:t>
            </a:r>
            <a:r>
              <a:rPr lang="en-US" i="1" dirty="0"/>
              <a:t>SLFN11</a:t>
            </a:r>
            <a:r>
              <a:rPr lang="en-US" dirty="0"/>
              <a:t> silencing is reversible in SCLC with EZH2 inhibition. </a:t>
            </a:r>
            <a:r>
              <a:rPr lang="en-US" i="1" dirty="0"/>
              <a:t>In vivo</a:t>
            </a:r>
            <a:r>
              <a:rPr lang="en-US" dirty="0"/>
              <a:t> and </a:t>
            </a:r>
            <a:r>
              <a:rPr lang="en-US" i="1" dirty="0"/>
              <a:t>in vitro</a:t>
            </a:r>
            <a:r>
              <a:rPr lang="en-US" dirty="0"/>
              <a:t> preclinical studies suggest that EZH2 inhibition rescues silencing of </a:t>
            </a:r>
            <a:r>
              <a:rPr lang="en-US" i="1" dirty="0"/>
              <a:t>SLFN11</a:t>
            </a:r>
            <a:r>
              <a:rPr lang="en-US" dirty="0"/>
              <a:t> leading to treatment response in previously chemotherapy resistant models. </a:t>
            </a:r>
          </a:p>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are in vivo experiments of two </a:t>
            </a:r>
            <a:r>
              <a:rPr lang="en-US" dirty="0" err="1"/>
              <a:t>chemonaive</a:t>
            </a:r>
            <a:r>
              <a:rPr lang="en-US" dirty="0"/>
              <a:t> PDX-models, LX102 and LU149. The x axis represents time in days and the y axis represents tumor volume. </a:t>
            </a:r>
          </a:p>
          <a:p>
            <a:endParaRPr lang="en-US" dirty="0"/>
          </a:p>
          <a:p>
            <a:r>
              <a:rPr lang="en-US" dirty="0"/>
              <a:t>The black line represents the vehicle, untreated, and you can see rapid tumor growth. </a:t>
            </a:r>
          </a:p>
          <a:p>
            <a:endParaRPr lang="en-US" dirty="0"/>
          </a:p>
          <a:p>
            <a:r>
              <a:rPr lang="en-US" dirty="0"/>
              <a:t>The purple line are mice treated with single agent EPZ-11989, a preclinical EZH2 inhibitor made by </a:t>
            </a:r>
            <a:r>
              <a:rPr lang="en-US" dirty="0" err="1"/>
              <a:t>epizyme</a:t>
            </a:r>
            <a:r>
              <a:rPr lang="en-US" dirty="0"/>
              <a:t>, and you can see there is only minimal single agent activity. </a:t>
            </a:r>
          </a:p>
          <a:p>
            <a:endParaRPr lang="en-US" dirty="0"/>
          </a:p>
          <a:p>
            <a:r>
              <a:rPr lang="en-US" dirty="0"/>
              <a:t>The yellow line represents the combination of cisplatin and etoposide and you can see initial response followed by chemotherapy resistance and tumor breakthrough. </a:t>
            </a:r>
          </a:p>
          <a:p>
            <a:endParaRPr lang="en-US" dirty="0"/>
          </a:p>
          <a:p>
            <a:r>
              <a:rPr lang="en-US" dirty="0"/>
              <a:t>The red line represents combination chemotherapy and EZh2 inhibitor which shows the prevention of chemotherapy resistance. What is really exciting is that if you take a chemotherapy resistant animal and add the EZH2 inhibitor, shown in orange, we are able to re-</a:t>
            </a:r>
            <a:r>
              <a:rPr lang="en-US" dirty="0" err="1"/>
              <a:t>sentisitize</a:t>
            </a:r>
            <a:r>
              <a:rPr lang="en-US" dirty="0"/>
              <a:t> to chemotherapy and show tumor regression or stabilization in growth. </a:t>
            </a:r>
          </a:p>
        </p:txBody>
      </p:sp>
      <p:sp>
        <p:nvSpPr>
          <p:cNvPr id="4" name="Slide Number Placeholder 3"/>
          <p:cNvSpPr>
            <a:spLocks noGrp="1"/>
          </p:cNvSpPr>
          <p:nvPr>
            <p:ph type="sldNum" sz="quarter" idx="10"/>
          </p:nvPr>
        </p:nvSpPr>
        <p:spPr/>
        <p:txBody>
          <a:bodyPr/>
          <a:lstStyle/>
          <a:p>
            <a:fld id="{3339FBE3-7C1E-604C-A973-421AC64550EC}"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8650" fontAlgn="auto">
              <a:spcBef>
                <a:spcPts val="0"/>
              </a:spcBef>
              <a:spcAft>
                <a:spcPts val="0"/>
              </a:spcAft>
              <a:defRPr/>
            </a:pPr>
            <a:r>
              <a:rPr lang="en-US" dirty="0"/>
              <a:t>This is the same experiment shown on the last slide, however now with chemoresistant PDX-models. EZH2 </a:t>
            </a:r>
            <a:r>
              <a:rPr lang="en-US" dirty="0" err="1"/>
              <a:t>inhbition</a:t>
            </a:r>
            <a:r>
              <a:rPr lang="en-US" dirty="0"/>
              <a:t> in combination with irinotecan can markedly improve second line therapy in chemoresistant PDX models. </a:t>
            </a:r>
          </a:p>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8650" fontAlgn="auto">
              <a:spcBef>
                <a:spcPts val="0"/>
              </a:spcBef>
              <a:spcAft>
                <a:spcPts val="0"/>
              </a:spcAft>
              <a:defRPr/>
            </a:pPr>
            <a:r>
              <a:rPr lang="en-US" dirty="0"/>
              <a:t>From the common targets such as PD-L1 and CTLA4 inhibition which in early phase trials has shown a response rate of 25% independent of PD-L1 status, CD47 macrophage don’t-eat me signal – I wrote a phase I protocol that is now open at MSK testing a trillium compound TTI-621, DLL3 and the drug antibody conjugate </a:t>
            </a:r>
            <a:r>
              <a:rPr lang="en-US" dirty="0" err="1"/>
              <a:t>Rova</a:t>
            </a:r>
            <a:r>
              <a:rPr lang="en-US" dirty="0"/>
              <a:t>-T which just completed the phase II, phase III studies are ongoing,  PARP inhibition with ongoing studies Lauren Byers MD Anderson and Anna </a:t>
            </a:r>
            <a:r>
              <a:rPr lang="en-US" dirty="0" err="1"/>
              <a:t>Farago</a:t>
            </a:r>
            <a:r>
              <a:rPr lang="en-US" dirty="0"/>
              <a:t> MGH, and cell cycle checkpoint inhibitors based on early clinical work out of Caroline Dive’s lab in Manchester we’re enrolling patients in a phase I study assessing safety of a WEE1 inhibitor AZD1775 in combination with </a:t>
            </a:r>
            <a:r>
              <a:rPr lang="en-US" dirty="0" err="1"/>
              <a:t>Olaparib</a:t>
            </a:r>
            <a:r>
              <a:rPr lang="en-US" dirty="0"/>
              <a:t> is ongoing. </a:t>
            </a:r>
          </a:p>
          <a:p>
            <a:pPr defTabSz="448650" fontAlgn="auto">
              <a:spcBef>
                <a:spcPts val="0"/>
              </a:spcBef>
              <a:spcAft>
                <a:spcPts val="0"/>
              </a:spcAft>
              <a:defRPr/>
            </a:pPr>
            <a:endParaRPr lang="en-US" dirty="0"/>
          </a:p>
          <a:p>
            <a:pPr defTabSz="448650" fontAlgn="auto">
              <a:spcBef>
                <a:spcPts val="0"/>
              </a:spcBef>
              <a:spcAft>
                <a:spcPts val="0"/>
              </a:spcAft>
              <a:defRPr/>
            </a:pPr>
            <a:r>
              <a:rPr lang="en-US" dirty="0"/>
              <a:t>This talk will focus on an epigenetic targeted mechanism – via inhibition of EZH2 leading to increased chemotherapy sensitivity via the SFLN11 axis. </a:t>
            </a:r>
          </a:p>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8650" fontAlgn="auto">
              <a:spcBef>
                <a:spcPts val="0"/>
              </a:spcBef>
              <a:spcAft>
                <a:spcPts val="0"/>
              </a:spcAft>
              <a:defRPr/>
            </a:pPr>
            <a:r>
              <a:rPr lang="en-US" dirty="0"/>
              <a:t>From the common targets such as PD-L1 and CTLA4 inhibition which in early phase trials has shown a response rate of 25% independent of PD-L1 status, CD47 macrophage don’t-eat me signal – I wrote a phase I protocol that is now open at MSK testing a trillium compound TTI-621, DLL3 and the drug antibody conjugate </a:t>
            </a:r>
            <a:r>
              <a:rPr lang="en-US" dirty="0" err="1"/>
              <a:t>Rova</a:t>
            </a:r>
            <a:r>
              <a:rPr lang="en-US" dirty="0"/>
              <a:t>-T which just completed the phase II, phase III studies are ongoing,  PARP inhibition with ongoing studies Lauren Byers MD Anderson and Anna </a:t>
            </a:r>
            <a:r>
              <a:rPr lang="en-US" dirty="0" err="1"/>
              <a:t>Farago</a:t>
            </a:r>
            <a:r>
              <a:rPr lang="en-US" dirty="0"/>
              <a:t> MGH, and cell cycle checkpoint inhibitors based on early clinical work out of Caroline Dive’s lab in Manchester we’re enrolling patients in a phase I study assessing safety of a WEE1 inhibitor AZD1775 in combination with </a:t>
            </a:r>
            <a:r>
              <a:rPr lang="en-US" dirty="0" err="1"/>
              <a:t>Olaparib</a:t>
            </a:r>
            <a:r>
              <a:rPr lang="en-US" dirty="0"/>
              <a:t> is ongoing. </a:t>
            </a:r>
          </a:p>
          <a:p>
            <a:pPr defTabSz="448650" fontAlgn="auto">
              <a:spcBef>
                <a:spcPts val="0"/>
              </a:spcBef>
              <a:spcAft>
                <a:spcPts val="0"/>
              </a:spcAft>
              <a:defRPr/>
            </a:pPr>
            <a:endParaRPr lang="en-US" dirty="0"/>
          </a:p>
          <a:p>
            <a:pPr defTabSz="448650" fontAlgn="auto">
              <a:spcBef>
                <a:spcPts val="0"/>
              </a:spcBef>
              <a:spcAft>
                <a:spcPts val="0"/>
              </a:spcAft>
              <a:defRPr/>
            </a:pPr>
            <a:r>
              <a:rPr lang="en-US" dirty="0"/>
              <a:t>This talk will focus on an epigenetic targeted mechanism – via inhibition of EZH2 leading to increased chemotherapy sensitivity via the SFLN11 axis. </a:t>
            </a:r>
          </a:p>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8650" fontAlgn="auto">
              <a:spcBef>
                <a:spcPts val="0"/>
              </a:spcBef>
              <a:spcAft>
                <a:spcPts val="0"/>
              </a:spcAft>
              <a:defRPr/>
            </a:pPr>
            <a:r>
              <a:rPr lang="en-US" dirty="0"/>
              <a:t>From the common targets such as PD-L1 and CTLA4 inhibition which in early phase trials has shown a response rate of 25% independent of PD-L1 status, CD47 macrophage don’t-eat me signal – I wrote a phase I protocol that is now open at MSK testing a trillium compound TTI-621, DLL3 and the drug antibody conjugate </a:t>
            </a:r>
            <a:r>
              <a:rPr lang="en-US" dirty="0" err="1"/>
              <a:t>Rova</a:t>
            </a:r>
            <a:r>
              <a:rPr lang="en-US" dirty="0"/>
              <a:t>-T which just completed the phase II, phase III studies are ongoing,  PARP inhibition with ongoing studies Lauren Byers MD Anderson and Anna </a:t>
            </a:r>
            <a:r>
              <a:rPr lang="en-US" dirty="0" err="1"/>
              <a:t>Farago</a:t>
            </a:r>
            <a:r>
              <a:rPr lang="en-US" dirty="0"/>
              <a:t> MGH, and cell cycle checkpoint inhibitors based on early clinical work out of Caroline Dive’s lab in Manchester we’re enrolling patients in a phase I study assessing safety of a WEE1 inhibitor AZD1775 in combination with </a:t>
            </a:r>
            <a:r>
              <a:rPr lang="en-US" dirty="0" err="1"/>
              <a:t>Olaparib</a:t>
            </a:r>
            <a:r>
              <a:rPr lang="en-US" dirty="0"/>
              <a:t> is ongoing. </a:t>
            </a:r>
          </a:p>
          <a:p>
            <a:pPr defTabSz="448650" fontAlgn="auto">
              <a:spcBef>
                <a:spcPts val="0"/>
              </a:spcBef>
              <a:spcAft>
                <a:spcPts val="0"/>
              </a:spcAft>
              <a:defRPr/>
            </a:pPr>
            <a:endParaRPr lang="en-US" dirty="0"/>
          </a:p>
          <a:p>
            <a:pPr defTabSz="448650" fontAlgn="auto">
              <a:spcBef>
                <a:spcPts val="0"/>
              </a:spcBef>
              <a:spcAft>
                <a:spcPts val="0"/>
              </a:spcAft>
              <a:defRPr/>
            </a:pPr>
            <a:r>
              <a:rPr lang="en-US" dirty="0"/>
              <a:t>This talk will focus on an epigenetic targeted mechanism – via inhibition of EZH2 leading to increased chemotherapy sensitivity via the SFLN11 axis. </a:t>
            </a:r>
          </a:p>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Presentation">
    <p:spTree>
      <p:nvGrpSpPr>
        <p:cNvPr id="1" name=""/>
        <p:cNvGrpSpPr/>
        <p:nvPr/>
      </p:nvGrpSpPr>
      <p:grpSpPr>
        <a:xfrm>
          <a:off x="0" y="0"/>
          <a:ext cx="0" cy="0"/>
          <a:chOff x="0" y="0"/>
          <a:chExt cx="0" cy="0"/>
        </a:xfrm>
      </p:grpSpPr>
      <p:sp>
        <p:nvSpPr>
          <p:cNvPr id="2" name="Title 1"/>
          <p:cNvSpPr>
            <a:spLocks noGrp="1"/>
          </p:cNvSpPr>
          <p:nvPr>
            <p:ph type="ctrTitle"/>
          </p:nvPr>
        </p:nvSpPr>
        <p:spPr>
          <a:xfrm>
            <a:off x="679604" y="1609200"/>
            <a:ext cx="4982739" cy="914400"/>
          </a:xfrm>
        </p:spPr>
        <p:txBody>
          <a:bodyPr anchor="b">
            <a:noAutofit/>
          </a:bodyPr>
          <a:lstStyle>
            <a:lvl1pPr algn="l">
              <a:lnSpc>
                <a:spcPct val="80000"/>
              </a:lnSpc>
              <a:defRPr sz="3200" b="1" i="0" cap="all">
                <a:solidFill>
                  <a:schemeClr val="tx1"/>
                </a:solidFill>
                <a:latin typeface="Arial Narrow"/>
                <a:cs typeface="Arial Narrow"/>
              </a:defRPr>
            </a:lvl1pPr>
          </a:lstStyle>
          <a:p>
            <a:r>
              <a:rPr lang="en-US"/>
              <a:t>Click to edit Master title style</a:t>
            </a:r>
            <a:endParaRPr lang="en-US" dirty="0"/>
          </a:p>
        </p:txBody>
      </p:sp>
      <p:sp>
        <p:nvSpPr>
          <p:cNvPr id="3" name="Subtitle 2"/>
          <p:cNvSpPr>
            <a:spLocks noGrp="1"/>
          </p:cNvSpPr>
          <p:nvPr>
            <p:ph type="subTitle" idx="1"/>
          </p:nvPr>
        </p:nvSpPr>
        <p:spPr>
          <a:xfrm>
            <a:off x="679604" y="2527609"/>
            <a:ext cx="4982739" cy="450000"/>
          </a:xfrm>
        </p:spPr>
        <p:txBody>
          <a:bodyPr>
            <a:noAutofit/>
          </a:bodyPr>
          <a:lstStyle>
            <a:lvl1pPr marL="0" indent="0" algn="l">
              <a:buNone/>
              <a:defRPr sz="2400">
                <a:solidFill>
                  <a:schemeClr val="tx1"/>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9" name="Text Placeholder 18"/>
          <p:cNvSpPr>
            <a:spLocks noGrp="1"/>
          </p:cNvSpPr>
          <p:nvPr>
            <p:ph type="body" sz="quarter" idx="10"/>
          </p:nvPr>
        </p:nvSpPr>
        <p:spPr>
          <a:xfrm>
            <a:off x="679606" y="3434400"/>
            <a:ext cx="4425177" cy="230400"/>
          </a:xfrm>
        </p:spPr>
        <p:txBody>
          <a:bodyPr tIns="46800" bIns="234000">
            <a:noAutofit/>
          </a:bodyPr>
          <a:lstStyle>
            <a:lvl1pPr marL="0" indent="0">
              <a:buFontTx/>
              <a:buNone/>
              <a:defRPr sz="1200" b="1">
                <a:solidFill>
                  <a:schemeClr val="tx1"/>
                </a:solidFill>
              </a:defRPr>
            </a:lvl1pPr>
          </a:lstStyle>
          <a:p>
            <a:pPr lvl="0"/>
            <a:r>
              <a:rPr lang="en-US"/>
              <a:t>Click to edit Master text styles</a:t>
            </a:r>
          </a:p>
        </p:txBody>
      </p:sp>
      <p:sp>
        <p:nvSpPr>
          <p:cNvPr id="20" name="Text Placeholder 18"/>
          <p:cNvSpPr>
            <a:spLocks noGrp="1"/>
          </p:cNvSpPr>
          <p:nvPr>
            <p:ph type="body" sz="quarter" idx="11"/>
          </p:nvPr>
        </p:nvSpPr>
        <p:spPr>
          <a:xfrm>
            <a:off x="679606" y="3670726"/>
            <a:ext cx="4425177" cy="230400"/>
          </a:xfrm>
        </p:spPr>
        <p:txBody>
          <a:bodyPr tIns="46800" bIns="234000">
            <a:noAutofit/>
          </a:bodyPr>
          <a:lstStyle>
            <a:lvl1pPr marL="0" indent="0">
              <a:buFontTx/>
              <a:buNone/>
              <a:defRPr sz="1200" b="0">
                <a:solidFill>
                  <a:schemeClr val="tx1"/>
                </a:solidFill>
              </a:defRPr>
            </a:lvl1pPr>
          </a:lstStyle>
          <a:p>
            <a:pPr lvl="0"/>
            <a:r>
              <a:rPr lang="en-US"/>
              <a:t>Click to edit Master text styles</a:t>
            </a:r>
          </a:p>
        </p:txBody>
      </p:sp>
      <p:sp>
        <p:nvSpPr>
          <p:cNvPr id="21" name="Text Placeholder 18"/>
          <p:cNvSpPr>
            <a:spLocks noGrp="1"/>
          </p:cNvSpPr>
          <p:nvPr>
            <p:ph type="body" sz="quarter" idx="12"/>
          </p:nvPr>
        </p:nvSpPr>
        <p:spPr>
          <a:xfrm>
            <a:off x="679606" y="4474543"/>
            <a:ext cx="3984758" cy="230833"/>
          </a:xfrm>
        </p:spPr>
        <p:txBody>
          <a:bodyPr bIns="234000">
            <a:noAutofit/>
          </a:bodyPr>
          <a:lstStyle>
            <a:lvl1pPr marL="0" indent="0">
              <a:buFontTx/>
              <a:buNone/>
              <a:defRPr sz="1200" b="0">
                <a:solidFill>
                  <a:schemeClr val="tx1"/>
                </a:solidFill>
              </a:defRPr>
            </a:lvl1pPr>
          </a:lstStyle>
          <a:p>
            <a:pPr lvl="0"/>
            <a:r>
              <a:rPr lang="en-US"/>
              <a:t>Click to edit Master text styles</a:t>
            </a:r>
          </a:p>
        </p:txBody>
      </p:sp>
      <p:sp>
        <p:nvSpPr>
          <p:cNvPr id="6" name="TextBox 5"/>
          <p:cNvSpPr txBox="1"/>
          <p:nvPr userDrawn="1"/>
        </p:nvSpPr>
        <p:spPr>
          <a:xfrm>
            <a:off x="5165494" y="418616"/>
            <a:ext cx="3523200"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fr-CH" sz="1400" b="1" dirty="0">
                <a:solidFill>
                  <a:srgbClr val="4F8EA0"/>
                </a:solidFill>
                <a:latin typeface="+mj-lt"/>
              </a:rPr>
              <a:t>EUROPEAN</a:t>
            </a:r>
            <a:r>
              <a:rPr lang="fr-CH" sz="1400" b="1" baseline="0" dirty="0">
                <a:solidFill>
                  <a:srgbClr val="4F8EA0"/>
                </a:solidFill>
                <a:latin typeface="+mj-lt"/>
              </a:rPr>
              <a:t> LUNG CANCER CONGRESS 2018</a:t>
            </a:r>
            <a:endParaRPr lang="fr-CH" sz="1400" b="1" dirty="0">
              <a:solidFill>
                <a:srgbClr val="4F8EA0"/>
              </a:solidFill>
              <a:latin typeface="+mj-lt"/>
            </a:endParaRPr>
          </a:p>
        </p:txBody>
      </p:sp>
      <p:sp>
        <p:nvSpPr>
          <p:cNvPr id="17" name="TextBox 16"/>
          <p:cNvSpPr txBox="1"/>
          <p:nvPr userDrawn="1"/>
        </p:nvSpPr>
        <p:spPr>
          <a:xfrm>
            <a:off x="7028161" y="4392000"/>
            <a:ext cx="1658775" cy="33855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pPr>
            <a:r>
              <a:rPr lang="it-IT" sz="1600" i="0" u="none" strike="noStrike" kern="1200" baseline="0" dirty="0">
                <a:latin typeface="Arial Narrow"/>
                <a:ea typeface="+mn-ea"/>
                <a:cs typeface="Arial Narrow"/>
              </a:rPr>
              <a:t>elcc2018</a:t>
            </a:r>
            <a:r>
              <a:rPr lang="en-US" sz="1600" i="0" u="none" strike="noStrike" kern="1200" baseline="0" dirty="0">
                <a:latin typeface="Arial Narrow"/>
                <a:ea typeface="+mn-ea"/>
                <a:cs typeface="Arial Narrow"/>
              </a:rPr>
              <a:t>.org</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9603" y="418615"/>
            <a:ext cx="1077087" cy="494538"/>
          </a:xfrm>
          <a:prstGeom prst="rect">
            <a:avLst/>
          </a:prstGeom>
        </p:spPr>
      </p:pic>
    </p:spTree>
    <p:extLst>
      <p:ext uri="{BB962C8B-B14F-4D97-AF65-F5344CB8AC3E}">
        <p14:creationId xmlns:p14="http://schemas.microsoft.com/office/powerpoint/2010/main" val="152269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810008"/>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53950" y="1025165"/>
            <a:ext cx="8231251" cy="3137195"/>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300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a:xfrm>
            <a:off x="7394141" y="4849355"/>
            <a:ext cx="990600" cy="228600"/>
          </a:xfrm>
          <a:prstGeom prst="rect">
            <a:avLst/>
          </a:prstGeom>
        </p:spPr>
        <p:txBody>
          <a:bodyPr/>
          <a:lstStyle>
            <a:lvl1pPr>
              <a:defRPr>
                <a:solidFill>
                  <a:srgbClr val="E49FCA"/>
                </a:solidFill>
              </a:defRPr>
            </a:lvl1pPr>
          </a:lstStyle>
          <a:p>
            <a:pPr>
              <a:defRPr/>
            </a:pPr>
            <a:r>
              <a:rPr lang="en-US"/>
              <a:t>6/5/2016</a:t>
            </a:r>
            <a:endParaRPr lang="en-US" dirty="0"/>
          </a:p>
        </p:txBody>
      </p:sp>
      <p:sp>
        <p:nvSpPr>
          <p:cNvPr id="4" name="Footer Placeholder 3"/>
          <p:cNvSpPr>
            <a:spLocks noGrp="1"/>
          </p:cNvSpPr>
          <p:nvPr>
            <p:ph type="ftr" sz="quarter" idx="11"/>
          </p:nvPr>
        </p:nvSpPr>
        <p:spPr>
          <a:xfrm>
            <a:off x="4422341" y="4849355"/>
            <a:ext cx="2895600" cy="228600"/>
          </a:xfrm>
          <a:prstGeom prst="rect">
            <a:avLst/>
          </a:prstGeom>
        </p:spPr>
        <p:txBody>
          <a:bodyPr/>
          <a:lstStyle>
            <a:lvl1pPr>
              <a:defRPr>
                <a:solidFill>
                  <a:srgbClr val="E49FCA"/>
                </a:solidFill>
              </a:defRPr>
            </a:lvl1pPr>
          </a:lstStyle>
          <a:p>
            <a:pPr>
              <a:defRPr/>
            </a:pPr>
            <a:r>
              <a:rPr lang="en-US"/>
              <a:t>Presented by:</a:t>
            </a:r>
          </a:p>
        </p:txBody>
      </p:sp>
      <p:sp>
        <p:nvSpPr>
          <p:cNvPr id="5" name="Slide Number Placeholder 4"/>
          <p:cNvSpPr>
            <a:spLocks noGrp="1"/>
          </p:cNvSpPr>
          <p:nvPr>
            <p:ph type="sldNum" sz="quarter" idx="12"/>
          </p:nvPr>
        </p:nvSpPr>
        <p:spPr>
          <a:xfrm>
            <a:off x="8460941" y="4849355"/>
            <a:ext cx="381000" cy="228600"/>
          </a:xfrm>
          <a:prstGeom prst="rect">
            <a:avLst/>
          </a:prstGeom>
        </p:spPr>
        <p:txBody>
          <a:bodyPr/>
          <a:lstStyle>
            <a:lvl1pPr>
              <a:defRPr>
                <a:solidFill>
                  <a:srgbClr val="E49FCA"/>
                </a:solidFill>
              </a:defRPr>
            </a:lvl1pPr>
          </a:lstStyle>
          <a:p>
            <a:pPr>
              <a:defRPr/>
            </a:pPr>
            <a:fld id="{C4C66A6D-0826-A046-B434-1CF4F6FDB106}" type="slidenum">
              <a:rPr lang="en-US" smtClean="0"/>
              <a:pPr>
                <a:defRPr/>
              </a:pPr>
              <a:t>‹#›</a:t>
            </a:fld>
            <a:endParaRPr lang="en-US" dirty="0"/>
          </a:p>
        </p:txBody>
      </p:sp>
    </p:spTree>
    <p:extLst>
      <p:ext uri="{BB962C8B-B14F-4D97-AF65-F5344CB8AC3E}">
        <p14:creationId xmlns:p14="http://schemas.microsoft.com/office/powerpoint/2010/main" val="103753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Chapter">
    <p:spTree>
      <p:nvGrpSpPr>
        <p:cNvPr id="1" name=""/>
        <p:cNvGrpSpPr/>
        <p:nvPr/>
      </p:nvGrpSpPr>
      <p:grpSpPr>
        <a:xfrm>
          <a:off x="0" y="0"/>
          <a:ext cx="0" cy="0"/>
          <a:chOff x="0" y="0"/>
          <a:chExt cx="0" cy="0"/>
        </a:xfrm>
      </p:grpSpPr>
      <p:sp>
        <p:nvSpPr>
          <p:cNvPr id="15" name="Title 1"/>
          <p:cNvSpPr>
            <a:spLocks noGrp="1"/>
          </p:cNvSpPr>
          <p:nvPr>
            <p:ph type="ctrTitle"/>
          </p:nvPr>
        </p:nvSpPr>
        <p:spPr>
          <a:xfrm>
            <a:off x="685800" y="1609200"/>
            <a:ext cx="4982737" cy="914400"/>
          </a:xfrm>
        </p:spPr>
        <p:txBody>
          <a:bodyPr anchor="b">
            <a:noAutofit/>
          </a:bodyPr>
          <a:lstStyle>
            <a:lvl1pPr algn="l">
              <a:lnSpc>
                <a:spcPct val="80000"/>
              </a:lnSpc>
              <a:defRPr b="1" i="0" cap="all">
                <a:solidFill>
                  <a:schemeClr val="tx1"/>
                </a:solidFill>
                <a:latin typeface="Arial Narrow"/>
                <a:cs typeface="Arial Narrow"/>
              </a:defRPr>
            </a:lvl1pPr>
          </a:lstStyle>
          <a:p>
            <a:r>
              <a:rPr lang="en-US"/>
              <a:t>Click to edit Master title style</a:t>
            </a:r>
            <a:endParaRPr lang="en-US" dirty="0"/>
          </a:p>
        </p:txBody>
      </p:sp>
      <p:sp>
        <p:nvSpPr>
          <p:cNvPr id="16" name="Subtitle 2"/>
          <p:cNvSpPr>
            <a:spLocks noGrp="1"/>
          </p:cNvSpPr>
          <p:nvPr>
            <p:ph type="subTitle" idx="1"/>
          </p:nvPr>
        </p:nvSpPr>
        <p:spPr>
          <a:xfrm>
            <a:off x="685801" y="2527609"/>
            <a:ext cx="4982737" cy="504000"/>
          </a:xfrm>
        </p:spPr>
        <p:txBody>
          <a:bodyPr>
            <a:noAutofit/>
          </a:bodyPr>
          <a:lstStyle>
            <a:lvl1pPr marL="0" indent="0" algn="l">
              <a:buNone/>
              <a:defRPr sz="2400">
                <a:solidFill>
                  <a:schemeClr val="tx1"/>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541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40000" y="414090"/>
            <a:ext cx="5254702" cy="415499"/>
          </a:xfrm>
        </p:spPr>
        <p:txBody>
          <a:bodyPr anchor="b">
            <a:noAutofit/>
          </a:bodyPr>
          <a:lstStyle>
            <a:lvl1pPr>
              <a:defRPr sz="2400" cap="all" baseline="0"/>
            </a:lvl1pPr>
          </a:lstStyle>
          <a:p>
            <a:r>
              <a:rPr lang="en-US"/>
              <a:t>Click to edit Master title style</a:t>
            </a:r>
            <a:endParaRPr lang="en-US" dirty="0"/>
          </a:p>
        </p:txBody>
      </p:sp>
      <p:sp>
        <p:nvSpPr>
          <p:cNvPr id="12" name="Text Placeholder 11"/>
          <p:cNvSpPr>
            <a:spLocks noGrp="1"/>
          </p:cNvSpPr>
          <p:nvPr>
            <p:ph type="body" sz="quarter" idx="10"/>
          </p:nvPr>
        </p:nvSpPr>
        <p:spPr>
          <a:xfrm>
            <a:off x="540000" y="810001"/>
            <a:ext cx="5254702" cy="366596"/>
          </a:xfrm>
        </p:spPr>
        <p:txBody>
          <a:bodyPr>
            <a:noAutofit/>
          </a:bodyPr>
          <a:lstStyle>
            <a:lvl1pPr marL="0" indent="0">
              <a:buNone/>
              <a:defRPr sz="2000" baseline="0">
                <a:solidFill>
                  <a:schemeClr val="tx1"/>
                </a:solidFill>
              </a:defRPr>
            </a:lvl1pPr>
          </a:lstStyle>
          <a:p>
            <a:pPr lvl="0"/>
            <a:r>
              <a:rPr lang="en-US"/>
              <a:t>Click to edit Master text styles</a:t>
            </a:r>
          </a:p>
        </p:txBody>
      </p:sp>
      <p:sp>
        <p:nvSpPr>
          <p:cNvPr id="13" name="Text Placeholder 6"/>
          <p:cNvSpPr>
            <a:spLocks noGrp="1"/>
          </p:cNvSpPr>
          <p:nvPr>
            <p:ph type="body" sz="quarter" idx="12"/>
          </p:nvPr>
        </p:nvSpPr>
        <p:spPr>
          <a:xfrm>
            <a:off x="540000" y="1584722"/>
            <a:ext cx="8056800" cy="3015156"/>
          </a:xfrm>
        </p:spPr>
        <p:txBody>
          <a:bodyPr>
            <a:noAutofit/>
          </a:bodyPr>
          <a:lstStyle>
            <a:lvl1pPr marL="0" indent="0">
              <a:buNone/>
              <a:defRPr sz="1600" baseline="0"/>
            </a:lvl1pPr>
          </a:lstStyle>
          <a:p>
            <a:pPr lvl="0"/>
            <a:r>
              <a:rPr lang="en-US"/>
              <a:t>Click to edit Master text styles</a:t>
            </a:r>
          </a:p>
        </p:txBody>
      </p:sp>
      <p:sp>
        <p:nvSpPr>
          <p:cNvPr id="6" name="Slide Number Placeholder 5"/>
          <p:cNvSpPr>
            <a:spLocks noGrp="1"/>
          </p:cNvSpPr>
          <p:nvPr>
            <p:ph type="sldNum" sz="quarter" idx="13"/>
          </p:nvPr>
        </p:nvSpPr>
        <p:spPr/>
        <p:txBody>
          <a:bodyPr/>
          <a:lstStyle>
            <a:lvl1pPr>
              <a:defRPr/>
            </a:lvl1pPr>
          </a:lstStyle>
          <a:p>
            <a:pPr>
              <a:defRPr/>
            </a:pPr>
            <a:fld id="{D7A788FA-F864-4521-9DFD-AF03C9BFF3E5}" type="slidenum">
              <a:rPr lang="en-US" altLang="en-US"/>
              <a:pPr>
                <a:defRPr/>
              </a:pPr>
              <a:t>‹#›</a:t>
            </a:fld>
            <a:endParaRPr lang="en-US" altLang="en-US"/>
          </a:p>
        </p:txBody>
      </p:sp>
    </p:spTree>
    <p:extLst>
      <p:ext uri="{BB962C8B-B14F-4D97-AF65-F5344CB8AC3E}">
        <p14:creationId xmlns:p14="http://schemas.microsoft.com/office/powerpoint/2010/main" val="30906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Content and Tex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537681" y="1584722"/>
            <a:ext cx="3413637" cy="3010220"/>
          </a:xfrm>
          <a:solidFill>
            <a:schemeClr val="bg1">
              <a:lumMod val="85000"/>
            </a:schemeClr>
          </a:solidFill>
        </p:spPr>
        <p:txBody>
          <a:bodyPr anchor="ctr"/>
          <a:lstStyle>
            <a:lvl1pPr marL="0" indent="0" algn="ctr">
              <a:buNone/>
              <a:defRPr sz="1600" baseline="0"/>
            </a:lvl1pPr>
          </a:lstStyle>
          <a:p>
            <a:pPr lvl="0"/>
            <a:r>
              <a:rPr lang="en-US"/>
              <a:t>Click to edit Master text styles</a:t>
            </a:r>
          </a:p>
        </p:txBody>
      </p:sp>
      <p:sp>
        <p:nvSpPr>
          <p:cNvPr id="7" name="Text Placeholder 6"/>
          <p:cNvSpPr>
            <a:spLocks noGrp="1"/>
          </p:cNvSpPr>
          <p:nvPr>
            <p:ph type="body" sz="quarter" idx="12"/>
          </p:nvPr>
        </p:nvSpPr>
        <p:spPr>
          <a:xfrm>
            <a:off x="4079509" y="1585042"/>
            <a:ext cx="4528800" cy="3009900"/>
          </a:xfrm>
        </p:spPr>
        <p:txBody>
          <a:bodyPr>
            <a:noAutofit/>
          </a:bodyPr>
          <a:lstStyle>
            <a:lvl1pPr marL="0" indent="0">
              <a:buNone/>
              <a:defRPr sz="1600" baseline="0"/>
            </a:lvl1pPr>
          </a:lstStyle>
          <a:p>
            <a:pPr lvl="0"/>
            <a:r>
              <a:rPr lang="en-US"/>
              <a:t>Click to edit Master text styles</a:t>
            </a:r>
          </a:p>
        </p:txBody>
      </p:sp>
      <p:sp>
        <p:nvSpPr>
          <p:cNvPr id="10" name="Title 1"/>
          <p:cNvSpPr>
            <a:spLocks noGrp="1"/>
          </p:cNvSpPr>
          <p:nvPr>
            <p:ph type="title"/>
          </p:nvPr>
        </p:nvSpPr>
        <p:spPr>
          <a:xfrm>
            <a:off x="540855" y="413100"/>
            <a:ext cx="5254702" cy="415499"/>
          </a:xfrm>
        </p:spPr>
        <p:txBody>
          <a:bodyPr anchor="b">
            <a:noAutofit/>
          </a:bodyPr>
          <a:lstStyle>
            <a:lvl1pPr>
              <a:defRPr sz="2400" cap="all" baseline="0"/>
            </a:lvl1pPr>
          </a:lstStyle>
          <a:p>
            <a:r>
              <a:rPr lang="en-US"/>
              <a:t>Click to edit Master title style</a:t>
            </a:r>
            <a:endParaRPr lang="en-US" dirty="0"/>
          </a:p>
        </p:txBody>
      </p:sp>
      <p:sp>
        <p:nvSpPr>
          <p:cNvPr id="11" name="Text Placeholder 11"/>
          <p:cNvSpPr>
            <a:spLocks noGrp="1"/>
          </p:cNvSpPr>
          <p:nvPr>
            <p:ph type="body" sz="quarter" idx="10"/>
          </p:nvPr>
        </p:nvSpPr>
        <p:spPr>
          <a:xfrm>
            <a:off x="540855" y="810001"/>
            <a:ext cx="5254702" cy="366596"/>
          </a:xfrm>
        </p:spPr>
        <p:txBody>
          <a:bodyPr>
            <a:noAutofit/>
          </a:bodyPr>
          <a:lstStyle>
            <a:lvl1pPr marL="0" indent="0">
              <a:buNone/>
              <a:defRPr sz="2000" baseline="0">
                <a:solidFill>
                  <a:schemeClr val="tx1"/>
                </a:solidFill>
              </a:defRPr>
            </a:lvl1pPr>
          </a:lstStyle>
          <a:p>
            <a:pPr lvl="0"/>
            <a:r>
              <a:rPr lang="en-US"/>
              <a:t>Click to edit Master text styles</a:t>
            </a:r>
          </a:p>
        </p:txBody>
      </p:sp>
      <p:sp>
        <p:nvSpPr>
          <p:cNvPr id="8" name="Slide Number Placeholder 5"/>
          <p:cNvSpPr>
            <a:spLocks noGrp="1"/>
          </p:cNvSpPr>
          <p:nvPr>
            <p:ph type="sldNum" sz="quarter" idx="13"/>
          </p:nvPr>
        </p:nvSpPr>
        <p:spPr/>
        <p:txBody>
          <a:bodyPr/>
          <a:lstStyle>
            <a:lvl1pPr>
              <a:defRPr/>
            </a:lvl1pPr>
          </a:lstStyle>
          <a:p>
            <a:pPr>
              <a:defRPr/>
            </a:pPr>
            <a:fld id="{39A81B8E-DB90-4156-9998-67EBCA269C4E}" type="slidenum">
              <a:rPr lang="en-US" altLang="en-US"/>
              <a:pPr>
                <a:defRPr/>
              </a:pPr>
              <a:t>‹#›</a:t>
            </a:fld>
            <a:endParaRPr lang="en-US" altLang="en-US"/>
          </a:p>
        </p:txBody>
      </p:sp>
    </p:spTree>
    <p:extLst>
      <p:ext uri="{BB962C8B-B14F-4D97-AF65-F5344CB8AC3E}">
        <p14:creationId xmlns:p14="http://schemas.microsoft.com/office/powerpoint/2010/main" val="184026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Content and Tex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540000" y="3099109"/>
            <a:ext cx="8056800" cy="1495513"/>
          </a:xfrm>
          <a:solidFill>
            <a:schemeClr val="bg1">
              <a:lumMod val="85000"/>
            </a:schemeClr>
          </a:solidFill>
        </p:spPr>
        <p:txBody>
          <a:bodyPr anchor="ctr"/>
          <a:lstStyle>
            <a:lvl1pPr marL="0" marR="0" indent="0" algn="ctr" defTabSz="457200" rtl="0" eaLnBrk="1" fontAlgn="auto" latinLnBrk="0" hangingPunct="1">
              <a:lnSpc>
                <a:spcPct val="100000"/>
              </a:lnSpc>
              <a:spcBef>
                <a:spcPct val="20000"/>
              </a:spcBef>
              <a:spcAft>
                <a:spcPts val="0"/>
              </a:spcAft>
              <a:buClr>
                <a:srgbClr val="000000"/>
              </a:buClr>
              <a:buSzPct val="35000"/>
              <a:buFont typeface="Wingdings" charset="2"/>
              <a:buNone/>
              <a:tabLst/>
              <a:defRPr baseline="0"/>
            </a:lvl1pPr>
          </a:lstStyle>
          <a:p>
            <a:pPr lvl="0"/>
            <a:r>
              <a:rPr lang="en-US"/>
              <a:t>Click to edit Master text styles</a:t>
            </a:r>
          </a:p>
        </p:txBody>
      </p:sp>
      <p:sp>
        <p:nvSpPr>
          <p:cNvPr id="7" name="Text Placeholder 6"/>
          <p:cNvSpPr>
            <a:spLocks noGrp="1"/>
          </p:cNvSpPr>
          <p:nvPr>
            <p:ph type="body" sz="quarter" idx="12"/>
          </p:nvPr>
        </p:nvSpPr>
        <p:spPr>
          <a:xfrm>
            <a:off x="540000" y="1584722"/>
            <a:ext cx="8056800" cy="1421461"/>
          </a:xfrm>
        </p:spPr>
        <p:txBody>
          <a:bodyPr>
            <a:noAutofit/>
          </a:bodyPr>
          <a:lstStyle>
            <a:lvl1pPr marL="0" indent="0">
              <a:buNone/>
              <a:defRPr baseline="0"/>
            </a:lvl1pPr>
          </a:lstStyle>
          <a:p>
            <a:pPr lvl="0"/>
            <a:r>
              <a:rPr lang="en-US"/>
              <a:t>Click to edit Master text styles</a:t>
            </a:r>
          </a:p>
        </p:txBody>
      </p:sp>
      <p:sp>
        <p:nvSpPr>
          <p:cNvPr id="10" name="Title 1"/>
          <p:cNvSpPr>
            <a:spLocks noGrp="1"/>
          </p:cNvSpPr>
          <p:nvPr>
            <p:ph type="title"/>
          </p:nvPr>
        </p:nvSpPr>
        <p:spPr>
          <a:xfrm>
            <a:off x="540000" y="413100"/>
            <a:ext cx="5254702" cy="415499"/>
          </a:xfrm>
        </p:spPr>
        <p:txBody>
          <a:bodyPr anchor="b">
            <a:noAutofit/>
          </a:bodyPr>
          <a:lstStyle>
            <a:lvl1pPr>
              <a:defRPr sz="2400" cap="all" baseline="0"/>
            </a:lvl1pPr>
          </a:lstStyle>
          <a:p>
            <a:r>
              <a:rPr lang="en-US"/>
              <a:t>Click to edit Master title style</a:t>
            </a:r>
            <a:endParaRPr lang="en-US" dirty="0"/>
          </a:p>
        </p:txBody>
      </p:sp>
      <p:sp>
        <p:nvSpPr>
          <p:cNvPr id="11" name="Text Placeholder 11"/>
          <p:cNvSpPr>
            <a:spLocks noGrp="1"/>
          </p:cNvSpPr>
          <p:nvPr>
            <p:ph type="body" sz="quarter" idx="10"/>
          </p:nvPr>
        </p:nvSpPr>
        <p:spPr>
          <a:xfrm>
            <a:off x="540000" y="810001"/>
            <a:ext cx="5254702" cy="366596"/>
          </a:xfrm>
        </p:spPr>
        <p:txBody>
          <a:bodyPr>
            <a:noAutofit/>
          </a:bodyPr>
          <a:lstStyle>
            <a:lvl1pPr marL="0" indent="0">
              <a:buNone/>
              <a:defRPr sz="2000" baseline="0">
                <a:solidFill>
                  <a:schemeClr val="tx1"/>
                </a:solidFill>
              </a:defRPr>
            </a:lvl1pPr>
          </a:lstStyle>
          <a:p>
            <a:pPr lvl="0"/>
            <a:r>
              <a:rPr lang="en-US"/>
              <a:t>Click to edit Master text styles</a:t>
            </a:r>
          </a:p>
        </p:txBody>
      </p:sp>
      <p:sp>
        <p:nvSpPr>
          <p:cNvPr id="8" name="Slide Number Placeholder 5"/>
          <p:cNvSpPr>
            <a:spLocks noGrp="1"/>
          </p:cNvSpPr>
          <p:nvPr>
            <p:ph type="sldNum" sz="quarter" idx="13"/>
          </p:nvPr>
        </p:nvSpPr>
        <p:spPr/>
        <p:txBody>
          <a:bodyPr/>
          <a:lstStyle>
            <a:lvl1pPr>
              <a:defRPr/>
            </a:lvl1pPr>
          </a:lstStyle>
          <a:p>
            <a:pPr>
              <a:defRPr/>
            </a:pPr>
            <a:fld id="{4EE3CF81-11EA-405E-A3EC-9D48E6C9B03D}" type="slidenum">
              <a:rPr lang="en-US" altLang="en-US"/>
              <a:pPr>
                <a:defRPr/>
              </a:pPr>
              <a:t>‹#›</a:t>
            </a:fld>
            <a:endParaRPr lang="en-US" altLang="en-US"/>
          </a:p>
        </p:txBody>
      </p:sp>
    </p:spTree>
    <p:extLst>
      <p:ext uri="{BB962C8B-B14F-4D97-AF65-F5344CB8AC3E}">
        <p14:creationId xmlns:p14="http://schemas.microsoft.com/office/powerpoint/2010/main" val="219270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List">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40000" y="1584722"/>
            <a:ext cx="8056800" cy="3010220"/>
          </a:xfrm>
        </p:spPr>
        <p:txBody>
          <a:bodyPr>
            <a:noAutofit/>
          </a:body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540000" y="413100"/>
            <a:ext cx="7556938" cy="415499"/>
          </a:xfrm>
        </p:spPr>
        <p:txBody>
          <a:bodyPr anchor="b">
            <a:noAutofit/>
          </a:bodyPr>
          <a:lstStyle>
            <a:lvl1pPr>
              <a:defRPr sz="2400" cap="all" baseline="0"/>
            </a:lvl1pPr>
          </a:lstStyle>
          <a:p>
            <a:r>
              <a:rPr lang="en-US"/>
              <a:t>Click to edit Master title style</a:t>
            </a:r>
            <a:endParaRPr lang="en-US" dirty="0"/>
          </a:p>
        </p:txBody>
      </p:sp>
      <p:sp>
        <p:nvSpPr>
          <p:cNvPr id="10" name="Text Placeholder 11"/>
          <p:cNvSpPr>
            <a:spLocks noGrp="1"/>
          </p:cNvSpPr>
          <p:nvPr>
            <p:ph type="body" sz="quarter" idx="10"/>
          </p:nvPr>
        </p:nvSpPr>
        <p:spPr>
          <a:xfrm>
            <a:off x="540000" y="810001"/>
            <a:ext cx="7556938" cy="366596"/>
          </a:xfrm>
        </p:spPr>
        <p:txBody>
          <a:bodyPr>
            <a:noAutofit/>
          </a:bodyPr>
          <a:lstStyle>
            <a:lvl1pPr marL="0" indent="0">
              <a:buNone/>
              <a:defRPr sz="2000" baseline="0">
                <a:solidFill>
                  <a:schemeClr val="tx1"/>
                </a:solidFill>
              </a:defRPr>
            </a:lvl1pPr>
          </a:lstStyle>
          <a:p>
            <a:pPr lvl="0"/>
            <a:r>
              <a:rPr lang="en-US"/>
              <a:t>Click to edit Master text styles</a:t>
            </a:r>
          </a:p>
        </p:txBody>
      </p:sp>
      <p:sp>
        <p:nvSpPr>
          <p:cNvPr id="6" name="Slide Number Placeholder 5"/>
          <p:cNvSpPr>
            <a:spLocks noGrp="1"/>
          </p:cNvSpPr>
          <p:nvPr>
            <p:ph type="sldNum" sz="quarter" idx="14"/>
          </p:nvPr>
        </p:nvSpPr>
        <p:spPr/>
        <p:txBody>
          <a:bodyPr/>
          <a:lstStyle>
            <a:lvl1pPr>
              <a:defRPr/>
            </a:lvl1pPr>
          </a:lstStyle>
          <a:p>
            <a:pPr>
              <a:defRPr/>
            </a:pPr>
            <a:fld id="{08D83D96-D520-43E8-9FE3-99F474E31BD7}" type="slidenum">
              <a:rPr lang="en-US" altLang="en-US"/>
              <a:pPr>
                <a:defRPr/>
              </a:pPr>
              <a:t>‹#›</a:t>
            </a:fld>
            <a:endParaRPr lang="en-US" altLang="en-US"/>
          </a:p>
        </p:txBody>
      </p:sp>
    </p:spTree>
    <p:extLst>
      <p:ext uri="{BB962C8B-B14F-4D97-AF65-F5344CB8AC3E}">
        <p14:creationId xmlns:p14="http://schemas.microsoft.com/office/powerpoint/2010/main" val="327846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ree Content">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5EF692A5-A8C0-47CD-A2C0-7DF226E98A5E}" type="slidenum">
              <a:rPr lang="en-US" altLang="en-US"/>
              <a:pPr>
                <a:defRPr/>
              </a:pPr>
              <a:t>‹#›</a:t>
            </a:fld>
            <a:endParaRPr lang="en-US" altLang="en-US"/>
          </a:p>
        </p:txBody>
      </p:sp>
    </p:spTree>
    <p:extLst>
      <p:ext uri="{BB962C8B-B14F-4D97-AF65-F5344CB8AC3E}">
        <p14:creationId xmlns:p14="http://schemas.microsoft.com/office/powerpoint/2010/main" val="259983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ree Content">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540000" y="1584722"/>
            <a:ext cx="8236800" cy="3010220"/>
          </a:xfrm>
        </p:spPr>
        <p:txBody>
          <a:bodyPr>
            <a:noAutofit/>
          </a:bodyPr>
          <a:lstStyle/>
          <a:p>
            <a:pPr lvl="0"/>
            <a:r>
              <a:rPr lang="en-US"/>
              <a:t>Click to edit Master text styles</a:t>
            </a:r>
          </a:p>
          <a:p>
            <a:pPr lvl="1"/>
            <a:r>
              <a:rPr lang="en-US"/>
              <a:t>Second level</a:t>
            </a:r>
          </a:p>
          <a:p>
            <a:pPr lvl="2"/>
            <a:r>
              <a:rPr lang="en-US"/>
              <a:t>Third level</a:t>
            </a:r>
          </a:p>
        </p:txBody>
      </p:sp>
      <p:sp>
        <p:nvSpPr>
          <p:cNvPr id="6" name="Title 1"/>
          <p:cNvSpPr>
            <a:spLocks noGrp="1"/>
          </p:cNvSpPr>
          <p:nvPr>
            <p:ph type="title"/>
          </p:nvPr>
        </p:nvSpPr>
        <p:spPr>
          <a:xfrm>
            <a:off x="540000" y="413100"/>
            <a:ext cx="5254702" cy="415499"/>
          </a:xfrm>
        </p:spPr>
        <p:txBody>
          <a:bodyPr anchor="b">
            <a:noAutofit/>
          </a:bodyPr>
          <a:lstStyle>
            <a:lvl1pPr>
              <a:defRPr sz="2400" cap="all" baseline="0"/>
            </a:lvl1pPr>
          </a:lstStyle>
          <a:p>
            <a:r>
              <a:rPr lang="en-US"/>
              <a:t>Click to edit Master title style</a:t>
            </a:r>
            <a:endParaRPr lang="en-US" dirty="0"/>
          </a:p>
        </p:txBody>
      </p:sp>
      <p:sp>
        <p:nvSpPr>
          <p:cNvPr id="7" name="Text Placeholder 11"/>
          <p:cNvSpPr>
            <a:spLocks noGrp="1"/>
          </p:cNvSpPr>
          <p:nvPr>
            <p:ph type="body" sz="quarter" idx="14"/>
          </p:nvPr>
        </p:nvSpPr>
        <p:spPr>
          <a:xfrm>
            <a:off x="540000" y="810001"/>
            <a:ext cx="5254702" cy="366596"/>
          </a:xfrm>
        </p:spPr>
        <p:txBody>
          <a:bodyPr>
            <a:noAutofit/>
          </a:bodyPr>
          <a:lstStyle>
            <a:lvl1pPr marL="0" indent="0">
              <a:buNone/>
              <a:defRPr sz="2000" baseline="0">
                <a:solidFill>
                  <a:schemeClr val="tx1"/>
                </a:solidFill>
              </a:defRPr>
            </a:lvl1pPr>
          </a:lstStyle>
          <a:p>
            <a:pPr lvl="0"/>
            <a:r>
              <a:rPr lang="en-US"/>
              <a:t>Click to edit Master text styles</a:t>
            </a:r>
          </a:p>
        </p:txBody>
      </p:sp>
      <p:sp>
        <p:nvSpPr>
          <p:cNvPr id="9" name="Slide Number Placeholder 5"/>
          <p:cNvSpPr>
            <a:spLocks noGrp="1"/>
          </p:cNvSpPr>
          <p:nvPr>
            <p:ph type="sldNum" sz="quarter" idx="15"/>
          </p:nvPr>
        </p:nvSpPr>
        <p:spPr/>
        <p:txBody>
          <a:bodyPr/>
          <a:lstStyle>
            <a:lvl1pPr>
              <a:defRPr/>
            </a:lvl1pPr>
          </a:lstStyle>
          <a:p>
            <a:pPr>
              <a:defRPr/>
            </a:pPr>
            <a:fld id="{711A7CD0-78D0-42EA-ADB5-8E9333008CAE}" type="slidenum">
              <a:rPr lang="en-US" altLang="en-US"/>
              <a:pPr>
                <a:defRPr/>
              </a:pPr>
              <a:t>‹#›</a:t>
            </a:fld>
            <a:endParaRPr lang="en-US" altLang="en-US"/>
          </a:p>
        </p:txBody>
      </p:sp>
    </p:spTree>
    <p:extLst>
      <p:ext uri="{BB962C8B-B14F-4D97-AF65-F5344CB8AC3E}">
        <p14:creationId xmlns:p14="http://schemas.microsoft.com/office/powerpoint/2010/main" val="390235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act">
    <p:spTree>
      <p:nvGrpSpPr>
        <p:cNvPr id="1" name=""/>
        <p:cNvGrpSpPr/>
        <p:nvPr/>
      </p:nvGrpSpPr>
      <p:grpSpPr>
        <a:xfrm>
          <a:off x="0" y="0"/>
          <a:ext cx="0" cy="0"/>
          <a:chOff x="0" y="0"/>
          <a:chExt cx="0" cy="0"/>
        </a:xfrm>
      </p:grpSpPr>
      <p:sp>
        <p:nvSpPr>
          <p:cNvPr id="8" name="TextBox 7"/>
          <p:cNvSpPr txBox="1">
            <a:spLocks noChangeArrowheads="1"/>
          </p:cNvSpPr>
          <p:nvPr userDrawn="1"/>
        </p:nvSpPr>
        <p:spPr bwMode="auto">
          <a:xfrm>
            <a:off x="685801" y="2769395"/>
            <a:ext cx="2994025" cy="154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en-US" altLang="en-US" sz="1550" b="1" baseline="30000" dirty="0">
                <a:solidFill>
                  <a:schemeClr val="tx1"/>
                </a:solidFill>
                <a:latin typeface="Arial Narrow" pitchFamily="34" charset="0"/>
              </a:rPr>
              <a:t>Contacts ESMO </a:t>
            </a:r>
          </a:p>
          <a:p>
            <a:pPr eaLnBrk="1" hangingPunct="1">
              <a:defRPr/>
            </a:pPr>
            <a:endParaRPr lang="en-US" altLang="en-US" sz="1550" b="1" baseline="30000" dirty="0">
              <a:solidFill>
                <a:schemeClr val="tx1"/>
              </a:solidFill>
              <a:latin typeface="Arial Narrow" pitchFamily="34" charset="0"/>
            </a:endParaRPr>
          </a:p>
          <a:p>
            <a:pPr eaLnBrk="1" hangingPunct="1">
              <a:defRPr/>
            </a:pPr>
            <a:r>
              <a:rPr lang="en-US" altLang="en-US" sz="1550" baseline="30000" dirty="0">
                <a:solidFill>
                  <a:schemeClr val="tx1"/>
                </a:solidFill>
                <a:latin typeface="Arial Narrow" pitchFamily="34" charset="0"/>
              </a:rPr>
              <a:t>European Society for Medical Oncology </a:t>
            </a:r>
            <a:br>
              <a:rPr lang="en-US" altLang="en-US" sz="1550" baseline="30000" dirty="0">
                <a:solidFill>
                  <a:schemeClr val="tx1"/>
                </a:solidFill>
                <a:latin typeface="Arial Narrow" pitchFamily="34" charset="0"/>
              </a:rPr>
            </a:br>
            <a:r>
              <a:rPr lang="en-US" altLang="en-US" sz="1550" baseline="30000" dirty="0">
                <a:solidFill>
                  <a:schemeClr val="tx1"/>
                </a:solidFill>
                <a:latin typeface="Arial Narrow" pitchFamily="34" charset="0"/>
              </a:rPr>
              <a:t>Via L. </a:t>
            </a:r>
            <a:r>
              <a:rPr lang="en-US" altLang="en-US" sz="1550" baseline="30000" dirty="0" err="1">
                <a:solidFill>
                  <a:schemeClr val="tx1"/>
                </a:solidFill>
                <a:latin typeface="Arial Narrow" pitchFamily="34" charset="0"/>
              </a:rPr>
              <a:t>Taddei</a:t>
            </a:r>
            <a:r>
              <a:rPr lang="en-US" altLang="en-US" sz="1550" baseline="30000" dirty="0">
                <a:solidFill>
                  <a:schemeClr val="tx1"/>
                </a:solidFill>
                <a:latin typeface="Arial Narrow" pitchFamily="34" charset="0"/>
              </a:rPr>
              <a:t> 4, CH-6962 </a:t>
            </a:r>
            <a:r>
              <a:rPr lang="en-US" altLang="en-US" sz="1550" baseline="30000" dirty="0" err="1">
                <a:solidFill>
                  <a:schemeClr val="tx1"/>
                </a:solidFill>
                <a:latin typeface="Arial Narrow" pitchFamily="34" charset="0"/>
              </a:rPr>
              <a:t>Viganello</a:t>
            </a:r>
            <a:r>
              <a:rPr lang="en-US" altLang="en-US" sz="1550" baseline="30000" dirty="0">
                <a:solidFill>
                  <a:schemeClr val="tx1"/>
                </a:solidFill>
                <a:latin typeface="Arial Narrow" pitchFamily="34" charset="0"/>
              </a:rPr>
              <a:t> – </a:t>
            </a:r>
            <a:r>
              <a:rPr lang="en-US" altLang="en-US" sz="1550" baseline="30000" dirty="0" err="1">
                <a:solidFill>
                  <a:schemeClr val="tx1"/>
                </a:solidFill>
                <a:latin typeface="Arial Narrow" pitchFamily="34" charset="0"/>
              </a:rPr>
              <a:t>Lugano</a:t>
            </a:r>
            <a:r>
              <a:rPr lang="en-US" altLang="en-US" sz="1550" baseline="30000" dirty="0">
                <a:solidFill>
                  <a:schemeClr val="tx1"/>
                </a:solidFill>
                <a:latin typeface="Arial Narrow" pitchFamily="34" charset="0"/>
              </a:rPr>
              <a:t/>
            </a:r>
            <a:br>
              <a:rPr lang="en-US" altLang="en-US" sz="1550" baseline="30000" dirty="0">
                <a:solidFill>
                  <a:schemeClr val="tx1"/>
                </a:solidFill>
                <a:latin typeface="Arial Narrow" pitchFamily="34" charset="0"/>
              </a:rPr>
            </a:br>
            <a:r>
              <a:rPr lang="en-US" altLang="en-US" sz="1550" baseline="30000" dirty="0">
                <a:solidFill>
                  <a:schemeClr val="tx1"/>
                </a:solidFill>
                <a:latin typeface="Arial Narrow" pitchFamily="34" charset="0"/>
              </a:rPr>
              <a:t>T. +41 (0)91 973 19 00</a:t>
            </a:r>
            <a:br>
              <a:rPr lang="en-US" altLang="en-US" sz="1550" baseline="30000" dirty="0">
                <a:solidFill>
                  <a:schemeClr val="tx1"/>
                </a:solidFill>
                <a:latin typeface="Arial Narrow" pitchFamily="34" charset="0"/>
              </a:rPr>
            </a:br>
            <a:r>
              <a:rPr lang="en-US" altLang="en-US" sz="1550" baseline="30000" dirty="0">
                <a:solidFill>
                  <a:schemeClr val="tx1"/>
                </a:solidFill>
                <a:latin typeface="Arial Narrow" pitchFamily="34" charset="0"/>
              </a:rPr>
              <a:t>F. +41 (0)91 973 19 02</a:t>
            </a:r>
            <a:br>
              <a:rPr lang="en-US" altLang="en-US" sz="1550" baseline="30000" dirty="0">
                <a:solidFill>
                  <a:schemeClr val="tx1"/>
                </a:solidFill>
                <a:latin typeface="Arial Narrow" pitchFamily="34" charset="0"/>
              </a:rPr>
            </a:br>
            <a:r>
              <a:rPr lang="en-US" altLang="en-US" sz="1550" baseline="30000" dirty="0">
                <a:solidFill>
                  <a:schemeClr val="tx1"/>
                </a:solidFill>
                <a:latin typeface="Arial Narrow" pitchFamily="34" charset="0"/>
              </a:rPr>
              <a:t>http://</a:t>
            </a:r>
            <a:r>
              <a:rPr lang="en-US" altLang="en-US" sz="1550" baseline="30000" dirty="0" err="1">
                <a:solidFill>
                  <a:schemeClr val="tx1"/>
                </a:solidFill>
                <a:latin typeface="Arial Narrow" pitchFamily="34" charset="0"/>
              </a:rPr>
              <a:t>www.esmo.org</a:t>
            </a:r>
            <a:endParaRPr lang="en-US" altLang="en-US" sz="1550" b="1" baseline="0" dirty="0">
              <a:solidFill>
                <a:schemeClr val="tx1"/>
              </a:solidFill>
              <a:latin typeface="Arial Narrow" pitchFamily="34"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altLang="en-US" sz="1550" baseline="30000" dirty="0" err="1">
                <a:solidFill>
                  <a:schemeClr val="tx1"/>
                </a:solidFill>
                <a:latin typeface="Arial Narrow" pitchFamily="34" charset="0"/>
              </a:rPr>
              <a:t>esmo@esmo.org</a:t>
            </a:r>
            <a:endParaRPr lang="en-US" altLang="en-US" sz="1550" baseline="30000" dirty="0">
              <a:solidFill>
                <a:schemeClr val="tx1"/>
              </a:solidFill>
              <a:latin typeface="Arial Narrow" pitchFamily="34" charset="0"/>
            </a:endParaRPr>
          </a:p>
          <a:p>
            <a:pPr eaLnBrk="1" hangingPunct="1">
              <a:defRPr/>
            </a:pPr>
            <a:endParaRPr lang="en-US" altLang="en-US" sz="1800" baseline="30000" dirty="0">
              <a:solidFill>
                <a:schemeClr val="tx1"/>
              </a:solidFill>
              <a:latin typeface="Arial Narrow" pitchFamily="34" charset="0"/>
            </a:endParaRPr>
          </a:p>
        </p:txBody>
      </p:sp>
      <p:sp>
        <p:nvSpPr>
          <p:cNvPr id="5" name="Text Placeholder 18"/>
          <p:cNvSpPr>
            <a:spLocks noGrp="1"/>
          </p:cNvSpPr>
          <p:nvPr>
            <p:ph type="body" sz="quarter" idx="10"/>
          </p:nvPr>
        </p:nvSpPr>
        <p:spPr>
          <a:xfrm>
            <a:off x="685800" y="1700040"/>
            <a:ext cx="5193371" cy="223138"/>
          </a:xfrm>
        </p:spPr>
        <p:txBody>
          <a:bodyPr tIns="140400" anchor="ctr">
            <a:noAutofit/>
          </a:bodyPr>
          <a:lstStyle>
            <a:lvl1pPr marL="0" indent="0" rtl="0">
              <a:buFontTx/>
              <a:buNone/>
              <a:defRPr lang="en-US" sz="1700" b="1" i="0" u="none" strike="noStrike" baseline="30000" smtClean="0">
                <a:solidFill>
                  <a:schemeClr val="tx1"/>
                </a:solidFill>
              </a:defRPr>
            </a:lvl1pPr>
          </a:lstStyle>
          <a:p>
            <a:pPr lvl="0"/>
            <a:r>
              <a:rPr lang="en-US"/>
              <a:t>Click to edit Master text styles</a:t>
            </a:r>
          </a:p>
        </p:txBody>
      </p:sp>
      <p:sp>
        <p:nvSpPr>
          <p:cNvPr id="6" name="Text Placeholder 18"/>
          <p:cNvSpPr>
            <a:spLocks noGrp="1"/>
          </p:cNvSpPr>
          <p:nvPr>
            <p:ph type="body" sz="quarter" idx="11"/>
          </p:nvPr>
        </p:nvSpPr>
        <p:spPr>
          <a:xfrm>
            <a:off x="685800" y="1998365"/>
            <a:ext cx="5193370" cy="202856"/>
          </a:xfrm>
        </p:spPr>
        <p:txBody>
          <a:bodyPr tIns="93600" bIns="0" anchor="ctr">
            <a:noAutofit/>
          </a:bodyPr>
          <a:lstStyle>
            <a:lvl1pPr marL="0" indent="0" rtl="0">
              <a:buFontTx/>
              <a:buNone/>
              <a:defRPr lang="en-US" sz="1700" b="0" i="0" u="none" strike="noStrike" baseline="30000" smtClean="0">
                <a:solidFill>
                  <a:schemeClr val="tx1"/>
                </a:solidFill>
              </a:defRPr>
            </a:lvl1pPr>
          </a:lstStyle>
          <a:p>
            <a:pPr lvl="0"/>
            <a:r>
              <a:rPr lang="en-US"/>
              <a:t>Click to edit Master text styles</a:t>
            </a:r>
          </a:p>
        </p:txBody>
      </p:sp>
      <p:sp>
        <p:nvSpPr>
          <p:cNvPr id="10" name="Text Placeholder 18"/>
          <p:cNvSpPr>
            <a:spLocks noGrp="1"/>
          </p:cNvSpPr>
          <p:nvPr>
            <p:ph type="body" sz="quarter" idx="12" hasCustomPrompt="1"/>
          </p:nvPr>
        </p:nvSpPr>
        <p:spPr>
          <a:xfrm>
            <a:off x="685800" y="2203200"/>
            <a:ext cx="5193370" cy="223200"/>
          </a:xfrm>
        </p:spPr>
        <p:txBody>
          <a:bodyPr tIns="93600" bIns="0" anchor="ctr">
            <a:noAutofit/>
          </a:bodyPr>
          <a:lstStyle>
            <a:lvl1pPr marL="0" indent="0" rtl="0">
              <a:buFontTx/>
              <a:buNone/>
              <a:defRPr lang="en-US" sz="1700" b="0" i="0" u="none" strike="noStrike" baseline="30000" smtClean="0">
                <a:solidFill>
                  <a:schemeClr val="tx1"/>
                </a:solidFill>
              </a:defRPr>
            </a:lvl1pPr>
          </a:lstStyle>
          <a:p>
            <a:pPr lvl="0"/>
            <a:r>
              <a:rPr lang="fr-CH" dirty="0"/>
              <a:t>Click to edit Master text style</a:t>
            </a:r>
          </a:p>
        </p:txBody>
      </p:sp>
      <p:sp>
        <p:nvSpPr>
          <p:cNvPr id="12" name="Slide Number Placeholder 5"/>
          <p:cNvSpPr>
            <a:spLocks noGrp="1"/>
          </p:cNvSpPr>
          <p:nvPr>
            <p:ph type="sldNum" sz="quarter" idx="13"/>
          </p:nvPr>
        </p:nvSpPr>
        <p:spPr/>
        <p:txBody>
          <a:bodyPr/>
          <a:lstStyle>
            <a:lvl1pPr>
              <a:defRPr/>
            </a:lvl1pPr>
          </a:lstStyle>
          <a:p>
            <a:pPr>
              <a:defRPr/>
            </a:pPr>
            <a:fld id="{FC19FB4C-FCC4-423E-B433-D9FA2CAED6D2}" type="slidenum">
              <a:rPr lang="en-US" altLang="en-US"/>
              <a:pPr>
                <a:defRPr/>
              </a:pPr>
              <a:t>‹#›</a:t>
            </a:fld>
            <a:endParaRPr lang="en-US" altLang="en-US"/>
          </a:p>
        </p:txBody>
      </p:sp>
    </p:spTree>
    <p:extLst>
      <p:ext uri="{BB962C8B-B14F-4D97-AF65-F5344CB8AC3E}">
        <p14:creationId xmlns:p14="http://schemas.microsoft.com/office/powerpoint/2010/main" val="2229668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0000" y="205979"/>
            <a:ext cx="8056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540855" y="1200151"/>
            <a:ext cx="80568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6" name="Slide Number Placeholder 5"/>
          <p:cNvSpPr>
            <a:spLocks noGrp="1"/>
          </p:cNvSpPr>
          <p:nvPr>
            <p:ph type="sldNum" sz="quarter" idx="4"/>
          </p:nvPr>
        </p:nvSpPr>
        <p:spPr>
          <a:xfrm>
            <a:off x="1296000" y="4779078"/>
            <a:ext cx="715352" cy="184638"/>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000000"/>
                </a:solidFill>
                <a:latin typeface="Arial Narrow" panose="020B0606020202030204" pitchFamily="34" charset="0"/>
                <a:ea typeface="MS PGothic" panose="020B0600070205080204" pitchFamily="34" charset="-128"/>
              </a:defRPr>
            </a:lvl1pPr>
          </a:lstStyle>
          <a:p>
            <a:pPr>
              <a:defRPr/>
            </a:pPr>
            <a:fld id="{5E7506D9-11D1-4EDF-8D7F-95F25EAFBD39}" type="slidenum">
              <a:rPr lang="en-US" altLang="en-US" smtClean="0"/>
              <a:pPr>
                <a:defRPr/>
              </a:pPr>
              <a:t>‹#›</a:t>
            </a:fld>
            <a:endParaRPr lang="en-US" altLang="en-US" dirty="0"/>
          </a:p>
        </p:txBody>
      </p:sp>
      <p:sp>
        <p:nvSpPr>
          <p:cNvPr id="7" name="TextBox 6"/>
          <p:cNvSpPr txBox="1"/>
          <p:nvPr userDrawn="1"/>
        </p:nvSpPr>
        <p:spPr>
          <a:xfrm>
            <a:off x="3818311" y="4732884"/>
            <a:ext cx="4888524"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fr-CH" sz="1200" b="1" kern="1200" dirty="0">
                <a:solidFill>
                  <a:srgbClr val="4F8EA0"/>
                </a:solidFill>
                <a:latin typeface="Calibri" panose="020F0502020204030204" pitchFamily="34" charset="0"/>
                <a:ea typeface="MS PGothic" panose="020B0600070205080204" pitchFamily="34" charset="-128"/>
                <a:cs typeface="+mn-cs"/>
              </a:rPr>
              <a:t>EUROPEAN</a:t>
            </a:r>
            <a:r>
              <a:rPr lang="fr-CH" sz="1200" b="1" kern="1200" baseline="0" dirty="0">
                <a:solidFill>
                  <a:srgbClr val="4F8EA0"/>
                </a:solidFill>
                <a:latin typeface="Calibri" panose="020F0502020204030204" pitchFamily="34" charset="0"/>
                <a:ea typeface="MS PGothic" panose="020B0600070205080204" pitchFamily="34" charset="-128"/>
                <a:cs typeface="+mn-cs"/>
              </a:rPr>
              <a:t> LUNG CANCER CONGRESS 2018</a:t>
            </a:r>
            <a:endParaRPr lang="fr-CH" sz="1200" b="1" kern="1200" dirty="0">
              <a:solidFill>
                <a:srgbClr val="4F8EA0"/>
              </a:solidFill>
              <a:latin typeface="Calibri" panose="020F0502020204030204" pitchFamily="34" charset="0"/>
              <a:ea typeface="MS PGothic" panose="020B0600070205080204" pitchFamily="34" charset="-128"/>
              <a:cs typeface="+mn-cs"/>
            </a:endParaRPr>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25646" y="4641988"/>
            <a:ext cx="685419" cy="314706"/>
          </a:xfrm>
          <a:prstGeom prst="rect">
            <a:avLst/>
          </a:prstGeom>
        </p:spPr>
      </p:pic>
    </p:spTree>
  </p:cSld>
  <p:clrMap bg1="lt1" tx1="dk1" bg2="lt2" tx2="dk2" accent1="accent1" accent2="accent2" accent3="accent3" accent4="accent4" accent5="accent5" accent6="accent6" hlink="hlink" folHlink="folHlink"/>
  <p:sldLayoutIdLst>
    <p:sldLayoutId id="2147493640" r:id="rId1"/>
    <p:sldLayoutId id="2147493641" r:id="rId2"/>
    <p:sldLayoutId id="2147493642" r:id="rId3"/>
    <p:sldLayoutId id="2147493643" r:id="rId4"/>
    <p:sldLayoutId id="2147493644" r:id="rId5"/>
    <p:sldLayoutId id="2147493645" r:id="rId6"/>
    <p:sldLayoutId id="2147493646" r:id="rId7"/>
    <p:sldLayoutId id="2147493647" r:id="rId8"/>
    <p:sldLayoutId id="2147493648" r:id="rId9"/>
    <p:sldLayoutId id="2147493650" r:id="rId10"/>
    <p:sldLayoutId id="2147493651" r:id="rId11"/>
  </p:sldLayoutIdLst>
  <p:hf sldNum="0" hdr="0" ftr="0" dt="0"/>
  <p:txStyles>
    <p:titleStyle>
      <a:lvl1pPr algn="l" defTabSz="457200" rtl="0" eaLnBrk="1" fontAlgn="base" hangingPunct="1">
        <a:spcBef>
          <a:spcPct val="0"/>
        </a:spcBef>
        <a:spcAft>
          <a:spcPct val="0"/>
        </a:spcAft>
        <a:defRPr sz="3200" b="1" kern="1200">
          <a:solidFill>
            <a:schemeClr val="tx1"/>
          </a:solidFill>
          <a:latin typeface="Arial Narrow"/>
          <a:ea typeface="MS PGothic" pitchFamily="34" charset="-128"/>
          <a:cs typeface="Arial Narrow"/>
        </a:defRPr>
      </a:lvl1pPr>
      <a:lvl2pPr algn="l" defTabSz="457200" rtl="0" eaLnBrk="1" fontAlgn="base" hangingPunct="1">
        <a:spcBef>
          <a:spcPct val="0"/>
        </a:spcBef>
        <a:spcAft>
          <a:spcPct val="0"/>
        </a:spcAft>
        <a:defRPr sz="4000" b="1">
          <a:solidFill>
            <a:srgbClr val="81104F"/>
          </a:solidFill>
          <a:latin typeface="Arial Narrow" charset="0"/>
          <a:ea typeface="MS PGothic" pitchFamily="34" charset="-128"/>
          <a:cs typeface="Arial Narrow" panose="020B0606020202030204" pitchFamily="34" charset="0"/>
        </a:defRPr>
      </a:lvl2pPr>
      <a:lvl3pPr algn="l" defTabSz="457200" rtl="0" eaLnBrk="1" fontAlgn="base" hangingPunct="1">
        <a:spcBef>
          <a:spcPct val="0"/>
        </a:spcBef>
        <a:spcAft>
          <a:spcPct val="0"/>
        </a:spcAft>
        <a:defRPr sz="4000" b="1">
          <a:solidFill>
            <a:srgbClr val="81104F"/>
          </a:solidFill>
          <a:latin typeface="Arial Narrow" charset="0"/>
          <a:ea typeface="MS PGothic" pitchFamily="34" charset="-128"/>
          <a:cs typeface="Arial Narrow" panose="020B0606020202030204" pitchFamily="34" charset="0"/>
        </a:defRPr>
      </a:lvl3pPr>
      <a:lvl4pPr algn="l" defTabSz="457200" rtl="0" eaLnBrk="1" fontAlgn="base" hangingPunct="1">
        <a:spcBef>
          <a:spcPct val="0"/>
        </a:spcBef>
        <a:spcAft>
          <a:spcPct val="0"/>
        </a:spcAft>
        <a:defRPr sz="4000" b="1">
          <a:solidFill>
            <a:srgbClr val="81104F"/>
          </a:solidFill>
          <a:latin typeface="Arial Narrow" charset="0"/>
          <a:ea typeface="MS PGothic" pitchFamily="34" charset="-128"/>
          <a:cs typeface="Arial Narrow" panose="020B0606020202030204" pitchFamily="34" charset="0"/>
        </a:defRPr>
      </a:lvl4pPr>
      <a:lvl5pPr algn="l" defTabSz="457200" rtl="0" eaLnBrk="1" fontAlgn="base" hangingPunct="1">
        <a:spcBef>
          <a:spcPct val="0"/>
        </a:spcBef>
        <a:spcAft>
          <a:spcPct val="0"/>
        </a:spcAft>
        <a:defRPr sz="4000" b="1">
          <a:solidFill>
            <a:srgbClr val="81104F"/>
          </a:solidFill>
          <a:latin typeface="Arial Narrow" charset="0"/>
          <a:ea typeface="MS PGothic" pitchFamily="34" charset="-128"/>
          <a:cs typeface="Arial Narrow" panose="020B0606020202030204" pitchFamily="34" charset="0"/>
        </a:defRPr>
      </a:lvl5pPr>
      <a:lvl6pPr marL="457200" algn="l" defTabSz="457200" rtl="0" eaLnBrk="1" fontAlgn="base" hangingPunct="1">
        <a:spcBef>
          <a:spcPct val="0"/>
        </a:spcBef>
        <a:spcAft>
          <a:spcPct val="0"/>
        </a:spcAft>
        <a:defRPr sz="4000" b="1">
          <a:solidFill>
            <a:srgbClr val="81104F"/>
          </a:solidFill>
          <a:latin typeface="Arial Narrow" charset="0"/>
          <a:ea typeface="ＭＳ Ｐゴシック" charset="0"/>
        </a:defRPr>
      </a:lvl6pPr>
      <a:lvl7pPr marL="914400" algn="l" defTabSz="457200" rtl="0" eaLnBrk="1" fontAlgn="base" hangingPunct="1">
        <a:spcBef>
          <a:spcPct val="0"/>
        </a:spcBef>
        <a:spcAft>
          <a:spcPct val="0"/>
        </a:spcAft>
        <a:defRPr sz="4000" b="1">
          <a:solidFill>
            <a:srgbClr val="81104F"/>
          </a:solidFill>
          <a:latin typeface="Arial Narrow" charset="0"/>
          <a:ea typeface="ＭＳ Ｐゴシック" charset="0"/>
        </a:defRPr>
      </a:lvl7pPr>
      <a:lvl8pPr marL="1371600" algn="l" defTabSz="457200" rtl="0" eaLnBrk="1" fontAlgn="base" hangingPunct="1">
        <a:spcBef>
          <a:spcPct val="0"/>
        </a:spcBef>
        <a:spcAft>
          <a:spcPct val="0"/>
        </a:spcAft>
        <a:defRPr sz="4000" b="1">
          <a:solidFill>
            <a:srgbClr val="81104F"/>
          </a:solidFill>
          <a:latin typeface="Arial Narrow" charset="0"/>
          <a:ea typeface="ＭＳ Ｐゴシック" charset="0"/>
        </a:defRPr>
      </a:lvl8pPr>
      <a:lvl9pPr marL="1828800" algn="l" defTabSz="457200" rtl="0" eaLnBrk="1" fontAlgn="base" hangingPunct="1">
        <a:spcBef>
          <a:spcPct val="0"/>
        </a:spcBef>
        <a:spcAft>
          <a:spcPct val="0"/>
        </a:spcAft>
        <a:defRPr sz="4000" b="1">
          <a:solidFill>
            <a:srgbClr val="81104F"/>
          </a:solidFill>
          <a:latin typeface="Arial Narrow" charset="0"/>
          <a:ea typeface="ＭＳ Ｐゴシック" charset="0"/>
        </a:defRPr>
      </a:lvl9pPr>
    </p:titleStyle>
    <p:bodyStyle>
      <a:lvl1pPr marL="342900" indent="-342900" algn="l" defTabSz="457200" rtl="0" eaLnBrk="1" fontAlgn="base" hangingPunct="1">
        <a:spcBef>
          <a:spcPct val="20000"/>
        </a:spcBef>
        <a:spcAft>
          <a:spcPct val="0"/>
        </a:spcAft>
        <a:buClr>
          <a:schemeClr val="tx1"/>
        </a:buClr>
        <a:buSzPct val="35000"/>
        <a:buFont typeface="Wingdings" panose="05000000000000000000" pitchFamily="2" charset="2"/>
        <a:buChar char="u"/>
        <a:defRPr sz="1600" kern="1200">
          <a:solidFill>
            <a:schemeClr val="tx1"/>
          </a:solidFill>
          <a:latin typeface="Arial Narrow"/>
          <a:ea typeface="MS PGothic" pitchFamily="34" charset="-128"/>
          <a:cs typeface="Arial Narrow"/>
        </a:defRPr>
      </a:lvl1pPr>
      <a:lvl2pPr marL="742950" indent="-285750" algn="l" defTabSz="457200" rtl="0" eaLnBrk="1" fontAlgn="base" hangingPunct="1">
        <a:spcBef>
          <a:spcPct val="20000"/>
        </a:spcBef>
        <a:spcAft>
          <a:spcPct val="0"/>
        </a:spcAft>
        <a:buClr>
          <a:schemeClr val="tx1"/>
        </a:buClr>
        <a:buSzPct val="35000"/>
        <a:buFont typeface="Wingdings" panose="05000000000000000000" pitchFamily="2" charset="2"/>
        <a:buChar char="u"/>
        <a:defRPr sz="1600" kern="1200">
          <a:solidFill>
            <a:schemeClr val="tx1">
              <a:lumMod val="50000"/>
              <a:lumOff val="50000"/>
            </a:schemeClr>
          </a:solidFill>
          <a:latin typeface="Arial Narrow"/>
          <a:ea typeface="MS PGothic" pitchFamily="34" charset="-128"/>
          <a:cs typeface="Arial Narrow"/>
        </a:defRPr>
      </a:lvl2pPr>
      <a:lvl3pPr marL="1143000" indent="-228600" algn="l" defTabSz="457200" rtl="0" eaLnBrk="1" fontAlgn="base" hangingPunct="1">
        <a:spcBef>
          <a:spcPct val="20000"/>
        </a:spcBef>
        <a:spcAft>
          <a:spcPct val="0"/>
        </a:spcAft>
        <a:buClr>
          <a:schemeClr val="tx1"/>
        </a:buClr>
        <a:buSzPct val="35000"/>
        <a:buFont typeface="Wingdings" panose="05000000000000000000" pitchFamily="2" charset="2"/>
        <a:buChar char="u"/>
        <a:defRPr sz="1600" kern="1200">
          <a:solidFill>
            <a:schemeClr val="bg1">
              <a:lumMod val="65000"/>
            </a:schemeClr>
          </a:solidFill>
          <a:latin typeface="Arial Narrow"/>
          <a:ea typeface="MS PGothic" pitchFamily="34" charset="-128"/>
          <a:cs typeface="Arial Narrow"/>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5.jpg"/><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olo 78"/>
          <p:cNvSpPr>
            <a:spLocks noGrp="1"/>
          </p:cNvSpPr>
          <p:nvPr>
            <p:ph type="ctrTitle"/>
          </p:nvPr>
        </p:nvSpPr>
        <p:spPr>
          <a:xfrm>
            <a:off x="679604" y="1609200"/>
            <a:ext cx="8464396" cy="914400"/>
          </a:xfrm>
        </p:spPr>
        <p:txBody>
          <a:bodyPr/>
          <a:lstStyle/>
          <a:p>
            <a:r>
              <a:rPr lang="it-IT" dirty="0" smtClean="0"/>
              <a:t>New targets in small </a:t>
            </a:r>
            <a:r>
              <a:rPr lang="it-IT" dirty="0" err="1" smtClean="0"/>
              <a:t>cell</a:t>
            </a:r>
            <a:r>
              <a:rPr lang="it-IT" dirty="0" smtClean="0"/>
              <a:t> </a:t>
            </a:r>
            <a:r>
              <a:rPr lang="it-IT" dirty="0" err="1" smtClean="0"/>
              <a:t>lung</a:t>
            </a:r>
            <a:r>
              <a:rPr lang="it-IT" dirty="0" smtClean="0"/>
              <a:t> </a:t>
            </a:r>
            <a:r>
              <a:rPr lang="it-IT" dirty="0" err="1" smtClean="0"/>
              <a:t>cancer</a:t>
            </a:r>
            <a:r>
              <a:rPr lang="it-IT" dirty="0" smtClean="0"/>
              <a:t>, </a:t>
            </a:r>
            <a:br>
              <a:rPr lang="it-IT" dirty="0" smtClean="0"/>
            </a:br>
            <a:r>
              <a:rPr lang="it-IT" dirty="0" smtClean="0"/>
              <a:t>a “target </a:t>
            </a:r>
            <a:r>
              <a:rPr lang="it-IT" dirty="0" err="1" smtClean="0"/>
              <a:t>orphan</a:t>
            </a:r>
            <a:r>
              <a:rPr lang="it-IT" dirty="0" smtClean="0"/>
              <a:t>” </a:t>
            </a:r>
            <a:r>
              <a:rPr lang="it-IT" dirty="0" err="1" smtClean="0"/>
              <a:t>disease</a:t>
            </a:r>
            <a:endParaRPr lang="it-IT" dirty="0"/>
          </a:p>
        </p:txBody>
      </p:sp>
      <p:sp>
        <p:nvSpPr>
          <p:cNvPr id="80" name="Sottotitolo 79"/>
          <p:cNvSpPr>
            <a:spLocks noGrp="1"/>
          </p:cNvSpPr>
          <p:nvPr>
            <p:ph type="subTitle" idx="1"/>
          </p:nvPr>
        </p:nvSpPr>
        <p:spPr/>
        <p:txBody>
          <a:bodyPr/>
          <a:lstStyle/>
          <a:p>
            <a:endParaRPr lang="it-IT" dirty="0"/>
          </a:p>
        </p:txBody>
      </p:sp>
      <p:sp>
        <p:nvSpPr>
          <p:cNvPr id="81" name="Segnaposto testo 80"/>
          <p:cNvSpPr>
            <a:spLocks noGrp="1"/>
          </p:cNvSpPr>
          <p:nvPr>
            <p:ph type="body" sz="quarter" idx="10"/>
          </p:nvPr>
        </p:nvSpPr>
        <p:spPr/>
        <p:txBody>
          <a:bodyPr/>
          <a:lstStyle/>
          <a:p>
            <a:r>
              <a:rPr lang="it-IT" dirty="0" smtClean="0"/>
              <a:t>Gregory </a:t>
            </a:r>
            <a:r>
              <a:rPr lang="it-IT" dirty="0" err="1" smtClean="0"/>
              <a:t>J</a:t>
            </a:r>
            <a:r>
              <a:rPr lang="it-IT" dirty="0" smtClean="0"/>
              <a:t>. Riely	</a:t>
            </a:r>
            <a:endParaRPr lang="it-IT" dirty="0"/>
          </a:p>
        </p:txBody>
      </p:sp>
      <p:sp>
        <p:nvSpPr>
          <p:cNvPr id="82" name="Segnaposto testo 81"/>
          <p:cNvSpPr>
            <a:spLocks noGrp="1"/>
          </p:cNvSpPr>
          <p:nvPr>
            <p:ph type="body" sz="quarter" idx="11"/>
          </p:nvPr>
        </p:nvSpPr>
        <p:spPr/>
        <p:txBody>
          <a:bodyPr/>
          <a:lstStyle/>
          <a:p>
            <a:r>
              <a:rPr lang="it-IT" dirty="0" err="1" smtClean="0"/>
              <a:t>Memorial</a:t>
            </a:r>
            <a:r>
              <a:rPr lang="it-IT" dirty="0" smtClean="0"/>
              <a:t> </a:t>
            </a:r>
            <a:r>
              <a:rPr lang="it-IT" dirty="0" err="1" smtClean="0"/>
              <a:t>Sloan</a:t>
            </a:r>
            <a:r>
              <a:rPr lang="it-IT" dirty="0" smtClean="0"/>
              <a:t> </a:t>
            </a:r>
            <a:r>
              <a:rPr lang="it-IT" dirty="0" err="1" smtClean="0"/>
              <a:t>Kettering</a:t>
            </a:r>
            <a:r>
              <a:rPr lang="it-IT" dirty="0" smtClean="0"/>
              <a:t> </a:t>
            </a:r>
            <a:r>
              <a:rPr lang="it-IT" dirty="0" err="1" smtClean="0"/>
              <a:t>Cancer</a:t>
            </a:r>
            <a:r>
              <a:rPr lang="it-IT" dirty="0" smtClean="0"/>
              <a:t> Center, New York, USA</a:t>
            </a:r>
            <a:endParaRPr lang="it-IT" dirty="0"/>
          </a:p>
        </p:txBody>
      </p:sp>
      <p:sp>
        <p:nvSpPr>
          <p:cNvPr id="83" name="Segnaposto testo 82"/>
          <p:cNvSpPr>
            <a:spLocks noGrp="1"/>
          </p:cNvSpPr>
          <p:nvPr>
            <p:ph type="body" sz="quarter" idx="12"/>
          </p:nvPr>
        </p:nvSpPr>
        <p:spPr/>
        <p:txBody>
          <a:bodyPr/>
          <a:lstStyle/>
          <a:p>
            <a:endParaRPr lang="it-IT"/>
          </a:p>
        </p:txBody>
      </p:sp>
    </p:spTree>
    <p:extLst>
      <p:ext uri="{BB962C8B-B14F-4D97-AF65-F5344CB8AC3E}">
        <p14:creationId xmlns:p14="http://schemas.microsoft.com/office/powerpoint/2010/main" val="248405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9" y="-35718"/>
            <a:ext cx="8462253" cy="810008"/>
          </a:xfrm>
        </p:spPr>
        <p:txBody>
          <a:bodyPr>
            <a:normAutofit fontScale="90000"/>
          </a:bodyPr>
          <a:lstStyle/>
          <a:p>
            <a:r>
              <a:rPr lang="en-US" sz="2800" dirty="0"/>
              <a:t>EZH2 </a:t>
            </a:r>
            <a:r>
              <a:rPr lang="en-US" sz="2800" dirty="0">
                <a:solidFill>
                  <a:schemeClr val="accent6"/>
                </a:solidFill>
              </a:rPr>
              <a:t>inhibition</a:t>
            </a:r>
            <a:r>
              <a:rPr lang="en-US" sz="2800" dirty="0"/>
              <a:t> can prevent acquired resistance</a:t>
            </a:r>
            <a:br>
              <a:rPr lang="en-US" sz="2800" dirty="0"/>
            </a:br>
            <a:r>
              <a:rPr lang="en-US" sz="2800" dirty="0"/>
              <a:t>to 1</a:t>
            </a:r>
            <a:r>
              <a:rPr lang="en-US" sz="2800" baseline="30000" dirty="0"/>
              <a:t>st</a:t>
            </a:r>
            <a:r>
              <a:rPr lang="en-US" sz="2800" dirty="0"/>
              <a:t> line therapy in </a:t>
            </a:r>
            <a:r>
              <a:rPr lang="en-US" sz="2800" dirty="0" err="1"/>
              <a:t>chemonaïve</a:t>
            </a:r>
            <a:r>
              <a:rPr lang="en-US" sz="2800" dirty="0"/>
              <a:t> SCLC </a:t>
            </a:r>
          </a:p>
        </p:txBody>
      </p:sp>
      <p:pic>
        <p:nvPicPr>
          <p:cNvPr id="4" name="Picture 3"/>
          <p:cNvPicPr>
            <a:picLocks noChangeAspect="1"/>
          </p:cNvPicPr>
          <p:nvPr/>
        </p:nvPicPr>
        <p:blipFill>
          <a:blip r:embed="rId3"/>
          <a:stretch>
            <a:fillRect/>
          </a:stretch>
        </p:blipFill>
        <p:spPr>
          <a:xfrm>
            <a:off x="930505" y="796608"/>
            <a:ext cx="7290894" cy="2230156"/>
          </a:xfrm>
          <a:prstGeom prst="rect">
            <a:avLst/>
          </a:prstGeom>
        </p:spPr>
      </p:pic>
      <p:pic>
        <p:nvPicPr>
          <p:cNvPr id="5" name="Picture 4"/>
          <p:cNvPicPr>
            <a:picLocks noChangeAspect="1"/>
          </p:cNvPicPr>
          <p:nvPr/>
        </p:nvPicPr>
        <p:blipFill>
          <a:blip r:embed="rId4"/>
          <a:stretch>
            <a:fillRect/>
          </a:stretch>
        </p:blipFill>
        <p:spPr>
          <a:xfrm>
            <a:off x="911455" y="2826656"/>
            <a:ext cx="5944104" cy="2339162"/>
          </a:xfrm>
          <a:prstGeom prst="rect">
            <a:avLst/>
          </a:prstGeom>
        </p:spPr>
      </p:pic>
      <p:sp>
        <p:nvSpPr>
          <p:cNvPr id="6" name="TextBox 5"/>
          <p:cNvSpPr txBox="1"/>
          <p:nvPr/>
        </p:nvSpPr>
        <p:spPr>
          <a:xfrm>
            <a:off x="1" y="758212"/>
            <a:ext cx="1948483" cy="369332"/>
          </a:xfrm>
          <a:prstGeom prst="rect">
            <a:avLst/>
          </a:prstGeom>
          <a:solidFill>
            <a:srgbClr val="FFFFFF"/>
          </a:solidFill>
        </p:spPr>
        <p:txBody>
          <a:bodyPr wrap="none" rtlCol="0">
            <a:spAutoFit/>
          </a:bodyPr>
          <a:lstStyle/>
          <a:p>
            <a:r>
              <a:rPr lang="en-US" dirty="0"/>
              <a:t>LX102 </a:t>
            </a:r>
            <a:r>
              <a:rPr lang="en-US" dirty="0" err="1"/>
              <a:t>chemonaïve</a:t>
            </a:r>
            <a:r>
              <a:rPr lang="en-US" dirty="0"/>
              <a:t> </a:t>
            </a:r>
          </a:p>
        </p:txBody>
      </p:sp>
      <p:sp>
        <p:nvSpPr>
          <p:cNvPr id="7" name="TextBox 6"/>
          <p:cNvSpPr txBox="1"/>
          <p:nvPr/>
        </p:nvSpPr>
        <p:spPr>
          <a:xfrm>
            <a:off x="0" y="2775763"/>
            <a:ext cx="1976773" cy="369332"/>
          </a:xfrm>
          <a:prstGeom prst="rect">
            <a:avLst/>
          </a:prstGeom>
          <a:solidFill>
            <a:srgbClr val="FFFFFF"/>
          </a:solidFill>
        </p:spPr>
        <p:txBody>
          <a:bodyPr wrap="none" rtlCol="0">
            <a:spAutoFit/>
          </a:bodyPr>
          <a:lstStyle/>
          <a:p>
            <a:r>
              <a:rPr lang="en-US" dirty="0"/>
              <a:t>LU149 </a:t>
            </a:r>
            <a:r>
              <a:rPr lang="en-US" dirty="0" err="1"/>
              <a:t>chemonaïve</a:t>
            </a:r>
            <a:r>
              <a:rPr lang="en-US" dirty="0"/>
              <a:t> </a:t>
            </a:r>
          </a:p>
        </p:txBody>
      </p:sp>
      <p:sp>
        <p:nvSpPr>
          <p:cNvPr id="8" name="Rectangle 7"/>
          <p:cNvSpPr/>
          <p:nvPr/>
        </p:nvSpPr>
        <p:spPr>
          <a:xfrm>
            <a:off x="2945982" y="839469"/>
            <a:ext cx="2369878" cy="181865"/>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2762676" y="2775763"/>
            <a:ext cx="2828499" cy="25954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598855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895" y="1"/>
            <a:ext cx="8435516" cy="810008"/>
          </a:xfrm>
        </p:spPr>
        <p:txBody>
          <a:bodyPr>
            <a:normAutofit fontScale="90000"/>
          </a:bodyPr>
          <a:lstStyle/>
          <a:p>
            <a:r>
              <a:rPr lang="en-US" sz="2800" dirty="0"/>
              <a:t>EZH2 inhibition can markedly improve 2</a:t>
            </a:r>
            <a:r>
              <a:rPr lang="en-US" sz="2800" baseline="30000" dirty="0"/>
              <a:t>nd</a:t>
            </a:r>
            <a:r>
              <a:rPr lang="en-US" sz="2800" dirty="0"/>
              <a:t> line</a:t>
            </a:r>
            <a:br>
              <a:rPr lang="en-US" sz="2800" dirty="0"/>
            </a:br>
            <a:r>
              <a:rPr lang="en-US" sz="2800" dirty="0"/>
              <a:t>therapy in chemoresistant SCLC </a:t>
            </a:r>
          </a:p>
        </p:txBody>
      </p:sp>
      <p:sp>
        <p:nvSpPr>
          <p:cNvPr id="6" name="TextBox 5"/>
          <p:cNvSpPr txBox="1"/>
          <p:nvPr/>
        </p:nvSpPr>
        <p:spPr>
          <a:xfrm>
            <a:off x="1" y="829649"/>
            <a:ext cx="2262158" cy="369332"/>
          </a:xfrm>
          <a:prstGeom prst="rect">
            <a:avLst/>
          </a:prstGeom>
          <a:solidFill>
            <a:srgbClr val="FFFFFF"/>
          </a:solidFill>
        </p:spPr>
        <p:txBody>
          <a:bodyPr wrap="none" rtlCol="0">
            <a:spAutoFit/>
          </a:bodyPr>
          <a:lstStyle/>
          <a:p>
            <a:r>
              <a:rPr lang="en-US" dirty="0"/>
              <a:t>LX102 chemoresistant</a:t>
            </a:r>
          </a:p>
        </p:txBody>
      </p:sp>
      <p:sp>
        <p:nvSpPr>
          <p:cNvPr id="7" name="TextBox 6"/>
          <p:cNvSpPr txBox="1"/>
          <p:nvPr/>
        </p:nvSpPr>
        <p:spPr>
          <a:xfrm>
            <a:off x="0" y="2804338"/>
            <a:ext cx="2288194" cy="369332"/>
          </a:xfrm>
          <a:prstGeom prst="rect">
            <a:avLst/>
          </a:prstGeom>
          <a:solidFill>
            <a:srgbClr val="FFFFFF"/>
          </a:solidFill>
        </p:spPr>
        <p:txBody>
          <a:bodyPr wrap="none" rtlCol="0">
            <a:spAutoFit/>
          </a:bodyPr>
          <a:lstStyle/>
          <a:p>
            <a:r>
              <a:rPr lang="en-US" dirty="0"/>
              <a:t>LU149 chemoresistant</a:t>
            </a:r>
          </a:p>
        </p:txBody>
      </p:sp>
      <p:pic>
        <p:nvPicPr>
          <p:cNvPr id="3" name="Picture 2"/>
          <p:cNvPicPr>
            <a:picLocks noChangeAspect="1"/>
          </p:cNvPicPr>
          <p:nvPr/>
        </p:nvPicPr>
        <p:blipFill>
          <a:blip r:embed="rId3"/>
          <a:stretch>
            <a:fillRect/>
          </a:stretch>
        </p:blipFill>
        <p:spPr>
          <a:xfrm>
            <a:off x="1986561" y="1106648"/>
            <a:ext cx="5263029" cy="1731618"/>
          </a:xfrm>
          <a:prstGeom prst="rect">
            <a:avLst/>
          </a:prstGeom>
        </p:spPr>
      </p:pic>
      <p:pic>
        <p:nvPicPr>
          <p:cNvPr id="10" name="Picture 9"/>
          <p:cNvPicPr>
            <a:picLocks noChangeAspect="1"/>
          </p:cNvPicPr>
          <p:nvPr/>
        </p:nvPicPr>
        <p:blipFill>
          <a:blip r:embed="rId4"/>
          <a:stretch>
            <a:fillRect/>
          </a:stretch>
        </p:blipFill>
        <p:spPr>
          <a:xfrm>
            <a:off x="1986560" y="3081337"/>
            <a:ext cx="4563110" cy="1956593"/>
          </a:xfrm>
          <a:prstGeom prst="rect">
            <a:avLst/>
          </a:prstGeom>
        </p:spPr>
      </p:pic>
    </p:spTree>
    <p:extLst>
      <p:ext uri="{BB962C8B-B14F-4D97-AF65-F5344CB8AC3E}">
        <p14:creationId xmlns:p14="http://schemas.microsoft.com/office/powerpoint/2010/main" val="6211773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EZH2 </a:t>
            </a:r>
            <a:r>
              <a:rPr lang="en-US" dirty="0" err="1" smtClean="0"/>
              <a:t>Inhbitors</a:t>
            </a:r>
            <a:r>
              <a:rPr lang="en-US" dirty="0" smtClean="0"/>
              <a:t> in development</a:t>
            </a:r>
            <a:endParaRPr lang="en-US" dirty="0"/>
          </a:p>
        </p:txBody>
      </p:sp>
      <p:graphicFrame>
        <p:nvGraphicFramePr>
          <p:cNvPr id="4" name="Content Placeholder 3"/>
          <p:cNvGraphicFramePr>
            <a:graphicFrameLocks noGrp="1"/>
          </p:cNvGraphicFramePr>
          <p:nvPr>
            <p:ph idx="1"/>
          </p:nvPr>
        </p:nvGraphicFramePr>
        <p:xfrm>
          <a:off x="221811" y="810008"/>
          <a:ext cx="8448464" cy="3558588"/>
        </p:xfrm>
        <a:graphic>
          <a:graphicData uri="http://schemas.openxmlformats.org/drawingml/2006/table">
            <a:tbl>
              <a:tblPr firstRow="1" bandRow="1">
                <a:tableStyleId>{5C22544A-7EE6-4342-B048-85BDC9FD1C3A}</a:tableStyleId>
              </a:tblPr>
              <a:tblGrid>
                <a:gridCol w="2112116">
                  <a:extLst>
                    <a:ext uri="{9D8B030D-6E8A-4147-A177-3AD203B41FA5}">
                      <a16:colId xmlns="" xmlns:a16="http://schemas.microsoft.com/office/drawing/2014/main" val="20000"/>
                    </a:ext>
                  </a:extLst>
                </a:gridCol>
                <a:gridCol w="2112116">
                  <a:extLst>
                    <a:ext uri="{9D8B030D-6E8A-4147-A177-3AD203B41FA5}">
                      <a16:colId xmlns="" xmlns:a16="http://schemas.microsoft.com/office/drawing/2014/main" val="20001"/>
                    </a:ext>
                  </a:extLst>
                </a:gridCol>
                <a:gridCol w="2112116">
                  <a:extLst>
                    <a:ext uri="{9D8B030D-6E8A-4147-A177-3AD203B41FA5}">
                      <a16:colId xmlns="" xmlns:a16="http://schemas.microsoft.com/office/drawing/2014/main" val="20002"/>
                    </a:ext>
                  </a:extLst>
                </a:gridCol>
                <a:gridCol w="2112116">
                  <a:extLst>
                    <a:ext uri="{9D8B030D-6E8A-4147-A177-3AD203B41FA5}">
                      <a16:colId xmlns="" xmlns:a16="http://schemas.microsoft.com/office/drawing/2014/main" val="20003"/>
                    </a:ext>
                  </a:extLst>
                </a:gridCol>
              </a:tblGrid>
              <a:tr h="263567">
                <a:tc>
                  <a:txBody>
                    <a:bodyPr/>
                    <a:lstStyle/>
                    <a:p>
                      <a:pPr marL="0" marR="0" algn="ctr">
                        <a:lnSpc>
                          <a:spcPct val="115000"/>
                        </a:lnSpc>
                        <a:spcBef>
                          <a:spcPts val="0"/>
                        </a:spcBef>
                        <a:spcAft>
                          <a:spcPts val="0"/>
                        </a:spcAft>
                      </a:pPr>
                      <a:r>
                        <a:rPr lang="en-US" sz="1500" b="1" dirty="0">
                          <a:latin typeface="+mn-lt"/>
                          <a:ea typeface="Calibri"/>
                          <a:cs typeface="Times New Roman"/>
                        </a:rPr>
                        <a:t>Compound</a:t>
                      </a:r>
                      <a:endParaRPr lang="en-US" sz="1500" dirty="0">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500" b="1" dirty="0">
                          <a:latin typeface="+mn-lt"/>
                          <a:ea typeface="Calibri"/>
                          <a:cs typeface="Times New Roman"/>
                        </a:rPr>
                        <a:t>Company</a:t>
                      </a:r>
                      <a:endParaRPr lang="en-US" sz="1500" dirty="0">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500" b="1" dirty="0">
                          <a:latin typeface="+mn-lt"/>
                          <a:ea typeface="Calibri"/>
                          <a:cs typeface="Times New Roman"/>
                        </a:rPr>
                        <a:t>MOA</a:t>
                      </a:r>
                      <a:endParaRPr lang="en-US" sz="1500" dirty="0">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500" b="1" dirty="0">
                          <a:latin typeface="+mn-lt"/>
                          <a:ea typeface="Calibri"/>
                          <a:cs typeface="Times New Roman"/>
                        </a:rPr>
                        <a:t>Trials</a:t>
                      </a:r>
                      <a:endParaRPr lang="en-US" sz="1500" dirty="0">
                        <a:latin typeface="+mn-lt"/>
                        <a:ea typeface="Calibri"/>
                        <a:cs typeface="Times New Roman"/>
                      </a:endParaRPr>
                    </a:p>
                  </a:txBody>
                  <a:tcPr marL="68580" marR="68580" marT="0" marB="0"/>
                </a:tc>
                <a:extLst>
                  <a:ext uri="{0D108BD9-81ED-4DB2-BD59-A6C34878D82A}">
                    <a16:rowId xmlns="" xmlns:a16="http://schemas.microsoft.com/office/drawing/2014/main" val="10000"/>
                  </a:ext>
                </a:extLst>
              </a:tr>
              <a:tr h="942318">
                <a:tc>
                  <a:txBody>
                    <a:bodyPr/>
                    <a:lstStyle/>
                    <a:p>
                      <a:pPr marL="0" marR="0" algn="ctr">
                        <a:lnSpc>
                          <a:spcPct val="115000"/>
                        </a:lnSpc>
                        <a:spcBef>
                          <a:spcPts val="0"/>
                        </a:spcBef>
                        <a:spcAft>
                          <a:spcPts val="0"/>
                        </a:spcAft>
                      </a:pPr>
                      <a:endParaRPr lang="en-US" sz="1400" b="1" dirty="0">
                        <a:latin typeface="+mn-lt"/>
                        <a:ea typeface="Calibri"/>
                        <a:cs typeface="Times New Roman"/>
                      </a:endParaRPr>
                    </a:p>
                    <a:p>
                      <a:pPr marL="0" marR="0" algn="ctr">
                        <a:lnSpc>
                          <a:spcPct val="115000"/>
                        </a:lnSpc>
                        <a:spcBef>
                          <a:spcPts val="0"/>
                        </a:spcBef>
                        <a:spcAft>
                          <a:spcPts val="0"/>
                        </a:spcAft>
                      </a:pPr>
                      <a:r>
                        <a:rPr lang="en-US" sz="1400" b="1" dirty="0">
                          <a:latin typeface="+mn-lt"/>
                          <a:ea typeface="Calibri"/>
                          <a:cs typeface="Times New Roman"/>
                        </a:rPr>
                        <a:t>EPZ-6438 </a:t>
                      </a:r>
                    </a:p>
                    <a:p>
                      <a:pPr marL="0" marR="0" algn="ctr">
                        <a:lnSpc>
                          <a:spcPct val="115000"/>
                        </a:lnSpc>
                        <a:spcBef>
                          <a:spcPts val="0"/>
                        </a:spcBef>
                        <a:spcAft>
                          <a:spcPts val="0"/>
                        </a:spcAft>
                      </a:pPr>
                      <a:r>
                        <a:rPr lang="en-US" sz="1400" b="1" dirty="0">
                          <a:latin typeface="+mn-lt"/>
                          <a:ea typeface="Calibri"/>
                          <a:cs typeface="Times New Roman"/>
                        </a:rPr>
                        <a:t>(</a:t>
                      </a:r>
                      <a:r>
                        <a:rPr lang="en-US" sz="1400" b="1" dirty="0" err="1">
                          <a:latin typeface="+mn-lt"/>
                          <a:ea typeface="Calibri"/>
                          <a:cs typeface="Times New Roman"/>
                        </a:rPr>
                        <a:t>Tazometostat</a:t>
                      </a:r>
                      <a:r>
                        <a:rPr lang="en-US" sz="1400" b="1" dirty="0">
                          <a:latin typeface="+mn-lt"/>
                          <a:ea typeface="Calibri"/>
                          <a:cs typeface="Times New Roman"/>
                        </a:rPr>
                        <a:t>)</a:t>
                      </a:r>
                    </a:p>
                  </a:txBody>
                  <a:tcPr marL="68580" marR="68580" marT="0" marB="0"/>
                </a:tc>
                <a:tc>
                  <a:txBody>
                    <a:bodyPr/>
                    <a:lstStyle/>
                    <a:p>
                      <a:pPr marL="0" marR="0" algn="ctr">
                        <a:lnSpc>
                          <a:spcPct val="115000"/>
                        </a:lnSpc>
                        <a:spcBef>
                          <a:spcPts val="0"/>
                        </a:spcBef>
                        <a:spcAft>
                          <a:spcPts val="0"/>
                        </a:spcAft>
                      </a:pPr>
                      <a:endParaRPr lang="en-US" sz="1400" dirty="0">
                        <a:latin typeface="+mn-lt"/>
                        <a:ea typeface="Calibri"/>
                        <a:cs typeface="Times New Roman"/>
                      </a:endParaRPr>
                    </a:p>
                    <a:p>
                      <a:pPr marL="0" marR="0" algn="ctr">
                        <a:lnSpc>
                          <a:spcPct val="115000"/>
                        </a:lnSpc>
                        <a:spcBef>
                          <a:spcPts val="0"/>
                        </a:spcBef>
                        <a:spcAft>
                          <a:spcPts val="0"/>
                        </a:spcAft>
                      </a:pPr>
                      <a:endParaRPr lang="en-US" sz="1400" dirty="0">
                        <a:latin typeface="+mn-lt"/>
                        <a:ea typeface="Calibri"/>
                        <a:cs typeface="Times New Roman"/>
                      </a:endParaRPr>
                    </a:p>
                    <a:p>
                      <a:pPr marL="0" marR="0" algn="ctr">
                        <a:lnSpc>
                          <a:spcPct val="115000"/>
                        </a:lnSpc>
                        <a:spcBef>
                          <a:spcPts val="0"/>
                        </a:spcBef>
                        <a:spcAft>
                          <a:spcPts val="0"/>
                        </a:spcAft>
                      </a:pPr>
                      <a:r>
                        <a:rPr lang="en-US" sz="1400" dirty="0" err="1">
                          <a:latin typeface="+mn-lt"/>
                          <a:ea typeface="Calibri"/>
                          <a:cs typeface="Times New Roman"/>
                        </a:rPr>
                        <a:t>Epizyme</a:t>
                      </a:r>
                      <a:endParaRPr lang="en-US" sz="1400" dirty="0">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200" dirty="0">
                        <a:solidFill>
                          <a:srgbClr val="2E2E2E"/>
                        </a:solidFill>
                        <a:latin typeface="+mn-lt"/>
                        <a:ea typeface="Calibri"/>
                        <a:cs typeface="Times New Roman"/>
                      </a:endParaRPr>
                    </a:p>
                    <a:p>
                      <a:pPr marL="0" marR="0" algn="ctr">
                        <a:lnSpc>
                          <a:spcPct val="115000"/>
                        </a:lnSpc>
                        <a:spcBef>
                          <a:spcPts val="0"/>
                        </a:spcBef>
                        <a:spcAft>
                          <a:spcPts val="0"/>
                        </a:spcAft>
                      </a:pPr>
                      <a:r>
                        <a:rPr lang="en-US" sz="1200" dirty="0">
                          <a:solidFill>
                            <a:srgbClr val="2E2E2E"/>
                          </a:solidFill>
                          <a:latin typeface="+mn-lt"/>
                          <a:ea typeface="Calibri"/>
                          <a:cs typeface="Times New Roman"/>
                        </a:rPr>
                        <a:t>S-adenosyl methionine (SAM) competitive inhibitor EZH2</a:t>
                      </a:r>
                      <a:endParaRPr lang="en-US" sz="1200" dirty="0">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solidFill>
                            <a:srgbClr val="2E2E2E"/>
                          </a:solidFill>
                          <a:latin typeface="+mn-lt"/>
                          <a:ea typeface="Calibri"/>
                          <a:cs typeface="Times New Roman"/>
                        </a:rPr>
                        <a:t>NCT02601950</a:t>
                      </a:r>
                      <a:endParaRPr lang="en-US" sz="1200" dirty="0">
                        <a:latin typeface="+mn-lt"/>
                        <a:ea typeface="Calibri"/>
                        <a:cs typeface="Times New Roman"/>
                      </a:endParaRPr>
                    </a:p>
                    <a:p>
                      <a:pPr marL="0" marR="0" algn="ctr">
                        <a:lnSpc>
                          <a:spcPct val="115000"/>
                        </a:lnSpc>
                        <a:spcBef>
                          <a:spcPts val="0"/>
                        </a:spcBef>
                        <a:spcAft>
                          <a:spcPts val="0"/>
                        </a:spcAft>
                      </a:pPr>
                      <a:r>
                        <a:rPr lang="en-US" sz="1200" dirty="0">
                          <a:solidFill>
                            <a:srgbClr val="2E2E2E"/>
                          </a:solidFill>
                          <a:latin typeface="+mn-lt"/>
                          <a:ea typeface="Calibri"/>
                          <a:cs typeface="Times New Roman"/>
                        </a:rPr>
                        <a:t>NCT01897571</a:t>
                      </a:r>
                      <a:endParaRPr lang="en-US" sz="1200" dirty="0">
                        <a:latin typeface="+mn-lt"/>
                        <a:ea typeface="Calibri"/>
                        <a:cs typeface="Times New Roman"/>
                      </a:endParaRPr>
                    </a:p>
                    <a:p>
                      <a:pPr marL="0" marR="0" algn="ctr">
                        <a:lnSpc>
                          <a:spcPct val="115000"/>
                        </a:lnSpc>
                        <a:spcBef>
                          <a:spcPts val="0"/>
                        </a:spcBef>
                        <a:spcAft>
                          <a:spcPts val="0"/>
                        </a:spcAft>
                      </a:pPr>
                      <a:r>
                        <a:rPr lang="en-US" sz="1200" dirty="0">
                          <a:solidFill>
                            <a:srgbClr val="2E2E2E"/>
                          </a:solidFill>
                          <a:latin typeface="+mn-lt"/>
                          <a:ea typeface="Calibri"/>
                          <a:cs typeface="Times New Roman"/>
                        </a:rPr>
                        <a:t>NCT02860286</a:t>
                      </a:r>
                      <a:endParaRPr lang="en-US" sz="1200" dirty="0">
                        <a:latin typeface="+mn-lt"/>
                        <a:ea typeface="Calibri"/>
                        <a:cs typeface="Times New Roman"/>
                      </a:endParaRPr>
                    </a:p>
                    <a:p>
                      <a:pPr marL="0" marR="0" algn="ctr">
                        <a:lnSpc>
                          <a:spcPct val="115000"/>
                        </a:lnSpc>
                        <a:spcBef>
                          <a:spcPts val="0"/>
                        </a:spcBef>
                        <a:spcAft>
                          <a:spcPts val="0"/>
                        </a:spcAft>
                      </a:pPr>
                      <a:r>
                        <a:rPr lang="en-US" sz="1200" dirty="0">
                          <a:solidFill>
                            <a:srgbClr val="2E2E2E"/>
                          </a:solidFill>
                          <a:latin typeface="+mn-lt"/>
                          <a:ea typeface="Calibri"/>
                          <a:cs typeface="Times New Roman"/>
                        </a:rPr>
                        <a:t>NCT02601937</a:t>
                      </a:r>
                      <a:endParaRPr lang="en-US" sz="1200" dirty="0">
                        <a:latin typeface="+mn-lt"/>
                        <a:ea typeface="Calibri"/>
                        <a:cs typeface="Times New Roman"/>
                      </a:endParaRPr>
                    </a:p>
                  </a:txBody>
                  <a:tcPr marL="68580" marR="68580" marT="0" marB="0"/>
                </a:tc>
                <a:extLst>
                  <a:ext uri="{0D108BD9-81ED-4DB2-BD59-A6C34878D82A}">
                    <a16:rowId xmlns="" xmlns:a16="http://schemas.microsoft.com/office/drawing/2014/main" val="10001"/>
                  </a:ext>
                </a:extLst>
              </a:tr>
              <a:tr h="630936">
                <a:tc>
                  <a:txBody>
                    <a:bodyPr/>
                    <a:lstStyle/>
                    <a:p>
                      <a:pPr marL="0" marR="0" algn="ctr">
                        <a:lnSpc>
                          <a:spcPct val="115000"/>
                        </a:lnSpc>
                        <a:spcBef>
                          <a:spcPts val="0"/>
                        </a:spcBef>
                        <a:spcAft>
                          <a:spcPts val="0"/>
                        </a:spcAft>
                      </a:pPr>
                      <a:endParaRPr lang="en-US" sz="1400" b="1" dirty="0">
                        <a:latin typeface="+mn-lt"/>
                        <a:ea typeface="Calibri"/>
                        <a:cs typeface="Times New Roman"/>
                      </a:endParaRPr>
                    </a:p>
                    <a:p>
                      <a:pPr marL="0" marR="0" algn="ctr">
                        <a:lnSpc>
                          <a:spcPct val="115000"/>
                        </a:lnSpc>
                        <a:spcBef>
                          <a:spcPts val="0"/>
                        </a:spcBef>
                        <a:spcAft>
                          <a:spcPts val="0"/>
                        </a:spcAft>
                      </a:pPr>
                      <a:r>
                        <a:rPr lang="en-US" sz="1400" b="1" dirty="0">
                          <a:latin typeface="+mn-lt"/>
                          <a:ea typeface="Calibri"/>
                          <a:cs typeface="Times New Roman"/>
                        </a:rPr>
                        <a:t>CPI-1205</a:t>
                      </a:r>
                    </a:p>
                  </a:txBody>
                  <a:tcPr marL="68580" marR="68580" marT="0" marB="0"/>
                </a:tc>
                <a:tc>
                  <a:txBody>
                    <a:bodyPr/>
                    <a:lstStyle/>
                    <a:p>
                      <a:pPr marL="0" marR="0" algn="ctr">
                        <a:lnSpc>
                          <a:spcPct val="115000"/>
                        </a:lnSpc>
                        <a:spcBef>
                          <a:spcPts val="0"/>
                        </a:spcBef>
                        <a:spcAft>
                          <a:spcPts val="0"/>
                        </a:spcAft>
                      </a:pPr>
                      <a:endParaRPr lang="en-US" sz="1400" dirty="0">
                        <a:latin typeface="+mn-lt"/>
                        <a:ea typeface="Calibri"/>
                        <a:cs typeface="Times New Roman"/>
                      </a:endParaRPr>
                    </a:p>
                    <a:p>
                      <a:pPr marL="0" marR="0" algn="ctr">
                        <a:lnSpc>
                          <a:spcPct val="115000"/>
                        </a:lnSpc>
                        <a:spcBef>
                          <a:spcPts val="0"/>
                        </a:spcBef>
                        <a:spcAft>
                          <a:spcPts val="0"/>
                        </a:spcAft>
                      </a:pPr>
                      <a:r>
                        <a:rPr lang="en-US" sz="1400" dirty="0">
                          <a:latin typeface="+mn-lt"/>
                          <a:ea typeface="Calibri"/>
                          <a:cs typeface="Times New Roman"/>
                        </a:rPr>
                        <a:t>Constellation</a:t>
                      </a:r>
                    </a:p>
                  </a:txBody>
                  <a:tcPr marL="68580" marR="68580" marT="0" marB="0"/>
                </a:tc>
                <a:tc>
                  <a:txBody>
                    <a:bodyPr/>
                    <a:lstStyle/>
                    <a:p>
                      <a:pPr marL="0" marR="0" algn="ctr">
                        <a:lnSpc>
                          <a:spcPct val="115000"/>
                        </a:lnSpc>
                        <a:spcBef>
                          <a:spcPts val="0"/>
                        </a:spcBef>
                        <a:spcAft>
                          <a:spcPts val="0"/>
                        </a:spcAft>
                      </a:pPr>
                      <a:endParaRPr lang="en-US" sz="1200" dirty="0">
                        <a:latin typeface="+mn-lt"/>
                        <a:ea typeface="Calibri"/>
                        <a:cs typeface="Times New Roman"/>
                      </a:endParaRPr>
                    </a:p>
                    <a:p>
                      <a:pPr marL="0" marR="0" algn="ctr">
                        <a:lnSpc>
                          <a:spcPct val="115000"/>
                        </a:lnSpc>
                        <a:spcBef>
                          <a:spcPts val="0"/>
                        </a:spcBef>
                        <a:spcAft>
                          <a:spcPts val="0"/>
                        </a:spcAft>
                      </a:pPr>
                      <a:r>
                        <a:rPr lang="en-US" sz="1200" dirty="0">
                          <a:latin typeface="+mn-lt"/>
                          <a:ea typeface="Calibri"/>
                          <a:cs typeface="Times New Roman"/>
                        </a:rPr>
                        <a:t>SAM competitive inhibitor EZH2 &amp;PRC2 </a:t>
                      </a:r>
                    </a:p>
                  </a:txBody>
                  <a:tcPr marL="68580" marR="68580" marT="0" marB="0"/>
                </a:tc>
                <a:tc>
                  <a:txBody>
                    <a:bodyPr/>
                    <a:lstStyle/>
                    <a:p>
                      <a:pPr marL="0" marR="0" algn="ctr">
                        <a:lnSpc>
                          <a:spcPct val="115000"/>
                        </a:lnSpc>
                        <a:spcBef>
                          <a:spcPts val="0"/>
                        </a:spcBef>
                        <a:spcAft>
                          <a:spcPts val="0"/>
                        </a:spcAft>
                      </a:pPr>
                      <a:endParaRPr lang="en-US" sz="1200" dirty="0">
                        <a:latin typeface="+mn-lt"/>
                        <a:ea typeface="Calibri"/>
                        <a:cs typeface="Times New Roman"/>
                      </a:endParaRPr>
                    </a:p>
                    <a:p>
                      <a:pPr marL="0" marR="0" algn="ctr">
                        <a:lnSpc>
                          <a:spcPct val="115000"/>
                        </a:lnSpc>
                        <a:spcBef>
                          <a:spcPts val="0"/>
                        </a:spcBef>
                        <a:spcAft>
                          <a:spcPts val="0"/>
                        </a:spcAft>
                      </a:pPr>
                      <a:r>
                        <a:rPr lang="en-US" sz="1200" dirty="0">
                          <a:latin typeface="+mn-lt"/>
                          <a:ea typeface="Calibri"/>
                          <a:cs typeface="Times New Roman"/>
                        </a:rPr>
                        <a:t>NCT02395601</a:t>
                      </a:r>
                    </a:p>
                  </a:txBody>
                  <a:tcPr marL="68580" marR="68580" marT="0" marB="0"/>
                </a:tc>
                <a:extLst>
                  <a:ext uri="{0D108BD9-81ED-4DB2-BD59-A6C34878D82A}">
                    <a16:rowId xmlns="" xmlns:a16="http://schemas.microsoft.com/office/drawing/2014/main" val="10002"/>
                  </a:ext>
                </a:extLst>
              </a:tr>
              <a:tr h="670207">
                <a:tc>
                  <a:txBody>
                    <a:bodyPr/>
                    <a:lstStyle/>
                    <a:p>
                      <a:pPr marL="0" marR="0" algn="ctr">
                        <a:lnSpc>
                          <a:spcPct val="115000"/>
                        </a:lnSpc>
                        <a:spcBef>
                          <a:spcPts val="0"/>
                        </a:spcBef>
                        <a:spcAft>
                          <a:spcPts val="0"/>
                        </a:spcAft>
                      </a:pPr>
                      <a:endParaRPr lang="en-US" sz="1400" b="1" dirty="0">
                        <a:latin typeface="+mn-lt"/>
                        <a:ea typeface="Calibri"/>
                        <a:cs typeface="Times New Roman"/>
                      </a:endParaRPr>
                    </a:p>
                    <a:p>
                      <a:pPr marL="0" marR="0" algn="ctr">
                        <a:lnSpc>
                          <a:spcPct val="115000"/>
                        </a:lnSpc>
                        <a:spcBef>
                          <a:spcPts val="0"/>
                        </a:spcBef>
                        <a:spcAft>
                          <a:spcPts val="0"/>
                        </a:spcAft>
                      </a:pPr>
                      <a:r>
                        <a:rPr lang="en-US" sz="1400" b="1" dirty="0">
                          <a:latin typeface="+mn-lt"/>
                          <a:ea typeface="Calibri"/>
                          <a:cs typeface="Times New Roman"/>
                        </a:rPr>
                        <a:t>GSK-126</a:t>
                      </a:r>
                    </a:p>
                  </a:txBody>
                  <a:tcPr marL="68580" marR="68580" marT="0" marB="0"/>
                </a:tc>
                <a:tc>
                  <a:txBody>
                    <a:bodyPr/>
                    <a:lstStyle/>
                    <a:p>
                      <a:pPr marL="0" marR="0" algn="ctr">
                        <a:lnSpc>
                          <a:spcPct val="115000"/>
                        </a:lnSpc>
                        <a:spcBef>
                          <a:spcPts val="0"/>
                        </a:spcBef>
                        <a:spcAft>
                          <a:spcPts val="0"/>
                        </a:spcAft>
                      </a:pPr>
                      <a:endParaRPr lang="en-US" sz="1400" dirty="0">
                        <a:latin typeface="+mn-lt"/>
                        <a:ea typeface="Calibri"/>
                        <a:cs typeface="Times New Roman"/>
                      </a:endParaRPr>
                    </a:p>
                    <a:p>
                      <a:pPr marL="0" marR="0" algn="ctr">
                        <a:lnSpc>
                          <a:spcPct val="115000"/>
                        </a:lnSpc>
                        <a:spcBef>
                          <a:spcPts val="0"/>
                        </a:spcBef>
                        <a:spcAft>
                          <a:spcPts val="0"/>
                        </a:spcAft>
                      </a:pPr>
                      <a:r>
                        <a:rPr lang="en-US" sz="1400" dirty="0">
                          <a:latin typeface="+mn-lt"/>
                          <a:ea typeface="Calibri"/>
                          <a:cs typeface="Times New Roman"/>
                        </a:rPr>
                        <a:t>Glaxo-SmithKline</a:t>
                      </a:r>
                    </a:p>
                  </a:txBody>
                  <a:tcPr marL="68580" marR="68580" marT="0" marB="0"/>
                </a:tc>
                <a:tc>
                  <a:txBody>
                    <a:bodyPr/>
                    <a:lstStyle/>
                    <a:p>
                      <a:pPr marL="0" marR="0" algn="ctr">
                        <a:lnSpc>
                          <a:spcPct val="115000"/>
                        </a:lnSpc>
                        <a:spcBef>
                          <a:spcPts val="0"/>
                        </a:spcBef>
                        <a:spcAft>
                          <a:spcPts val="0"/>
                        </a:spcAft>
                      </a:pPr>
                      <a:endParaRPr lang="en-US" sz="1200" dirty="0">
                        <a:latin typeface="+mn-lt"/>
                        <a:ea typeface="Calibri"/>
                        <a:cs typeface="Times New Roman"/>
                      </a:endParaRPr>
                    </a:p>
                    <a:p>
                      <a:pPr marL="0" marR="0" algn="ctr">
                        <a:lnSpc>
                          <a:spcPct val="115000"/>
                        </a:lnSpc>
                        <a:spcBef>
                          <a:spcPts val="0"/>
                        </a:spcBef>
                        <a:spcAft>
                          <a:spcPts val="0"/>
                        </a:spcAft>
                      </a:pPr>
                      <a:r>
                        <a:rPr lang="en-US" sz="1200" dirty="0">
                          <a:latin typeface="+mn-lt"/>
                          <a:ea typeface="Calibri"/>
                          <a:cs typeface="Times New Roman"/>
                        </a:rPr>
                        <a:t>SAM competitive inhibitor EZH2 &amp; PRC2 </a:t>
                      </a:r>
                    </a:p>
                  </a:txBody>
                  <a:tcPr marL="68580" marR="68580" marT="0" marB="0"/>
                </a:tc>
                <a:tc>
                  <a:txBody>
                    <a:bodyPr/>
                    <a:lstStyle/>
                    <a:p>
                      <a:pPr marL="0" marR="0" algn="ctr">
                        <a:lnSpc>
                          <a:spcPct val="115000"/>
                        </a:lnSpc>
                        <a:spcBef>
                          <a:spcPts val="0"/>
                        </a:spcBef>
                        <a:spcAft>
                          <a:spcPts val="0"/>
                        </a:spcAft>
                      </a:pPr>
                      <a:endParaRPr lang="en-US" sz="1200" dirty="0">
                        <a:latin typeface="+mn-lt"/>
                        <a:ea typeface="Calibri"/>
                        <a:cs typeface="Times New Roman"/>
                      </a:endParaRPr>
                    </a:p>
                    <a:p>
                      <a:pPr marL="0" marR="0" algn="ctr">
                        <a:lnSpc>
                          <a:spcPct val="115000"/>
                        </a:lnSpc>
                        <a:spcBef>
                          <a:spcPts val="0"/>
                        </a:spcBef>
                        <a:spcAft>
                          <a:spcPts val="0"/>
                        </a:spcAft>
                      </a:pPr>
                      <a:r>
                        <a:rPr lang="en-US" sz="1200" dirty="0">
                          <a:latin typeface="+mn-lt"/>
                          <a:ea typeface="Calibri"/>
                          <a:cs typeface="Times New Roman"/>
                        </a:rPr>
                        <a:t>NCT02082977</a:t>
                      </a:r>
                    </a:p>
                  </a:txBody>
                  <a:tcPr marL="68580" marR="68580" marT="0" marB="0"/>
                </a:tc>
                <a:extLst>
                  <a:ext uri="{0D108BD9-81ED-4DB2-BD59-A6C34878D82A}">
                    <a16:rowId xmlns="" xmlns:a16="http://schemas.microsoft.com/office/drawing/2014/main" val="10003"/>
                  </a:ext>
                </a:extLst>
              </a:tr>
              <a:tr h="1051560">
                <a:tc>
                  <a:txBody>
                    <a:bodyPr/>
                    <a:lstStyle/>
                    <a:p>
                      <a:pPr marL="0" marR="0" algn="ctr">
                        <a:lnSpc>
                          <a:spcPct val="115000"/>
                        </a:lnSpc>
                        <a:spcBef>
                          <a:spcPts val="0"/>
                        </a:spcBef>
                        <a:spcAft>
                          <a:spcPts val="0"/>
                        </a:spcAft>
                      </a:pPr>
                      <a:endParaRPr lang="en-US" sz="1400" b="1" dirty="0">
                        <a:latin typeface="+mn-lt"/>
                        <a:ea typeface="Calibri"/>
                        <a:cs typeface="Times New Roman"/>
                      </a:endParaRPr>
                    </a:p>
                    <a:p>
                      <a:pPr marL="0" marR="0" algn="ctr">
                        <a:lnSpc>
                          <a:spcPct val="115000"/>
                        </a:lnSpc>
                        <a:spcBef>
                          <a:spcPts val="0"/>
                        </a:spcBef>
                        <a:spcAft>
                          <a:spcPts val="0"/>
                        </a:spcAft>
                      </a:pPr>
                      <a:endParaRPr lang="en-US" sz="1400" b="1" dirty="0">
                        <a:latin typeface="+mn-lt"/>
                        <a:ea typeface="Calibri"/>
                        <a:cs typeface="Times New Roman"/>
                      </a:endParaRPr>
                    </a:p>
                    <a:p>
                      <a:pPr marL="0" marR="0" algn="ctr">
                        <a:lnSpc>
                          <a:spcPct val="115000"/>
                        </a:lnSpc>
                        <a:spcBef>
                          <a:spcPts val="0"/>
                        </a:spcBef>
                        <a:spcAft>
                          <a:spcPts val="0"/>
                        </a:spcAft>
                      </a:pPr>
                      <a:r>
                        <a:rPr lang="en-US" sz="1400" b="1" dirty="0">
                          <a:latin typeface="+mn-lt"/>
                          <a:ea typeface="Calibri"/>
                          <a:cs typeface="Times New Roman"/>
                        </a:rPr>
                        <a:t>DS-3201</a:t>
                      </a:r>
                    </a:p>
                  </a:txBody>
                  <a:tcPr marL="68580" marR="68580" marT="0" marB="0"/>
                </a:tc>
                <a:tc>
                  <a:txBody>
                    <a:bodyPr/>
                    <a:lstStyle/>
                    <a:p>
                      <a:pPr marL="0" marR="0" algn="ctr">
                        <a:lnSpc>
                          <a:spcPct val="115000"/>
                        </a:lnSpc>
                        <a:spcBef>
                          <a:spcPts val="0"/>
                        </a:spcBef>
                        <a:spcAft>
                          <a:spcPts val="0"/>
                        </a:spcAft>
                      </a:pPr>
                      <a:endParaRPr lang="en-US" sz="1400" dirty="0">
                        <a:latin typeface="+mn-lt"/>
                        <a:ea typeface="Calibri"/>
                        <a:cs typeface="Times New Roman"/>
                      </a:endParaRPr>
                    </a:p>
                    <a:p>
                      <a:pPr marL="0" marR="0" algn="ctr">
                        <a:lnSpc>
                          <a:spcPct val="115000"/>
                        </a:lnSpc>
                        <a:spcBef>
                          <a:spcPts val="0"/>
                        </a:spcBef>
                        <a:spcAft>
                          <a:spcPts val="0"/>
                        </a:spcAft>
                      </a:pPr>
                      <a:endParaRPr lang="en-US" sz="1400" dirty="0">
                        <a:latin typeface="+mn-lt"/>
                        <a:ea typeface="Calibri"/>
                        <a:cs typeface="Times New Roman"/>
                      </a:endParaRPr>
                    </a:p>
                    <a:p>
                      <a:pPr marL="0" marR="0" algn="ctr">
                        <a:lnSpc>
                          <a:spcPct val="115000"/>
                        </a:lnSpc>
                        <a:spcBef>
                          <a:spcPts val="0"/>
                        </a:spcBef>
                        <a:spcAft>
                          <a:spcPts val="0"/>
                        </a:spcAft>
                      </a:pPr>
                      <a:r>
                        <a:rPr lang="en-US" sz="1400" dirty="0">
                          <a:latin typeface="+mn-lt"/>
                          <a:ea typeface="Calibri"/>
                          <a:cs typeface="Times New Roman"/>
                        </a:rPr>
                        <a:t>Daiichi Sankyo</a:t>
                      </a:r>
                    </a:p>
                  </a:txBody>
                  <a:tcPr marL="68580" marR="68580" marT="0" marB="0"/>
                </a:tc>
                <a:tc>
                  <a:txBody>
                    <a:bodyPr/>
                    <a:lstStyle/>
                    <a:p>
                      <a:pPr marL="0" marR="0" algn="ctr">
                        <a:lnSpc>
                          <a:spcPct val="115000"/>
                        </a:lnSpc>
                        <a:spcBef>
                          <a:spcPts val="0"/>
                        </a:spcBef>
                        <a:spcAft>
                          <a:spcPts val="0"/>
                        </a:spcAft>
                      </a:pPr>
                      <a:endParaRPr lang="en-US" sz="1200" dirty="0">
                        <a:solidFill>
                          <a:srgbClr val="2E2E2E"/>
                        </a:solidFill>
                        <a:latin typeface="+mn-lt"/>
                        <a:ea typeface="Calibri"/>
                        <a:cs typeface="Times New Roman"/>
                      </a:endParaRPr>
                    </a:p>
                    <a:p>
                      <a:pPr marL="0" marR="0" algn="ctr">
                        <a:lnSpc>
                          <a:spcPct val="115000"/>
                        </a:lnSpc>
                        <a:spcBef>
                          <a:spcPts val="0"/>
                        </a:spcBef>
                        <a:spcAft>
                          <a:spcPts val="0"/>
                        </a:spcAft>
                      </a:pPr>
                      <a:r>
                        <a:rPr lang="en-US" sz="1200" dirty="0">
                          <a:solidFill>
                            <a:srgbClr val="2E2E2E"/>
                          </a:solidFill>
                          <a:latin typeface="+mn-lt"/>
                          <a:ea typeface="Calibri"/>
                          <a:cs typeface="Times New Roman"/>
                        </a:rPr>
                        <a:t>histone lysine competitive inhibitor of methyltransferases EZH1 and EZH2</a:t>
                      </a:r>
                      <a:endParaRPr lang="en-US" sz="1200" dirty="0">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200" dirty="0">
                        <a:latin typeface="+mn-lt"/>
                        <a:ea typeface="Calibri"/>
                        <a:cs typeface="Times New Roman"/>
                      </a:endParaRPr>
                    </a:p>
                    <a:p>
                      <a:pPr marL="0" marR="0" algn="ctr">
                        <a:lnSpc>
                          <a:spcPct val="115000"/>
                        </a:lnSpc>
                        <a:spcBef>
                          <a:spcPts val="0"/>
                        </a:spcBef>
                        <a:spcAft>
                          <a:spcPts val="0"/>
                        </a:spcAft>
                      </a:pPr>
                      <a:endParaRPr lang="en-US" sz="1200" dirty="0">
                        <a:latin typeface="+mn-lt"/>
                        <a:cs typeface="Times New Roman" pitchFamily="18" charset="0"/>
                      </a:endParaRPr>
                    </a:p>
                    <a:p>
                      <a:pPr marL="0" marR="0" algn="ctr">
                        <a:lnSpc>
                          <a:spcPct val="115000"/>
                        </a:lnSpc>
                        <a:spcBef>
                          <a:spcPts val="0"/>
                        </a:spcBef>
                        <a:spcAft>
                          <a:spcPts val="0"/>
                        </a:spcAft>
                      </a:pPr>
                      <a:r>
                        <a:rPr lang="en-US" sz="1200" dirty="0">
                          <a:latin typeface="+mn-lt"/>
                          <a:cs typeface="Times New Roman" pitchFamily="18" charset="0"/>
                        </a:rPr>
                        <a:t>NCT02732275</a:t>
                      </a:r>
                    </a:p>
                    <a:p>
                      <a:pPr marL="0" marR="0" algn="ctr">
                        <a:lnSpc>
                          <a:spcPct val="115000"/>
                        </a:lnSpc>
                        <a:spcBef>
                          <a:spcPts val="0"/>
                        </a:spcBef>
                        <a:spcAft>
                          <a:spcPts val="0"/>
                        </a:spcAft>
                      </a:pPr>
                      <a:r>
                        <a:rPr lang="en-US" sz="1200" dirty="0">
                          <a:latin typeface="+mn-lt"/>
                          <a:cs typeface="Times New Roman" pitchFamily="18" charset="0"/>
                        </a:rPr>
                        <a:t>NCT03110354</a:t>
                      </a:r>
                    </a:p>
                    <a:p>
                      <a:pPr marL="0" marR="0" algn="ctr">
                        <a:lnSpc>
                          <a:spcPct val="115000"/>
                        </a:lnSpc>
                        <a:spcBef>
                          <a:spcPts val="0"/>
                        </a:spcBef>
                        <a:spcAft>
                          <a:spcPts val="0"/>
                        </a:spcAft>
                      </a:pPr>
                      <a:endParaRPr lang="en-US" sz="1200" dirty="0">
                        <a:latin typeface="+mn-lt"/>
                        <a:ea typeface="Calibri"/>
                        <a:cs typeface="Times New Roman" pitchFamily="18" charset="0"/>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7177124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737"/>
            <a:ext cx="8899452" cy="810008"/>
          </a:xfrm>
        </p:spPr>
        <p:txBody>
          <a:bodyPr/>
          <a:lstStyle/>
          <a:p>
            <a:r>
              <a:rPr lang="en-US" dirty="0"/>
              <a:t>Novel therapeutic targets in SCLC</a:t>
            </a:r>
          </a:p>
        </p:txBody>
      </p:sp>
      <p:pic>
        <p:nvPicPr>
          <p:cNvPr id="2050" name="Picture 2"/>
          <p:cNvPicPr>
            <a:picLocks noGrp="1" noChangeAspect="1" noChangeArrowheads="1"/>
          </p:cNvPicPr>
          <p:nvPr>
            <p:ph idx="1"/>
          </p:nvPr>
        </p:nvPicPr>
        <p:blipFill rotWithShape="1">
          <a:blip r:embed="rId3"/>
          <a:srcRect t="42557" b="-9"/>
          <a:stretch/>
        </p:blipFill>
        <p:spPr bwMode="auto">
          <a:xfrm>
            <a:off x="232880" y="730623"/>
            <a:ext cx="7140269" cy="4001715"/>
          </a:xfrm>
          <a:prstGeom prst="rect">
            <a:avLst/>
          </a:prstGeom>
          <a:noFill/>
          <a:ln w="9525">
            <a:noFill/>
            <a:miter lim="800000"/>
            <a:headEnd/>
            <a:tailEnd/>
          </a:ln>
        </p:spPr>
      </p:pic>
      <p:sp>
        <p:nvSpPr>
          <p:cNvPr id="5" name="Rectangle 1255"/>
          <p:cNvSpPr>
            <a:spLocks noChangeArrowheads="1"/>
          </p:cNvSpPr>
          <p:nvPr/>
        </p:nvSpPr>
        <p:spPr bwMode="auto">
          <a:xfrm>
            <a:off x="2145250" y="4893468"/>
            <a:ext cx="3026229" cy="157163"/>
          </a:xfrm>
          <a:prstGeom prst="rect">
            <a:avLst/>
          </a:prstGeom>
          <a:noFill/>
          <a:ln w="9525">
            <a:noFill/>
            <a:miter lim="800000"/>
            <a:headEnd/>
            <a:tailEnd/>
          </a:ln>
        </p:spPr>
        <p:txBody>
          <a:bodyPr/>
          <a:lstStyle/>
          <a:p>
            <a:pPr marL="342900" indent="-342900" eaLnBrk="0" hangingPunct="0">
              <a:lnSpc>
                <a:spcPct val="90000"/>
              </a:lnSpc>
              <a:spcBef>
                <a:spcPct val="20000"/>
              </a:spcBef>
            </a:pPr>
            <a:r>
              <a:rPr lang="en-US" sz="1100" dirty="0">
                <a:solidFill>
                  <a:prstClr val="black"/>
                </a:solidFill>
                <a:cs typeface="Arial"/>
              </a:rPr>
              <a:t>Sabari et al., </a:t>
            </a:r>
            <a:r>
              <a:rPr lang="en-US" sz="1100" i="1" dirty="0">
                <a:solidFill>
                  <a:prstClr val="black"/>
                </a:solidFill>
                <a:cs typeface="Arial"/>
              </a:rPr>
              <a:t>Nat Rev </a:t>
            </a:r>
            <a:r>
              <a:rPr lang="en-US" sz="1100" i="1" dirty="0" err="1">
                <a:solidFill>
                  <a:prstClr val="black"/>
                </a:solidFill>
                <a:cs typeface="Arial"/>
              </a:rPr>
              <a:t>Oncol</a:t>
            </a:r>
            <a:r>
              <a:rPr lang="en-US" sz="1100" dirty="0">
                <a:solidFill>
                  <a:prstClr val="black"/>
                </a:solidFill>
                <a:cs typeface="Arial"/>
              </a:rPr>
              <a:t> 2017.</a:t>
            </a:r>
          </a:p>
        </p:txBody>
      </p:sp>
    </p:spTree>
    <p:extLst>
      <p:ext uri="{BB962C8B-B14F-4D97-AF65-F5344CB8AC3E}">
        <p14:creationId xmlns:p14="http://schemas.microsoft.com/office/powerpoint/2010/main" val="16179901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PARPi</a:t>
            </a:r>
            <a:r>
              <a:rPr lang="en-US" sz="2800" dirty="0"/>
              <a:t> (</a:t>
            </a:r>
            <a:r>
              <a:rPr lang="en-US" sz="2800" dirty="0" err="1"/>
              <a:t>veliparib</a:t>
            </a:r>
            <a:r>
              <a:rPr lang="en-US" sz="2800" dirty="0"/>
              <a:t>) plus DNA damage (temozolomide)</a:t>
            </a:r>
          </a:p>
        </p:txBody>
      </p:sp>
      <p:sp>
        <p:nvSpPr>
          <p:cNvPr id="4" name="TextBox 3"/>
          <p:cNvSpPr txBox="1"/>
          <p:nvPr/>
        </p:nvSpPr>
        <p:spPr>
          <a:xfrm>
            <a:off x="6205437" y="4804592"/>
            <a:ext cx="2488819" cy="338554"/>
          </a:xfrm>
          <a:prstGeom prst="rect">
            <a:avLst/>
          </a:prstGeom>
          <a:noFill/>
        </p:spPr>
        <p:txBody>
          <a:bodyPr wrap="square" rtlCol="0">
            <a:spAutoFit/>
          </a:bodyPr>
          <a:lstStyle/>
          <a:p>
            <a:pPr algn="r"/>
            <a:r>
              <a:rPr lang="en-US" sz="1600" i="1" dirty="0"/>
              <a:t>ASCO 2016 (</a:t>
            </a:r>
            <a:r>
              <a:rPr lang="en-US" sz="1600" i="1" dirty="0" err="1"/>
              <a:t>abstr</a:t>
            </a:r>
            <a:r>
              <a:rPr lang="en-US" sz="1600" i="1" dirty="0"/>
              <a:t> 8512)</a:t>
            </a:r>
          </a:p>
        </p:txBody>
      </p:sp>
      <p:pic>
        <p:nvPicPr>
          <p:cNvPr id="6" name="Picture 5"/>
          <p:cNvPicPr>
            <a:picLocks noChangeAspect="1"/>
          </p:cNvPicPr>
          <p:nvPr/>
        </p:nvPicPr>
        <p:blipFill>
          <a:blip r:embed="rId2"/>
          <a:stretch>
            <a:fillRect/>
          </a:stretch>
        </p:blipFill>
        <p:spPr>
          <a:xfrm>
            <a:off x="1" y="1231107"/>
            <a:ext cx="8842375" cy="2608918"/>
          </a:xfrm>
          <a:prstGeom prst="rect">
            <a:avLst/>
          </a:prstGeom>
        </p:spPr>
      </p:pic>
    </p:spTree>
    <p:extLst>
      <p:ext uri="{BB962C8B-B14F-4D97-AF65-F5344CB8AC3E}">
        <p14:creationId xmlns:p14="http://schemas.microsoft.com/office/powerpoint/2010/main" val="42119238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PARP Inhibitor to First Line Chemotherapy</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507" y="819190"/>
            <a:ext cx="5314093" cy="398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5127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PARP Inhibitor to First Line Chemotherapy</a:t>
            </a:r>
          </a:p>
        </p:txBody>
      </p:sp>
      <p:sp>
        <p:nvSpPr>
          <p:cNvPr id="4" name="TextBox 3"/>
          <p:cNvSpPr txBox="1"/>
          <p:nvPr/>
        </p:nvSpPr>
        <p:spPr>
          <a:xfrm>
            <a:off x="2835827" y="4673387"/>
            <a:ext cx="2636584"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err="1" smtClean="0">
                <a:latin typeface="Arial Narrow"/>
                <a:ea typeface="+mn-ea"/>
                <a:cs typeface="Arial Narrow"/>
              </a:rPr>
              <a:t>Owonikoko</a:t>
            </a:r>
            <a:r>
              <a:rPr lang="en-US" i="0" u="none" strike="noStrike" kern="1200" baseline="0" dirty="0" smtClean="0">
                <a:latin typeface="Arial Narrow"/>
                <a:ea typeface="+mn-ea"/>
                <a:cs typeface="Arial Narrow"/>
              </a:rPr>
              <a:t> et al, ASCO 2017</a:t>
            </a:r>
            <a:endParaRPr lang="en-US" i="0" u="none" strike="noStrike" kern="1200" baseline="0" dirty="0" smtClean="0">
              <a:latin typeface="Arial Narrow"/>
              <a:ea typeface="+mn-ea"/>
              <a:cs typeface="Arial Narrow"/>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72" t="14330" r="37767" b="10370"/>
          <a:stretch/>
        </p:blipFill>
        <p:spPr bwMode="auto">
          <a:xfrm>
            <a:off x="670248" y="1294738"/>
            <a:ext cx="3509530" cy="260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220" t="13755" r="37359" b="10507"/>
          <a:stretch/>
        </p:blipFill>
        <p:spPr bwMode="auto">
          <a:xfrm>
            <a:off x="5141477" y="1122791"/>
            <a:ext cx="2897475" cy="2817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09738" y="925406"/>
            <a:ext cx="552781"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PFS</a:t>
            </a:r>
            <a:endParaRPr lang="en-US" i="0" u="none" strike="noStrike" kern="1200" baseline="0" dirty="0" smtClean="0">
              <a:latin typeface="Arial Narrow"/>
              <a:ea typeface="+mn-ea"/>
              <a:cs typeface="Arial Narrow"/>
            </a:endParaRPr>
          </a:p>
        </p:txBody>
      </p:sp>
      <p:sp>
        <p:nvSpPr>
          <p:cNvPr id="8" name="TextBox 7"/>
          <p:cNvSpPr txBox="1"/>
          <p:nvPr/>
        </p:nvSpPr>
        <p:spPr>
          <a:xfrm>
            <a:off x="6448423" y="859926"/>
            <a:ext cx="458216"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OS</a:t>
            </a:r>
            <a:endParaRPr lang="en-US" i="0" u="none" strike="noStrike" kern="1200" baseline="0" dirty="0" smtClean="0">
              <a:latin typeface="Arial Narrow"/>
              <a:ea typeface="+mn-ea"/>
              <a:cs typeface="Arial Narrow"/>
            </a:endParaRPr>
          </a:p>
        </p:txBody>
      </p:sp>
      <p:sp>
        <p:nvSpPr>
          <p:cNvPr id="9" name="TextBox 8"/>
          <p:cNvSpPr txBox="1"/>
          <p:nvPr/>
        </p:nvSpPr>
        <p:spPr>
          <a:xfrm>
            <a:off x="1136531" y="3940045"/>
            <a:ext cx="2851975"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Adjusted PFS HR 0.63 (p=0.01)</a:t>
            </a:r>
            <a:endParaRPr lang="en-US" i="0" u="none" strike="noStrike" kern="1200" baseline="0" dirty="0" smtClean="0">
              <a:latin typeface="Arial Narrow"/>
              <a:ea typeface="+mn-ea"/>
              <a:cs typeface="Arial Narrow"/>
            </a:endParaRPr>
          </a:p>
        </p:txBody>
      </p:sp>
      <p:sp>
        <p:nvSpPr>
          <p:cNvPr id="10" name="TextBox 9"/>
          <p:cNvSpPr txBox="1"/>
          <p:nvPr/>
        </p:nvSpPr>
        <p:spPr>
          <a:xfrm>
            <a:off x="5597687" y="3987383"/>
            <a:ext cx="1968094"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OS HR 0.83 (p=0.17)</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31438376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737"/>
            <a:ext cx="8899452" cy="810008"/>
          </a:xfrm>
        </p:spPr>
        <p:txBody>
          <a:bodyPr/>
          <a:lstStyle/>
          <a:p>
            <a:r>
              <a:rPr lang="en-US" dirty="0"/>
              <a:t>Novel therapeutic targets in SCLC</a:t>
            </a:r>
          </a:p>
        </p:txBody>
      </p:sp>
      <p:pic>
        <p:nvPicPr>
          <p:cNvPr id="2050" name="Picture 2"/>
          <p:cNvPicPr>
            <a:picLocks noGrp="1" noChangeAspect="1" noChangeArrowheads="1"/>
          </p:cNvPicPr>
          <p:nvPr>
            <p:ph idx="1"/>
          </p:nvPr>
        </p:nvPicPr>
        <p:blipFill rotWithShape="1">
          <a:blip r:embed="rId3"/>
          <a:srcRect t="42557" b="-9"/>
          <a:stretch/>
        </p:blipFill>
        <p:spPr bwMode="auto">
          <a:xfrm>
            <a:off x="232880" y="730623"/>
            <a:ext cx="7140269" cy="4001715"/>
          </a:xfrm>
          <a:prstGeom prst="rect">
            <a:avLst/>
          </a:prstGeom>
          <a:noFill/>
          <a:ln w="9525">
            <a:noFill/>
            <a:miter lim="800000"/>
            <a:headEnd/>
            <a:tailEnd/>
          </a:ln>
        </p:spPr>
      </p:pic>
      <p:sp>
        <p:nvSpPr>
          <p:cNvPr id="5" name="Rectangle 1255"/>
          <p:cNvSpPr>
            <a:spLocks noChangeArrowheads="1"/>
          </p:cNvSpPr>
          <p:nvPr/>
        </p:nvSpPr>
        <p:spPr bwMode="auto">
          <a:xfrm>
            <a:off x="2145250" y="4893468"/>
            <a:ext cx="3026229" cy="157163"/>
          </a:xfrm>
          <a:prstGeom prst="rect">
            <a:avLst/>
          </a:prstGeom>
          <a:noFill/>
          <a:ln w="9525">
            <a:noFill/>
            <a:miter lim="800000"/>
            <a:headEnd/>
            <a:tailEnd/>
          </a:ln>
        </p:spPr>
        <p:txBody>
          <a:bodyPr/>
          <a:lstStyle/>
          <a:p>
            <a:pPr marL="342900" indent="-342900" eaLnBrk="0" hangingPunct="0">
              <a:lnSpc>
                <a:spcPct val="90000"/>
              </a:lnSpc>
              <a:spcBef>
                <a:spcPct val="20000"/>
              </a:spcBef>
            </a:pPr>
            <a:r>
              <a:rPr lang="en-US" sz="1100" dirty="0">
                <a:solidFill>
                  <a:prstClr val="black"/>
                </a:solidFill>
                <a:cs typeface="Arial"/>
              </a:rPr>
              <a:t>Sabari et al., </a:t>
            </a:r>
            <a:r>
              <a:rPr lang="en-US" sz="1100" i="1" dirty="0">
                <a:solidFill>
                  <a:prstClr val="black"/>
                </a:solidFill>
                <a:cs typeface="Arial"/>
              </a:rPr>
              <a:t>Nat Rev </a:t>
            </a:r>
            <a:r>
              <a:rPr lang="en-US" sz="1100" i="1" dirty="0" err="1">
                <a:solidFill>
                  <a:prstClr val="black"/>
                </a:solidFill>
                <a:cs typeface="Arial"/>
              </a:rPr>
              <a:t>Oncol</a:t>
            </a:r>
            <a:r>
              <a:rPr lang="en-US" sz="1100" dirty="0">
                <a:solidFill>
                  <a:prstClr val="black"/>
                </a:solidFill>
                <a:cs typeface="Arial"/>
              </a:rPr>
              <a:t> 2017.</a:t>
            </a:r>
          </a:p>
        </p:txBody>
      </p:sp>
    </p:spTree>
    <p:extLst>
      <p:ext uri="{BB962C8B-B14F-4D97-AF65-F5344CB8AC3E}">
        <p14:creationId xmlns:p14="http://schemas.microsoft.com/office/powerpoint/2010/main" val="18586435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Cell cycle vulnerabilities</a:t>
            </a:r>
          </a:p>
        </p:txBody>
      </p:sp>
      <p:sp>
        <p:nvSpPr>
          <p:cNvPr id="3" name="Content Placeholder 2"/>
          <p:cNvSpPr>
            <a:spLocks noGrp="1"/>
          </p:cNvSpPr>
          <p:nvPr>
            <p:ph idx="1"/>
          </p:nvPr>
        </p:nvSpPr>
        <p:spPr>
          <a:xfrm>
            <a:off x="353950" y="699872"/>
            <a:ext cx="8231251" cy="3137195"/>
          </a:xfrm>
        </p:spPr>
        <p:txBody>
          <a:bodyPr/>
          <a:lstStyle/>
          <a:p>
            <a:r>
              <a:rPr lang="en-US" dirty="0"/>
              <a:t>Essentially universal loss of </a:t>
            </a:r>
            <a:r>
              <a:rPr lang="en-US" i="1" dirty="0"/>
              <a:t>TP53</a:t>
            </a:r>
            <a:r>
              <a:rPr lang="en-US" dirty="0"/>
              <a:t> and </a:t>
            </a:r>
            <a:r>
              <a:rPr lang="en-US" i="1" dirty="0"/>
              <a:t>RB1</a:t>
            </a:r>
          </a:p>
          <a:p>
            <a:pPr lvl="1"/>
            <a:r>
              <a:rPr lang="en-US" dirty="0"/>
              <a:t>Loss of multiple cell cycle checkpoints</a:t>
            </a:r>
          </a:p>
          <a:p>
            <a:pPr lvl="1"/>
            <a:r>
              <a:rPr lang="en-US" dirty="0"/>
              <a:t>Wee1 inhibition further compromises DNA damage repair </a:t>
            </a:r>
          </a:p>
          <a:p>
            <a:r>
              <a:rPr lang="en-US" dirty="0"/>
              <a:t>PARP inhibitor + Wee1 inhibitor</a:t>
            </a: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434" y="2268470"/>
            <a:ext cx="5045634" cy="21977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p:cNvSpPr txBox="1">
            <a:spLocks noChangeArrowheads="1"/>
          </p:cNvSpPr>
          <p:nvPr/>
        </p:nvSpPr>
        <p:spPr bwMode="auto">
          <a:xfrm>
            <a:off x="6476999" y="2502053"/>
            <a:ext cx="2667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dirty="0">
                <a:latin typeface="+mn-lt"/>
                <a:cs typeface="Times New Roman" charset="0"/>
              </a:rPr>
              <a:t>CDX model</a:t>
            </a:r>
          </a:p>
          <a:p>
            <a:pPr eaLnBrk="1" hangingPunct="1"/>
            <a:endParaRPr lang="en-US" sz="2000" dirty="0">
              <a:latin typeface="+mn-lt"/>
              <a:cs typeface="Times New Roman" charset="0"/>
            </a:endParaRPr>
          </a:p>
          <a:p>
            <a:pPr eaLnBrk="1" hangingPunct="1"/>
            <a:r>
              <a:rPr lang="en-US" sz="2000" dirty="0">
                <a:latin typeface="+mn-lt"/>
                <a:cs typeface="Times New Roman" charset="0"/>
              </a:rPr>
              <a:t>Caroline Dive and  colleagues</a:t>
            </a:r>
            <a:endParaRPr lang="en-US" sz="2000" dirty="0">
              <a:latin typeface="+mn-lt"/>
            </a:endParaRPr>
          </a:p>
        </p:txBody>
      </p:sp>
    </p:spTree>
    <p:extLst>
      <p:ext uri="{BB962C8B-B14F-4D97-AF65-F5344CB8AC3E}">
        <p14:creationId xmlns:p14="http://schemas.microsoft.com/office/powerpoint/2010/main" val="23235897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737"/>
            <a:ext cx="8899452" cy="810008"/>
          </a:xfrm>
        </p:spPr>
        <p:txBody>
          <a:bodyPr/>
          <a:lstStyle/>
          <a:p>
            <a:r>
              <a:rPr lang="en-US" dirty="0"/>
              <a:t>Novel therapeutic targets in SCLC</a:t>
            </a:r>
          </a:p>
        </p:txBody>
      </p:sp>
      <p:pic>
        <p:nvPicPr>
          <p:cNvPr id="2050" name="Picture 2"/>
          <p:cNvPicPr>
            <a:picLocks noGrp="1" noChangeAspect="1" noChangeArrowheads="1"/>
          </p:cNvPicPr>
          <p:nvPr>
            <p:ph idx="1"/>
          </p:nvPr>
        </p:nvPicPr>
        <p:blipFill rotWithShape="1">
          <a:blip r:embed="rId3"/>
          <a:srcRect t="42557" b="-9"/>
          <a:stretch/>
        </p:blipFill>
        <p:spPr bwMode="auto">
          <a:xfrm>
            <a:off x="232880" y="730623"/>
            <a:ext cx="7140269" cy="4001715"/>
          </a:xfrm>
          <a:prstGeom prst="rect">
            <a:avLst/>
          </a:prstGeom>
          <a:noFill/>
          <a:ln w="9525">
            <a:noFill/>
            <a:miter lim="800000"/>
            <a:headEnd/>
            <a:tailEnd/>
          </a:ln>
        </p:spPr>
      </p:pic>
      <p:sp>
        <p:nvSpPr>
          <p:cNvPr id="5" name="Rectangle 1255"/>
          <p:cNvSpPr>
            <a:spLocks noChangeArrowheads="1"/>
          </p:cNvSpPr>
          <p:nvPr/>
        </p:nvSpPr>
        <p:spPr bwMode="auto">
          <a:xfrm>
            <a:off x="2145250" y="4893468"/>
            <a:ext cx="3026229" cy="157163"/>
          </a:xfrm>
          <a:prstGeom prst="rect">
            <a:avLst/>
          </a:prstGeom>
          <a:noFill/>
          <a:ln w="9525">
            <a:noFill/>
            <a:miter lim="800000"/>
            <a:headEnd/>
            <a:tailEnd/>
          </a:ln>
        </p:spPr>
        <p:txBody>
          <a:bodyPr/>
          <a:lstStyle/>
          <a:p>
            <a:pPr marL="342900" indent="-342900" eaLnBrk="0" hangingPunct="0">
              <a:lnSpc>
                <a:spcPct val="90000"/>
              </a:lnSpc>
              <a:spcBef>
                <a:spcPct val="20000"/>
              </a:spcBef>
            </a:pPr>
            <a:r>
              <a:rPr lang="en-US" sz="1100" dirty="0">
                <a:solidFill>
                  <a:prstClr val="black"/>
                </a:solidFill>
                <a:cs typeface="Arial"/>
              </a:rPr>
              <a:t>Sabari et al., </a:t>
            </a:r>
            <a:r>
              <a:rPr lang="en-US" sz="1100" i="1" dirty="0">
                <a:solidFill>
                  <a:prstClr val="black"/>
                </a:solidFill>
                <a:cs typeface="Arial"/>
              </a:rPr>
              <a:t>Nat Rev </a:t>
            </a:r>
            <a:r>
              <a:rPr lang="en-US" sz="1100" i="1" dirty="0" err="1">
                <a:solidFill>
                  <a:prstClr val="black"/>
                </a:solidFill>
                <a:cs typeface="Arial"/>
              </a:rPr>
              <a:t>Oncol</a:t>
            </a:r>
            <a:r>
              <a:rPr lang="en-US" sz="1100" dirty="0">
                <a:solidFill>
                  <a:prstClr val="black"/>
                </a:solidFill>
                <a:cs typeface="Arial"/>
              </a:rPr>
              <a:t> 2017.</a:t>
            </a:r>
          </a:p>
        </p:txBody>
      </p:sp>
    </p:spTree>
    <p:extLst>
      <p:ext uri="{BB962C8B-B14F-4D97-AF65-F5344CB8AC3E}">
        <p14:creationId xmlns:p14="http://schemas.microsoft.com/office/powerpoint/2010/main" val="7903757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91744"/>
            <a:ext cx="4982737" cy="823302"/>
          </a:xfrm>
        </p:spPr>
        <p:txBody>
          <a:bodyPr/>
          <a:lstStyle/>
          <a:p>
            <a:r>
              <a:rPr lang="en-US" dirty="0" smtClean="0"/>
              <a:t>DISCLOSURES</a:t>
            </a:r>
            <a:endParaRPr lang="en-US" dirty="0"/>
          </a:p>
        </p:txBody>
      </p:sp>
      <p:sp>
        <p:nvSpPr>
          <p:cNvPr id="3" name="Subtitle 2"/>
          <p:cNvSpPr>
            <a:spLocks noGrp="1"/>
          </p:cNvSpPr>
          <p:nvPr>
            <p:ph type="subTitle" idx="1"/>
          </p:nvPr>
        </p:nvSpPr>
        <p:spPr>
          <a:xfrm>
            <a:off x="685801" y="1303721"/>
            <a:ext cx="8036169" cy="415499"/>
          </a:xfrm>
        </p:spPr>
        <p:txBody>
          <a:bodyPr/>
          <a:lstStyle/>
          <a:p>
            <a:r>
              <a:rPr lang="en-US" dirty="0" smtClean="0"/>
              <a:t>I have been a compensated consultant to Genentech/Roche</a:t>
            </a:r>
          </a:p>
          <a:p>
            <a:r>
              <a:rPr lang="en-US" dirty="0"/>
              <a:t>I have received travel expenses from Merck</a:t>
            </a:r>
          </a:p>
          <a:p>
            <a:r>
              <a:rPr lang="en-US" dirty="0" smtClean="0"/>
              <a:t>Memorial Sloan Kettering receives research funding from Roche, Takeda, Novartis, and Pfizer for my research</a:t>
            </a:r>
            <a:endParaRPr lang="en-US" dirty="0"/>
          </a:p>
        </p:txBody>
      </p:sp>
    </p:spTree>
    <p:extLst>
      <p:ext uri="{BB962C8B-B14F-4D97-AF65-F5344CB8AC3E}">
        <p14:creationId xmlns:p14="http://schemas.microsoft.com/office/powerpoint/2010/main" val="326564490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Lurbinectedin</a:t>
            </a:r>
            <a:endParaRPr 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4102" y="353974"/>
            <a:ext cx="4249510" cy="436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2 Marcador de contenido"/>
          <p:cNvSpPr txBox="1">
            <a:spLocks/>
          </p:cNvSpPr>
          <p:nvPr/>
        </p:nvSpPr>
        <p:spPr>
          <a:xfrm>
            <a:off x="250825" y="871870"/>
            <a:ext cx="8785351" cy="365333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600"/>
              </a:spcBef>
              <a:buFont typeface="Arial" panose="020B0604020202020204" pitchFamily="34" charset="0"/>
              <a:buChar char="•"/>
              <a:defRPr sz="1600" kern="1200">
                <a:solidFill>
                  <a:schemeClr val="accent6"/>
                </a:solidFill>
                <a:latin typeface="+mn-lt"/>
                <a:ea typeface="+mn-ea"/>
                <a:cs typeface="+mn-cs"/>
              </a:defRPr>
            </a:lvl2pPr>
            <a:lvl3pPr marL="857250" indent="-171450" algn="l" defTabSz="685800" rtl="0" eaLnBrk="1" latinLnBrk="0" hangingPunct="1">
              <a:lnSpc>
                <a:spcPct val="90000"/>
              </a:lnSpc>
              <a:spcBef>
                <a:spcPts val="600"/>
              </a:spcBef>
              <a:buFont typeface="Arial" panose="020B0604020202020204" pitchFamily="34" charset="0"/>
              <a:buChar char="•"/>
              <a:defRPr sz="1400" kern="1200">
                <a:solidFill>
                  <a:schemeClr val="accent6"/>
                </a:solidFill>
                <a:latin typeface="+mn-lt"/>
                <a:ea typeface="+mn-ea"/>
                <a:cs typeface="+mn-cs"/>
              </a:defRPr>
            </a:lvl3pPr>
            <a:lvl4pPr marL="1200150" indent="-171450" algn="l" defTabSz="685800" rtl="0" eaLnBrk="1" latinLnBrk="0" hangingPunct="1">
              <a:lnSpc>
                <a:spcPct val="90000"/>
              </a:lnSpc>
              <a:spcBef>
                <a:spcPts val="600"/>
              </a:spcBef>
              <a:buFont typeface="Arial" panose="020B0604020202020204" pitchFamily="34" charset="0"/>
              <a:buChar char="•"/>
              <a:defRPr sz="1400" kern="1200">
                <a:solidFill>
                  <a:schemeClr val="accent6"/>
                </a:solidFill>
                <a:latin typeface="+mn-lt"/>
                <a:ea typeface="+mn-ea"/>
                <a:cs typeface="+mn-cs"/>
              </a:defRPr>
            </a:lvl4pPr>
            <a:lvl5pPr marL="1543050" indent="-171450" algn="l" defTabSz="685800" rtl="0" eaLnBrk="1" latinLnBrk="0" hangingPunct="1">
              <a:lnSpc>
                <a:spcPct val="90000"/>
              </a:lnSpc>
              <a:spcBef>
                <a:spcPts val="600"/>
              </a:spcBef>
              <a:buFont typeface="Arial" panose="020B0604020202020204" pitchFamily="34" charset="0"/>
              <a:buChar char="•"/>
              <a:defRPr sz="1400" kern="1200">
                <a:solidFill>
                  <a:schemeClr val="accent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sz="1600" dirty="0" err="1" smtClean="0"/>
              <a:t>inhibits</a:t>
            </a:r>
            <a:r>
              <a:rPr lang="es-ES" sz="1600" dirty="0" smtClean="0"/>
              <a:t> </a:t>
            </a:r>
            <a:r>
              <a:rPr lang="es-ES" sz="1600" dirty="0" err="1"/>
              <a:t>activated</a:t>
            </a:r>
            <a:r>
              <a:rPr lang="es-ES" sz="1600" dirty="0"/>
              <a:t> </a:t>
            </a:r>
            <a:r>
              <a:rPr lang="es-ES" sz="1600" dirty="0" err="1"/>
              <a:t>transcription</a:t>
            </a:r>
            <a:r>
              <a:rPr lang="es-ES" sz="1600" dirty="0"/>
              <a:t>, </a:t>
            </a:r>
            <a:endParaRPr lang="es-ES" sz="1600" dirty="0" smtClean="0"/>
          </a:p>
          <a:p>
            <a:r>
              <a:rPr lang="es-ES" sz="1600" dirty="0" smtClean="0"/>
              <a:t>induces </a:t>
            </a:r>
            <a:r>
              <a:rPr lang="es-ES" sz="1600" dirty="0"/>
              <a:t>DNA </a:t>
            </a:r>
            <a:r>
              <a:rPr lang="es-ES" sz="1600" dirty="0" err="1"/>
              <a:t>double-strand</a:t>
            </a:r>
            <a:r>
              <a:rPr lang="es-ES" sz="1600" dirty="0"/>
              <a:t> </a:t>
            </a:r>
            <a:r>
              <a:rPr lang="es-ES" sz="1600" dirty="0" err="1" smtClean="0"/>
              <a:t>breaks</a:t>
            </a:r>
            <a:endParaRPr lang="es-ES" sz="1600" dirty="0" smtClean="0"/>
          </a:p>
          <a:p>
            <a:r>
              <a:rPr lang="es-ES" sz="1600" dirty="0" err="1" smtClean="0"/>
              <a:t>modulates</a:t>
            </a:r>
            <a:r>
              <a:rPr lang="es-ES" sz="1600" dirty="0" smtClean="0"/>
              <a:t> </a:t>
            </a:r>
            <a:r>
              <a:rPr lang="es-ES" sz="1600" dirty="0"/>
              <a:t>tumor </a:t>
            </a:r>
            <a:r>
              <a:rPr lang="es-ES" sz="1600" dirty="0" err="1"/>
              <a:t>microenvironment</a:t>
            </a:r>
            <a:r>
              <a:rPr lang="es-ES" sz="1600" dirty="0"/>
              <a:t>. </a:t>
            </a:r>
          </a:p>
        </p:txBody>
      </p:sp>
      <p:sp>
        <p:nvSpPr>
          <p:cNvPr id="11" name="TextBox 10"/>
          <p:cNvSpPr txBox="1"/>
          <p:nvPr/>
        </p:nvSpPr>
        <p:spPr>
          <a:xfrm>
            <a:off x="2496876" y="4832714"/>
            <a:ext cx="2394481"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err="1" smtClean="0">
                <a:latin typeface="Arial Narrow"/>
                <a:ea typeface="+mn-ea"/>
                <a:cs typeface="Arial Narrow"/>
              </a:rPr>
              <a:t>Olmedo</a:t>
            </a:r>
            <a:r>
              <a:rPr lang="en-US" i="0" u="none" strike="noStrike" kern="1200" baseline="0" dirty="0" smtClean="0">
                <a:latin typeface="Arial Narrow"/>
                <a:ea typeface="+mn-ea"/>
                <a:cs typeface="Arial Narrow"/>
              </a:rPr>
              <a:t> et al, ESMO 2017</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37805503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Lurbinectedin</a:t>
            </a:r>
            <a:r>
              <a:rPr lang="en-US" dirty="0" smtClean="0"/>
              <a:t> Single-Agent Activity in Small Cell</a:t>
            </a:r>
            <a:endParaRPr lang="en-US" dirty="0"/>
          </a:p>
        </p:txBody>
      </p:sp>
      <p:pic>
        <p:nvPicPr>
          <p:cNvPr id="4" name="Picture 2" descr="H:\CL - Clinica\CLST - Estadistica\Projects\PM01183\General\2017\ESMO2017\PM1183-B-005-14\Results\Waterfall Basket SCLC (n=31) (02AUG17).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5122" y="363041"/>
            <a:ext cx="5983892" cy="44304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96876" y="4832714"/>
            <a:ext cx="2394481"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err="1" smtClean="0">
                <a:latin typeface="Arial Narrow"/>
                <a:ea typeface="+mn-ea"/>
                <a:cs typeface="Arial Narrow"/>
              </a:rPr>
              <a:t>Olmedo</a:t>
            </a:r>
            <a:r>
              <a:rPr lang="en-US" i="0" u="none" strike="noStrike" kern="1200" baseline="0" dirty="0" smtClean="0">
                <a:latin typeface="Arial Narrow"/>
                <a:ea typeface="+mn-ea"/>
                <a:cs typeface="Arial Narrow"/>
              </a:rPr>
              <a:t> et al, ESMO 2017</a:t>
            </a:r>
            <a:endParaRPr lang="en-US" i="0" u="none" strike="noStrike" kern="1200" baseline="0" dirty="0" smtClean="0">
              <a:latin typeface="Arial Narrow"/>
              <a:ea typeface="+mn-ea"/>
              <a:cs typeface="Arial Narrow"/>
            </a:endParaRPr>
          </a:p>
        </p:txBody>
      </p:sp>
      <p:sp>
        <p:nvSpPr>
          <p:cNvPr id="8" name="TextBox 7"/>
          <p:cNvSpPr txBox="1"/>
          <p:nvPr/>
        </p:nvSpPr>
        <p:spPr>
          <a:xfrm>
            <a:off x="3851968" y="1479700"/>
            <a:ext cx="2078777"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Response Rate – 36%</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8008170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Lurbinectedin</a:t>
            </a:r>
            <a:r>
              <a:rPr lang="en-US" dirty="0" smtClean="0"/>
              <a:t> </a:t>
            </a:r>
            <a:r>
              <a:rPr lang="en-US" dirty="0"/>
              <a:t>C</a:t>
            </a:r>
            <a:r>
              <a:rPr lang="en-US" dirty="0" smtClean="0"/>
              <a:t>ombined with Doxorubicin </a:t>
            </a:r>
            <a:r>
              <a:rPr lang="en-US" dirty="0" smtClean="0"/>
              <a:t>in Small Cell</a:t>
            </a:r>
            <a:endParaRPr lang="en-US" dirty="0"/>
          </a:p>
        </p:txBody>
      </p:sp>
      <p:sp>
        <p:nvSpPr>
          <p:cNvPr id="6" name="TextBox 5"/>
          <p:cNvSpPr txBox="1"/>
          <p:nvPr/>
        </p:nvSpPr>
        <p:spPr>
          <a:xfrm>
            <a:off x="2496876" y="4832714"/>
            <a:ext cx="2394481"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err="1" smtClean="0">
                <a:latin typeface="Arial Narrow"/>
                <a:ea typeface="+mn-ea"/>
                <a:cs typeface="Arial Narrow"/>
              </a:rPr>
              <a:t>Olmedo</a:t>
            </a:r>
            <a:r>
              <a:rPr lang="en-US" i="0" u="none" strike="noStrike" kern="1200" baseline="0" dirty="0" smtClean="0">
                <a:latin typeface="Arial Narrow"/>
                <a:ea typeface="+mn-ea"/>
                <a:cs typeface="Arial Narrow"/>
              </a:rPr>
              <a:t> et al, ESMO 2017</a:t>
            </a:r>
            <a:endParaRPr lang="en-US" i="0" u="none" strike="noStrike" kern="1200" baseline="0" dirty="0" smtClean="0">
              <a:latin typeface="Arial Narrow"/>
              <a:ea typeface="+mn-ea"/>
              <a:cs typeface="Arial Narrow"/>
            </a:endParaRPr>
          </a:p>
        </p:txBody>
      </p:sp>
      <p:pic>
        <p:nvPicPr>
          <p:cNvPr id="5" name="Picture 3" descr="H:\CL - Clinica\CLST - Estadistica\Projects\PM01183\General\2017\ESMO2017\PM1183-A-003-10\Results\Waterfall A003 SCLC (n=47) (02AUG17).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9341" y="598009"/>
            <a:ext cx="6399475" cy="47706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41477" y="1985265"/>
            <a:ext cx="2362696"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Response Rate 37%-67%</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27345134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Trial of </a:t>
            </a:r>
            <a:r>
              <a:rPr lang="en-US" dirty="0" err="1" smtClean="0"/>
              <a:t>Lurbinectidin</a:t>
            </a:r>
            <a:r>
              <a:rPr lang="en-US" dirty="0" smtClean="0"/>
              <a:t> + Doxorubicin “ATLANTIS”</a:t>
            </a:r>
            <a:endParaRPr lang="en-US" dirty="0"/>
          </a:p>
        </p:txBody>
      </p:sp>
      <p:sp>
        <p:nvSpPr>
          <p:cNvPr id="4" name="AutoShape 10"/>
          <p:cNvSpPr>
            <a:spLocks noChangeArrowheads="1"/>
          </p:cNvSpPr>
          <p:nvPr/>
        </p:nvSpPr>
        <p:spPr bwMode="auto">
          <a:xfrm>
            <a:off x="4814887" y="1210002"/>
            <a:ext cx="2805113" cy="1036637"/>
          </a:xfrm>
          <a:prstGeom prst="roundRect">
            <a:avLst>
              <a:gd name="adj" fmla="val 16667"/>
            </a:avLst>
          </a:prstGeom>
          <a:solidFill>
            <a:srgbClr val="FFFF66"/>
          </a:solidFill>
          <a:ln w="25400" algn="ctr">
            <a:solidFill>
              <a:schemeClr val="tx1"/>
            </a:solidFill>
            <a:round/>
            <a:headEnd/>
            <a:tailEnd/>
          </a:ln>
        </p:spPr>
        <p:txBody>
          <a:bodyPr lIns="90488" tIns="44450" rIns="90488" bIns="44450" anchor="ctr"/>
          <a:lstStyle/>
          <a:p>
            <a:pPr algn="ctr" eaLnBrk="0" hangingPunct="0"/>
            <a:r>
              <a:rPr lang="en-US" altLang="ja-JP" sz="2400" b="1" dirty="0" err="1" smtClean="0">
                <a:latin typeface="+mj-lt"/>
              </a:rPr>
              <a:t>Lurbinectidin</a:t>
            </a:r>
            <a:r>
              <a:rPr lang="en-US" altLang="ja-JP" sz="2400" b="1" dirty="0" smtClean="0">
                <a:latin typeface="+mj-lt"/>
              </a:rPr>
              <a:t> </a:t>
            </a:r>
          </a:p>
          <a:p>
            <a:pPr algn="ctr" eaLnBrk="0" hangingPunct="0"/>
            <a:r>
              <a:rPr lang="en-US" altLang="ja-JP" sz="2400" b="1" baseline="30000" dirty="0" smtClean="0">
                <a:latin typeface="+mj-lt"/>
              </a:rPr>
              <a:t>+</a:t>
            </a:r>
            <a:r>
              <a:rPr lang="en-US" altLang="ja-JP" sz="2400" b="1" dirty="0" smtClean="0">
                <a:latin typeface="+mj-lt"/>
              </a:rPr>
              <a:t> </a:t>
            </a:r>
          </a:p>
          <a:p>
            <a:pPr algn="ctr" eaLnBrk="0" hangingPunct="0"/>
            <a:r>
              <a:rPr lang="en-US" altLang="ja-JP" sz="2400" b="1" baseline="30000" dirty="0" smtClean="0">
                <a:latin typeface="+mj-lt"/>
              </a:rPr>
              <a:t>Doxorubicin</a:t>
            </a:r>
            <a:endParaRPr lang="en-US" altLang="ja-JP" sz="2400" b="1" baseline="30000" dirty="0">
              <a:latin typeface="+mj-lt"/>
            </a:endParaRPr>
          </a:p>
        </p:txBody>
      </p:sp>
      <p:sp>
        <p:nvSpPr>
          <p:cNvPr id="6" name="AutoShape 13"/>
          <p:cNvSpPr>
            <a:spLocks noChangeArrowheads="1"/>
          </p:cNvSpPr>
          <p:nvPr/>
        </p:nvSpPr>
        <p:spPr bwMode="auto">
          <a:xfrm>
            <a:off x="1419225" y="1728321"/>
            <a:ext cx="2363787" cy="1416042"/>
          </a:xfrm>
          <a:prstGeom prst="roundRect">
            <a:avLst>
              <a:gd name="adj" fmla="val 12368"/>
            </a:avLst>
          </a:prstGeom>
          <a:noFill/>
          <a:ln w="25400" algn="ctr">
            <a:solidFill>
              <a:schemeClr val="tx1"/>
            </a:solidFill>
            <a:round/>
            <a:headEnd/>
            <a:tailEnd/>
          </a:ln>
        </p:spPr>
        <p:txBody>
          <a:bodyPr lIns="90488" tIns="44450" rIns="90488" bIns="44450">
            <a:normAutofit fontScale="92500" lnSpcReduction="10000"/>
          </a:bodyPr>
          <a:lstStyle/>
          <a:p>
            <a:pPr>
              <a:spcAft>
                <a:spcPts val="1200"/>
              </a:spcAft>
              <a:defRPr/>
            </a:pPr>
            <a:r>
              <a:rPr lang="en-US" sz="1600" u="sng" dirty="0" smtClean="0"/>
              <a:t>Patients</a:t>
            </a:r>
          </a:p>
          <a:p>
            <a:pPr marL="177800" indent="-177800">
              <a:spcAft>
                <a:spcPts val="1200"/>
              </a:spcAft>
              <a:buFont typeface="Arial" pitchFamily="34" charset="0"/>
              <a:buChar char="•"/>
              <a:defRPr/>
            </a:pPr>
            <a:r>
              <a:rPr lang="en-US" sz="1400" dirty="0" smtClean="0">
                <a:latin typeface="Arial" pitchFamily="34" charset="0"/>
                <a:cs typeface="Arial" pitchFamily="34" charset="0"/>
              </a:rPr>
              <a:t>Extensive Stage Small Cell Lung Cancer</a:t>
            </a:r>
          </a:p>
          <a:p>
            <a:pPr marL="177800" indent="-177800">
              <a:spcAft>
                <a:spcPts val="1200"/>
              </a:spcAft>
              <a:buFont typeface="Arial" pitchFamily="34" charset="0"/>
              <a:buChar char="•"/>
              <a:defRPr/>
            </a:pPr>
            <a:r>
              <a:rPr lang="en-US" sz="1400" dirty="0" smtClean="0">
                <a:latin typeface="Arial" pitchFamily="34" charset="0"/>
                <a:cs typeface="Arial" pitchFamily="34" charset="0"/>
              </a:rPr>
              <a:t>Progressed after 1</a:t>
            </a:r>
            <a:r>
              <a:rPr lang="en-US" sz="1400" baseline="30000" dirty="0" smtClean="0">
                <a:latin typeface="Arial" pitchFamily="34" charset="0"/>
                <a:cs typeface="Arial" pitchFamily="34" charset="0"/>
              </a:rPr>
              <a:t>st</a:t>
            </a:r>
            <a:r>
              <a:rPr lang="en-US" sz="1400" dirty="0" smtClean="0">
                <a:latin typeface="Arial" pitchFamily="34" charset="0"/>
                <a:cs typeface="Arial" pitchFamily="34" charset="0"/>
              </a:rPr>
              <a:t> line platinum-doublet</a:t>
            </a:r>
          </a:p>
        </p:txBody>
      </p:sp>
      <p:sp>
        <p:nvSpPr>
          <p:cNvPr id="8" name="AutoShape 10"/>
          <p:cNvSpPr>
            <a:spLocks noChangeArrowheads="1"/>
          </p:cNvSpPr>
          <p:nvPr/>
        </p:nvSpPr>
        <p:spPr bwMode="auto">
          <a:xfrm>
            <a:off x="4814887" y="2912314"/>
            <a:ext cx="2805113" cy="1036637"/>
          </a:xfrm>
          <a:prstGeom prst="roundRect">
            <a:avLst>
              <a:gd name="adj" fmla="val 16667"/>
            </a:avLst>
          </a:prstGeom>
          <a:solidFill>
            <a:srgbClr val="FFFF66"/>
          </a:solidFill>
          <a:ln w="25400" algn="ctr">
            <a:solidFill>
              <a:schemeClr val="tx1"/>
            </a:solidFill>
            <a:round/>
            <a:headEnd/>
            <a:tailEnd/>
          </a:ln>
        </p:spPr>
        <p:txBody>
          <a:bodyPr lIns="90488" tIns="44450" rIns="90488" bIns="44450" anchor="ctr"/>
          <a:lstStyle/>
          <a:p>
            <a:pPr algn="ctr" eaLnBrk="0" hangingPunct="0"/>
            <a:r>
              <a:rPr lang="en-US" altLang="ja-JP" sz="2400" b="1" dirty="0" smtClean="0">
                <a:latin typeface="+mj-lt"/>
              </a:rPr>
              <a:t>CAV </a:t>
            </a:r>
          </a:p>
          <a:p>
            <a:pPr algn="ctr" eaLnBrk="0" hangingPunct="0"/>
            <a:r>
              <a:rPr lang="en-US" altLang="ja-JP" sz="2400" b="1" baseline="30000" dirty="0" smtClean="0">
                <a:latin typeface="+mj-lt"/>
              </a:rPr>
              <a:t>or</a:t>
            </a:r>
            <a:r>
              <a:rPr lang="en-US" altLang="ja-JP" sz="2400" b="1" dirty="0" smtClean="0">
                <a:latin typeface="+mj-lt"/>
              </a:rPr>
              <a:t> </a:t>
            </a:r>
          </a:p>
          <a:p>
            <a:pPr algn="ctr" eaLnBrk="0" hangingPunct="0"/>
            <a:r>
              <a:rPr lang="en-US" altLang="ja-JP" sz="2400" b="1" baseline="30000" dirty="0" err="1" smtClean="0">
                <a:latin typeface="+mj-lt"/>
              </a:rPr>
              <a:t>Topotecan</a:t>
            </a:r>
            <a:endParaRPr lang="en-US" altLang="ja-JP" sz="2400" b="1" baseline="30000" dirty="0">
              <a:latin typeface="+mj-lt"/>
            </a:endParaRPr>
          </a:p>
        </p:txBody>
      </p:sp>
      <p:cxnSp>
        <p:nvCxnSpPr>
          <p:cNvPr id="10" name="Elbow Connector 9"/>
          <p:cNvCxnSpPr>
            <a:stCxn id="6" idx="3"/>
            <a:endCxn id="8" idx="1"/>
          </p:cNvCxnSpPr>
          <p:nvPr/>
        </p:nvCxnSpPr>
        <p:spPr>
          <a:xfrm>
            <a:off x="3783012" y="2436342"/>
            <a:ext cx="1031875" cy="994291"/>
          </a:xfrm>
          <a:prstGeom prst="bentConnector3">
            <a:avLst>
              <a:gd name="adj1" fmla="val 50000"/>
            </a:avLst>
          </a:prstGeom>
          <a:ln w="317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6" idx="3"/>
            <a:endCxn id="4" idx="1"/>
          </p:cNvCxnSpPr>
          <p:nvPr/>
        </p:nvCxnSpPr>
        <p:spPr>
          <a:xfrm flipV="1">
            <a:off x="3783012" y="1728321"/>
            <a:ext cx="1031875" cy="708021"/>
          </a:xfrm>
          <a:prstGeom prst="bentConnector3">
            <a:avLst>
              <a:gd name="adj1" fmla="val 50000"/>
            </a:avLst>
          </a:prstGeom>
          <a:ln w="317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548357" y="4051267"/>
            <a:ext cx="2530748" cy="646331"/>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Primary</a:t>
            </a:r>
            <a:r>
              <a:rPr lang="en-US" i="0" u="none" strike="noStrike" kern="1200" dirty="0" smtClean="0">
                <a:latin typeface="Arial Narrow"/>
                <a:ea typeface="+mn-ea"/>
                <a:cs typeface="Arial Narrow"/>
              </a:rPr>
              <a:t> Endpoints: PFS/OS</a:t>
            </a:r>
          </a:p>
          <a:p>
            <a:pPr marL="0" marR="0" indent="0" algn="l" defTabSz="457200" rtl="0" eaLnBrk="1" fontAlgn="auto" latinLnBrk="0" hangingPunct="1">
              <a:lnSpc>
                <a:spcPct val="100000"/>
              </a:lnSpc>
              <a:spcBef>
                <a:spcPts val="0"/>
              </a:spcBef>
              <a:spcAft>
                <a:spcPts val="0"/>
              </a:spcAft>
              <a:buClrTx/>
              <a:buSzTx/>
              <a:buFontTx/>
              <a:buNone/>
              <a:tabLst/>
            </a:pPr>
            <a:r>
              <a:rPr lang="en-US" baseline="0" dirty="0" smtClean="0">
                <a:latin typeface="Arial Narrow"/>
                <a:ea typeface="+mn-ea"/>
                <a:cs typeface="Arial Narrow"/>
              </a:rPr>
              <a:t>n=600</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37535119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737"/>
            <a:ext cx="8899452" cy="810008"/>
          </a:xfrm>
        </p:spPr>
        <p:txBody>
          <a:bodyPr/>
          <a:lstStyle/>
          <a:p>
            <a:r>
              <a:rPr lang="en-US" dirty="0"/>
              <a:t>Novel therapeutic targets in SCLC</a:t>
            </a:r>
          </a:p>
        </p:txBody>
      </p:sp>
      <p:pic>
        <p:nvPicPr>
          <p:cNvPr id="2050" name="Picture 2"/>
          <p:cNvPicPr>
            <a:picLocks noGrp="1" noChangeAspect="1" noChangeArrowheads="1"/>
          </p:cNvPicPr>
          <p:nvPr>
            <p:ph idx="1"/>
          </p:nvPr>
        </p:nvPicPr>
        <p:blipFill rotWithShape="1">
          <a:blip r:embed="rId3"/>
          <a:srcRect b="50224"/>
          <a:stretch/>
        </p:blipFill>
        <p:spPr bwMode="auto">
          <a:xfrm>
            <a:off x="867443" y="821565"/>
            <a:ext cx="6993001" cy="3395582"/>
          </a:xfrm>
          <a:prstGeom prst="rect">
            <a:avLst/>
          </a:prstGeom>
          <a:noFill/>
          <a:ln w="9525">
            <a:noFill/>
            <a:miter lim="800000"/>
            <a:headEnd/>
            <a:tailEnd/>
          </a:ln>
        </p:spPr>
      </p:pic>
      <p:sp>
        <p:nvSpPr>
          <p:cNvPr id="5" name="Rectangle 1255"/>
          <p:cNvSpPr>
            <a:spLocks noChangeArrowheads="1"/>
          </p:cNvSpPr>
          <p:nvPr/>
        </p:nvSpPr>
        <p:spPr bwMode="auto">
          <a:xfrm>
            <a:off x="2145250" y="4893468"/>
            <a:ext cx="3026229" cy="157163"/>
          </a:xfrm>
          <a:prstGeom prst="rect">
            <a:avLst/>
          </a:prstGeom>
          <a:noFill/>
          <a:ln w="9525">
            <a:noFill/>
            <a:miter lim="800000"/>
            <a:headEnd/>
            <a:tailEnd/>
          </a:ln>
        </p:spPr>
        <p:txBody>
          <a:bodyPr/>
          <a:lstStyle/>
          <a:p>
            <a:pPr marL="342900" indent="-342900" eaLnBrk="0" hangingPunct="0">
              <a:lnSpc>
                <a:spcPct val="90000"/>
              </a:lnSpc>
              <a:spcBef>
                <a:spcPct val="20000"/>
              </a:spcBef>
            </a:pPr>
            <a:r>
              <a:rPr lang="en-US" sz="1100" dirty="0">
                <a:solidFill>
                  <a:prstClr val="black"/>
                </a:solidFill>
                <a:cs typeface="Arial"/>
              </a:rPr>
              <a:t>Sabari et al., </a:t>
            </a:r>
            <a:r>
              <a:rPr lang="en-US" sz="1100" i="1" dirty="0">
                <a:solidFill>
                  <a:prstClr val="black"/>
                </a:solidFill>
                <a:cs typeface="Arial"/>
              </a:rPr>
              <a:t>Nat Rev </a:t>
            </a:r>
            <a:r>
              <a:rPr lang="en-US" sz="1100" i="1" dirty="0" err="1">
                <a:solidFill>
                  <a:prstClr val="black"/>
                </a:solidFill>
                <a:cs typeface="Arial"/>
              </a:rPr>
              <a:t>Oncol</a:t>
            </a:r>
            <a:r>
              <a:rPr lang="en-US" sz="1100" dirty="0">
                <a:solidFill>
                  <a:prstClr val="black"/>
                </a:solidFill>
                <a:cs typeface="Arial"/>
              </a:rPr>
              <a:t> 2017.</a:t>
            </a:r>
          </a:p>
        </p:txBody>
      </p:sp>
    </p:spTree>
    <p:extLst>
      <p:ext uri="{BB962C8B-B14F-4D97-AF65-F5344CB8AC3E}">
        <p14:creationId xmlns:p14="http://schemas.microsoft.com/office/powerpoint/2010/main" val="185761849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Targeting DLL3 in Small Cell Lung Cancer</a:t>
            </a:r>
            <a:endParaRPr lang="en-US" dirty="0"/>
          </a:p>
        </p:txBody>
      </p:sp>
      <p:sp>
        <p:nvSpPr>
          <p:cNvPr id="3" name="Content Placeholder 2"/>
          <p:cNvSpPr>
            <a:spLocks noGrp="1"/>
          </p:cNvSpPr>
          <p:nvPr>
            <p:ph idx="1"/>
          </p:nvPr>
        </p:nvSpPr>
        <p:spPr/>
        <p:txBody>
          <a:bodyPr/>
          <a:lstStyle/>
          <a:p>
            <a:r>
              <a:rPr lang="en-US" dirty="0" smtClean="0"/>
              <a:t>DLL3 is a notch-1 ligand</a:t>
            </a:r>
          </a:p>
          <a:p>
            <a:r>
              <a:rPr lang="en-US" dirty="0" smtClean="0"/>
              <a:t>DLL3 inhibits notch receptor </a:t>
            </a:r>
          </a:p>
          <a:p>
            <a:pPr marL="0" indent="0">
              <a:buNone/>
            </a:pPr>
            <a:r>
              <a:rPr lang="en-US" dirty="0" smtClean="0"/>
              <a:t>	activation</a:t>
            </a:r>
          </a:p>
          <a:p>
            <a:r>
              <a:rPr lang="en-US" dirty="0" smtClean="0"/>
              <a:t>high expression in most </a:t>
            </a:r>
          </a:p>
          <a:p>
            <a:pPr marL="0" indent="0">
              <a:buNone/>
            </a:pPr>
            <a:r>
              <a:rPr lang="en-US" dirty="0" smtClean="0"/>
              <a:t>	small cell lung cancers</a:t>
            </a:r>
          </a:p>
          <a:p>
            <a:r>
              <a:rPr lang="en-US" dirty="0" smtClean="0"/>
              <a:t>expression of DLL3 is rare in </a:t>
            </a:r>
          </a:p>
          <a:p>
            <a:pPr marL="0" indent="0">
              <a:buNone/>
            </a:pPr>
            <a:r>
              <a:rPr lang="en-US" dirty="0"/>
              <a:t>	</a:t>
            </a:r>
            <a:r>
              <a:rPr lang="en-US" dirty="0" smtClean="0"/>
              <a:t>normal tissues</a:t>
            </a:r>
          </a:p>
          <a:p>
            <a:endParaRPr lang="en-US" dirty="0" smtClean="0"/>
          </a:p>
          <a:p>
            <a:endParaRPr lang="en-US" dirty="0" smtClean="0"/>
          </a:p>
          <a:p>
            <a:endParaRPr lang="en-US" dirty="0"/>
          </a:p>
        </p:txBody>
      </p:sp>
      <p:sp>
        <p:nvSpPr>
          <p:cNvPr id="123" name="Rectangle 122"/>
          <p:cNvSpPr/>
          <p:nvPr/>
        </p:nvSpPr>
        <p:spPr>
          <a:xfrm>
            <a:off x="1973303" y="4720074"/>
            <a:ext cx="3848656" cy="338554"/>
          </a:xfrm>
          <a:prstGeom prst="rect">
            <a:avLst/>
          </a:prstGeom>
        </p:spPr>
        <p:txBody>
          <a:bodyPr wrap="square">
            <a:spAutoFit/>
          </a:bodyPr>
          <a:lstStyle/>
          <a:p>
            <a:pPr algn="ctr" defTabSz="457200" fontAlgn="auto">
              <a:spcBef>
                <a:spcPts val="0"/>
              </a:spcBef>
              <a:spcAft>
                <a:spcPts val="0"/>
              </a:spcAft>
            </a:pPr>
            <a:r>
              <a:rPr lang="en-US" sz="1600" dirty="0">
                <a:solidFill>
                  <a:prstClr val="black"/>
                </a:solidFill>
                <a:latin typeface="Calibri" panose="020F0502020204030204" pitchFamily="34" charset="0"/>
                <a:ea typeface="+mn-ea"/>
              </a:rPr>
              <a:t>Saunders </a:t>
            </a:r>
            <a:r>
              <a:rPr lang="en-US" sz="1600" i="1" dirty="0">
                <a:solidFill>
                  <a:prstClr val="black"/>
                </a:solidFill>
                <a:latin typeface="Calibri" panose="020F0502020204030204" pitchFamily="34" charset="0"/>
                <a:ea typeface="+mn-ea"/>
              </a:rPr>
              <a:t>et al</a:t>
            </a:r>
            <a:r>
              <a:rPr lang="en-US" sz="1600" dirty="0">
                <a:solidFill>
                  <a:prstClr val="black"/>
                </a:solidFill>
                <a:latin typeface="Calibri" panose="020F0502020204030204" pitchFamily="34" charset="0"/>
                <a:ea typeface="+mn-ea"/>
              </a:rPr>
              <a:t>., (2015) </a:t>
            </a:r>
            <a:r>
              <a:rPr lang="en-US" sz="1600" i="1" dirty="0">
                <a:solidFill>
                  <a:prstClr val="black"/>
                </a:solidFill>
                <a:latin typeface="Calibri" panose="020F0502020204030204" pitchFamily="34" charset="0"/>
                <a:ea typeface="+mn-ea"/>
              </a:rPr>
              <a:t>Science </a:t>
            </a:r>
            <a:r>
              <a:rPr lang="en-US" sz="1600" i="1" dirty="0" err="1">
                <a:solidFill>
                  <a:prstClr val="black"/>
                </a:solidFill>
                <a:latin typeface="Calibri" panose="020F0502020204030204" pitchFamily="34" charset="0"/>
                <a:ea typeface="+mn-ea"/>
              </a:rPr>
              <a:t>Transl</a:t>
            </a:r>
            <a:r>
              <a:rPr lang="en-US" sz="1600" i="1" dirty="0">
                <a:solidFill>
                  <a:prstClr val="black"/>
                </a:solidFill>
                <a:latin typeface="Calibri" panose="020F0502020204030204" pitchFamily="34" charset="0"/>
                <a:ea typeface="+mn-ea"/>
              </a:rPr>
              <a:t> Med</a:t>
            </a:r>
            <a:endParaRPr lang="en-US" sz="1600" dirty="0">
              <a:solidFill>
                <a:prstClr val="black"/>
              </a:solidFill>
              <a:latin typeface="Calibri" panose="020F0502020204030204" pitchFamily="34" charset="0"/>
              <a:ea typeface="+mn-ea"/>
            </a:endParaRPr>
          </a:p>
        </p:txBody>
      </p:sp>
      <p:pic>
        <p:nvPicPr>
          <p:cNvPr id="109" name="Picture 108"/>
          <p:cNvPicPr>
            <a:picLocks noChangeAspect="1"/>
          </p:cNvPicPr>
          <p:nvPr/>
        </p:nvPicPr>
        <p:blipFill>
          <a:blip r:embed="rId2"/>
          <a:stretch>
            <a:fillRect/>
          </a:stretch>
        </p:blipFill>
        <p:spPr>
          <a:xfrm>
            <a:off x="3269960" y="1025165"/>
            <a:ext cx="5103997" cy="2615998"/>
          </a:xfrm>
          <a:prstGeom prst="rect">
            <a:avLst/>
          </a:prstGeom>
        </p:spPr>
      </p:pic>
    </p:spTree>
    <p:extLst>
      <p:ext uri="{BB962C8B-B14F-4D97-AF65-F5344CB8AC3E}">
        <p14:creationId xmlns:p14="http://schemas.microsoft.com/office/powerpoint/2010/main" val="7039909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a:spLocks noGrp="1"/>
          </p:cNvSpPr>
          <p:nvPr>
            <p:ph type="title"/>
          </p:nvPr>
        </p:nvSpPr>
        <p:spPr>
          <a:xfrm>
            <a:off x="1" y="64539"/>
            <a:ext cx="9144000" cy="513926"/>
          </a:xfrm>
        </p:spPr>
        <p:txBody>
          <a:bodyPr>
            <a:noAutofit/>
          </a:bodyPr>
          <a:lstStyle/>
          <a:p>
            <a:r>
              <a:rPr lang="en-US" sz="2800" dirty="0" err="1" smtClean="0">
                <a:solidFill>
                  <a:srgbClr val="000000"/>
                </a:solidFill>
              </a:rPr>
              <a:t>Rovalpituzumab</a:t>
            </a:r>
            <a:r>
              <a:rPr lang="en-US" sz="2800" dirty="0" smtClean="0">
                <a:solidFill>
                  <a:srgbClr val="000000"/>
                </a:solidFill>
              </a:rPr>
              <a:t> </a:t>
            </a:r>
            <a:r>
              <a:rPr lang="en-US" sz="2800" dirty="0" err="1" smtClean="0">
                <a:solidFill>
                  <a:srgbClr val="000000"/>
                </a:solidFill>
              </a:rPr>
              <a:t>Tesirine</a:t>
            </a:r>
            <a:r>
              <a:rPr lang="en-US" sz="2800" dirty="0" smtClean="0">
                <a:solidFill>
                  <a:srgbClr val="000000"/>
                </a:solidFill>
              </a:rPr>
              <a:t> (</a:t>
            </a:r>
            <a:r>
              <a:rPr lang="en-US" sz="2800" dirty="0" err="1" smtClean="0">
                <a:solidFill>
                  <a:srgbClr val="000000"/>
                </a:solidFill>
              </a:rPr>
              <a:t>Rova</a:t>
            </a:r>
            <a:r>
              <a:rPr lang="en-US" sz="2800" dirty="0" smtClean="0">
                <a:solidFill>
                  <a:srgbClr val="000000"/>
                </a:solidFill>
              </a:rPr>
              <a:t>-T) </a:t>
            </a:r>
            <a:r>
              <a:rPr lang="en-US" sz="2800" dirty="0">
                <a:solidFill>
                  <a:srgbClr val="000000"/>
                </a:solidFill>
              </a:rPr>
              <a:t>targeting aberrant </a:t>
            </a:r>
            <a:r>
              <a:rPr lang="en-US" sz="2800" dirty="0" smtClean="0">
                <a:solidFill>
                  <a:srgbClr val="000000"/>
                </a:solidFill>
              </a:rPr>
              <a:t>DLL3</a:t>
            </a:r>
            <a:endParaRPr lang="en-US" sz="2800" dirty="0">
              <a:solidFill>
                <a:srgbClr val="000000"/>
              </a:solidFill>
              <a:effectLst>
                <a:outerShdw blurRad="38100" dist="38100" dir="2700000" algn="tl">
                  <a:srgbClr val="000000">
                    <a:alpha val="43137"/>
                  </a:srgbClr>
                </a:outerShdw>
              </a:effectLst>
            </a:endParaRPr>
          </a:p>
        </p:txBody>
      </p:sp>
      <p:pic>
        <p:nvPicPr>
          <p:cNvPr id="127" name="Picture 2" descr="http://www.nature.com/scitable/content/ne0000/ne0000/ne0000/ne0000/14456043/f1_xu_nchembio0909-612-F1.jpg"/>
          <p:cNvPicPr>
            <a:picLocks noChangeAspect="1" noChangeArrowheads="1"/>
          </p:cNvPicPr>
          <p:nvPr/>
        </p:nvPicPr>
        <p:blipFill rotWithShape="1">
          <a:blip r:embed="rId2">
            <a:extLst>
              <a:ext uri="{28A0092B-C50C-407E-A947-70E740481C1C}">
                <a14:useLocalDpi xmlns:a14="http://schemas.microsoft.com/office/drawing/2010/main" val="0"/>
              </a:ext>
            </a:extLst>
          </a:blip>
          <a:srcRect b="19642"/>
          <a:stretch/>
        </p:blipFill>
        <p:spPr bwMode="auto">
          <a:xfrm>
            <a:off x="2540730" y="1282664"/>
            <a:ext cx="4058276" cy="3599642"/>
          </a:xfrm>
          <a:prstGeom prst="rect">
            <a:avLst/>
          </a:prstGeom>
          <a:noFill/>
          <a:extLst>
            <a:ext uri="{909E8E84-426E-40dd-AFC4-6F175D3DCCD1}">
              <a14:hiddenFill xmlns:a14="http://schemas.microsoft.com/office/drawing/2010/main">
                <a:solidFill>
                  <a:srgbClr val="FFFFFF"/>
                </a:solidFill>
              </a14:hiddenFill>
            </a:ext>
          </a:extLst>
        </p:spPr>
      </p:pic>
      <p:sp>
        <p:nvSpPr>
          <p:cNvPr id="128" name="Freeform 127"/>
          <p:cNvSpPr/>
          <p:nvPr/>
        </p:nvSpPr>
        <p:spPr bwMode="auto">
          <a:xfrm rot="8091384">
            <a:off x="4355128" y="4626678"/>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29" name="Freeform 128"/>
          <p:cNvSpPr/>
          <p:nvPr/>
        </p:nvSpPr>
        <p:spPr bwMode="auto">
          <a:xfrm rot="5164996">
            <a:off x="4471767" y="4063553"/>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30" name="Freeform 129"/>
          <p:cNvSpPr/>
          <p:nvPr/>
        </p:nvSpPr>
        <p:spPr bwMode="auto">
          <a:xfrm rot="7081281">
            <a:off x="4335036" y="3806913"/>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31" name="Freeform 130"/>
          <p:cNvSpPr/>
          <p:nvPr/>
        </p:nvSpPr>
        <p:spPr bwMode="auto">
          <a:xfrm rot="19460315">
            <a:off x="4681729" y="4582297"/>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52" name="Freeform 151"/>
          <p:cNvSpPr/>
          <p:nvPr/>
        </p:nvSpPr>
        <p:spPr bwMode="auto">
          <a:xfrm rot="4108729">
            <a:off x="4473336" y="4384016"/>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53" name="Freeform 152"/>
          <p:cNvSpPr/>
          <p:nvPr/>
        </p:nvSpPr>
        <p:spPr bwMode="auto">
          <a:xfrm rot="4108729">
            <a:off x="4358264" y="4234844"/>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54" name="Freeform 153"/>
          <p:cNvSpPr/>
          <p:nvPr/>
        </p:nvSpPr>
        <p:spPr bwMode="auto">
          <a:xfrm rot="8091384">
            <a:off x="4375218" y="4524264"/>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55" name="Freeform 154"/>
          <p:cNvSpPr/>
          <p:nvPr/>
        </p:nvSpPr>
        <p:spPr bwMode="auto">
          <a:xfrm rot="19671536">
            <a:off x="4932697" y="4560464"/>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56" name="Freeform 155"/>
          <p:cNvSpPr/>
          <p:nvPr/>
        </p:nvSpPr>
        <p:spPr bwMode="auto">
          <a:xfrm rot="632376">
            <a:off x="5298408" y="4530464"/>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57" name="Freeform 156"/>
          <p:cNvSpPr/>
          <p:nvPr/>
        </p:nvSpPr>
        <p:spPr bwMode="auto">
          <a:xfrm rot="21275579" flipV="1">
            <a:off x="4647801" y="4355413"/>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58" name="Freeform 157"/>
          <p:cNvSpPr/>
          <p:nvPr/>
        </p:nvSpPr>
        <p:spPr bwMode="auto">
          <a:xfrm rot="21275579" flipV="1">
            <a:off x="4733212" y="4334112"/>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59" name="Freeform 158"/>
          <p:cNvSpPr/>
          <p:nvPr/>
        </p:nvSpPr>
        <p:spPr bwMode="auto">
          <a:xfrm rot="21275579" flipV="1">
            <a:off x="4827868" y="4329097"/>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60" name="Freeform 159"/>
          <p:cNvSpPr/>
          <p:nvPr/>
        </p:nvSpPr>
        <p:spPr bwMode="auto">
          <a:xfrm rot="21275579" flipV="1">
            <a:off x="4931709" y="4334476"/>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61" name="Freeform 160"/>
          <p:cNvSpPr/>
          <p:nvPr/>
        </p:nvSpPr>
        <p:spPr bwMode="auto">
          <a:xfrm rot="21275579" flipV="1">
            <a:off x="5023862" y="4335151"/>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62" name="Freeform 161"/>
          <p:cNvSpPr/>
          <p:nvPr/>
        </p:nvSpPr>
        <p:spPr bwMode="auto">
          <a:xfrm rot="21275579" flipV="1">
            <a:off x="5116014" y="4329100"/>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63" name="Freeform 162"/>
          <p:cNvSpPr/>
          <p:nvPr/>
        </p:nvSpPr>
        <p:spPr bwMode="auto">
          <a:xfrm rot="21275579" flipV="1">
            <a:off x="5210671" y="4334476"/>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64" name="Freeform 163"/>
          <p:cNvSpPr/>
          <p:nvPr/>
        </p:nvSpPr>
        <p:spPr bwMode="auto">
          <a:xfrm rot="21275579" flipV="1">
            <a:off x="5313227" y="4343761"/>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65" name="Freeform 164"/>
          <p:cNvSpPr/>
          <p:nvPr/>
        </p:nvSpPr>
        <p:spPr bwMode="auto">
          <a:xfrm rot="21275579" flipV="1">
            <a:off x="5407884" y="4349139"/>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66" name="Freeform 165"/>
          <p:cNvSpPr/>
          <p:nvPr/>
        </p:nvSpPr>
        <p:spPr bwMode="auto">
          <a:xfrm rot="21275579" flipV="1">
            <a:off x="4671216" y="4105855"/>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67" name="Freeform 166"/>
          <p:cNvSpPr/>
          <p:nvPr/>
        </p:nvSpPr>
        <p:spPr bwMode="auto">
          <a:xfrm rot="21275579" flipV="1">
            <a:off x="4765971" y="4125565"/>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68" name="Freeform 167"/>
          <p:cNvSpPr/>
          <p:nvPr/>
        </p:nvSpPr>
        <p:spPr bwMode="auto">
          <a:xfrm rot="21275579" flipV="1">
            <a:off x="4860626" y="4120551"/>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69" name="Freeform 168"/>
          <p:cNvSpPr/>
          <p:nvPr/>
        </p:nvSpPr>
        <p:spPr bwMode="auto">
          <a:xfrm rot="21275579" flipV="1">
            <a:off x="4945374" y="4124890"/>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70" name="Freeform 169"/>
          <p:cNvSpPr/>
          <p:nvPr/>
        </p:nvSpPr>
        <p:spPr bwMode="auto">
          <a:xfrm rot="21275579" flipV="1">
            <a:off x="5037526" y="4125565"/>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71" name="Freeform 170"/>
          <p:cNvSpPr/>
          <p:nvPr/>
        </p:nvSpPr>
        <p:spPr bwMode="auto">
          <a:xfrm rot="21275579" flipV="1">
            <a:off x="5139429" y="4106970"/>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72" name="Freeform 171"/>
          <p:cNvSpPr/>
          <p:nvPr/>
        </p:nvSpPr>
        <p:spPr bwMode="auto">
          <a:xfrm rot="21275579" flipV="1">
            <a:off x="5234087" y="4112347"/>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73" name="Freeform 172"/>
          <p:cNvSpPr/>
          <p:nvPr/>
        </p:nvSpPr>
        <p:spPr bwMode="auto">
          <a:xfrm rot="21275579" flipV="1">
            <a:off x="5336642" y="4094203"/>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74" name="Freeform 173"/>
          <p:cNvSpPr/>
          <p:nvPr/>
        </p:nvSpPr>
        <p:spPr bwMode="auto">
          <a:xfrm rot="21275579" flipV="1">
            <a:off x="5426156" y="4045755"/>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75" name="Freeform 174"/>
          <p:cNvSpPr/>
          <p:nvPr/>
        </p:nvSpPr>
        <p:spPr bwMode="auto">
          <a:xfrm rot="20166070" flipV="1">
            <a:off x="4753258" y="3965619"/>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76" name="Freeform 175"/>
          <p:cNvSpPr/>
          <p:nvPr/>
        </p:nvSpPr>
        <p:spPr bwMode="auto">
          <a:xfrm rot="402822" flipV="1">
            <a:off x="4793676" y="3791841"/>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77" name="Freeform 176"/>
          <p:cNvSpPr/>
          <p:nvPr/>
        </p:nvSpPr>
        <p:spPr bwMode="auto">
          <a:xfrm rot="20166070" flipV="1">
            <a:off x="4946641" y="3979383"/>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78" name="Freeform 177"/>
          <p:cNvSpPr/>
          <p:nvPr/>
        </p:nvSpPr>
        <p:spPr bwMode="auto">
          <a:xfrm rot="20166070" flipV="1">
            <a:off x="5110082" y="3965619"/>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79" name="Freeform 178"/>
          <p:cNvSpPr/>
          <p:nvPr/>
        </p:nvSpPr>
        <p:spPr bwMode="auto">
          <a:xfrm rot="20166070" flipV="1">
            <a:off x="5196212" y="3941557"/>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80" name="Freeform 179"/>
          <p:cNvSpPr/>
          <p:nvPr/>
        </p:nvSpPr>
        <p:spPr bwMode="auto">
          <a:xfrm rot="402822" flipV="1">
            <a:off x="4963401" y="3552844"/>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81" name="Freeform 180"/>
          <p:cNvSpPr/>
          <p:nvPr/>
        </p:nvSpPr>
        <p:spPr bwMode="auto">
          <a:xfrm rot="20697857" flipV="1">
            <a:off x="4872948" y="3561940"/>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82" name="Freeform 181"/>
          <p:cNvSpPr/>
          <p:nvPr/>
        </p:nvSpPr>
        <p:spPr bwMode="auto">
          <a:xfrm rot="402822" flipV="1">
            <a:off x="5221668" y="3688758"/>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83" name="Freeform 182"/>
          <p:cNvSpPr/>
          <p:nvPr/>
        </p:nvSpPr>
        <p:spPr bwMode="auto">
          <a:xfrm rot="20295865" flipV="1">
            <a:off x="5131215" y="3697852"/>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84" name="Freeform 183"/>
          <p:cNvSpPr/>
          <p:nvPr/>
        </p:nvSpPr>
        <p:spPr bwMode="auto">
          <a:xfrm rot="402822" flipV="1">
            <a:off x="5456869" y="3511140"/>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85" name="Freeform 184"/>
          <p:cNvSpPr/>
          <p:nvPr/>
        </p:nvSpPr>
        <p:spPr bwMode="auto">
          <a:xfrm rot="20071796" flipV="1">
            <a:off x="5367826" y="3529740"/>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86" name="Freeform 185"/>
          <p:cNvSpPr/>
          <p:nvPr/>
        </p:nvSpPr>
        <p:spPr bwMode="auto">
          <a:xfrm rot="19132347" flipV="1">
            <a:off x="5413260" y="3830260"/>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87" name="Freeform 186"/>
          <p:cNvSpPr/>
          <p:nvPr/>
        </p:nvSpPr>
        <p:spPr bwMode="auto">
          <a:xfrm rot="15508318" flipV="1">
            <a:off x="5392952" y="3718963"/>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88" name="Freeform 187"/>
          <p:cNvSpPr/>
          <p:nvPr/>
        </p:nvSpPr>
        <p:spPr bwMode="auto">
          <a:xfrm rot="15508318" flipV="1">
            <a:off x="5377090" y="3639470"/>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89" name="Freeform 188"/>
          <p:cNvSpPr/>
          <p:nvPr/>
        </p:nvSpPr>
        <p:spPr bwMode="auto">
          <a:xfrm rot="15508318" flipV="1">
            <a:off x="4900914" y="3671551"/>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90" name="Freeform 189"/>
          <p:cNvSpPr/>
          <p:nvPr/>
        </p:nvSpPr>
        <p:spPr bwMode="auto">
          <a:xfrm rot="402822" flipV="1">
            <a:off x="5347459" y="2651689"/>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91" name="Freeform 190"/>
          <p:cNvSpPr/>
          <p:nvPr/>
        </p:nvSpPr>
        <p:spPr bwMode="auto">
          <a:xfrm rot="20086605" flipV="1">
            <a:off x="5223137" y="2707231"/>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92" name="Freeform 191"/>
          <p:cNvSpPr/>
          <p:nvPr/>
        </p:nvSpPr>
        <p:spPr bwMode="auto">
          <a:xfrm rot="17124937" flipV="1">
            <a:off x="5153585" y="2801268"/>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93" name="Freeform 192"/>
          <p:cNvSpPr/>
          <p:nvPr/>
        </p:nvSpPr>
        <p:spPr bwMode="auto">
          <a:xfrm rot="13171984" flipV="1">
            <a:off x="5209495" y="2890045"/>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94" name="Freeform 193"/>
          <p:cNvSpPr/>
          <p:nvPr/>
        </p:nvSpPr>
        <p:spPr bwMode="auto">
          <a:xfrm rot="9056430" flipV="1">
            <a:off x="5421260" y="2821336"/>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95" name="Freeform 194"/>
          <p:cNvSpPr/>
          <p:nvPr/>
        </p:nvSpPr>
        <p:spPr bwMode="auto">
          <a:xfrm rot="9743809" flipV="1">
            <a:off x="5319465" y="2868160"/>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96" name="Freeform 195"/>
          <p:cNvSpPr/>
          <p:nvPr/>
        </p:nvSpPr>
        <p:spPr bwMode="auto">
          <a:xfrm rot="4250442" flipV="1">
            <a:off x="5426646" y="2707230"/>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97" name="Freeform 196"/>
          <p:cNvSpPr/>
          <p:nvPr/>
        </p:nvSpPr>
        <p:spPr bwMode="auto">
          <a:xfrm rot="9056430" flipV="1">
            <a:off x="4929515" y="2800927"/>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98" name="Freeform 197"/>
          <p:cNvSpPr/>
          <p:nvPr/>
        </p:nvSpPr>
        <p:spPr bwMode="auto">
          <a:xfrm rot="1324714" flipV="1">
            <a:off x="4878416" y="2692683"/>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199" name="Freeform 198"/>
          <p:cNvSpPr/>
          <p:nvPr/>
        </p:nvSpPr>
        <p:spPr bwMode="auto">
          <a:xfrm rot="402822" flipV="1">
            <a:off x="5433648" y="2075097"/>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200" name="Freeform 199"/>
          <p:cNvSpPr/>
          <p:nvPr/>
        </p:nvSpPr>
        <p:spPr bwMode="auto">
          <a:xfrm rot="17124937" flipV="1">
            <a:off x="5351809" y="2151123"/>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201" name="Freeform 200"/>
          <p:cNvSpPr/>
          <p:nvPr/>
        </p:nvSpPr>
        <p:spPr bwMode="auto">
          <a:xfrm rot="9743809" flipV="1">
            <a:off x="5450130" y="2258959"/>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202" name="Freeform 201"/>
          <p:cNvSpPr/>
          <p:nvPr/>
        </p:nvSpPr>
        <p:spPr bwMode="auto">
          <a:xfrm rot="4250442" flipV="1">
            <a:off x="5512836" y="2130638"/>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203" name="Freeform 202"/>
          <p:cNvSpPr/>
          <p:nvPr/>
        </p:nvSpPr>
        <p:spPr bwMode="auto">
          <a:xfrm rot="9056430" flipV="1">
            <a:off x="5088649" y="2042442"/>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204" name="Freeform 203"/>
          <p:cNvSpPr/>
          <p:nvPr/>
        </p:nvSpPr>
        <p:spPr bwMode="auto">
          <a:xfrm rot="1324714" flipV="1">
            <a:off x="4971137" y="2012616"/>
            <a:ext cx="41633" cy="10695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205" name="Freeform 204"/>
          <p:cNvSpPr/>
          <p:nvPr/>
        </p:nvSpPr>
        <p:spPr bwMode="auto">
          <a:xfrm rot="1250916">
            <a:off x="5710682" y="1331874"/>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206" name="Freeform 205"/>
          <p:cNvSpPr/>
          <p:nvPr/>
        </p:nvSpPr>
        <p:spPr bwMode="auto">
          <a:xfrm rot="478407">
            <a:off x="5085771" y="1214615"/>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207" name="Freeform 206"/>
          <p:cNvSpPr/>
          <p:nvPr/>
        </p:nvSpPr>
        <p:spPr bwMode="auto">
          <a:xfrm rot="199130">
            <a:off x="5190684" y="1283177"/>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208" name="Rectangle 207"/>
          <p:cNvSpPr/>
          <p:nvPr/>
        </p:nvSpPr>
        <p:spPr bwMode="auto">
          <a:xfrm>
            <a:off x="4509378" y="4771606"/>
            <a:ext cx="1056752" cy="342674"/>
          </a:xfrm>
          <a:prstGeom prst="rect">
            <a:avLst/>
          </a:prstGeom>
          <a:solidFill>
            <a:schemeClr val="bg1"/>
          </a:solidFill>
          <a:ln w="6350">
            <a:noFill/>
            <a:miter lim="800000"/>
            <a:headEnd/>
            <a:tailEnd/>
          </a:ln>
          <a:effectLst/>
        </p:spPr>
        <p:txBody>
          <a:bodyPr wrap="none" lIns="128588" tIns="65088" rIns="128588" bIns="65088" rtlCol="0" anchor="ctr"/>
          <a:lstStyle/>
          <a:p>
            <a:pPr algn="ctr"/>
            <a:endParaRPr lang="en-US" sz="900" b="1" dirty="0">
              <a:solidFill>
                <a:schemeClr val="accent2">
                  <a:lumMod val="75000"/>
                </a:schemeClr>
              </a:solidFill>
              <a:latin typeface="Verdana" pitchFamily="34" charset="0"/>
            </a:endParaRPr>
          </a:p>
        </p:txBody>
      </p:sp>
      <p:sp>
        <p:nvSpPr>
          <p:cNvPr id="235" name="Freeform 234"/>
          <p:cNvSpPr/>
          <p:nvPr/>
        </p:nvSpPr>
        <p:spPr bwMode="auto">
          <a:xfrm rot="19948340">
            <a:off x="3769278" y="1377174"/>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sp>
        <p:nvSpPr>
          <p:cNvPr id="248" name="Freeform 247"/>
          <p:cNvSpPr/>
          <p:nvPr/>
        </p:nvSpPr>
        <p:spPr bwMode="auto">
          <a:xfrm rot="478407">
            <a:off x="5846468" y="1507465"/>
            <a:ext cx="41633" cy="230976"/>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grpSp>
        <p:nvGrpSpPr>
          <p:cNvPr id="2" name="Group 248"/>
          <p:cNvGrpSpPr/>
          <p:nvPr/>
        </p:nvGrpSpPr>
        <p:grpSpPr>
          <a:xfrm>
            <a:off x="7013833" y="1116886"/>
            <a:ext cx="1059460" cy="461665"/>
            <a:chOff x="6603936" y="2505653"/>
            <a:chExt cx="1258275" cy="548300"/>
          </a:xfrm>
        </p:grpSpPr>
        <p:sp>
          <p:nvSpPr>
            <p:cNvPr id="250" name="TextBox 249"/>
            <p:cNvSpPr txBox="1"/>
            <p:nvPr/>
          </p:nvSpPr>
          <p:spPr bwMode="auto">
            <a:xfrm>
              <a:off x="6653382" y="2505653"/>
              <a:ext cx="1208829" cy="548300"/>
            </a:xfrm>
            <a:prstGeom prst="rect">
              <a:avLst/>
            </a:prstGeom>
            <a:noFill/>
            <a:ln w="9525">
              <a:noFill/>
              <a:miter lim="800000"/>
              <a:headEnd/>
              <a:tailEnd/>
            </a:ln>
          </p:spPr>
          <p:txBody>
            <a:bodyPr wrap="none" rtlCol="0">
              <a:spAutoFit/>
            </a:bodyPr>
            <a:lstStyle/>
            <a:p>
              <a:pPr marL="225425" indent="-225425"/>
              <a:r>
                <a:rPr lang="en-US" sz="2400" b="1" dirty="0">
                  <a:solidFill>
                    <a:srgbClr val="FF0000"/>
                  </a:solidFill>
                </a:rPr>
                <a:t>= DLL3</a:t>
              </a:r>
            </a:p>
          </p:txBody>
        </p:sp>
        <p:sp>
          <p:nvSpPr>
            <p:cNvPr id="251" name="Freeform 250"/>
            <p:cNvSpPr/>
            <p:nvPr/>
          </p:nvSpPr>
          <p:spPr bwMode="auto">
            <a:xfrm>
              <a:off x="6603936" y="2563906"/>
              <a:ext cx="49446" cy="40341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grpSp>
      <p:sp>
        <p:nvSpPr>
          <p:cNvPr id="254" name="Arc 253"/>
          <p:cNvSpPr/>
          <p:nvPr/>
        </p:nvSpPr>
        <p:spPr bwMode="auto">
          <a:xfrm flipH="1">
            <a:off x="5487320" y="2293868"/>
            <a:ext cx="1461942" cy="4527129"/>
          </a:xfrm>
          <a:prstGeom prst="arc">
            <a:avLst>
              <a:gd name="adj1" fmla="val 16200000"/>
              <a:gd name="adj2" fmla="val 2971659"/>
            </a:avLst>
          </a:prstGeom>
          <a:solidFill>
            <a:srgbClr val="FFFFFF"/>
          </a:solidFill>
          <a:ln w="38100" cap="flat" cmpd="sng" algn="ctr">
            <a:noFill/>
            <a:prstDash val="solid"/>
            <a:round/>
            <a:headEnd type="none" w="med" len="med"/>
            <a:tailEnd type="none" w="med" len="med"/>
          </a:ln>
          <a:effectLst/>
        </p:spPr>
        <p:txBody>
          <a:bodyPr rtlCol="0" anchor="ctr"/>
          <a:lstStyle/>
          <a:p>
            <a:pPr algn="ctr"/>
            <a:endParaRPr lang="en-US"/>
          </a:p>
        </p:txBody>
      </p:sp>
      <p:grpSp>
        <p:nvGrpSpPr>
          <p:cNvPr id="4" name="Group 131"/>
          <p:cNvGrpSpPr>
            <a:grpSpLocks noChangeAspect="1"/>
          </p:cNvGrpSpPr>
          <p:nvPr/>
        </p:nvGrpSpPr>
        <p:grpSpPr>
          <a:xfrm rot="15313155">
            <a:off x="5083727" y="960106"/>
            <a:ext cx="217960" cy="230772"/>
            <a:chOff x="6476480" y="2720967"/>
            <a:chExt cx="692426" cy="733126"/>
          </a:xfrm>
        </p:grpSpPr>
        <p:grpSp>
          <p:nvGrpSpPr>
            <p:cNvPr id="5" name="Group 132"/>
            <p:cNvGrpSpPr/>
            <p:nvPr/>
          </p:nvGrpSpPr>
          <p:grpSpPr>
            <a:xfrm>
              <a:off x="6476480" y="2720967"/>
              <a:ext cx="692426" cy="733126"/>
              <a:chOff x="6476480" y="2720967"/>
              <a:chExt cx="692426" cy="733126"/>
            </a:xfrm>
          </p:grpSpPr>
          <p:grpSp>
            <p:nvGrpSpPr>
              <p:cNvPr id="6" name="Group 135"/>
              <p:cNvGrpSpPr/>
              <p:nvPr/>
            </p:nvGrpSpPr>
            <p:grpSpPr>
              <a:xfrm>
                <a:off x="6476480" y="2720967"/>
                <a:ext cx="316797" cy="733126"/>
                <a:chOff x="6476480" y="2807933"/>
                <a:chExt cx="316797" cy="733126"/>
              </a:xfrm>
            </p:grpSpPr>
            <p:cxnSp>
              <p:nvCxnSpPr>
                <p:cNvPr id="141" name="Straight Connector 140"/>
                <p:cNvCxnSpPr/>
                <p:nvPr/>
              </p:nvCxnSpPr>
              <p:spPr bwMode="auto">
                <a:xfrm>
                  <a:off x="6526306" y="2807933"/>
                  <a:ext cx="266971" cy="284891"/>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6784312" y="3083859"/>
                  <a:ext cx="0" cy="457200"/>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143" name="Straight Connector 142"/>
                <p:cNvCxnSpPr>
                  <a:cxnSpLocks noChangeAspect="1"/>
                </p:cNvCxnSpPr>
                <p:nvPr/>
              </p:nvCxnSpPr>
              <p:spPr bwMode="auto">
                <a:xfrm>
                  <a:off x="6476480" y="2861784"/>
                  <a:ext cx="171377" cy="182880"/>
                </a:xfrm>
                <a:prstGeom prst="line">
                  <a:avLst/>
                </a:prstGeom>
                <a:solidFill>
                  <a:srgbClr val="FFFFFF"/>
                </a:solidFill>
                <a:ln w="38100" cap="flat" cmpd="sng" algn="ctr">
                  <a:solidFill>
                    <a:schemeClr val="tx1"/>
                  </a:solidFill>
                  <a:prstDash val="solid"/>
                  <a:round/>
                  <a:headEnd type="none" w="med" len="med"/>
                  <a:tailEnd type="none" w="med" len="med"/>
                </a:ln>
                <a:effectLst/>
              </p:spPr>
            </p:cxnSp>
          </p:grpSp>
          <p:grpSp>
            <p:nvGrpSpPr>
              <p:cNvPr id="7" name="Group 136"/>
              <p:cNvGrpSpPr/>
              <p:nvPr/>
            </p:nvGrpSpPr>
            <p:grpSpPr>
              <a:xfrm flipH="1">
                <a:off x="6852109" y="2720967"/>
                <a:ext cx="316797" cy="733126"/>
                <a:chOff x="6476480" y="2807933"/>
                <a:chExt cx="316797" cy="733126"/>
              </a:xfrm>
            </p:grpSpPr>
            <p:cxnSp>
              <p:nvCxnSpPr>
                <p:cNvPr id="138" name="Straight Connector 137"/>
                <p:cNvCxnSpPr/>
                <p:nvPr/>
              </p:nvCxnSpPr>
              <p:spPr bwMode="auto">
                <a:xfrm>
                  <a:off x="6526306" y="2807933"/>
                  <a:ext cx="266971" cy="284891"/>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6784312" y="3083859"/>
                  <a:ext cx="0" cy="457200"/>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140" name="Straight Connector 139"/>
                <p:cNvCxnSpPr>
                  <a:cxnSpLocks noChangeAspect="1"/>
                </p:cNvCxnSpPr>
                <p:nvPr/>
              </p:nvCxnSpPr>
              <p:spPr bwMode="auto">
                <a:xfrm>
                  <a:off x="6476480" y="2861784"/>
                  <a:ext cx="171377" cy="182880"/>
                </a:xfrm>
                <a:prstGeom prst="line">
                  <a:avLst/>
                </a:prstGeom>
                <a:solidFill>
                  <a:srgbClr val="FFFFFF"/>
                </a:solidFill>
                <a:ln w="38100" cap="flat" cmpd="sng" algn="ctr">
                  <a:solidFill>
                    <a:schemeClr val="tx1"/>
                  </a:solidFill>
                  <a:prstDash val="solid"/>
                  <a:round/>
                  <a:headEnd type="none" w="med" len="med"/>
                  <a:tailEnd type="none" w="med" len="med"/>
                </a:ln>
                <a:effectLst/>
              </p:spPr>
            </p:cxnSp>
          </p:grpSp>
        </p:grpSp>
        <p:sp>
          <p:nvSpPr>
            <p:cNvPr id="134" name="7-Point Star 133"/>
            <p:cNvSpPr/>
            <p:nvPr/>
          </p:nvSpPr>
          <p:spPr bwMode="auto">
            <a:xfrm>
              <a:off x="7010669" y="2914306"/>
              <a:ext cx="137160" cy="137160"/>
            </a:xfrm>
            <a:prstGeom prst="star7">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6350">
              <a:solidFill>
                <a:srgbClr val="FF0000"/>
              </a:solidFill>
              <a:miter lim="800000"/>
              <a:headEnd/>
              <a:tailEnd/>
            </a:ln>
            <a:effectLst/>
          </p:spPr>
          <p:txBody>
            <a:bodyPr wrap="none" lIns="128588" tIns="65088" rIns="128588" bIns="65088" rtlCol="0" anchor="ctr"/>
            <a:lstStyle/>
            <a:p>
              <a:pPr algn="ctr"/>
              <a:endParaRPr lang="en-US" sz="900" b="1" dirty="0">
                <a:solidFill>
                  <a:schemeClr val="accent2">
                    <a:lumMod val="75000"/>
                  </a:schemeClr>
                </a:solidFill>
                <a:latin typeface="Verdana" pitchFamily="34" charset="0"/>
              </a:endParaRPr>
            </a:p>
          </p:txBody>
        </p:sp>
        <p:sp>
          <p:nvSpPr>
            <p:cNvPr id="135" name="7-Point Star 134"/>
            <p:cNvSpPr/>
            <p:nvPr/>
          </p:nvSpPr>
          <p:spPr bwMode="auto">
            <a:xfrm>
              <a:off x="6501472" y="2914306"/>
              <a:ext cx="137160" cy="137160"/>
            </a:xfrm>
            <a:prstGeom prst="star7">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6350">
              <a:solidFill>
                <a:srgbClr val="FF0000"/>
              </a:solidFill>
              <a:miter lim="800000"/>
              <a:headEnd/>
              <a:tailEnd/>
            </a:ln>
            <a:effectLst/>
          </p:spPr>
          <p:txBody>
            <a:bodyPr wrap="none" lIns="128588" tIns="65088" rIns="128588" bIns="65088" rtlCol="0" anchor="ctr"/>
            <a:lstStyle/>
            <a:p>
              <a:pPr algn="ctr"/>
              <a:endParaRPr lang="en-US" sz="900" b="1" dirty="0">
                <a:solidFill>
                  <a:schemeClr val="accent2">
                    <a:lumMod val="75000"/>
                  </a:schemeClr>
                </a:solidFill>
                <a:latin typeface="Verdana" pitchFamily="34" charset="0"/>
              </a:endParaRPr>
            </a:p>
          </p:txBody>
        </p:sp>
      </p:grpSp>
      <p:grpSp>
        <p:nvGrpSpPr>
          <p:cNvPr id="8" name="Group 144"/>
          <p:cNvGrpSpPr>
            <a:grpSpLocks noChangeAspect="1"/>
          </p:cNvGrpSpPr>
          <p:nvPr/>
        </p:nvGrpSpPr>
        <p:grpSpPr>
          <a:xfrm rot="14262383">
            <a:off x="3656315" y="1123640"/>
            <a:ext cx="217960" cy="230772"/>
            <a:chOff x="6476480" y="2720967"/>
            <a:chExt cx="692426" cy="733126"/>
          </a:xfrm>
        </p:grpSpPr>
        <p:grpSp>
          <p:nvGrpSpPr>
            <p:cNvPr id="9" name="Group 145"/>
            <p:cNvGrpSpPr/>
            <p:nvPr/>
          </p:nvGrpSpPr>
          <p:grpSpPr>
            <a:xfrm>
              <a:off x="6476480" y="2720967"/>
              <a:ext cx="692426" cy="733126"/>
              <a:chOff x="6476480" y="2720967"/>
              <a:chExt cx="692426" cy="733126"/>
            </a:xfrm>
          </p:grpSpPr>
          <p:grpSp>
            <p:nvGrpSpPr>
              <p:cNvPr id="10" name="Group 148"/>
              <p:cNvGrpSpPr/>
              <p:nvPr/>
            </p:nvGrpSpPr>
            <p:grpSpPr>
              <a:xfrm>
                <a:off x="6476480" y="2720967"/>
                <a:ext cx="316797" cy="733126"/>
                <a:chOff x="6476480" y="2807933"/>
                <a:chExt cx="316797" cy="733126"/>
              </a:xfrm>
            </p:grpSpPr>
            <p:cxnSp>
              <p:nvCxnSpPr>
                <p:cNvPr id="271" name="Straight Connector 270"/>
                <p:cNvCxnSpPr/>
                <p:nvPr/>
              </p:nvCxnSpPr>
              <p:spPr bwMode="auto">
                <a:xfrm>
                  <a:off x="6526306" y="2807933"/>
                  <a:ext cx="266971" cy="284891"/>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272" name="Straight Connector 271"/>
                <p:cNvCxnSpPr/>
                <p:nvPr/>
              </p:nvCxnSpPr>
              <p:spPr bwMode="auto">
                <a:xfrm>
                  <a:off x="6784312" y="3083859"/>
                  <a:ext cx="0" cy="457200"/>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273" name="Straight Connector 272"/>
                <p:cNvCxnSpPr>
                  <a:cxnSpLocks noChangeAspect="1"/>
                </p:cNvCxnSpPr>
                <p:nvPr/>
              </p:nvCxnSpPr>
              <p:spPr bwMode="auto">
                <a:xfrm>
                  <a:off x="6476480" y="2861784"/>
                  <a:ext cx="171377" cy="182880"/>
                </a:xfrm>
                <a:prstGeom prst="line">
                  <a:avLst/>
                </a:prstGeom>
                <a:solidFill>
                  <a:srgbClr val="FFFFFF"/>
                </a:solidFill>
                <a:ln w="38100" cap="flat" cmpd="sng" algn="ctr">
                  <a:solidFill>
                    <a:schemeClr val="tx1"/>
                  </a:solidFill>
                  <a:prstDash val="solid"/>
                  <a:round/>
                  <a:headEnd type="none" w="med" len="med"/>
                  <a:tailEnd type="none" w="med" len="med"/>
                </a:ln>
                <a:effectLst/>
              </p:spPr>
            </p:cxnSp>
          </p:grpSp>
          <p:grpSp>
            <p:nvGrpSpPr>
              <p:cNvPr id="11" name="Group 149"/>
              <p:cNvGrpSpPr/>
              <p:nvPr/>
            </p:nvGrpSpPr>
            <p:grpSpPr>
              <a:xfrm flipH="1">
                <a:off x="6852109" y="2720967"/>
                <a:ext cx="316797" cy="733126"/>
                <a:chOff x="6476480" y="2807933"/>
                <a:chExt cx="316797" cy="733126"/>
              </a:xfrm>
            </p:grpSpPr>
            <p:cxnSp>
              <p:nvCxnSpPr>
                <p:cNvPr id="151" name="Straight Connector 150"/>
                <p:cNvCxnSpPr/>
                <p:nvPr/>
              </p:nvCxnSpPr>
              <p:spPr bwMode="auto">
                <a:xfrm>
                  <a:off x="6526306" y="2807933"/>
                  <a:ext cx="266971" cy="284891"/>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269" name="Straight Connector 268"/>
                <p:cNvCxnSpPr/>
                <p:nvPr/>
              </p:nvCxnSpPr>
              <p:spPr bwMode="auto">
                <a:xfrm>
                  <a:off x="6784312" y="3083859"/>
                  <a:ext cx="0" cy="457200"/>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270" name="Straight Connector 269"/>
                <p:cNvCxnSpPr>
                  <a:cxnSpLocks noChangeAspect="1"/>
                </p:cNvCxnSpPr>
                <p:nvPr/>
              </p:nvCxnSpPr>
              <p:spPr bwMode="auto">
                <a:xfrm>
                  <a:off x="6476480" y="2861784"/>
                  <a:ext cx="171377" cy="182880"/>
                </a:xfrm>
                <a:prstGeom prst="line">
                  <a:avLst/>
                </a:prstGeom>
                <a:solidFill>
                  <a:srgbClr val="FFFFFF"/>
                </a:solidFill>
                <a:ln w="38100" cap="flat" cmpd="sng" algn="ctr">
                  <a:solidFill>
                    <a:schemeClr val="tx1"/>
                  </a:solidFill>
                  <a:prstDash val="solid"/>
                  <a:round/>
                  <a:headEnd type="none" w="med" len="med"/>
                  <a:tailEnd type="none" w="med" len="med"/>
                </a:ln>
                <a:effectLst/>
              </p:spPr>
            </p:cxnSp>
          </p:grpSp>
        </p:grpSp>
        <p:sp>
          <p:nvSpPr>
            <p:cNvPr id="147" name="7-Point Star 146"/>
            <p:cNvSpPr/>
            <p:nvPr/>
          </p:nvSpPr>
          <p:spPr bwMode="auto">
            <a:xfrm>
              <a:off x="7010669" y="2914306"/>
              <a:ext cx="137160" cy="137160"/>
            </a:xfrm>
            <a:prstGeom prst="star7">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6350">
              <a:solidFill>
                <a:srgbClr val="FF0000"/>
              </a:solidFill>
              <a:miter lim="800000"/>
              <a:headEnd/>
              <a:tailEnd/>
            </a:ln>
            <a:effectLst/>
          </p:spPr>
          <p:txBody>
            <a:bodyPr wrap="none" lIns="128588" tIns="65088" rIns="128588" bIns="65088" rtlCol="0" anchor="ctr"/>
            <a:lstStyle/>
            <a:p>
              <a:pPr algn="ctr"/>
              <a:endParaRPr lang="en-US" sz="900" b="1" dirty="0">
                <a:solidFill>
                  <a:schemeClr val="accent2">
                    <a:lumMod val="75000"/>
                  </a:schemeClr>
                </a:solidFill>
                <a:latin typeface="Verdana" pitchFamily="34" charset="0"/>
              </a:endParaRPr>
            </a:p>
          </p:txBody>
        </p:sp>
        <p:sp>
          <p:nvSpPr>
            <p:cNvPr id="148" name="7-Point Star 147"/>
            <p:cNvSpPr/>
            <p:nvPr/>
          </p:nvSpPr>
          <p:spPr bwMode="auto">
            <a:xfrm>
              <a:off x="6501472" y="2914306"/>
              <a:ext cx="137160" cy="137160"/>
            </a:xfrm>
            <a:prstGeom prst="star7">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6350">
              <a:solidFill>
                <a:srgbClr val="FF0000"/>
              </a:solidFill>
              <a:miter lim="800000"/>
              <a:headEnd/>
              <a:tailEnd/>
            </a:ln>
            <a:effectLst/>
          </p:spPr>
          <p:txBody>
            <a:bodyPr wrap="none" lIns="128588" tIns="65088" rIns="128588" bIns="65088" rtlCol="0" anchor="ctr"/>
            <a:lstStyle/>
            <a:p>
              <a:pPr algn="ctr"/>
              <a:endParaRPr lang="en-US" sz="900" b="1" dirty="0">
                <a:solidFill>
                  <a:schemeClr val="accent2">
                    <a:lumMod val="75000"/>
                  </a:schemeClr>
                </a:solidFill>
                <a:latin typeface="Verdana" pitchFamily="34" charset="0"/>
              </a:endParaRPr>
            </a:p>
          </p:txBody>
        </p:sp>
      </p:grpSp>
      <p:grpSp>
        <p:nvGrpSpPr>
          <p:cNvPr id="12" name="Group 2"/>
          <p:cNvGrpSpPr/>
          <p:nvPr/>
        </p:nvGrpSpPr>
        <p:grpSpPr>
          <a:xfrm>
            <a:off x="3325618" y="1382939"/>
            <a:ext cx="327232" cy="392490"/>
            <a:chOff x="3325618" y="1382939"/>
            <a:chExt cx="327232" cy="392490"/>
          </a:xfrm>
        </p:grpSpPr>
        <p:sp>
          <p:nvSpPr>
            <p:cNvPr id="144" name="Freeform 143"/>
            <p:cNvSpPr>
              <a:spLocks noChangeAspect="1"/>
            </p:cNvSpPr>
            <p:nvPr/>
          </p:nvSpPr>
          <p:spPr bwMode="auto">
            <a:xfrm rot="19221931">
              <a:off x="3611254" y="1544657"/>
              <a:ext cx="41596" cy="230772"/>
            </a:xfrm>
            <a:custGeom>
              <a:avLst/>
              <a:gdLst>
                <a:gd name="connsiteX0" fmla="*/ 3052 w 49446"/>
                <a:gd name="connsiteY0" fmla="*/ 0 h 403412"/>
                <a:gd name="connsiteX1" fmla="*/ 29946 w 49446"/>
                <a:gd name="connsiteY1" fmla="*/ 44823 h 403412"/>
                <a:gd name="connsiteX2" fmla="*/ 38911 w 49446"/>
                <a:gd name="connsiteY2" fmla="*/ 71718 h 403412"/>
                <a:gd name="connsiteX3" fmla="*/ 3052 w 49446"/>
                <a:gd name="connsiteY3" fmla="*/ 80682 h 403412"/>
                <a:gd name="connsiteX4" fmla="*/ 12017 w 49446"/>
                <a:gd name="connsiteY4" fmla="*/ 107576 h 403412"/>
                <a:gd name="connsiteX5" fmla="*/ 29946 w 49446"/>
                <a:gd name="connsiteY5" fmla="*/ 125506 h 403412"/>
                <a:gd name="connsiteX6" fmla="*/ 3052 w 49446"/>
                <a:gd name="connsiteY6" fmla="*/ 170329 h 403412"/>
                <a:gd name="connsiteX7" fmla="*/ 20982 w 49446"/>
                <a:gd name="connsiteY7" fmla="*/ 188259 h 403412"/>
                <a:gd name="connsiteX8" fmla="*/ 47876 w 49446"/>
                <a:gd name="connsiteY8" fmla="*/ 197223 h 403412"/>
                <a:gd name="connsiteX9" fmla="*/ 38911 w 49446"/>
                <a:gd name="connsiteY9" fmla="*/ 286870 h 403412"/>
                <a:gd name="connsiteX10" fmla="*/ 29946 w 49446"/>
                <a:gd name="connsiteY10" fmla="*/ 313765 h 403412"/>
                <a:gd name="connsiteX11" fmla="*/ 3052 w 49446"/>
                <a:gd name="connsiteY11" fmla="*/ 331694 h 403412"/>
                <a:gd name="connsiteX12" fmla="*/ 3052 w 49446"/>
                <a:gd name="connsiteY12" fmla="*/ 403412 h 40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46" h="403412">
                  <a:moveTo>
                    <a:pt x="3052" y="0"/>
                  </a:moveTo>
                  <a:cubicBezTo>
                    <a:pt x="12017" y="14941"/>
                    <a:pt x="22154" y="29238"/>
                    <a:pt x="29946" y="44823"/>
                  </a:cubicBezTo>
                  <a:cubicBezTo>
                    <a:pt x="34172" y="53275"/>
                    <a:pt x="44581" y="64158"/>
                    <a:pt x="38911" y="71718"/>
                  </a:cubicBezTo>
                  <a:cubicBezTo>
                    <a:pt x="31519" y="81575"/>
                    <a:pt x="15005" y="77694"/>
                    <a:pt x="3052" y="80682"/>
                  </a:cubicBezTo>
                  <a:cubicBezTo>
                    <a:pt x="6040" y="89647"/>
                    <a:pt x="7155" y="99473"/>
                    <a:pt x="12017" y="107576"/>
                  </a:cubicBezTo>
                  <a:cubicBezTo>
                    <a:pt x="16365" y="114824"/>
                    <a:pt x="28288" y="117218"/>
                    <a:pt x="29946" y="125506"/>
                  </a:cubicBezTo>
                  <a:cubicBezTo>
                    <a:pt x="33826" y="144903"/>
                    <a:pt x="13786" y="159596"/>
                    <a:pt x="3052" y="170329"/>
                  </a:cubicBezTo>
                  <a:cubicBezTo>
                    <a:pt x="9029" y="176306"/>
                    <a:pt x="13734" y="183910"/>
                    <a:pt x="20982" y="188259"/>
                  </a:cubicBezTo>
                  <a:cubicBezTo>
                    <a:pt x="29085" y="193121"/>
                    <a:pt x="46186" y="187926"/>
                    <a:pt x="47876" y="197223"/>
                  </a:cubicBezTo>
                  <a:cubicBezTo>
                    <a:pt x="53248" y="226770"/>
                    <a:pt x="43478" y="257188"/>
                    <a:pt x="38911" y="286870"/>
                  </a:cubicBezTo>
                  <a:cubicBezTo>
                    <a:pt x="37474" y="296210"/>
                    <a:pt x="35849" y="306386"/>
                    <a:pt x="29946" y="313765"/>
                  </a:cubicBezTo>
                  <a:cubicBezTo>
                    <a:pt x="23215" y="322178"/>
                    <a:pt x="6148" y="321374"/>
                    <a:pt x="3052" y="331694"/>
                  </a:cubicBezTo>
                  <a:cubicBezTo>
                    <a:pt x="-3817" y="354592"/>
                    <a:pt x="3052" y="379506"/>
                    <a:pt x="3052" y="403412"/>
                  </a:cubicBezTo>
                </a:path>
              </a:pathLst>
            </a:custGeom>
            <a:noFill/>
            <a:ln w="28575">
              <a:solidFill>
                <a:srgbClr val="FF0000"/>
              </a:solidFill>
              <a:miter lim="800000"/>
              <a:headEnd/>
              <a:tailEnd/>
            </a:ln>
            <a:effectLst/>
            <a:scene3d>
              <a:camera prst="orthographicFront"/>
              <a:lightRig rig="threePt" dir="t"/>
            </a:scene3d>
            <a:sp3d>
              <a:bevelT prst="angle"/>
            </a:sp3d>
          </p:spPr>
          <p:txBody>
            <a:bodyPr rtlCol="0" anchor="ctr"/>
            <a:lstStyle/>
            <a:p>
              <a:pPr algn="ctr"/>
              <a:endParaRPr lang="en-US"/>
            </a:p>
          </p:txBody>
        </p:sp>
        <p:grpSp>
          <p:nvGrpSpPr>
            <p:cNvPr id="13" name="Group 273"/>
            <p:cNvGrpSpPr>
              <a:grpSpLocks noChangeAspect="1"/>
            </p:cNvGrpSpPr>
            <p:nvPr/>
          </p:nvGrpSpPr>
          <p:grpSpPr>
            <a:xfrm rot="5222601">
              <a:off x="3332024" y="1376533"/>
              <a:ext cx="217960" cy="230772"/>
              <a:chOff x="6476480" y="2720967"/>
              <a:chExt cx="692426" cy="733126"/>
            </a:xfrm>
          </p:grpSpPr>
          <p:grpSp>
            <p:nvGrpSpPr>
              <p:cNvPr id="14" name="Group 274"/>
              <p:cNvGrpSpPr/>
              <p:nvPr/>
            </p:nvGrpSpPr>
            <p:grpSpPr>
              <a:xfrm>
                <a:off x="6476480" y="2720967"/>
                <a:ext cx="692426" cy="733126"/>
                <a:chOff x="6476480" y="2720967"/>
                <a:chExt cx="692426" cy="733126"/>
              </a:xfrm>
            </p:grpSpPr>
            <p:grpSp>
              <p:nvGrpSpPr>
                <p:cNvPr id="15" name="Group 277"/>
                <p:cNvGrpSpPr/>
                <p:nvPr/>
              </p:nvGrpSpPr>
              <p:grpSpPr>
                <a:xfrm>
                  <a:off x="6476480" y="2720967"/>
                  <a:ext cx="316797" cy="733126"/>
                  <a:chOff x="6476480" y="2807933"/>
                  <a:chExt cx="316797" cy="733126"/>
                </a:xfrm>
              </p:grpSpPr>
              <p:cxnSp>
                <p:nvCxnSpPr>
                  <p:cNvPr id="283" name="Straight Connector 282"/>
                  <p:cNvCxnSpPr/>
                  <p:nvPr/>
                </p:nvCxnSpPr>
                <p:spPr bwMode="auto">
                  <a:xfrm>
                    <a:off x="6526306" y="2807933"/>
                    <a:ext cx="266971" cy="284891"/>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284" name="Straight Connector 283"/>
                  <p:cNvCxnSpPr/>
                  <p:nvPr/>
                </p:nvCxnSpPr>
                <p:spPr bwMode="auto">
                  <a:xfrm>
                    <a:off x="6784312" y="3083859"/>
                    <a:ext cx="0" cy="457200"/>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285" name="Straight Connector 284"/>
                  <p:cNvCxnSpPr>
                    <a:cxnSpLocks noChangeAspect="1"/>
                  </p:cNvCxnSpPr>
                  <p:nvPr/>
                </p:nvCxnSpPr>
                <p:spPr bwMode="auto">
                  <a:xfrm>
                    <a:off x="6476480" y="2861784"/>
                    <a:ext cx="171377" cy="182880"/>
                  </a:xfrm>
                  <a:prstGeom prst="line">
                    <a:avLst/>
                  </a:prstGeom>
                  <a:solidFill>
                    <a:srgbClr val="FFFFFF"/>
                  </a:solidFill>
                  <a:ln w="38100" cap="flat" cmpd="sng" algn="ctr">
                    <a:solidFill>
                      <a:schemeClr val="tx1"/>
                    </a:solidFill>
                    <a:prstDash val="solid"/>
                    <a:round/>
                    <a:headEnd type="none" w="med" len="med"/>
                    <a:tailEnd type="none" w="med" len="med"/>
                  </a:ln>
                  <a:effectLst/>
                </p:spPr>
              </p:cxnSp>
            </p:grpSp>
            <p:grpSp>
              <p:nvGrpSpPr>
                <p:cNvPr id="16" name="Group 278"/>
                <p:cNvGrpSpPr/>
                <p:nvPr/>
              </p:nvGrpSpPr>
              <p:grpSpPr>
                <a:xfrm flipH="1">
                  <a:off x="6852109" y="2720967"/>
                  <a:ext cx="316797" cy="733126"/>
                  <a:chOff x="6476480" y="2807933"/>
                  <a:chExt cx="316797" cy="733126"/>
                </a:xfrm>
              </p:grpSpPr>
              <p:cxnSp>
                <p:nvCxnSpPr>
                  <p:cNvPr id="280" name="Straight Connector 279"/>
                  <p:cNvCxnSpPr/>
                  <p:nvPr/>
                </p:nvCxnSpPr>
                <p:spPr bwMode="auto">
                  <a:xfrm>
                    <a:off x="6526306" y="2807933"/>
                    <a:ext cx="266971" cy="284891"/>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281" name="Straight Connector 280"/>
                  <p:cNvCxnSpPr/>
                  <p:nvPr/>
                </p:nvCxnSpPr>
                <p:spPr bwMode="auto">
                  <a:xfrm>
                    <a:off x="6784312" y="3083859"/>
                    <a:ext cx="0" cy="457200"/>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282" name="Straight Connector 281"/>
                  <p:cNvCxnSpPr>
                    <a:cxnSpLocks noChangeAspect="1"/>
                  </p:cNvCxnSpPr>
                  <p:nvPr/>
                </p:nvCxnSpPr>
                <p:spPr bwMode="auto">
                  <a:xfrm>
                    <a:off x="6476480" y="2861784"/>
                    <a:ext cx="171377" cy="182880"/>
                  </a:xfrm>
                  <a:prstGeom prst="line">
                    <a:avLst/>
                  </a:prstGeom>
                  <a:solidFill>
                    <a:srgbClr val="FFFFFF"/>
                  </a:solidFill>
                  <a:ln w="38100" cap="flat" cmpd="sng" algn="ctr">
                    <a:solidFill>
                      <a:schemeClr val="tx1"/>
                    </a:solidFill>
                    <a:prstDash val="solid"/>
                    <a:round/>
                    <a:headEnd type="none" w="med" len="med"/>
                    <a:tailEnd type="none" w="med" len="med"/>
                  </a:ln>
                  <a:effectLst/>
                </p:spPr>
              </p:cxnSp>
            </p:grpSp>
          </p:grpSp>
          <p:sp>
            <p:nvSpPr>
              <p:cNvPr id="276" name="7-Point Star 275"/>
              <p:cNvSpPr/>
              <p:nvPr/>
            </p:nvSpPr>
            <p:spPr bwMode="auto">
              <a:xfrm>
                <a:off x="7010669" y="2914306"/>
                <a:ext cx="137160" cy="137160"/>
              </a:xfrm>
              <a:prstGeom prst="star7">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6350">
                <a:solidFill>
                  <a:srgbClr val="FF0000"/>
                </a:solidFill>
                <a:miter lim="800000"/>
                <a:headEnd/>
                <a:tailEnd/>
              </a:ln>
              <a:effectLst/>
            </p:spPr>
            <p:txBody>
              <a:bodyPr wrap="none" lIns="128588" tIns="65088" rIns="128588" bIns="65088" rtlCol="0" anchor="ctr"/>
              <a:lstStyle/>
              <a:p>
                <a:pPr algn="ctr"/>
                <a:endParaRPr lang="en-US" sz="900" b="1" dirty="0">
                  <a:solidFill>
                    <a:schemeClr val="accent2">
                      <a:lumMod val="75000"/>
                    </a:schemeClr>
                  </a:solidFill>
                  <a:latin typeface="Verdana" pitchFamily="34" charset="0"/>
                </a:endParaRPr>
              </a:p>
            </p:txBody>
          </p:sp>
          <p:sp>
            <p:nvSpPr>
              <p:cNvPr id="277" name="7-Point Star 276"/>
              <p:cNvSpPr/>
              <p:nvPr/>
            </p:nvSpPr>
            <p:spPr bwMode="auto">
              <a:xfrm>
                <a:off x="6501472" y="2914306"/>
                <a:ext cx="137160" cy="137160"/>
              </a:xfrm>
              <a:prstGeom prst="star7">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6350">
                <a:solidFill>
                  <a:srgbClr val="FF0000"/>
                </a:solidFill>
                <a:miter lim="800000"/>
                <a:headEnd/>
                <a:tailEnd/>
              </a:ln>
              <a:effectLst/>
            </p:spPr>
            <p:txBody>
              <a:bodyPr wrap="none" lIns="128588" tIns="65088" rIns="128588" bIns="65088" rtlCol="0" anchor="ctr"/>
              <a:lstStyle/>
              <a:p>
                <a:pPr algn="ctr"/>
                <a:endParaRPr lang="en-US" sz="900" b="1" dirty="0">
                  <a:solidFill>
                    <a:schemeClr val="accent2">
                      <a:lumMod val="75000"/>
                    </a:schemeClr>
                  </a:solidFill>
                  <a:latin typeface="Verdana" pitchFamily="34" charset="0"/>
                </a:endParaRPr>
              </a:p>
            </p:txBody>
          </p:sp>
        </p:grpSp>
      </p:grpSp>
      <p:grpSp>
        <p:nvGrpSpPr>
          <p:cNvPr id="17" name="Group 300"/>
          <p:cNvGrpSpPr>
            <a:grpSpLocks noChangeAspect="1"/>
          </p:cNvGrpSpPr>
          <p:nvPr/>
        </p:nvGrpSpPr>
        <p:grpSpPr>
          <a:xfrm>
            <a:off x="6340715" y="2122708"/>
            <a:ext cx="2253792" cy="974854"/>
            <a:chOff x="6611639" y="3439469"/>
            <a:chExt cx="2679097" cy="1158816"/>
          </a:xfrm>
        </p:grpSpPr>
        <p:grpSp>
          <p:nvGrpSpPr>
            <p:cNvPr id="18" name="Group 301"/>
            <p:cNvGrpSpPr>
              <a:grpSpLocks noChangeAspect="1"/>
            </p:cNvGrpSpPr>
            <p:nvPr/>
          </p:nvGrpSpPr>
          <p:grpSpPr>
            <a:xfrm>
              <a:off x="7606212" y="3439469"/>
              <a:ext cx="690911" cy="731520"/>
              <a:chOff x="6476480" y="2720967"/>
              <a:chExt cx="692426" cy="733126"/>
            </a:xfrm>
          </p:grpSpPr>
          <p:grpSp>
            <p:nvGrpSpPr>
              <p:cNvPr id="19" name="Group 303"/>
              <p:cNvGrpSpPr/>
              <p:nvPr/>
            </p:nvGrpSpPr>
            <p:grpSpPr>
              <a:xfrm>
                <a:off x="6476480" y="2720967"/>
                <a:ext cx="692426" cy="733126"/>
                <a:chOff x="6476480" y="2720967"/>
                <a:chExt cx="692426" cy="733126"/>
              </a:xfrm>
            </p:grpSpPr>
            <p:grpSp>
              <p:nvGrpSpPr>
                <p:cNvPr id="20" name="Group 306"/>
                <p:cNvGrpSpPr/>
                <p:nvPr/>
              </p:nvGrpSpPr>
              <p:grpSpPr>
                <a:xfrm>
                  <a:off x="6476480" y="2720967"/>
                  <a:ext cx="316797" cy="733126"/>
                  <a:chOff x="6476480" y="2807933"/>
                  <a:chExt cx="316797" cy="733126"/>
                </a:xfrm>
              </p:grpSpPr>
              <p:cxnSp>
                <p:nvCxnSpPr>
                  <p:cNvPr id="312" name="Straight Connector 311"/>
                  <p:cNvCxnSpPr/>
                  <p:nvPr/>
                </p:nvCxnSpPr>
                <p:spPr bwMode="auto">
                  <a:xfrm>
                    <a:off x="6526306" y="2807933"/>
                    <a:ext cx="266971" cy="284891"/>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313" name="Straight Connector 312"/>
                  <p:cNvCxnSpPr/>
                  <p:nvPr/>
                </p:nvCxnSpPr>
                <p:spPr bwMode="auto">
                  <a:xfrm>
                    <a:off x="6784312" y="3083859"/>
                    <a:ext cx="0" cy="457200"/>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314" name="Straight Connector 313"/>
                  <p:cNvCxnSpPr>
                    <a:cxnSpLocks noChangeAspect="1"/>
                  </p:cNvCxnSpPr>
                  <p:nvPr/>
                </p:nvCxnSpPr>
                <p:spPr bwMode="auto">
                  <a:xfrm>
                    <a:off x="6476480" y="2861784"/>
                    <a:ext cx="171377" cy="182880"/>
                  </a:xfrm>
                  <a:prstGeom prst="line">
                    <a:avLst/>
                  </a:prstGeom>
                  <a:solidFill>
                    <a:srgbClr val="FFFFFF"/>
                  </a:solidFill>
                  <a:ln w="38100" cap="flat" cmpd="sng" algn="ctr">
                    <a:solidFill>
                      <a:schemeClr val="tx1"/>
                    </a:solidFill>
                    <a:prstDash val="solid"/>
                    <a:round/>
                    <a:headEnd type="none" w="med" len="med"/>
                    <a:tailEnd type="none" w="med" len="med"/>
                  </a:ln>
                  <a:effectLst/>
                </p:spPr>
              </p:cxnSp>
            </p:grpSp>
            <p:grpSp>
              <p:nvGrpSpPr>
                <p:cNvPr id="21" name="Group 307"/>
                <p:cNvGrpSpPr/>
                <p:nvPr/>
              </p:nvGrpSpPr>
              <p:grpSpPr>
                <a:xfrm flipH="1">
                  <a:off x="6852109" y="2720967"/>
                  <a:ext cx="316797" cy="733126"/>
                  <a:chOff x="6476480" y="2807933"/>
                  <a:chExt cx="316797" cy="733126"/>
                </a:xfrm>
              </p:grpSpPr>
              <p:cxnSp>
                <p:nvCxnSpPr>
                  <p:cNvPr id="309" name="Straight Connector 308"/>
                  <p:cNvCxnSpPr/>
                  <p:nvPr/>
                </p:nvCxnSpPr>
                <p:spPr bwMode="auto">
                  <a:xfrm>
                    <a:off x="6526306" y="2807933"/>
                    <a:ext cx="266971" cy="284891"/>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310" name="Straight Connector 309"/>
                  <p:cNvCxnSpPr/>
                  <p:nvPr/>
                </p:nvCxnSpPr>
                <p:spPr bwMode="auto">
                  <a:xfrm>
                    <a:off x="6784312" y="3083859"/>
                    <a:ext cx="0" cy="457200"/>
                  </a:xfrm>
                  <a:prstGeom prst="line">
                    <a:avLst/>
                  </a:prstGeom>
                  <a:solidFill>
                    <a:srgbClr val="FFFFFF"/>
                  </a:solidFill>
                  <a:ln w="38100" cap="flat" cmpd="sng" algn="ctr">
                    <a:solidFill>
                      <a:schemeClr val="tx1"/>
                    </a:solidFill>
                    <a:prstDash val="solid"/>
                    <a:round/>
                    <a:headEnd type="none" w="med" len="med"/>
                    <a:tailEnd type="none" w="med" len="med"/>
                  </a:ln>
                  <a:effectLst/>
                </p:spPr>
              </p:cxnSp>
              <p:cxnSp>
                <p:nvCxnSpPr>
                  <p:cNvPr id="311" name="Straight Connector 310"/>
                  <p:cNvCxnSpPr>
                    <a:cxnSpLocks noChangeAspect="1"/>
                  </p:cNvCxnSpPr>
                  <p:nvPr/>
                </p:nvCxnSpPr>
                <p:spPr bwMode="auto">
                  <a:xfrm>
                    <a:off x="6476480" y="2861784"/>
                    <a:ext cx="171377" cy="182880"/>
                  </a:xfrm>
                  <a:prstGeom prst="line">
                    <a:avLst/>
                  </a:prstGeom>
                  <a:solidFill>
                    <a:srgbClr val="FFFFFF"/>
                  </a:solidFill>
                  <a:ln w="38100" cap="flat" cmpd="sng" algn="ctr">
                    <a:solidFill>
                      <a:schemeClr val="tx1"/>
                    </a:solidFill>
                    <a:prstDash val="solid"/>
                    <a:round/>
                    <a:headEnd type="none" w="med" len="med"/>
                    <a:tailEnd type="none" w="med" len="med"/>
                  </a:ln>
                  <a:effectLst/>
                </p:spPr>
              </p:cxnSp>
            </p:grpSp>
          </p:grpSp>
          <p:sp>
            <p:nvSpPr>
              <p:cNvPr id="305" name="7-Point Star 304"/>
              <p:cNvSpPr/>
              <p:nvPr/>
            </p:nvSpPr>
            <p:spPr bwMode="auto">
              <a:xfrm>
                <a:off x="7010669" y="2914306"/>
                <a:ext cx="137160" cy="137160"/>
              </a:xfrm>
              <a:prstGeom prst="star7">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6350">
                <a:solidFill>
                  <a:srgbClr val="FF0000"/>
                </a:solidFill>
                <a:miter lim="800000"/>
                <a:headEnd/>
                <a:tailEnd/>
              </a:ln>
              <a:effectLst/>
            </p:spPr>
            <p:txBody>
              <a:bodyPr wrap="none" lIns="128588" tIns="65088" rIns="128588" bIns="65088" rtlCol="0" anchor="ctr"/>
              <a:lstStyle/>
              <a:p>
                <a:pPr algn="ctr"/>
                <a:endParaRPr lang="en-US" sz="900" b="1" dirty="0">
                  <a:solidFill>
                    <a:schemeClr val="accent2">
                      <a:lumMod val="75000"/>
                    </a:schemeClr>
                  </a:solidFill>
                  <a:latin typeface="Verdana" pitchFamily="34" charset="0"/>
                </a:endParaRPr>
              </a:p>
            </p:txBody>
          </p:sp>
          <p:sp>
            <p:nvSpPr>
              <p:cNvPr id="306" name="7-Point Star 305"/>
              <p:cNvSpPr/>
              <p:nvPr/>
            </p:nvSpPr>
            <p:spPr bwMode="auto">
              <a:xfrm>
                <a:off x="6501472" y="2914306"/>
                <a:ext cx="137160" cy="137160"/>
              </a:xfrm>
              <a:prstGeom prst="star7">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6350">
                <a:solidFill>
                  <a:srgbClr val="FF0000"/>
                </a:solidFill>
                <a:miter lim="800000"/>
                <a:headEnd/>
                <a:tailEnd/>
              </a:ln>
              <a:effectLst/>
            </p:spPr>
            <p:txBody>
              <a:bodyPr wrap="none" lIns="128588" tIns="65088" rIns="128588" bIns="65088" rtlCol="0" anchor="ctr"/>
              <a:lstStyle/>
              <a:p>
                <a:pPr algn="ctr"/>
                <a:endParaRPr lang="en-US" sz="900" b="1" dirty="0">
                  <a:solidFill>
                    <a:schemeClr val="accent2">
                      <a:lumMod val="75000"/>
                    </a:schemeClr>
                  </a:solidFill>
                  <a:latin typeface="Verdana" pitchFamily="34" charset="0"/>
                </a:endParaRPr>
              </a:p>
            </p:txBody>
          </p:sp>
        </p:grpSp>
        <p:sp>
          <p:nvSpPr>
            <p:cNvPr id="303" name="TextBox 302"/>
            <p:cNvSpPr txBox="1"/>
            <p:nvPr/>
          </p:nvSpPr>
          <p:spPr bwMode="auto">
            <a:xfrm>
              <a:off x="6611639" y="4122671"/>
              <a:ext cx="2679097" cy="475614"/>
            </a:xfrm>
            <a:prstGeom prst="rect">
              <a:avLst/>
            </a:prstGeom>
            <a:noFill/>
            <a:ln w="9525">
              <a:noFill/>
              <a:miter lim="800000"/>
              <a:headEnd/>
              <a:tailEnd/>
            </a:ln>
          </p:spPr>
          <p:txBody>
            <a:bodyPr wrap="none" rtlCol="0">
              <a:spAutoFit/>
            </a:bodyPr>
            <a:lstStyle/>
            <a:p>
              <a:pPr marL="225425" indent="-225425"/>
              <a:r>
                <a:rPr lang="en-US" sz="2000" b="1" dirty="0" err="1">
                  <a:solidFill>
                    <a:schemeClr val="tx1"/>
                  </a:solidFill>
                </a:rPr>
                <a:t>Rova</a:t>
              </a:r>
              <a:r>
                <a:rPr lang="en-US" sz="2000" b="1" dirty="0">
                  <a:solidFill>
                    <a:schemeClr val="tx1"/>
                  </a:solidFill>
                </a:rPr>
                <a:t>-T (SC16LD6.5)</a:t>
              </a:r>
            </a:p>
          </p:txBody>
        </p:sp>
      </p:grpSp>
      <p:sp>
        <p:nvSpPr>
          <p:cNvPr id="125" name="Rectangle 124"/>
          <p:cNvSpPr/>
          <p:nvPr/>
        </p:nvSpPr>
        <p:spPr>
          <a:xfrm>
            <a:off x="5030900" y="4816357"/>
            <a:ext cx="3848656" cy="338554"/>
          </a:xfrm>
          <a:prstGeom prst="rect">
            <a:avLst/>
          </a:prstGeom>
        </p:spPr>
        <p:txBody>
          <a:bodyPr wrap="square">
            <a:spAutoFit/>
          </a:bodyPr>
          <a:lstStyle/>
          <a:p>
            <a:pPr algn="ctr" defTabSz="457200" fontAlgn="auto">
              <a:spcBef>
                <a:spcPts val="0"/>
              </a:spcBef>
              <a:spcAft>
                <a:spcPts val="0"/>
              </a:spcAft>
            </a:pPr>
            <a:r>
              <a:rPr lang="en-US" sz="1600" dirty="0">
                <a:solidFill>
                  <a:prstClr val="black"/>
                </a:solidFill>
                <a:latin typeface="Calibri" panose="020F0502020204030204" pitchFamily="34" charset="0"/>
                <a:ea typeface="+mn-ea"/>
              </a:rPr>
              <a:t>Saunders </a:t>
            </a:r>
            <a:r>
              <a:rPr lang="en-US" sz="1600" i="1" dirty="0">
                <a:solidFill>
                  <a:prstClr val="black"/>
                </a:solidFill>
                <a:latin typeface="Calibri" panose="020F0502020204030204" pitchFamily="34" charset="0"/>
                <a:ea typeface="+mn-ea"/>
              </a:rPr>
              <a:t>et al</a:t>
            </a:r>
            <a:r>
              <a:rPr lang="en-US" sz="1600" dirty="0">
                <a:solidFill>
                  <a:prstClr val="black"/>
                </a:solidFill>
                <a:latin typeface="Calibri" panose="020F0502020204030204" pitchFamily="34" charset="0"/>
                <a:ea typeface="+mn-ea"/>
              </a:rPr>
              <a:t>., (2015) </a:t>
            </a:r>
            <a:r>
              <a:rPr lang="en-US" sz="1600" i="1" dirty="0">
                <a:solidFill>
                  <a:prstClr val="black"/>
                </a:solidFill>
                <a:latin typeface="Calibri" panose="020F0502020204030204" pitchFamily="34" charset="0"/>
                <a:ea typeface="+mn-ea"/>
              </a:rPr>
              <a:t>Science </a:t>
            </a:r>
            <a:r>
              <a:rPr lang="en-US" sz="1600" i="1" dirty="0" err="1">
                <a:solidFill>
                  <a:prstClr val="black"/>
                </a:solidFill>
                <a:latin typeface="Calibri" panose="020F0502020204030204" pitchFamily="34" charset="0"/>
                <a:ea typeface="+mn-ea"/>
              </a:rPr>
              <a:t>Transl</a:t>
            </a:r>
            <a:r>
              <a:rPr lang="en-US" sz="1600" i="1" dirty="0">
                <a:solidFill>
                  <a:prstClr val="black"/>
                </a:solidFill>
                <a:latin typeface="Calibri" panose="020F0502020204030204" pitchFamily="34" charset="0"/>
                <a:ea typeface="+mn-ea"/>
              </a:rPr>
              <a:t> Med</a:t>
            </a:r>
            <a:endParaRPr lang="en-US" sz="1600" dirty="0">
              <a:solidFill>
                <a:prstClr val="black"/>
              </a:solidFill>
              <a:latin typeface="Calibri" panose="020F0502020204030204" pitchFamily="34" charset="0"/>
              <a:ea typeface="+mn-ea"/>
            </a:endParaRPr>
          </a:p>
        </p:txBody>
      </p:sp>
      <p:sp>
        <p:nvSpPr>
          <p:cNvPr id="132" name="TextBox 131"/>
          <p:cNvSpPr txBox="1"/>
          <p:nvPr/>
        </p:nvSpPr>
        <p:spPr>
          <a:xfrm>
            <a:off x="6091356" y="3229992"/>
            <a:ext cx="2688882" cy="923330"/>
          </a:xfrm>
          <a:prstGeom prst="rect">
            <a:avLst/>
          </a:prstGeom>
          <a:solidFill>
            <a:schemeClr val="bg1"/>
          </a:solid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Antibody Drug</a:t>
            </a:r>
            <a:r>
              <a:rPr lang="en-US" i="0" u="none" strike="noStrike" kern="1200" dirty="0" smtClean="0">
                <a:latin typeface="Arial Narrow"/>
                <a:ea typeface="+mn-ea"/>
                <a:cs typeface="Arial Narrow"/>
              </a:rPr>
              <a:t> Conjugate with </a:t>
            </a:r>
          </a:p>
          <a:p>
            <a:pPr marL="0" marR="0" indent="0" algn="l" defTabSz="457200" rtl="0" eaLnBrk="1" fontAlgn="auto" latinLnBrk="0" hangingPunct="1">
              <a:lnSpc>
                <a:spcPct val="100000"/>
              </a:lnSpc>
              <a:spcBef>
                <a:spcPts val="0"/>
              </a:spcBef>
              <a:spcAft>
                <a:spcPts val="0"/>
              </a:spcAft>
              <a:buClrTx/>
              <a:buSzTx/>
              <a:buFontTx/>
              <a:buNone/>
              <a:tabLst/>
            </a:pPr>
            <a:r>
              <a:rPr lang="en-US" baseline="0" dirty="0" smtClean="0">
                <a:latin typeface="Arial Narrow"/>
                <a:ea typeface="+mn-ea"/>
                <a:cs typeface="Arial Narrow"/>
              </a:rPr>
              <a:t>Antibody</a:t>
            </a:r>
            <a:r>
              <a:rPr lang="en-US" dirty="0" smtClean="0">
                <a:latin typeface="Arial Narrow"/>
                <a:ea typeface="+mn-ea"/>
                <a:cs typeface="Arial Narrow"/>
              </a:rPr>
              <a:t> to DLL3 linked to </a:t>
            </a:r>
          </a:p>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err="1" smtClean="0">
                <a:latin typeface="Arial Narrow"/>
                <a:ea typeface="+mn-ea"/>
                <a:cs typeface="Arial Narrow"/>
              </a:rPr>
              <a:t>Pyrrolobenzopdiazepine</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339024638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97" y="205979"/>
            <a:ext cx="8741744" cy="857250"/>
          </a:xfrm>
        </p:spPr>
        <p:txBody>
          <a:bodyPr/>
          <a:lstStyle/>
          <a:p>
            <a:r>
              <a:rPr lang="en-US" sz="2800" dirty="0" smtClean="0">
                <a:solidFill>
                  <a:schemeClr val="tx1"/>
                </a:solidFill>
              </a:rPr>
              <a:t>Radiographic responses to </a:t>
            </a:r>
            <a:r>
              <a:rPr lang="en-US" sz="2800" dirty="0" err="1" smtClean="0">
                <a:solidFill>
                  <a:schemeClr val="tx1"/>
                </a:solidFill>
              </a:rPr>
              <a:t>Rova</a:t>
            </a:r>
            <a:r>
              <a:rPr lang="en-US" sz="2800" dirty="0" smtClean="0">
                <a:solidFill>
                  <a:schemeClr val="tx1"/>
                </a:solidFill>
              </a:rPr>
              <a:t>-T</a:t>
            </a:r>
            <a:r>
              <a:rPr lang="en-US" sz="2800" dirty="0" smtClean="0">
                <a:solidFill>
                  <a:schemeClr val="tx1"/>
                </a:solidFill>
              </a:rPr>
              <a:t> by DLL3 status</a:t>
            </a:r>
            <a:endParaRPr lang="en-US" sz="2800" dirty="0">
              <a:solidFill>
                <a:schemeClr val="tx1"/>
              </a:solidFill>
            </a:endParaRPr>
          </a:p>
        </p:txBody>
      </p:sp>
      <p:pic>
        <p:nvPicPr>
          <p:cNvPr id="20" name="Picture 19"/>
          <p:cNvPicPr>
            <a:picLocks noChangeAspect="1"/>
          </p:cNvPicPr>
          <p:nvPr/>
        </p:nvPicPr>
        <p:blipFill rotWithShape="1">
          <a:blip r:embed="rId2"/>
          <a:srcRect b="20278"/>
          <a:stretch/>
        </p:blipFill>
        <p:spPr>
          <a:xfrm>
            <a:off x="1060352" y="834860"/>
            <a:ext cx="6461061" cy="3131169"/>
          </a:xfrm>
          <a:prstGeom prst="rect">
            <a:avLst/>
          </a:prstGeom>
        </p:spPr>
      </p:pic>
      <p:sp>
        <p:nvSpPr>
          <p:cNvPr id="3" name="TextBox 2"/>
          <p:cNvSpPr txBox="1"/>
          <p:nvPr/>
        </p:nvSpPr>
        <p:spPr>
          <a:xfrm>
            <a:off x="2317981" y="4599402"/>
            <a:ext cx="3089457"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err="1" smtClean="0">
                <a:latin typeface="Arial Narrow"/>
                <a:ea typeface="+mn-ea"/>
                <a:cs typeface="Arial Narrow"/>
              </a:rPr>
              <a:t>Rudin</a:t>
            </a:r>
            <a:r>
              <a:rPr lang="en-US" i="0" u="none" strike="noStrike" kern="1200" baseline="0" dirty="0" smtClean="0">
                <a:latin typeface="Arial Narrow"/>
                <a:ea typeface="+mn-ea"/>
                <a:cs typeface="Arial Narrow"/>
              </a:rPr>
              <a:t> et al, Lancet</a:t>
            </a:r>
            <a:r>
              <a:rPr lang="en-US" i="0" u="none" strike="noStrike" kern="1200" dirty="0" smtClean="0">
                <a:latin typeface="Arial Narrow"/>
                <a:ea typeface="+mn-ea"/>
                <a:cs typeface="Arial Narrow"/>
              </a:rPr>
              <a:t> Oncology 2017</a:t>
            </a:r>
            <a:endParaRPr lang="en-US" i="0" u="none" strike="noStrike" kern="1200" baseline="0" dirty="0" smtClean="0">
              <a:latin typeface="Arial Narrow"/>
              <a:ea typeface="+mn-ea"/>
              <a:cs typeface="Arial Narrow"/>
            </a:endParaRPr>
          </a:p>
        </p:txBody>
      </p:sp>
      <p:sp>
        <p:nvSpPr>
          <p:cNvPr id="4" name="TextBox 3"/>
          <p:cNvSpPr txBox="1"/>
          <p:nvPr/>
        </p:nvSpPr>
        <p:spPr>
          <a:xfrm>
            <a:off x="1713826" y="4045404"/>
            <a:ext cx="5801400" cy="646331"/>
          </a:xfrm>
          <a:prstGeom prst="rect">
            <a:avLst/>
          </a:prstGeom>
          <a:noFill/>
        </p:spPr>
        <p:txBody>
          <a:bodyPr wrap="none" rtlCol="0">
            <a:spAutoFit/>
          </a:bodyPr>
          <a:lstStyle/>
          <a:p>
            <a:r>
              <a:rPr lang="en-US" dirty="0" smtClean="0"/>
              <a:t>11/60 </a:t>
            </a:r>
            <a:r>
              <a:rPr lang="en-US" dirty="0"/>
              <a:t>(18%</a:t>
            </a:r>
            <a:r>
              <a:rPr lang="en-US" dirty="0" smtClean="0"/>
              <a:t>) had </a:t>
            </a:r>
            <a:r>
              <a:rPr lang="en-US" dirty="0"/>
              <a:t>a </a:t>
            </a:r>
            <a:r>
              <a:rPr lang="en-US" dirty="0" smtClean="0"/>
              <a:t>confirmed </a:t>
            </a:r>
            <a:r>
              <a:rPr lang="en-US" dirty="0"/>
              <a:t>objective response, </a:t>
            </a:r>
            <a:endParaRPr lang="en-US" dirty="0" smtClean="0"/>
          </a:p>
          <a:p>
            <a:r>
              <a:rPr lang="en-US" dirty="0" smtClean="0"/>
              <a:t>10/26 (38</a:t>
            </a:r>
            <a:r>
              <a:rPr lang="en-US" dirty="0"/>
              <a:t>%) </a:t>
            </a:r>
            <a:r>
              <a:rPr lang="en-US" dirty="0" smtClean="0"/>
              <a:t>with high DLL3 </a:t>
            </a:r>
            <a:r>
              <a:rPr lang="en-US" dirty="0"/>
              <a:t>expression </a:t>
            </a:r>
            <a:r>
              <a:rPr lang="en-US" dirty="0" smtClean="0"/>
              <a:t>(&gt; </a:t>
            </a:r>
            <a:r>
              <a:rPr lang="en-US" dirty="0"/>
              <a:t>50% </a:t>
            </a:r>
            <a:r>
              <a:rPr lang="en-US" dirty="0" smtClean="0"/>
              <a:t>tumor </a:t>
            </a:r>
            <a:r>
              <a:rPr lang="en-US" dirty="0"/>
              <a:t>cells)</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5599243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smtClean="0"/>
              <a:t>Rovalpituzumab</a:t>
            </a:r>
            <a:r>
              <a:rPr lang="en-US" sz="2800" dirty="0" smtClean="0"/>
              <a:t> </a:t>
            </a:r>
            <a:r>
              <a:rPr lang="en-US" sz="2800" dirty="0" err="1"/>
              <a:t>Tesirine</a:t>
            </a:r>
            <a:r>
              <a:rPr lang="en-US" sz="2800" dirty="0"/>
              <a:t> </a:t>
            </a:r>
            <a:r>
              <a:rPr lang="en-US" sz="2800" dirty="0" smtClean="0"/>
              <a:t>after Two Prior Therapies for SCLC </a:t>
            </a:r>
            <a:br>
              <a:rPr lang="en-US" sz="2800" dirty="0" smtClean="0"/>
            </a:br>
            <a:r>
              <a:rPr lang="en-US" sz="2800" dirty="0" smtClean="0"/>
              <a:t>“TRINITY”</a:t>
            </a:r>
            <a:endParaRPr lang="en-US" sz="2800" dirty="0"/>
          </a:p>
        </p:txBody>
      </p:sp>
      <p:sp>
        <p:nvSpPr>
          <p:cNvPr id="4" name="AutoShape 10"/>
          <p:cNvSpPr>
            <a:spLocks noChangeArrowheads="1"/>
          </p:cNvSpPr>
          <p:nvPr/>
        </p:nvSpPr>
        <p:spPr bwMode="auto">
          <a:xfrm>
            <a:off x="4814887" y="1994974"/>
            <a:ext cx="2805113" cy="1036637"/>
          </a:xfrm>
          <a:prstGeom prst="roundRect">
            <a:avLst>
              <a:gd name="adj" fmla="val 16667"/>
            </a:avLst>
          </a:prstGeom>
          <a:solidFill>
            <a:srgbClr val="FFFF66"/>
          </a:solidFill>
          <a:ln w="25400" algn="ctr">
            <a:solidFill>
              <a:schemeClr val="tx1"/>
            </a:solidFill>
            <a:round/>
            <a:headEnd/>
            <a:tailEnd/>
          </a:ln>
        </p:spPr>
        <p:txBody>
          <a:bodyPr lIns="90488" tIns="44450" rIns="90488" bIns="44450" anchor="ctr"/>
          <a:lstStyle/>
          <a:p>
            <a:pPr algn="ctr" eaLnBrk="0" hangingPunct="0"/>
            <a:r>
              <a:rPr lang="en-US" altLang="ja-JP" b="1" dirty="0" err="1" smtClean="0"/>
              <a:t>Rovalpituzumab</a:t>
            </a:r>
            <a:endParaRPr lang="en-US" altLang="ja-JP" sz="1400" b="1" baseline="30000" dirty="0"/>
          </a:p>
        </p:txBody>
      </p:sp>
      <p:cxnSp>
        <p:nvCxnSpPr>
          <p:cNvPr id="5" name="Straight Arrow Connector 17"/>
          <p:cNvCxnSpPr>
            <a:cxnSpLocks noChangeShapeType="1"/>
            <a:stCxn id="6" idx="3"/>
            <a:endCxn id="4" idx="1"/>
          </p:cNvCxnSpPr>
          <p:nvPr/>
        </p:nvCxnSpPr>
        <p:spPr bwMode="auto">
          <a:xfrm flipV="1">
            <a:off x="3783012" y="2513293"/>
            <a:ext cx="1031875" cy="10319"/>
          </a:xfrm>
          <a:prstGeom prst="straightConnector1">
            <a:avLst/>
          </a:prstGeom>
          <a:noFill/>
          <a:ln w="57150">
            <a:solidFill>
              <a:schemeClr val="tx1"/>
            </a:solidFill>
            <a:round/>
            <a:headEnd type="none" w="sm" len="sm"/>
            <a:tailEnd type="triangle" w="sm" len="sm"/>
          </a:ln>
        </p:spPr>
      </p:cxnSp>
      <p:sp>
        <p:nvSpPr>
          <p:cNvPr id="6" name="AutoShape 13"/>
          <p:cNvSpPr>
            <a:spLocks noChangeArrowheads="1"/>
          </p:cNvSpPr>
          <p:nvPr/>
        </p:nvSpPr>
        <p:spPr bwMode="auto">
          <a:xfrm>
            <a:off x="1419225" y="1032949"/>
            <a:ext cx="2363787" cy="2981325"/>
          </a:xfrm>
          <a:prstGeom prst="roundRect">
            <a:avLst>
              <a:gd name="adj" fmla="val 12368"/>
            </a:avLst>
          </a:prstGeom>
          <a:noFill/>
          <a:ln w="25400" algn="ctr">
            <a:solidFill>
              <a:schemeClr val="tx1"/>
            </a:solidFill>
            <a:round/>
            <a:headEnd/>
            <a:tailEnd/>
          </a:ln>
        </p:spPr>
        <p:txBody>
          <a:bodyPr lIns="90488" tIns="44450" rIns="90488" bIns="44450">
            <a:normAutofit/>
          </a:bodyPr>
          <a:lstStyle/>
          <a:p>
            <a:pPr>
              <a:spcAft>
                <a:spcPts val="1200"/>
              </a:spcAft>
              <a:defRPr/>
            </a:pPr>
            <a:r>
              <a:rPr lang="en-US" sz="1600" u="sng" dirty="0"/>
              <a:t>Patients</a:t>
            </a:r>
          </a:p>
          <a:p>
            <a:pPr marL="177800" indent="-177800">
              <a:spcAft>
                <a:spcPts val="1200"/>
              </a:spcAft>
              <a:buFont typeface="Arial" pitchFamily="34" charset="0"/>
              <a:buChar char="•"/>
              <a:defRPr/>
            </a:pPr>
            <a:r>
              <a:rPr lang="en-US" sz="1400" dirty="0" smtClean="0">
                <a:latin typeface="Arial" pitchFamily="34" charset="0"/>
                <a:cs typeface="Arial" pitchFamily="34" charset="0"/>
              </a:rPr>
              <a:t>Extensive Stage Small Cell Lung Cancer</a:t>
            </a:r>
          </a:p>
          <a:p>
            <a:pPr marL="177800" indent="-177800">
              <a:spcAft>
                <a:spcPts val="1200"/>
              </a:spcAft>
              <a:buFont typeface="Arial" pitchFamily="34" charset="0"/>
              <a:buChar char="•"/>
              <a:defRPr/>
            </a:pPr>
            <a:r>
              <a:rPr lang="en-US" sz="1400" dirty="0" smtClean="0">
                <a:latin typeface="Arial" pitchFamily="34" charset="0"/>
                <a:cs typeface="Arial" pitchFamily="34" charset="0"/>
              </a:rPr>
              <a:t>Two prior therapies</a:t>
            </a:r>
            <a:endParaRPr lang="en-US" sz="1400" dirty="0" smtClean="0">
              <a:latin typeface="Arial" pitchFamily="34" charset="0"/>
              <a:cs typeface="Arial" pitchFamily="34" charset="0"/>
            </a:endParaRPr>
          </a:p>
          <a:p>
            <a:pPr marL="177800" indent="-177800">
              <a:spcAft>
                <a:spcPts val="1200"/>
              </a:spcAft>
              <a:buFont typeface="Arial" pitchFamily="34" charset="0"/>
              <a:buChar char="•"/>
              <a:defRPr/>
            </a:pPr>
            <a:r>
              <a:rPr lang="en-US" sz="1400" dirty="0" smtClean="0">
                <a:latin typeface="Arial" pitchFamily="34" charset="0"/>
                <a:cs typeface="Arial" pitchFamily="34" charset="0"/>
              </a:rPr>
              <a:t>DLL3 ≥ 1% (central assay) </a:t>
            </a:r>
          </a:p>
          <a:p>
            <a:pPr marL="177800" indent="-177800">
              <a:spcAft>
                <a:spcPts val="1200"/>
              </a:spcAft>
              <a:buFont typeface="Arial" pitchFamily="34" charset="0"/>
              <a:buChar char="•"/>
              <a:defRPr/>
            </a:pPr>
            <a:r>
              <a:rPr lang="en-US" sz="1400" dirty="0" smtClean="0">
                <a:latin typeface="Arial" pitchFamily="34" charset="0"/>
                <a:cs typeface="Arial" pitchFamily="34" charset="0"/>
              </a:rPr>
              <a:t>PS </a:t>
            </a:r>
            <a:r>
              <a:rPr lang="en-US" sz="1400" dirty="0" smtClean="0">
                <a:latin typeface="Arial" pitchFamily="34" charset="0"/>
                <a:cs typeface="Arial" pitchFamily="34" charset="0"/>
              </a:rPr>
              <a:t>0-</a:t>
            </a:r>
            <a:r>
              <a:rPr lang="en-US" sz="1400" dirty="0" smtClean="0">
                <a:latin typeface="Arial" pitchFamily="34" charset="0"/>
                <a:cs typeface="Arial" pitchFamily="34" charset="0"/>
              </a:rPr>
              <a:t>2</a:t>
            </a:r>
            <a:endParaRPr lang="en-US" sz="1400" dirty="0" smtClean="0">
              <a:latin typeface="Arial" pitchFamily="34" charset="0"/>
              <a:cs typeface="Arial" pitchFamily="34" charset="0"/>
            </a:endParaRPr>
          </a:p>
        </p:txBody>
      </p:sp>
      <p:sp>
        <p:nvSpPr>
          <p:cNvPr id="8" name="TextBox 7"/>
          <p:cNvSpPr txBox="1"/>
          <p:nvPr/>
        </p:nvSpPr>
        <p:spPr>
          <a:xfrm>
            <a:off x="5152482" y="3563902"/>
            <a:ext cx="2467518"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Primary endpoints: RR, OS</a:t>
            </a:r>
            <a:endParaRPr lang="en-US" i="0" u="none" strike="noStrike" kern="1200" baseline="0" dirty="0" smtClean="0">
              <a:latin typeface="Arial Narrow"/>
              <a:ea typeface="+mn-ea"/>
              <a:cs typeface="Arial Narrow"/>
            </a:endParaRPr>
          </a:p>
        </p:txBody>
      </p:sp>
      <p:sp>
        <p:nvSpPr>
          <p:cNvPr id="9" name="TextBox 8"/>
          <p:cNvSpPr txBox="1"/>
          <p:nvPr/>
        </p:nvSpPr>
        <p:spPr>
          <a:xfrm>
            <a:off x="2576903" y="4772034"/>
            <a:ext cx="1510262"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err="1" smtClean="0">
                <a:latin typeface="Arial Narrow"/>
                <a:ea typeface="+mn-ea"/>
                <a:cs typeface="Arial Narrow"/>
              </a:rPr>
              <a:t>clinicaltrials.gov</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140059376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shot 2018-04-12 07.49.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9144000" cy="3603470"/>
          </a:xfrm>
          <a:prstGeom prst="rect">
            <a:avLst/>
          </a:prstGeom>
        </p:spPr>
      </p:pic>
    </p:spTree>
    <p:extLst>
      <p:ext uri="{BB962C8B-B14F-4D97-AF65-F5344CB8AC3E}">
        <p14:creationId xmlns:p14="http://schemas.microsoft.com/office/powerpoint/2010/main" val="9598188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sz="2400" dirty="0" smtClean="0"/>
              <a:t>What do we know about the biology of small cell lung cancer?</a:t>
            </a:r>
          </a:p>
          <a:p>
            <a:r>
              <a:rPr lang="en-US" sz="2400" dirty="0" smtClean="0"/>
              <a:t>PARP Inhibitors</a:t>
            </a:r>
          </a:p>
          <a:p>
            <a:r>
              <a:rPr lang="en-US" sz="2400" dirty="0" err="1" smtClean="0"/>
              <a:t>Lurbinectidin</a:t>
            </a:r>
            <a:endParaRPr lang="en-US" sz="2400" dirty="0" smtClean="0"/>
          </a:p>
          <a:p>
            <a:r>
              <a:rPr lang="en-US" sz="2400" dirty="0" err="1" smtClean="0"/>
              <a:t>Rovalptuzumab</a:t>
            </a:r>
            <a:endParaRPr lang="en-US" sz="2400" dirty="0"/>
          </a:p>
        </p:txBody>
      </p:sp>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7515302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Rovalpituzumab</a:t>
            </a:r>
            <a:r>
              <a:rPr lang="en-US" dirty="0" smtClean="0"/>
              <a:t> </a:t>
            </a:r>
            <a:r>
              <a:rPr lang="en-US" dirty="0" err="1"/>
              <a:t>Tesirine</a:t>
            </a:r>
            <a:r>
              <a:rPr lang="en-US" dirty="0"/>
              <a:t> as Maintenance Therapy </a:t>
            </a:r>
            <a:r>
              <a:rPr lang="en-US" dirty="0" smtClean="0"/>
              <a:t>“MERU”</a:t>
            </a:r>
            <a:endParaRPr lang="en-US" dirty="0"/>
          </a:p>
        </p:txBody>
      </p:sp>
      <p:sp>
        <p:nvSpPr>
          <p:cNvPr id="4" name="AutoShape 10"/>
          <p:cNvSpPr>
            <a:spLocks noChangeArrowheads="1"/>
          </p:cNvSpPr>
          <p:nvPr/>
        </p:nvSpPr>
        <p:spPr bwMode="auto">
          <a:xfrm>
            <a:off x="4814887" y="1210002"/>
            <a:ext cx="2805113" cy="1036637"/>
          </a:xfrm>
          <a:prstGeom prst="roundRect">
            <a:avLst>
              <a:gd name="adj" fmla="val 16667"/>
            </a:avLst>
          </a:prstGeom>
          <a:solidFill>
            <a:srgbClr val="FFFF66"/>
          </a:solidFill>
          <a:ln w="25400" algn="ctr">
            <a:solidFill>
              <a:schemeClr val="tx1"/>
            </a:solidFill>
            <a:round/>
            <a:headEnd/>
            <a:tailEnd/>
          </a:ln>
        </p:spPr>
        <p:txBody>
          <a:bodyPr lIns="90488" tIns="44450" rIns="90488" bIns="44450" anchor="ctr"/>
          <a:lstStyle/>
          <a:p>
            <a:pPr algn="ctr" eaLnBrk="0" hangingPunct="0"/>
            <a:r>
              <a:rPr lang="en-US" altLang="ja-JP" sz="2400" b="1" dirty="0" err="1" smtClean="0"/>
              <a:t>Rova</a:t>
            </a:r>
            <a:r>
              <a:rPr lang="en-US" altLang="ja-JP" sz="2400" b="1" dirty="0" smtClean="0"/>
              <a:t>-T</a:t>
            </a:r>
            <a:endParaRPr lang="en-US" altLang="ja-JP" sz="2400" b="1" baseline="30000" dirty="0"/>
          </a:p>
        </p:txBody>
      </p:sp>
      <p:sp>
        <p:nvSpPr>
          <p:cNvPr id="6" name="AutoShape 13"/>
          <p:cNvSpPr>
            <a:spLocks noChangeArrowheads="1"/>
          </p:cNvSpPr>
          <p:nvPr/>
        </p:nvSpPr>
        <p:spPr bwMode="auto">
          <a:xfrm>
            <a:off x="1419225" y="1069942"/>
            <a:ext cx="2363787" cy="2981325"/>
          </a:xfrm>
          <a:prstGeom prst="roundRect">
            <a:avLst>
              <a:gd name="adj" fmla="val 12368"/>
            </a:avLst>
          </a:prstGeom>
          <a:noFill/>
          <a:ln w="25400" algn="ctr">
            <a:solidFill>
              <a:schemeClr val="tx1"/>
            </a:solidFill>
            <a:round/>
            <a:headEnd/>
            <a:tailEnd/>
          </a:ln>
        </p:spPr>
        <p:txBody>
          <a:bodyPr lIns="90488" tIns="44450" rIns="90488" bIns="44450">
            <a:normAutofit/>
          </a:bodyPr>
          <a:lstStyle/>
          <a:p>
            <a:pPr>
              <a:spcAft>
                <a:spcPts val="1200"/>
              </a:spcAft>
              <a:defRPr/>
            </a:pPr>
            <a:r>
              <a:rPr lang="en-US" sz="1600" u="sng" dirty="0" smtClean="0"/>
              <a:t>Patients</a:t>
            </a:r>
          </a:p>
          <a:p>
            <a:pPr marL="177800" indent="-177800">
              <a:spcAft>
                <a:spcPts val="1200"/>
              </a:spcAft>
              <a:buFont typeface="Arial" pitchFamily="34" charset="0"/>
              <a:buChar char="•"/>
              <a:defRPr/>
            </a:pPr>
            <a:r>
              <a:rPr lang="en-US" sz="1400" dirty="0" smtClean="0">
                <a:latin typeface="Arial" pitchFamily="34" charset="0"/>
                <a:cs typeface="Arial" pitchFamily="34" charset="0"/>
              </a:rPr>
              <a:t>Extensive Stage Small Cell Lung Cancer</a:t>
            </a:r>
          </a:p>
          <a:p>
            <a:pPr marL="177800" indent="-177800">
              <a:spcAft>
                <a:spcPts val="1200"/>
              </a:spcAft>
              <a:buFont typeface="Arial" pitchFamily="34" charset="0"/>
              <a:buChar char="•"/>
              <a:defRPr/>
            </a:pPr>
            <a:r>
              <a:rPr lang="en-US" sz="1400" dirty="0" smtClean="0">
                <a:latin typeface="Arial" pitchFamily="34" charset="0"/>
                <a:cs typeface="Arial" pitchFamily="34" charset="0"/>
              </a:rPr>
              <a:t>Must have had PR/SD after 4 cycles of </a:t>
            </a:r>
            <a:r>
              <a:rPr lang="en-US" sz="1400" dirty="0" err="1" smtClean="0">
                <a:latin typeface="Arial" pitchFamily="34" charset="0"/>
                <a:cs typeface="Arial" pitchFamily="34" charset="0"/>
              </a:rPr>
              <a:t>platin-etoposide</a:t>
            </a:r>
            <a:r>
              <a:rPr lang="en-US" sz="1400" dirty="0" smtClean="0">
                <a:latin typeface="Arial" pitchFamily="34" charset="0"/>
                <a:cs typeface="Arial" pitchFamily="34" charset="0"/>
              </a:rPr>
              <a:t> chemotherapy</a:t>
            </a:r>
          </a:p>
          <a:p>
            <a:pPr marL="177800" indent="-177800">
              <a:spcAft>
                <a:spcPts val="1200"/>
              </a:spcAft>
              <a:buFont typeface="Arial" pitchFamily="34" charset="0"/>
              <a:buChar char="•"/>
              <a:defRPr/>
            </a:pPr>
            <a:r>
              <a:rPr lang="en-US" sz="1400" dirty="0" smtClean="0">
                <a:latin typeface="Arial" pitchFamily="34" charset="0"/>
                <a:cs typeface="Arial" pitchFamily="34" charset="0"/>
              </a:rPr>
              <a:t>Begin maintenance 3-9 weeks after last chemo</a:t>
            </a:r>
            <a:r>
              <a:rPr lang="en-US" sz="1400" dirty="0" smtClean="0">
                <a:latin typeface="Arial" pitchFamily="34" charset="0"/>
                <a:cs typeface="Arial" pitchFamily="34" charset="0"/>
              </a:rPr>
              <a:t> </a:t>
            </a:r>
          </a:p>
        </p:txBody>
      </p:sp>
      <p:sp>
        <p:nvSpPr>
          <p:cNvPr id="8" name="AutoShape 10"/>
          <p:cNvSpPr>
            <a:spLocks noChangeArrowheads="1"/>
          </p:cNvSpPr>
          <p:nvPr/>
        </p:nvSpPr>
        <p:spPr bwMode="auto">
          <a:xfrm>
            <a:off x="4814887" y="2912314"/>
            <a:ext cx="2805113" cy="1036637"/>
          </a:xfrm>
          <a:prstGeom prst="roundRect">
            <a:avLst>
              <a:gd name="adj" fmla="val 16667"/>
            </a:avLst>
          </a:prstGeom>
          <a:solidFill>
            <a:srgbClr val="FFFF66"/>
          </a:solidFill>
          <a:ln w="25400" algn="ctr">
            <a:solidFill>
              <a:schemeClr val="tx1"/>
            </a:solidFill>
            <a:round/>
            <a:headEnd/>
            <a:tailEnd/>
          </a:ln>
        </p:spPr>
        <p:txBody>
          <a:bodyPr lIns="90488" tIns="44450" rIns="90488" bIns="44450" anchor="ctr"/>
          <a:lstStyle/>
          <a:p>
            <a:pPr algn="ctr" eaLnBrk="0" hangingPunct="0"/>
            <a:r>
              <a:rPr lang="en-US" altLang="ja-JP" sz="2400" b="1" dirty="0" smtClean="0"/>
              <a:t>Placebo</a:t>
            </a:r>
            <a:endParaRPr lang="en-US" altLang="ja-JP" sz="2400" b="1" baseline="30000" dirty="0"/>
          </a:p>
        </p:txBody>
      </p:sp>
      <p:cxnSp>
        <p:nvCxnSpPr>
          <p:cNvPr id="10" name="Elbow Connector 9"/>
          <p:cNvCxnSpPr>
            <a:stCxn id="6" idx="3"/>
            <a:endCxn id="8" idx="1"/>
          </p:cNvCxnSpPr>
          <p:nvPr/>
        </p:nvCxnSpPr>
        <p:spPr>
          <a:xfrm>
            <a:off x="3783012" y="2560605"/>
            <a:ext cx="1031875" cy="870028"/>
          </a:xfrm>
          <a:prstGeom prst="bentConnector3">
            <a:avLst>
              <a:gd name="adj1" fmla="val 61165"/>
            </a:avLst>
          </a:prstGeom>
          <a:ln w="317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6" idx="3"/>
            <a:endCxn id="4" idx="1"/>
          </p:cNvCxnSpPr>
          <p:nvPr/>
        </p:nvCxnSpPr>
        <p:spPr>
          <a:xfrm flipV="1">
            <a:off x="3783012" y="1728321"/>
            <a:ext cx="1031875" cy="832284"/>
          </a:xfrm>
          <a:prstGeom prst="bentConnector3">
            <a:avLst>
              <a:gd name="adj1" fmla="val 60430"/>
            </a:avLst>
          </a:prstGeom>
          <a:ln w="317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548357" y="4051267"/>
            <a:ext cx="2530748" cy="646331"/>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Primary</a:t>
            </a:r>
            <a:r>
              <a:rPr lang="en-US" i="0" u="none" strike="noStrike" kern="1200" dirty="0" smtClean="0">
                <a:latin typeface="Arial Narrow"/>
                <a:ea typeface="+mn-ea"/>
                <a:cs typeface="Arial Narrow"/>
              </a:rPr>
              <a:t> Endpoints: PFS/OS</a:t>
            </a:r>
          </a:p>
          <a:p>
            <a:pPr marL="0" marR="0" indent="0" algn="l" defTabSz="457200" rtl="0" eaLnBrk="1" fontAlgn="auto" latinLnBrk="0" hangingPunct="1">
              <a:lnSpc>
                <a:spcPct val="100000"/>
              </a:lnSpc>
              <a:spcBef>
                <a:spcPts val="0"/>
              </a:spcBef>
              <a:spcAft>
                <a:spcPts val="0"/>
              </a:spcAft>
              <a:buClrTx/>
              <a:buSzTx/>
              <a:buFontTx/>
              <a:buNone/>
              <a:tabLst/>
            </a:pPr>
            <a:r>
              <a:rPr lang="en-US" baseline="0" dirty="0" smtClean="0">
                <a:latin typeface="Arial Narrow"/>
                <a:ea typeface="+mn-ea"/>
                <a:cs typeface="Arial Narrow"/>
              </a:rPr>
              <a:t>n=740</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34745848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Rova</a:t>
            </a:r>
            <a:r>
              <a:rPr lang="en-US" dirty="0" smtClean="0"/>
              <a:t>-T in Second Line “TAHOE”</a:t>
            </a:r>
            <a:endParaRPr lang="en-US" dirty="0"/>
          </a:p>
        </p:txBody>
      </p:sp>
      <p:sp>
        <p:nvSpPr>
          <p:cNvPr id="4" name="AutoShape 10"/>
          <p:cNvSpPr>
            <a:spLocks noChangeArrowheads="1"/>
          </p:cNvSpPr>
          <p:nvPr/>
        </p:nvSpPr>
        <p:spPr bwMode="auto">
          <a:xfrm>
            <a:off x="4814887" y="1210002"/>
            <a:ext cx="2805113" cy="1036637"/>
          </a:xfrm>
          <a:prstGeom prst="roundRect">
            <a:avLst>
              <a:gd name="adj" fmla="val 16667"/>
            </a:avLst>
          </a:prstGeom>
          <a:solidFill>
            <a:srgbClr val="FFFF66"/>
          </a:solidFill>
          <a:ln w="25400" algn="ctr">
            <a:solidFill>
              <a:schemeClr val="tx1"/>
            </a:solidFill>
            <a:round/>
            <a:headEnd/>
            <a:tailEnd/>
          </a:ln>
        </p:spPr>
        <p:txBody>
          <a:bodyPr lIns="90488" tIns="44450" rIns="90488" bIns="44450" anchor="ctr"/>
          <a:lstStyle/>
          <a:p>
            <a:pPr algn="ctr" eaLnBrk="0" hangingPunct="0"/>
            <a:r>
              <a:rPr lang="en-US" altLang="ja-JP" sz="1400" b="1" dirty="0"/>
              <a:t/>
            </a:r>
            <a:br>
              <a:rPr lang="en-US" altLang="ja-JP" sz="1400" b="1" dirty="0"/>
            </a:br>
            <a:endParaRPr lang="en-US" altLang="ja-JP" sz="1400" b="1" baseline="30000" dirty="0"/>
          </a:p>
        </p:txBody>
      </p:sp>
      <p:sp>
        <p:nvSpPr>
          <p:cNvPr id="6" name="AutoShape 13"/>
          <p:cNvSpPr>
            <a:spLocks noChangeArrowheads="1"/>
          </p:cNvSpPr>
          <p:nvPr/>
        </p:nvSpPr>
        <p:spPr bwMode="auto">
          <a:xfrm>
            <a:off x="1419225" y="1069942"/>
            <a:ext cx="2363787" cy="2981325"/>
          </a:xfrm>
          <a:prstGeom prst="roundRect">
            <a:avLst>
              <a:gd name="adj" fmla="val 12368"/>
            </a:avLst>
          </a:prstGeom>
          <a:noFill/>
          <a:ln w="25400" algn="ctr">
            <a:solidFill>
              <a:schemeClr val="tx1"/>
            </a:solidFill>
            <a:round/>
            <a:headEnd/>
            <a:tailEnd/>
          </a:ln>
        </p:spPr>
        <p:txBody>
          <a:bodyPr lIns="90488" tIns="44450" rIns="90488" bIns="44450">
            <a:normAutofit/>
          </a:bodyPr>
          <a:lstStyle/>
          <a:p>
            <a:pPr>
              <a:spcAft>
                <a:spcPts val="1200"/>
              </a:spcAft>
              <a:defRPr/>
            </a:pPr>
            <a:r>
              <a:rPr lang="en-US" sz="1600" u="sng" dirty="0" smtClean="0"/>
              <a:t>Patients</a:t>
            </a:r>
          </a:p>
          <a:p>
            <a:pPr marL="177800" indent="-177800">
              <a:spcAft>
                <a:spcPts val="1200"/>
              </a:spcAft>
              <a:buFont typeface="Arial" pitchFamily="34" charset="0"/>
              <a:buChar char="•"/>
              <a:defRPr/>
            </a:pPr>
            <a:r>
              <a:rPr lang="en-US" sz="1400" dirty="0" smtClean="0">
                <a:latin typeface="Arial" pitchFamily="34" charset="0"/>
                <a:cs typeface="Arial" pitchFamily="34" charset="0"/>
              </a:rPr>
              <a:t>Extensive Stage Small Cell Lung Cancer</a:t>
            </a:r>
          </a:p>
          <a:p>
            <a:pPr marL="177800" indent="-177800">
              <a:spcAft>
                <a:spcPts val="1200"/>
              </a:spcAft>
              <a:buFont typeface="Arial" pitchFamily="34" charset="0"/>
              <a:buChar char="•"/>
              <a:defRPr/>
            </a:pPr>
            <a:r>
              <a:rPr lang="en-US" sz="1400" dirty="0" smtClean="0">
                <a:latin typeface="Arial" pitchFamily="34" charset="0"/>
                <a:cs typeface="Arial" pitchFamily="34" charset="0"/>
              </a:rPr>
              <a:t>Progressed after prior </a:t>
            </a:r>
            <a:r>
              <a:rPr lang="en-US" sz="1400" dirty="0" err="1" smtClean="0">
                <a:latin typeface="Arial" pitchFamily="34" charset="0"/>
                <a:cs typeface="Arial" pitchFamily="34" charset="0"/>
              </a:rPr>
              <a:t>platin</a:t>
            </a:r>
            <a:r>
              <a:rPr lang="en-US" sz="1400" dirty="0" smtClean="0">
                <a:latin typeface="Arial" pitchFamily="34" charset="0"/>
                <a:cs typeface="Arial" pitchFamily="34" charset="0"/>
              </a:rPr>
              <a:t>-doublet </a:t>
            </a:r>
          </a:p>
          <a:p>
            <a:pPr marL="177800" indent="-177800">
              <a:spcAft>
                <a:spcPts val="1200"/>
              </a:spcAft>
              <a:buFont typeface="Arial" pitchFamily="34" charset="0"/>
              <a:buChar char="•"/>
              <a:defRPr/>
            </a:pPr>
            <a:r>
              <a:rPr lang="en-US" sz="1400" dirty="0">
                <a:latin typeface="Arial" pitchFamily="34" charset="0"/>
                <a:cs typeface="Arial" pitchFamily="34" charset="0"/>
              </a:rPr>
              <a:t>H</a:t>
            </a:r>
            <a:r>
              <a:rPr lang="en-US" sz="1400" dirty="0" smtClean="0">
                <a:latin typeface="Arial" pitchFamily="34" charset="0"/>
                <a:cs typeface="Arial" pitchFamily="34" charset="0"/>
              </a:rPr>
              <a:t>igh DLL3 (&gt;75% of cells stain for DLL3)</a:t>
            </a:r>
          </a:p>
        </p:txBody>
      </p:sp>
      <p:sp>
        <p:nvSpPr>
          <p:cNvPr id="8" name="AutoShape 10"/>
          <p:cNvSpPr>
            <a:spLocks noChangeArrowheads="1"/>
          </p:cNvSpPr>
          <p:nvPr/>
        </p:nvSpPr>
        <p:spPr bwMode="auto">
          <a:xfrm>
            <a:off x="4814887" y="2912314"/>
            <a:ext cx="2805113" cy="1036637"/>
          </a:xfrm>
          <a:prstGeom prst="roundRect">
            <a:avLst>
              <a:gd name="adj" fmla="val 16667"/>
            </a:avLst>
          </a:prstGeom>
          <a:solidFill>
            <a:srgbClr val="FFFF66"/>
          </a:solidFill>
          <a:ln w="25400" algn="ctr">
            <a:solidFill>
              <a:schemeClr val="tx1"/>
            </a:solidFill>
            <a:round/>
            <a:headEnd/>
            <a:tailEnd/>
          </a:ln>
        </p:spPr>
        <p:txBody>
          <a:bodyPr lIns="90488" tIns="44450" rIns="90488" bIns="44450" anchor="ctr"/>
          <a:lstStyle/>
          <a:p>
            <a:pPr algn="ctr" eaLnBrk="0" hangingPunct="0"/>
            <a:r>
              <a:rPr lang="en-US" altLang="ja-JP" sz="1400" b="1" dirty="0"/>
              <a:t/>
            </a:r>
            <a:br>
              <a:rPr lang="en-US" altLang="ja-JP" sz="1400" b="1" dirty="0"/>
            </a:br>
            <a:endParaRPr lang="en-US" altLang="ja-JP" sz="1400" b="1" baseline="30000" dirty="0"/>
          </a:p>
        </p:txBody>
      </p:sp>
      <p:cxnSp>
        <p:nvCxnSpPr>
          <p:cNvPr id="10" name="Elbow Connector 9"/>
          <p:cNvCxnSpPr>
            <a:stCxn id="6" idx="3"/>
            <a:endCxn id="8" idx="1"/>
          </p:cNvCxnSpPr>
          <p:nvPr/>
        </p:nvCxnSpPr>
        <p:spPr>
          <a:xfrm>
            <a:off x="3783012" y="2560605"/>
            <a:ext cx="1031875" cy="870028"/>
          </a:xfrm>
          <a:prstGeom prst="bentConnector3">
            <a:avLst>
              <a:gd name="adj1" fmla="val 61165"/>
            </a:avLst>
          </a:prstGeom>
          <a:ln w="317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6" idx="3"/>
            <a:endCxn id="4" idx="1"/>
          </p:cNvCxnSpPr>
          <p:nvPr/>
        </p:nvCxnSpPr>
        <p:spPr>
          <a:xfrm flipV="1">
            <a:off x="3783012" y="1728321"/>
            <a:ext cx="1031875" cy="832284"/>
          </a:xfrm>
          <a:prstGeom prst="bentConnector3">
            <a:avLst>
              <a:gd name="adj1" fmla="val 60430"/>
            </a:avLst>
          </a:prstGeom>
          <a:ln w="317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770287" y="1518993"/>
            <a:ext cx="897376" cy="4001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sz="2000" b="1" i="0" u="none" strike="noStrike" kern="1200" baseline="0" dirty="0" err="1" smtClean="0">
                <a:latin typeface="Arial Narrow"/>
                <a:ea typeface="+mn-ea"/>
                <a:cs typeface="Arial Narrow"/>
              </a:rPr>
              <a:t>Rova</a:t>
            </a:r>
            <a:r>
              <a:rPr lang="en-US" sz="2000" b="1" i="0" u="none" strike="noStrike" kern="1200" baseline="0" dirty="0" smtClean="0">
                <a:latin typeface="Arial Narrow"/>
                <a:ea typeface="+mn-ea"/>
                <a:cs typeface="Arial Narrow"/>
              </a:rPr>
              <a:t>-T</a:t>
            </a:r>
            <a:endParaRPr lang="en-US" sz="2000" b="1" i="0" u="none" strike="noStrike" kern="1200" baseline="0" dirty="0" smtClean="0">
              <a:latin typeface="Arial Narrow"/>
              <a:ea typeface="+mn-ea"/>
              <a:cs typeface="Arial Narrow"/>
            </a:endParaRPr>
          </a:p>
        </p:txBody>
      </p:sp>
      <p:sp>
        <p:nvSpPr>
          <p:cNvPr id="5" name="TextBox 4"/>
          <p:cNvSpPr txBox="1"/>
          <p:nvPr/>
        </p:nvSpPr>
        <p:spPr>
          <a:xfrm>
            <a:off x="5770287" y="3267671"/>
            <a:ext cx="1232629" cy="4001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sz="2000" b="1" i="0" u="none" strike="noStrike" kern="1200" baseline="0" dirty="0" err="1" smtClean="0">
                <a:latin typeface="Arial Narrow"/>
                <a:ea typeface="+mn-ea"/>
                <a:cs typeface="Arial Narrow"/>
              </a:rPr>
              <a:t>Topotecan</a:t>
            </a:r>
            <a:endParaRPr lang="en-US" sz="2000" b="1" i="0" u="none" strike="noStrike" kern="1200" baseline="0" dirty="0" smtClean="0">
              <a:latin typeface="Arial Narrow"/>
              <a:ea typeface="+mn-ea"/>
              <a:cs typeface="Arial Narrow"/>
            </a:endParaRPr>
          </a:p>
        </p:txBody>
      </p:sp>
      <p:sp>
        <p:nvSpPr>
          <p:cNvPr id="7" name="TextBox 6"/>
          <p:cNvSpPr txBox="1"/>
          <p:nvPr/>
        </p:nvSpPr>
        <p:spPr>
          <a:xfrm>
            <a:off x="4814887" y="4155788"/>
            <a:ext cx="2341168" cy="646331"/>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Primary Endpoint: RR/OS</a:t>
            </a:r>
          </a:p>
          <a:p>
            <a:pPr marL="0" marR="0" indent="0" algn="l" defTabSz="457200" rtl="0" eaLnBrk="1" fontAlgn="auto" latinLnBrk="0" hangingPunct="1">
              <a:lnSpc>
                <a:spcPct val="100000"/>
              </a:lnSpc>
              <a:spcBef>
                <a:spcPts val="0"/>
              </a:spcBef>
              <a:spcAft>
                <a:spcPts val="0"/>
              </a:spcAft>
              <a:buClrTx/>
              <a:buSzTx/>
              <a:buFontTx/>
              <a:buNone/>
              <a:tabLst/>
            </a:pPr>
            <a:r>
              <a:rPr lang="en-US" dirty="0" smtClean="0">
                <a:latin typeface="Arial Narrow"/>
                <a:ea typeface="+mn-ea"/>
                <a:cs typeface="Arial Narrow"/>
              </a:rPr>
              <a:t>n=411</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42907778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53950" y="2171933"/>
            <a:ext cx="8231251" cy="3137195"/>
          </a:xfrm>
        </p:spPr>
        <p:txBody>
          <a:bodyPr/>
          <a:lstStyle/>
          <a:p>
            <a:pPr marL="0" indent="0">
              <a:buNone/>
            </a:pPr>
            <a:r>
              <a:rPr lang="en-US" sz="2400" dirty="0"/>
              <a:t>A Phase 1/2 Study on the Safety of </a:t>
            </a:r>
            <a:r>
              <a:rPr lang="en-US" sz="2400" dirty="0" err="1"/>
              <a:t>Rovalpituzumab</a:t>
            </a:r>
            <a:r>
              <a:rPr lang="en-US" sz="2400" dirty="0"/>
              <a:t> </a:t>
            </a:r>
            <a:r>
              <a:rPr lang="en-US" sz="2400" dirty="0" err="1"/>
              <a:t>Tesirine</a:t>
            </a:r>
            <a:r>
              <a:rPr lang="en-US" sz="2400" dirty="0"/>
              <a:t> Administered in Combination with </a:t>
            </a:r>
            <a:r>
              <a:rPr lang="en-US" sz="2400" dirty="0" err="1"/>
              <a:t>Nivolumab</a:t>
            </a:r>
            <a:r>
              <a:rPr lang="en-US" sz="2400" dirty="0"/>
              <a:t> or </a:t>
            </a:r>
            <a:r>
              <a:rPr lang="en-US" sz="2400" dirty="0" err="1"/>
              <a:t>Nivolumab</a:t>
            </a:r>
            <a:r>
              <a:rPr lang="en-US" sz="2400" dirty="0"/>
              <a:t> and </a:t>
            </a:r>
            <a:r>
              <a:rPr lang="en-US" sz="2400" dirty="0" err="1"/>
              <a:t>Ipilimumab</a:t>
            </a:r>
            <a:r>
              <a:rPr lang="en-US" sz="2400" dirty="0"/>
              <a:t> for Adults with Extensive-Stage Small Cell Lung </a:t>
            </a:r>
            <a:r>
              <a:rPr lang="en-US" sz="2400" dirty="0" smtClean="0"/>
              <a:t>Cancer</a:t>
            </a:r>
          </a:p>
          <a:p>
            <a:pPr marL="0" indent="0">
              <a:buNone/>
            </a:pPr>
            <a:endParaRPr lang="en-US" sz="2400" dirty="0"/>
          </a:p>
        </p:txBody>
      </p:sp>
      <p:pic>
        <p:nvPicPr>
          <p:cNvPr id="4" name="Picture 3" descr="Screenshot 2018-04-13 18.56.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50" y="1028255"/>
            <a:ext cx="3886200" cy="558800"/>
          </a:xfrm>
          <a:prstGeom prst="rect">
            <a:avLst/>
          </a:prstGeom>
        </p:spPr>
      </p:pic>
    </p:spTree>
    <p:extLst>
      <p:ext uri="{BB962C8B-B14F-4D97-AF65-F5344CB8AC3E}">
        <p14:creationId xmlns:p14="http://schemas.microsoft.com/office/powerpoint/2010/main" val="142045484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Conclusions</a:t>
            </a:r>
            <a:endParaRPr lang="en-US"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2"/>
          </p:nvPr>
        </p:nvSpPr>
        <p:spPr/>
        <p:txBody>
          <a:bodyPr/>
          <a:lstStyle/>
          <a:p>
            <a:r>
              <a:rPr lang="en-US" sz="2000" dirty="0" smtClean="0"/>
              <a:t>Genomic analyses have identified a number of important targets, many of which are worthy of investigation with drugs available today</a:t>
            </a:r>
          </a:p>
          <a:p>
            <a:endParaRPr lang="en-US" sz="2000" dirty="0"/>
          </a:p>
          <a:p>
            <a:r>
              <a:rPr lang="en-US" sz="2000" dirty="0" smtClean="0"/>
              <a:t>There are no targeted therapies in clinic today with “home run” single-agent response rates.</a:t>
            </a:r>
          </a:p>
          <a:p>
            <a:endParaRPr lang="en-US" sz="2000" dirty="0" smtClean="0"/>
          </a:p>
          <a:p>
            <a:r>
              <a:rPr lang="en-US" sz="2000" dirty="0" smtClean="0"/>
              <a:t>We look forward to the results of clinical trials seeking to improve upon </a:t>
            </a:r>
            <a:r>
              <a:rPr lang="en-US" sz="2000" dirty="0" err="1" smtClean="0"/>
              <a:t>topotecan</a:t>
            </a:r>
            <a:endParaRPr lang="en-US" sz="2000" dirty="0"/>
          </a:p>
        </p:txBody>
      </p:sp>
    </p:spTree>
    <p:extLst>
      <p:ext uri="{BB962C8B-B14F-4D97-AF65-F5344CB8AC3E}">
        <p14:creationId xmlns:p14="http://schemas.microsoft.com/office/powerpoint/2010/main" val="17225523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SCLC: major structural genomic aberrations</a:t>
            </a:r>
          </a:p>
        </p:txBody>
      </p:sp>
      <p:grpSp>
        <p:nvGrpSpPr>
          <p:cNvPr id="4" name="Group 3"/>
          <p:cNvGrpSpPr/>
          <p:nvPr/>
        </p:nvGrpSpPr>
        <p:grpSpPr>
          <a:xfrm>
            <a:off x="2806971" y="1013760"/>
            <a:ext cx="4205120" cy="3623554"/>
            <a:chOff x="1232584" y="739404"/>
            <a:chExt cx="6018160" cy="5813796"/>
          </a:xfrm>
        </p:grpSpPr>
        <p:pic>
          <p:nvPicPr>
            <p:cNvPr id="9" name="Picture 8"/>
            <p:cNvPicPr>
              <a:picLocks noChangeAspect="1"/>
            </p:cNvPicPr>
            <p:nvPr/>
          </p:nvPicPr>
          <p:blipFill rotWithShape="1">
            <a:blip r:embed="rId3"/>
            <a:srcRect l="37308" t="33241"/>
            <a:stretch/>
          </p:blipFill>
          <p:spPr>
            <a:xfrm>
              <a:off x="1330602" y="739404"/>
              <a:ext cx="5920142" cy="5813796"/>
            </a:xfrm>
            <a:prstGeom prst="rect">
              <a:avLst/>
            </a:prstGeom>
          </p:spPr>
        </p:pic>
        <p:sp>
          <p:nvSpPr>
            <p:cNvPr id="3" name="Rectangle 2"/>
            <p:cNvSpPr/>
            <p:nvPr/>
          </p:nvSpPr>
          <p:spPr>
            <a:xfrm>
              <a:off x="1232584" y="739404"/>
              <a:ext cx="653643" cy="6237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7" name="Rectangle 1255"/>
          <p:cNvSpPr>
            <a:spLocks noChangeArrowheads="1"/>
          </p:cNvSpPr>
          <p:nvPr/>
        </p:nvSpPr>
        <p:spPr bwMode="auto">
          <a:xfrm>
            <a:off x="2194974" y="4798041"/>
            <a:ext cx="2438400" cy="230306"/>
          </a:xfrm>
          <a:prstGeom prst="rect">
            <a:avLst/>
          </a:prstGeom>
          <a:noFill/>
          <a:ln w="9525">
            <a:noFill/>
            <a:miter lim="800000"/>
            <a:headEnd/>
            <a:tailEnd/>
          </a:ln>
        </p:spPr>
        <p:txBody>
          <a:bodyPr/>
          <a:lstStyle/>
          <a:p>
            <a:pPr marL="342900" indent="-342900" eaLnBrk="0" hangingPunct="0">
              <a:lnSpc>
                <a:spcPct val="90000"/>
              </a:lnSpc>
              <a:spcBef>
                <a:spcPct val="20000"/>
              </a:spcBef>
            </a:pPr>
            <a:r>
              <a:rPr lang="en-US" sz="1100" dirty="0">
                <a:solidFill>
                  <a:prstClr val="black"/>
                </a:solidFill>
                <a:cs typeface="Arial"/>
              </a:rPr>
              <a:t>Rudin et al., </a:t>
            </a:r>
            <a:r>
              <a:rPr lang="en-US" sz="1100" i="1" dirty="0">
                <a:solidFill>
                  <a:prstClr val="black"/>
                </a:solidFill>
                <a:cs typeface="Arial"/>
              </a:rPr>
              <a:t>Nat Genet </a:t>
            </a:r>
            <a:r>
              <a:rPr lang="en-US" sz="1100" dirty="0">
                <a:solidFill>
                  <a:prstClr val="black"/>
                </a:solidFill>
                <a:cs typeface="Arial"/>
              </a:rPr>
              <a:t>2012</a:t>
            </a:r>
          </a:p>
        </p:txBody>
      </p:sp>
    </p:spTree>
    <p:extLst>
      <p:ext uri="{BB962C8B-B14F-4D97-AF65-F5344CB8AC3E}">
        <p14:creationId xmlns:p14="http://schemas.microsoft.com/office/powerpoint/2010/main" val="3298709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Somatic Mutation Rate by Tumor Type</a:t>
            </a:r>
            <a:endParaRPr lang="en-US" dirty="0"/>
          </a:p>
        </p:txBody>
      </p:sp>
      <p:pic>
        <p:nvPicPr>
          <p:cNvPr id="4" name="Picture 3"/>
          <p:cNvPicPr>
            <a:picLocks noChangeAspect="1"/>
          </p:cNvPicPr>
          <p:nvPr/>
        </p:nvPicPr>
        <p:blipFill>
          <a:blip r:embed="rId2"/>
          <a:stretch>
            <a:fillRect/>
          </a:stretch>
        </p:blipFill>
        <p:spPr>
          <a:xfrm>
            <a:off x="0" y="723900"/>
            <a:ext cx="9144000" cy="3693149"/>
          </a:xfrm>
          <a:prstGeom prst="rect">
            <a:avLst/>
          </a:prstGeom>
        </p:spPr>
      </p:pic>
      <p:sp>
        <p:nvSpPr>
          <p:cNvPr id="5" name="TextBox 4"/>
          <p:cNvSpPr txBox="1"/>
          <p:nvPr/>
        </p:nvSpPr>
        <p:spPr>
          <a:xfrm>
            <a:off x="2760974" y="4651757"/>
            <a:ext cx="2689220"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err="1" smtClean="0">
                <a:latin typeface="Arial Narrow"/>
                <a:ea typeface="+mn-ea"/>
                <a:cs typeface="Arial Narrow"/>
              </a:rPr>
              <a:t>Alexandrov</a:t>
            </a:r>
            <a:r>
              <a:rPr lang="en-US" i="0" u="none" strike="noStrike" kern="1200" baseline="0" dirty="0" smtClean="0">
                <a:latin typeface="Arial Narrow"/>
                <a:ea typeface="+mn-ea"/>
                <a:cs typeface="Arial Narrow"/>
              </a:rPr>
              <a:t> et al, Nature 2013</a:t>
            </a:r>
            <a:endParaRPr lang="en-US" i="0" u="none" strike="noStrike" kern="1200" baseline="0" dirty="0" smtClean="0">
              <a:latin typeface="Arial Narrow"/>
              <a:ea typeface="+mn-ea"/>
              <a:cs typeface="Arial Narrow"/>
            </a:endParaRPr>
          </a:p>
        </p:txBody>
      </p:sp>
      <p:cxnSp>
        <p:nvCxnSpPr>
          <p:cNvPr id="7" name="Straight Arrow Connector 6"/>
          <p:cNvCxnSpPr/>
          <p:nvPr/>
        </p:nvCxnSpPr>
        <p:spPr>
          <a:xfrm flipV="1">
            <a:off x="7910190" y="2829702"/>
            <a:ext cx="0" cy="565940"/>
          </a:xfrm>
          <a:prstGeom prst="straightConnector1">
            <a:avLst/>
          </a:prstGeom>
          <a:ln w="57150" cmpd="sng">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2819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Molecular Aberrations in Small Cell Lung Cancer</a:t>
            </a:r>
            <a:endParaRPr lang="en-US" dirty="0"/>
          </a:p>
        </p:txBody>
      </p:sp>
      <p:sp>
        <p:nvSpPr>
          <p:cNvPr id="4" name="TextBox 3"/>
          <p:cNvSpPr txBox="1"/>
          <p:nvPr/>
        </p:nvSpPr>
        <p:spPr>
          <a:xfrm>
            <a:off x="3161315" y="4775986"/>
            <a:ext cx="2373629" cy="369332"/>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pPr>
            <a:r>
              <a:rPr lang="en-US" i="0" u="none" strike="noStrike" kern="1200" baseline="0" dirty="0" smtClean="0">
                <a:latin typeface="Arial Narrow"/>
                <a:ea typeface="+mn-ea"/>
                <a:cs typeface="Arial Narrow"/>
              </a:rPr>
              <a:t>George et al, Nature 2015</a:t>
            </a:r>
            <a:endParaRPr lang="en-US" i="0" u="none" strike="noStrike" kern="1200" baseline="0" dirty="0" smtClean="0">
              <a:latin typeface="Arial Narrow"/>
              <a:ea typeface="+mn-ea"/>
              <a:cs typeface="Arial Narrow"/>
            </a:endParaRPr>
          </a:p>
        </p:txBody>
      </p:sp>
      <p:pic>
        <p:nvPicPr>
          <p:cNvPr id="6" name="Picture 5" descr="Screenshot 2018-04-13 11.56.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36" y="810009"/>
            <a:ext cx="5634445" cy="3734382"/>
          </a:xfrm>
          <a:prstGeom prst="rect">
            <a:avLst/>
          </a:prstGeom>
        </p:spPr>
      </p:pic>
      <p:sp>
        <p:nvSpPr>
          <p:cNvPr id="7" name="TextBox 6"/>
          <p:cNvSpPr txBox="1"/>
          <p:nvPr/>
        </p:nvSpPr>
        <p:spPr>
          <a:xfrm>
            <a:off x="5682545" y="1459074"/>
            <a:ext cx="3067282" cy="1200329"/>
          </a:xfrm>
          <a:prstGeom prst="rect">
            <a:avLst/>
          </a:prstGeom>
          <a:noFill/>
        </p:spPr>
        <p:txBody>
          <a:bodyPr wrap="square" rtlCol="0">
            <a:spAutoFit/>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pPr>
            <a:r>
              <a:rPr lang="en-US" i="0" u="none" strike="noStrike" kern="1200" baseline="0" dirty="0" smtClean="0">
                <a:latin typeface="Arial Narrow"/>
                <a:ea typeface="+mn-ea"/>
                <a:cs typeface="Arial Narrow"/>
              </a:rPr>
              <a:t>Universal Loss of TP53/RB1</a:t>
            </a:r>
          </a:p>
          <a:p>
            <a:pPr marL="285750" marR="0" indent="-285750" algn="l" defTabSz="457200" rtl="0" eaLnBrk="1" fontAlgn="auto" latinLnBrk="0" hangingPunct="1">
              <a:lnSpc>
                <a:spcPct val="100000"/>
              </a:lnSpc>
              <a:spcBef>
                <a:spcPts val="0"/>
              </a:spcBef>
              <a:spcAft>
                <a:spcPts val="0"/>
              </a:spcAft>
              <a:buClrTx/>
              <a:buSzTx/>
              <a:buFont typeface="Arial"/>
              <a:buChar char="•"/>
              <a:tabLst/>
            </a:pPr>
            <a:endParaRPr lang="en-US" dirty="0">
              <a:latin typeface="Arial Narrow"/>
              <a:ea typeface="+mn-ea"/>
              <a:cs typeface="Arial Narrow"/>
            </a:endParaRPr>
          </a:p>
          <a:p>
            <a:pPr marL="285750" marR="0" indent="-285750" algn="l" defTabSz="457200" rtl="0" eaLnBrk="1" fontAlgn="auto" latinLnBrk="0" hangingPunct="1">
              <a:lnSpc>
                <a:spcPct val="100000"/>
              </a:lnSpc>
              <a:spcBef>
                <a:spcPts val="0"/>
              </a:spcBef>
              <a:spcAft>
                <a:spcPts val="0"/>
              </a:spcAft>
              <a:buClrTx/>
              <a:buSzTx/>
              <a:buFont typeface="Arial"/>
              <a:buChar char="•"/>
              <a:tabLst/>
            </a:pPr>
            <a:r>
              <a:rPr lang="en-US" dirty="0" smtClean="0">
                <a:latin typeface="Arial Narrow"/>
                <a:ea typeface="+mn-ea"/>
                <a:cs typeface="Arial Narrow"/>
              </a:rPr>
              <a:t>Relatively frequent events in Notch pathway</a:t>
            </a:r>
            <a:endParaRPr lang="en-US" i="0" u="none" strike="noStrike" kern="1200" baseline="0" dirty="0" smtClean="0">
              <a:latin typeface="Arial Narrow"/>
              <a:ea typeface="+mn-ea"/>
              <a:cs typeface="Arial Narrow"/>
            </a:endParaRPr>
          </a:p>
        </p:txBody>
      </p:sp>
    </p:spTree>
    <p:extLst>
      <p:ext uri="{BB962C8B-B14F-4D97-AF65-F5344CB8AC3E}">
        <p14:creationId xmlns:p14="http://schemas.microsoft.com/office/powerpoint/2010/main" val="24669172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737"/>
            <a:ext cx="8899452" cy="810008"/>
          </a:xfrm>
        </p:spPr>
        <p:txBody>
          <a:bodyPr/>
          <a:lstStyle/>
          <a:p>
            <a:r>
              <a:rPr lang="en-US" dirty="0"/>
              <a:t>Novel therapeutic targets in SCLC</a:t>
            </a:r>
          </a:p>
        </p:txBody>
      </p:sp>
      <p:pic>
        <p:nvPicPr>
          <p:cNvPr id="2050" name="Picture 2"/>
          <p:cNvPicPr>
            <a:picLocks noGrp="1" noChangeAspect="1" noChangeArrowheads="1"/>
          </p:cNvPicPr>
          <p:nvPr>
            <p:ph idx="1"/>
          </p:nvPr>
        </p:nvPicPr>
        <p:blipFill>
          <a:blip r:embed="rId3"/>
          <a:srcRect/>
          <a:stretch>
            <a:fillRect/>
          </a:stretch>
        </p:blipFill>
        <p:spPr bwMode="auto">
          <a:xfrm>
            <a:off x="1750353" y="465304"/>
            <a:ext cx="4374607" cy="4267419"/>
          </a:xfrm>
          <a:prstGeom prst="rect">
            <a:avLst/>
          </a:prstGeom>
          <a:noFill/>
          <a:ln w="9525">
            <a:noFill/>
            <a:miter lim="800000"/>
            <a:headEnd/>
            <a:tailEnd/>
          </a:ln>
        </p:spPr>
      </p:pic>
      <p:sp>
        <p:nvSpPr>
          <p:cNvPr id="5" name="Rectangle 1255"/>
          <p:cNvSpPr>
            <a:spLocks noChangeArrowheads="1"/>
          </p:cNvSpPr>
          <p:nvPr/>
        </p:nvSpPr>
        <p:spPr bwMode="auto">
          <a:xfrm>
            <a:off x="2145250" y="4893468"/>
            <a:ext cx="3026229" cy="157163"/>
          </a:xfrm>
          <a:prstGeom prst="rect">
            <a:avLst/>
          </a:prstGeom>
          <a:noFill/>
          <a:ln w="9525">
            <a:noFill/>
            <a:miter lim="800000"/>
            <a:headEnd/>
            <a:tailEnd/>
          </a:ln>
        </p:spPr>
        <p:txBody>
          <a:bodyPr/>
          <a:lstStyle/>
          <a:p>
            <a:pPr marL="342900" indent="-342900" eaLnBrk="0" hangingPunct="0">
              <a:lnSpc>
                <a:spcPct val="90000"/>
              </a:lnSpc>
              <a:spcBef>
                <a:spcPct val="20000"/>
              </a:spcBef>
            </a:pPr>
            <a:r>
              <a:rPr lang="en-US" sz="1100" dirty="0">
                <a:solidFill>
                  <a:prstClr val="black"/>
                </a:solidFill>
                <a:cs typeface="Arial"/>
              </a:rPr>
              <a:t>Sabari et al., </a:t>
            </a:r>
            <a:r>
              <a:rPr lang="en-US" sz="1100" i="1" dirty="0">
                <a:solidFill>
                  <a:prstClr val="black"/>
                </a:solidFill>
                <a:cs typeface="Arial"/>
              </a:rPr>
              <a:t>Nat Rev </a:t>
            </a:r>
            <a:r>
              <a:rPr lang="en-US" sz="1100" i="1" dirty="0" err="1">
                <a:solidFill>
                  <a:prstClr val="black"/>
                </a:solidFill>
                <a:cs typeface="Arial"/>
              </a:rPr>
              <a:t>Oncol</a:t>
            </a:r>
            <a:r>
              <a:rPr lang="en-US" sz="1100" dirty="0">
                <a:solidFill>
                  <a:prstClr val="black"/>
                </a:solidFill>
                <a:cs typeface="Arial"/>
              </a:rPr>
              <a:t> 2017.</a:t>
            </a:r>
          </a:p>
        </p:txBody>
      </p:sp>
    </p:spTree>
    <p:extLst>
      <p:ext uri="{BB962C8B-B14F-4D97-AF65-F5344CB8AC3E}">
        <p14:creationId xmlns:p14="http://schemas.microsoft.com/office/powerpoint/2010/main" val="29097991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737"/>
            <a:ext cx="8899452" cy="810008"/>
          </a:xfrm>
        </p:spPr>
        <p:txBody>
          <a:bodyPr/>
          <a:lstStyle/>
          <a:p>
            <a:r>
              <a:rPr lang="en-US" dirty="0"/>
              <a:t>Novel therapeutic targets in SCLC</a:t>
            </a:r>
          </a:p>
        </p:txBody>
      </p:sp>
      <p:pic>
        <p:nvPicPr>
          <p:cNvPr id="2050" name="Picture 2"/>
          <p:cNvPicPr>
            <a:picLocks noGrp="1" noChangeAspect="1" noChangeArrowheads="1"/>
          </p:cNvPicPr>
          <p:nvPr>
            <p:ph idx="1"/>
          </p:nvPr>
        </p:nvPicPr>
        <p:blipFill rotWithShape="1">
          <a:blip r:embed="rId3"/>
          <a:srcRect t="42557" b="-9"/>
          <a:stretch/>
        </p:blipFill>
        <p:spPr bwMode="auto">
          <a:xfrm>
            <a:off x="232880" y="730623"/>
            <a:ext cx="7140269" cy="4001715"/>
          </a:xfrm>
          <a:prstGeom prst="rect">
            <a:avLst/>
          </a:prstGeom>
          <a:noFill/>
          <a:ln w="9525">
            <a:noFill/>
            <a:miter lim="800000"/>
            <a:headEnd/>
            <a:tailEnd/>
          </a:ln>
        </p:spPr>
      </p:pic>
      <p:sp>
        <p:nvSpPr>
          <p:cNvPr id="5" name="Rectangle 1255"/>
          <p:cNvSpPr>
            <a:spLocks noChangeArrowheads="1"/>
          </p:cNvSpPr>
          <p:nvPr/>
        </p:nvSpPr>
        <p:spPr bwMode="auto">
          <a:xfrm>
            <a:off x="2145250" y="4893468"/>
            <a:ext cx="3026229" cy="157163"/>
          </a:xfrm>
          <a:prstGeom prst="rect">
            <a:avLst/>
          </a:prstGeom>
          <a:noFill/>
          <a:ln w="9525">
            <a:noFill/>
            <a:miter lim="800000"/>
            <a:headEnd/>
            <a:tailEnd/>
          </a:ln>
        </p:spPr>
        <p:txBody>
          <a:bodyPr/>
          <a:lstStyle/>
          <a:p>
            <a:pPr marL="342900" indent="-342900" eaLnBrk="0" hangingPunct="0">
              <a:lnSpc>
                <a:spcPct val="90000"/>
              </a:lnSpc>
              <a:spcBef>
                <a:spcPct val="20000"/>
              </a:spcBef>
            </a:pPr>
            <a:r>
              <a:rPr lang="en-US" sz="1100" dirty="0">
                <a:solidFill>
                  <a:prstClr val="black"/>
                </a:solidFill>
                <a:cs typeface="Arial"/>
              </a:rPr>
              <a:t>Sabari et al., </a:t>
            </a:r>
            <a:r>
              <a:rPr lang="en-US" sz="1100" i="1" dirty="0">
                <a:solidFill>
                  <a:prstClr val="black"/>
                </a:solidFill>
                <a:cs typeface="Arial"/>
              </a:rPr>
              <a:t>Nat Rev </a:t>
            </a:r>
            <a:r>
              <a:rPr lang="en-US" sz="1100" i="1" dirty="0" err="1">
                <a:solidFill>
                  <a:prstClr val="black"/>
                </a:solidFill>
                <a:cs typeface="Arial"/>
              </a:rPr>
              <a:t>Oncol</a:t>
            </a:r>
            <a:r>
              <a:rPr lang="en-US" sz="1100" dirty="0">
                <a:solidFill>
                  <a:prstClr val="black"/>
                </a:solidFill>
                <a:cs typeface="Arial"/>
              </a:rPr>
              <a:t> 2017.</a:t>
            </a:r>
          </a:p>
        </p:txBody>
      </p:sp>
    </p:spTree>
    <p:extLst>
      <p:ext uri="{BB962C8B-B14F-4D97-AF65-F5344CB8AC3E}">
        <p14:creationId xmlns:p14="http://schemas.microsoft.com/office/powerpoint/2010/main" val="31102613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279" y="202696"/>
            <a:ext cx="7886700" cy="636134"/>
          </a:xfrm>
        </p:spPr>
        <p:txBody>
          <a:bodyPr>
            <a:normAutofit/>
          </a:bodyPr>
          <a:lstStyle/>
          <a:p>
            <a:r>
              <a:rPr lang="en-US" sz="2800" i="1" dirty="0"/>
              <a:t>EZH2</a:t>
            </a:r>
            <a:r>
              <a:rPr lang="en-US" sz="2800" dirty="0"/>
              <a:t> and SCLC</a:t>
            </a:r>
          </a:p>
        </p:txBody>
      </p:sp>
      <p:sp>
        <p:nvSpPr>
          <p:cNvPr id="7" name="Rectangle 6"/>
          <p:cNvSpPr/>
          <p:nvPr/>
        </p:nvSpPr>
        <p:spPr bwMode="auto">
          <a:xfrm>
            <a:off x="152401" y="1459113"/>
            <a:ext cx="265043" cy="150238"/>
          </a:xfrm>
          <a:prstGeom prst="rect">
            <a:avLst/>
          </a:prstGeom>
          <a:solidFill>
            <a:schemeClr val="bg1"/>
          </a:solidFill>
          <a:ln w="127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charset="0"/>
              <a:ea typeface="ヒラギノ明朝 ProN W3" charset="0"/>
              <a:cs typeface="ヒラギノ明朝 ProN W3" charset="0"/>
              <a:sym typeface="Times" charset="0"/>
            </a:endParaRPr>
          </a:p>
        </p:txBody>
      </p:sp>
      <p:pic>
        <p:nvPicPr>
          <p:cNvPr id="8" name="Picture 7"/>
          <p:cNvPicPr>
            <a:picLocks noChangeAspect="1"/>
          </p:cNvPicPr>
          <p:nvPr/>
        </p:nvPicPr>
        <p:blipFill>
          <a:blip r:embed="rId3" cstate="print"/>
          <a:stretch>
            <a:fillRect/>
          </a:stretch>
        </p:blipFill>
        <p:spPr>
          <a:xfrm>
            <a:off x="1247267" y="2335631"/>
            <a:ext cx="2696592" cy="1714500"/>
          </a:xfrm>
          <a:prstGeom prst="rect">
            <a:avLst/>
          </a:prstGeom>
        </p:spPr>
      </p:pic>
      <p:sp>
        <p:nvSpPr>
          <p:cNvPr id="10" name="TextBox 9"/>
          <p:cNvSpPr txBox="1"/>
          <p:nvPr/>
        </p:nvSpPr>
        <p:spPr>
          <a:xfrm>
            <a:off x="6439197" y="4878292"/>
            <a:ext cx="2352153" cy="249582"/>
          </a:xfrm>
          <a:prstGeom prst="rect">
            <a:avLst/>
          </a:prstGeom>
          <a:noFill/>
        </p:spPr>
        <p:txBody>
          <a:bodyPr wrap="square" lIns="64288" tIns="32144" rIns="64288" bIns="32144" rtlCol="0">
            <a:spAutoFit/>
          </a:bodyPr>
          <a:lstStyle/>
          <a:p>
            <a:pPr algn="r"/>
            <a:r>
              <a:rPr lang="en-US" sz="1200" dirty="0">
                <a:latin typeface="Helvetica"/>
                <a:cs typeface="Helvetica"/>
              </a:rPr>
              <a:t>Poirier et al., </a:t>
            </a:r>
            <a:r>
              <a:rPr lang="en-US" sz="1200" i="1" dirty="0">
                <a:latin typeface="Helvetica"/>
                <a:cs typeface="Helvetica"/>
              </a:rPr>
              <a:t>Oncogene </a:t>
            </a:r>
            <a:r>
              <a:rPr lang="en-US" sz="1200" dirty="0">
                <a:latin typeface="Helvetica"/>
                <a:cs typeface="Helvetica"/>
              </a:rPr>
              <a:t>2015</a:t>
            </a:r>
          </a:p>
        </p:txBody>
      </p:sp>
      <p:pic>
        <p:nvPicPr>
          <p:cNvPr id="2050" name="Picture 2"/>
          <p:cNvPicPr>
            <a:picLocks noChangeAspect="1" noChangeArrowheads="1"/>
          </p:cNvPicPr>
          <p:nvPr/>
        </p:nvPicPr>
        <p:blipFill>
          <a:blip r:embed="rId4"/>
          <a:srcRect/>
          <a:stretch>
            <a:fillRect/>
          </a:stretch>
        </p:blipFill>
        <p:spPr bwMode="auto">
          <a:xfrm>
            <a:off x="5561724" y="886232"/>
            <a:ext cx="2628799" cy="3056562"/>
          </a:xfrm>
          <a:prstGeom prst="rect">
            <a:avLst/>
          </a:prstGeom>
          <a:noFill/>
          <a:ln w="9525">
            <a:noFill/>
            <a:miter lim="800000"/>
            <a:headEnd/>
            <a:tailEnd/>
          </a:ln>
        </p:spPr>
      </p:pic>
      <p:pic>
        <p:nvPicPr>
          <p:cNvPr id="2051" name="Picture 3"/>
          <p:cNvPicPr>
            <a:picLocks noChangeAspect="1" noChangeArrowheads="1"/>
          </p:cNvPicPr>
          <p:nvPr/>
        </p:nvPicPr>
        <p:blipFill>
          <a:blip r:embed="rId5"/>
          <a:srcRect/>
          <a:stretch>
            <a:fillRect/>
          </a:stretch>
        </p:blipFill>
        <p:spPr bwMode="auto">
          <a:xfrm>
            <a:off x="655151" y="996363"/>
            <a:ext cx="4182574" cy="1205566"/>
          </a:xfrm>
          <a:prstGeom prst="rect">
            <a:avLst/>
          </a:prstGeom>
          <a:noFill/>
          <a:ln w="9525">
            <a:noFill/>
            <a:miter lim="800000"/>
            <a:headEnd/>
            <a:tailEnd/>
          </a:ln>
        </p:spPr>
      </p:pic>
      <p:sp>
        <p:nvSpPr>
          <p:cNvPr id="11" name="TextBox 10"/>
          <p:cNvSpPr txBox="1"/>
          <p:nvPr/>
        </p:nvSpPr>
        <p:spPr>
          <a:xfrm>
            <a:off x="417444" y="4223883"/>
            <a:ext cx="6737989" cy="747897"/>
          </a:xfrm>
          <a:prstGeom prst="rect">
            <a:avLst/>
          </a:prstGeom>
          <a:noFill/>
        </p:spPr>
        <p:txBody>
          <a:bodyPr wrap="square" rtlCol="0" anchor="ctr">
            <a:spAutoFit/>
          </a:bodyPr>
          <a:lstStyle/>
          <a:p>
            <a:pPr marL="112713" indent="-112713">
              <a:lnSpc>
                <a:spcPct val="120000"/>
              </a:lnSpc>
              <a:buFont typeface="Arial"/>
              <a:buChar char="•"/>
            </a:pPr>
            <a:r>
              <a:rPr lang="en-US" dirty="0">
                <a:solidFill>
                  <a:srgbClr val="000000"/>
                </a:solidFill>
                <a:latin typeface="Helvetica"/>
                <a:cs typeface="Helvetica"/>
              </a:rPr>
              <a:t>EZH2 places the repressive chromatin H3K27</a:t>
            </a:r>
            <a:r>
              <a:rPr lang="en-US" baseline="30000" dirty="0">
                <a:solidFill>
                  <a:srgbClr val="000000"/>
                </a:solidFill>
                <a:latin typeface="Helvetica"/>
                <a:cs typeface="Helvetica"/>
              </a:rPr>
              <a:t>me3</a:t>
            </a:r>
            <a:r>
              <a:rPr lang="en-US" dirty="0">
                <a:solidFill>
                  <a:srgbClr val="000000"/>
                </a:solidFill>
                <a:latin typeface="Helvetica"/>
                <a:cs typeface="Helvetica"/>
              </a:rPr>
              <a:t> modification</a:t>
            </a:r>
          </a:p>
          <a:p>
            <a:pPr marL="569913" lvl="1" indent="-112713">
              <a:lnSpc>
                <a:spcPct val="120000"/>
              </a:lnSpc>
              <a:buFont typeface="Arial"/>
              <a:buChar char="•"/>
            </a:pPr>
            <a:r>
              <a:rPr lang="en-US" dirty="0">
                <a:solidFill>
                  <a:srgbClr val="000000"/>
                </a:solidFill>
                <a:latin typeface="Helvetica"/>
                <a:cs typeface="Helvetica"/>
              </a:rPr>
              <a:t>Associated with gene silencing</a:t>
            </a:r>
          </a:p>
        </p:txBody>
      </p:sp>
    </p:spTree>
    <p:extLst>
      <p:ext uri="{BB962C8B-B14F-4D97-AF65-F5344CB8AC3E}">
        <p14:creationId xmlns:p14="http://schemas.microsoft.com/office/powerpoint/2010/main" val="7643701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9">
      <a:dk1>
        <a:sysClr val="windowText" lastClr="000000"/>
      </a:dk1>
      <a:lt1>
        <a:sysClr val="window" lastClr="FFFFFF"/>
      </a:lt1>
      <a:dk2>
        <a:srgbClr val="6E1E50"/>
      </a:dk2>
      <a:lt2>
        <a:srgbClr val="EEECE1"/>
      </a:lt2>
      <a:accent1>
        <a:srgbClr val="1E325F"/>
      </a:accent1>
      <a:accent2>
        <a:srgbClr val="6E1E50"/>
      </a:accent2>
      <a:accent3>
        <a:srgbClr val="7D8232"/>
      </a:accent3>
      <a:accent4>
        <a:srgbClr val="32502D"/>
      </a:accent4>
      <a:accent5>
        <a:srgbClr val="8795A0"/>
      </a:accent5>
      <a:accent6>
        <a:srgbClr val="56639D"/>
      </a:accent6>
      <a:hlink>
        <a:srgbClr val="000000"/>
      </a:hlink>
      <a:folHlink>
        <a:srgbClr val="000000"/>
      </a:folHlink>
    </a:clrScheme>
    <a:fontScheme name="Custom 6">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dirty="0" smtClean="0">
            <a:latin typeface="+mn-lt"/>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marR="0" indent="0" algn="l" defTabSz="457200" rtl="0" eaLnBrk="1" fontAlgn="auto" latinLnBrk="0" hangingPunct="1">
          <a:lnSpc>
            <a:spcPct val="100000"/>
          </a:lnSpc>
          <a:spcBef>
            <a:spcPts val="0"/>
          </a:spcBef>
          <a:spcAft>
            <a:spcPts val="0"/>
          </a:spcAft>
          <a:buClrTx/>
          <a:buSzTx/>
          <a:buFontTx/>
          <a:buNone/>
          <a:tabLst/>
          <a:defRPr i="0" u="none" strike="noStrike" kern="1200" baseline="0" dirty="0" smtClean="0">
            <a:latin typeface="Arial Narrow"/>
            <a:ea typeface="+mn-ea"/>
            <a:cs typeface="Arial Narrow"/>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DA2DDA-4E94-49B3-BE48-28E9F156685D}">
  <ds:schemaRefs>
    <ds:schemaRef ds:uri="http://purl.org/dc/elements/1.1/"/>
    <ds:schemaRef ds:uri="http://purl.org/dc/terms/"/>
    <ds:schemaRef ds:uri="http://schemas.microsoft.com/office/infopath/2007/PartnerControls"/>
    <ds:schemaRef ds:uri="http://schemas.openxmlformats.org/package/2006/metadata/core-properties"/>
    <ds:schemaRef ds:uri="http://purl.org/dc/dcmitype/"/>
    <ds:schemaRef ds:uri="http://schemas.microsoft.com/office/2006/documentManagement/types"/>
    <ds:schemaRef ds:uri="http://schemas.microsoft.com/sharepoint/v3/field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ESMO-Conference-Speaker-Template-ELCC-2016-wide02</Template>
  <TotalTime>2491</TotalTime>
  <Words>2403</Words>
  <Application>Microsoft Macintosh PowerPoint</Application>
  <PresentationFormat>On-screen Show (16:9)</PresentationFormat>
  <Paragraphs>233</Paragraphs>
  <Slides>33</Slides>
  <Notes>10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New targets in small cell lung cancer,  a “target orphan” disease</vt:lpstr>
      <vt:lpstr>DISCLOSURES</vt:lpstr>
      <vt:lpstr>Agenda</vt:lpstr>
      <vt:lpstr>SCLC: major structural genomic aberrations</vt:lpstr>
      <vt:lpstr>Somatic Mutation Rate by Tumor Type</vt:lpstr>
      <vt:lpstr>Molecular Aberrations in Small Cell Lung Cancer</vt:lpstr>
      <vt:lpstr>Novel therapeutic targets in SCLC</vt:lpstr>
      <vt:lpstr>Novel therapeutic targets in SCLC</vt:lpstr>
      <vt:lpstr>EZH2 and SCLC</vt:lpstr>
      <vt:lpstr>EZH2 inhibition can prevent acquired resistance to 1st line therapy in chemonaïve SCLC </vt:lpstr>
      <vt:lpstr>EZH2 inhibition can markedly improve 2nd line therapy in chemoresistant SCLC </vt:lpstr>
      <vt:lpstr>EZH2 Inhbitors in development</vt:lpstr>
      <vt:lpstr>Novel therapeutic targets in SCLC</vt:lpstr>
      <vt:lpstr>PARPi (veliparib) plus DNA damage (temozolomide)</vt:lpstr>
      <vt:lpstr>Adding PARP Inhibitor to First Line Chemotherapy</vt:lpstr>
      <vt:lpstr>Adding PARP Inhibitor to First Line Chemotherapy</vt:lpstr>
      <vt:lpstr>Novel therapeutic targets in SCLC</vt:lpstr>
      <vt:lpstr>Cell cycle vulnerabilities</vt:lpstr>
      <vt:lpstr>Novel therapeutic targets in SCLC</vt:lpstr>
      <vt:lpstr>Lurbinectedin</vt:lpstr>
      <vt:lpstr>Lurbinectedin Single-Agent Activity in Small Cell</vt:lpstr>
      <vt:lpstr>Lurbinectedin Combined with Doxorubicin in Small Cell</vt:lpstr>
      <vt:lpstr>Ongoing Trial of Lurbinectidin + Doxorubicin “ATLANTIS”</vt:lpstr>
      <vt:lpstr>Novel therapeutic targets in SCLC</vt:lpstr>
      <vt:lpstr>Targeting DLL3 in Small Cell Lung Cancer</vt:lpstr>
      <vt:lpstr>Rovalpituzumab Tesirine (Rova-T) targeting aberrant DLL3</vt:lpstr>
      <vt:lpstr>Radiographic responses to Rova-T by DLL3 status</vt:lpstr>
      <vt:lpstr>Rovalpituzumab Tesirine after Two Prior Therapies for SCLC  “TRINITY”</vt:lpstr>
      <vt:lpstr>PowerPoint Presentation</vt:lpstr>
      <vt:lpstr>Rovalpituzumab Tesirine as Maintenance Therapy “MERU”</vt:lpstr>
      <vt:lpstr>Rova-T in Second Line “TAHOE”</vt:lpstr>
      <vt:lpstr>PowerPoint Presentation</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Daura MELLA - ESMO</dc:creator>
  <cp:lastModifiedBy>Riely, Gregory J./Medicine</cp:lastModifiedBy>
  <cp:revision>20</cp:revision>
  <dcterms:created xsi:type="dcterms:W3CDTF">2016-02-17T10:07:52Z</dcterms:created>
  <dcterms:modified xsi:type="dcterms:W3CDTF">2018-04-14T05:49:37Z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